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notesMasterIdLst>
    <p:notesMasterId r:id="rId37"/>
  </p:notesMasterIdLst>
  <p:sldIdLst>
    <p:sldId id="855" r:id="rId2"/>
    <p:sldId id="943" r:id="rId3"/>
    <p:sldId id="947" r:id="rId4"/>
    <p:sldId id="948" r:id="rId5"/>
    <p:sldId id="949" r:id="rId6"/>
    <p:sldId id="952" r:id="rId7"/>
    <p:sldId id="953" r:id="rId8"/>
    <p:sldId id="954" r:id="rId9"/>
    <p:sldId id="860" r:id="rId10"/>
    <p:sldId id="955" r:id="rId11"/>
    <p:sldId id="962" r:id="rId12"/>
    <p:sldId id="909" r:id="rId13"/>
    <p:sldId id="929" r:id="rId14"/>
    <p:sldId id="963" r:id="rId15"/>
    <p:sldId id="877" r:id="rId16"/>
    <p:sldId id="878" r:id="rId17"/>
    <p:sldId id="879" r:id="rId18"/>
    <p:sldId id="880" r:id="rId19"/>
    <p:sldId id="882" r:id="rId20"/>
    <p:sldId id="966" r:id="rId21"/>
    <p:sldId id="967" r:id="rId22"/>
    <p:sldId id="969" r:id="rId23"/>
    <p:sldId id="970" r:id="rId24"/>
    <p:sldId id="957" r:id="rId25"/>
    <p:sldId id="868" r:id="rId26"/>
    <p:sldId id="968" r:id="rId27"/>
    <p:sldId id="958" r:id="rId28"/>
    <p:sldId id="971" r:id="rId29"/>
    <p:sldId id="972" r:id="rId30"/>
    <p:sldId id="959" r:id="rId31"/>
    <p:sldId id="960" r:id="rId32"/>
    <p:sldId id="961" r:id="rId33"/>
    <p:sldId id="974" r:id="rId34"/>
    <p:sldId id="884" r:id="rId35"/>
    <p:sldId id="973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 xue" initials="wx" lastIdx="1" clrIdx="0">
    <p:extLst>
      <p:ext uri="{19B8F6BF-5375-455C-9EA6-DF929625EA0E}">
        <p15:presenceInfo xmlns:p15="http://schemas.microsoft.com/office/powerpoint/2012/main" userId="153b9cbc0fff3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658" autoAdjust="0"/>
    <p:restoredTop sz="99884" autoAdjust="0"/>
  </p:normalViewPr>
  <p:slideViewPr>
    <p:cSldViewPr>
      <p:cViewPr varScale="1">
        <p:scale>
          <a:sx n="72" d="100"/>
          <a:sy n="72" d="100"/>
        </p:scale>
        <p:origin x="15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067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643501C-6868-4B46-8F14-798B146F23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9D9B449-581F-4755-9C7A-59B1259226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E17DEBAA-A6A1-4FF4-95AB-C9F875D6E7B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3E95B95D-D211-485F-AEE1-3DBFED5E24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D04ED928-ABA3-4E73-8D39-488E4D9F09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9EECCBEB-FF56-4A3B-B218-BCBF98A2CC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CED37E-A3A4-4060-946B-04BC94BE08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57E6AF-3198-4381-897E-2180BC355B20}"/>
              </a:ext>
            </a:extLst>
          </p:cNvPr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796941E-7FE5-4D54-B954-A3691535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386BB45-4E41-4640-8678-DDCF205C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C9A3015-6E9F-4553-AA4D-053C6FB9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F2091-3D07-4991-8A61-968D4D2CE8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812412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DEFBA0-7760-4776-ABF6-B83243914ED1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08E0437-6B2B-4F5B-9CA2-26B9FAE4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784941B-D185-410B-B751-4469A652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3AF0545-D083-43B9-BACC-D280377B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BE1A3-6174-48CC-B95A-A1C1F9E48C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355076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E86D7-5614-4A17-A067-483F5AC3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C8CF4-4E41-44B6-B319-9389DA43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7D52F-4FB7-4C6F-AEE4-1A9018A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9970D-DFF0-4B88-BD5D-1B5A75D26F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106584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90E498-598D-41AE-8D98-C889A39DE682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7F36208-F658-4AFA-8281-A4D48CD3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5EF4A67-ABF8-4A10-A289-98F2A1E9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F66A08A-5A17-466A-968B-9C6B24FF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1FB43-E7DE-48E9-9C9F-02AB239693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608728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2ED9DD-A43C-4595-80B3-9B776E10A6E3}"/>
              </a:ext>
            </a:extLst>
          </p:cNvPr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1716478-C0F9-40B1-9B9F-03D8D3D4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A2992DC-CD1A-425E-836E-C0A1D5D1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5498778-E685-4424-B700-325344EB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40AFD-4052-47F4-B6D3-D8C443E814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095561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29F7554-A093-4074-BD0B-E1F73289B6F9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BBBA24DE-06DE-4611-BCCC-32F9D765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2443EA24-C96D-413C-985D-D88F9C49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084EB9CA-A0F9-4500-A47F-862F2833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7BCFD-713F-43F8-984D-9204E4E0DF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384645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F3D0BDC-BD93-4FC1-B6C2-02EAE82216CA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>
            <a:extLst>
              <a:ext uri="{FF2B5EF4-FFF2-40B4-BE49-F238E27FC236}">
                <a16:creationId xmlns:a16="http://schemas.microsoft.com/office/drawing/2014/main" id="{22B7FA61-BB11-46CB-9D67-03453857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>
            <a:extLst>
              <a:ext uri="{FF2B5EF4-FFF2-40B4-BE49-F238E27FC236}">
                <a16:creationId xmlns:a16="http://schemas.microsoft.com/office/drawing/2014/main" id="{714B59D6-1A40-44C8-979E-88005C88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>
            <a:extLst>
              <a:ext uri="{FF2B5EF4-FFF2-40B4-BE49-F238E27FC236}">
                <a16:creationId xmlns:a16="http://schemas.microsoft.com/office/drawing/2014/main" id="{E9A597DB-C1B8-43F8-955A-F4063063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46AA5-918D-4699-99CE-6523EA83A5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083350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76C630D-F77B-4F25-9B4B-439A36F02357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866AA2CA-9BE7-4DC0-AAEE-78025AB4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D3414C6-7C51-4B95-828C-C625F62C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CD9441D-C9B6-448C-82C0-BCA20745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7E24F-B508-43C3-A5DE-E057436238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693757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07B2D5-37F6-4FAD-A912-2A2E8F22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F9B39-40AB-4726-B173-0AFF276D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CE2548-A076-4FA6-A6DD-E9C1E751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0490B-8C45-4FC6-9859-CCDD15077F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294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948A56-873C-4087-A898-FCD1D4E9AC3B}"/>
              </a:ext>
            </a:extLst>
          </p:cNvPr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F1F7C692-E0BC-4BFF-951D-A4A7BFB7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EC80A3CA-2EEF-4A7A-92D4-5E96586D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30CBEEE6-2EC8-49BB-A80F-35890ABB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A7933-1881-43FA-9641-76CE5D7EDD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599843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2C932-BD33-4F3D-9FD3-843049A7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6F5DB-8A49-4EC5-AB1B-8279A2B1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1A579-E7A0-4432-9CED-D21EF834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0B31B-97A8-4040-B590-ACDA82ED97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870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42AD586-60C1-4A5C-B65D-D2265EFC49F3}"/>
              </a:ext>
            </a:extLst>
          </p:cNvPr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13315" name="标题占位符 1">
            <a:extLst>
              <a:ext uri="{FF2B5EF4-FFF2-40B4-BE49-F238E27FC236}">
                <a16:creationId xmlns:a16="http://schemas.microsoft.com/office/drawing/2014/main" id="{58F5DF76-1A7A-42AA-B2CD-7C00852A4E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316" name="文本占位符 2">
            <a:extLst>
              <a:ext uri="{FF2B5EF4-FFF2-40B4-BE49-F238E27FC236}">
                <a16:creationId xmlns:a16="http://schemas.microsoft.com/office/drawing/2014/main" id="{982DDE48-A7B0-4EE7-8E48-27B4680FDA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F067A-C1EA-4633-9312-6A78A583B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3AC56-C556-4E1F-8DA0-9E2AC83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0EE86-1920-4C14-A985-44ADB283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100">
                <a:solidFill>
                  <a:srgbClr val="636363"/>
                </a:solidFill>
              </a:defRPr>
            </a:lvl1pPr>
          </a:lstStyle>
          <a:p>
            <a:fld id="{1540A70F-8325-43ED-87B7-D45920CD495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69C1D9-87E2-4B16-8E79-569EEA4F51A6}"/>
              </a:ext>
            </a:extLst>
          </p:cNvPr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7" r:id="rId1"/>
    <p:sldLayoutId id="2147485128" r:id="rId2"/>
    <p:sldLayoutId id="2147485129" r:id="rId3"/>
    <p:sldLayoutId id="2147485130" r:id="rId4"/>
    <p:sldLayoutId id="2147485131" r:id="rId5"/>
    <p:sldLayoutId id="2147485132" r:id="rId6"/>
    <p:sldLayoutId id="2147485133" r:id="rId7"/>
    <p:sldLayoutId id="2147485134" r:id="rId8"/>
    <p:sldLayoutId id="2147485135" r:id="rId9"/>
    <p:sldLayoutId id="2147485136" r:id="rId10"/>
    <p:sldLayoutId id="2147485126" r:id="rId11"/>
  </p:sldLayoutIdLst>
  <p:transition>
    <p:cover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82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82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82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82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82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61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FB313E4-44F7-40FB-AAE2-A73CBA5631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5382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数据预测建模</a:t>
            </a:r>
            <a:endParaRPr lang="en-US" altLang="zh-CN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07A6CAB-7EFF-4709-90EB-F63F538CD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313" y="3643313"/>
            <a:ext cx="6400800" cy="1752600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altLang="zh-CN" sz="4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---</a:t>
            </a:r>
            <a:r>
              <a:rPr lang="zh-CN" altLang="en-US" sz="4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基于</a:t>
            </a:r>
            <a:r>
              <a:rPr lang="zh-CN" altLang="en-US" sz="4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近邻的预测</a:t>
            </a:r>
            <a:endParaRPr lang="zh-CN" altLang="en-US" sz="4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>
            <a:extLst>
              <a:ext uri="{FF2B5EF4-FFF2-40B4-BE49-F238E27FC236}">
                <a16:creationId xmlns:a16="http://schemas.microsoft.com/office/drawing/2014/main" id="{DDA65B28-4399-48E9-8072-8D434770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KNN</a:t>
            </a:r>
            <a:r>
              <a:rPr lang="zh-CN" altLang="en-US"/>
              <a:t>中的近邻个数</a:t>
            </a:r>
            <a:r>
              <a:rPr lang="en-US" altLang="zh-CN"/>
              <a:t>:k=1</a:t>
            </a:r>
            <a:endParaRPr lang="zh-CN" altLang="en-US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AF9273F-8EA6-46A7-B833-11D994856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449388"/>
            <a:ext cx="85725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53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525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最简单的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KNN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法：找到距离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最近的一个近邻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i="1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1-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近邻法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(K=1)</a:t>
            </a:r>
            <a:endParaRPr lang="en-US" altLang="zh-CN" sz="2800" i="1" baseline="-250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预测：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一维特征空间中：</a:t>
            </a:r>
            <a:endParaRPr lang="en-US" altLang="zh-CN" sz="24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4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4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二维特征空间中：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1054A653-931F-4960-81F2-F91370AC5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02" name="Rectangle 4">
            <a:extLst>
              <a:ext uri="{FF2B5EF4-FFF2-40B4-BE49-F238E27FC236}">
                <a16:creationId xmlns:a16="http://schemas.microsoft.com/office/drawing/2014/main" id="{8455BB69-AAD9-49B4-852B-3568BFF1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5D9E4EB5-60A6-44E5-87C6-8D71E1A5B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2500313"/>
          <a:ext cx="9286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3" imgW="482391" imgH="228501" progId="Equation.3">
                  <p:embed/>
                </p:oleObj>
              </mc:Choice>
              <mc:Fallback>
                <p:oleObj name="公式" r:id="rId3" imgW="482391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500313"/>
                        <a:ext cx="928687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6">
            <a:extLst>
              <a:ext uri="{FF2B5EF4-FFF2-40B4-BE49-F238E27FC236}">
                <a16:creationId xmlns:a16="http://schemas.microsoft.com/office/drawing/2014/main" id="{CD4DC158-1A88-4932-8582-353B6E5E7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8BCFA1E3-A425-4911-B4EC-1107B5D8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05" name="Rectangle 11">
            <a:extLst>
              <a:ext uri="{FF2B5EF4-FFF2-40B4-BE49-F238E27FC236}">
                <a16:creationId xmlns:a16="http://schemas.microsoft.com/office/drawing/2014/main" id="{2353F566-9255-4650-BF97-2BB80CE7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06" name="Rectangle 13">
            <a:extLst>
              <a:ext uri="{FF2B5EF4-FFF2-40B4-BE49-F238E27FC236}">
                <a16:creationId xmlns:a16="http://schemas.microsoft.com/office/drawing/2014/main" id="{9AAA40EF-EAEC-4471-B4BA-C2ECA114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4107" name="Picture 12">
            <a:extLst>
              <a:ext uri="{FF2B5EF4-FFF2-40B4-BE49-F238E27FC236}">
                <a16:creationId xmlns:a16="http://schemas.microsoft.com/office/drawing/2014/main" id="{32B2D023-22B6-4D68-A00E-7702F775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143125"/>
            <a:ext cx="400050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2">
            <a:extLst>
              <a:ext uri="{FF2B5EF4-FFF2-40B4-BE49-F238E27FC236}">
                <a16:creationId xmlns:a16="http://schemas.microsoft.com/office/drawing/2014/main" id="{77B9CFD2-93D7-44E0-8886-2C915316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4214813"/>
            <a:ext cx="342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标题 1">
            <a:extLst>
              <a:ext uri="{FF2B5EF4-FFF2-40B4-BE49-F238E27FC236}">
                <a16:creationId xmlns:a16="http://schemas.microsoft.com/office/drawing/2014/main" id="{51D908A7-C3E0-46C7-B1A3-327FAA9A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中的近邻个数</a:t>
            </a:r>
            <a:r>
              <a:rPr lang="en-US" altLang="zh-CN" dirty="0"/>
              <a:t>:k=1</a:t>
            </a:r>
            <a:endParaRPr lang="zh-CN" altLang="en-US" dirty="0"/>
          </a:p>
        </p:txBody>
      </p:sp>
      <p:sp>
        <p:nvSpPr>
          <p:cNvPr id="5131" name="Rectangle 3">
            <a:extLst>
              <a:ext uri="{FF2B5EF4-FFF2-40B4-BE49-F238E27FC236}">
                <a16:creationId xmlns:a16="http://schemas.microsoft.com/office/drawing/2014/main" id="{0571C3EA-2A19-4213-A943-789E95645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72" y="1417638"/>
            <a:ext cx="87868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53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525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097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1-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近邻法优势：简单，且预测效果较为理想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1967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Cover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Hart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研究了贝叶斯方法和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1-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近邻分类的错判的概率：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</a:pP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</a:pP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</a:pP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</a:pP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</a:pP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错判率高于贝叶斯方法，但不高于贝叶斯方法的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倍。如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K=2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时：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132" name="Rectangle 4">
            <a:extLst>
              <a:ext uri="{FF2B5EF4-FFF2-40B4-BE49-F238E27FC236}">
                <a16:creationId xmlns:a16="http://schemas.microsoft.com/office/drawing/2014/main" id="{49E8DFBA-A835-4765-BF15-4A396929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33" name="Rectangle 4">
            <a:extLst>
              <a:ext uri="{FF2B5EF4-FFF2-40B4-BE49-F238E27FC236}">
                <a16:creationId xmlns:a16="http://schemas.microsoft.com/office/drawing/2014/main" id="{E731621E-3659-40F2-80A5-D3C4EB26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34" name="Rectangle 6">
            <a:extLst>
              <a:ext uri="{FF2B5EF4-FFF2-40B4-BE49-F238E27FC236}">
                <a16:creationId xmlns:a16="http://schemas.microsoft.com/office/drawing/2014/main" id="{DEE2687B-90F2-4D98-93B2-F4A905B32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35" name="Rectangle 8">
            <a:extLst>
              <a:ext uri="{FF2B5EF4-FFF2-40B4-BE49-F238E27FC236}">
                <a16:creationId xmlns:a16="http://schemas.microsoft.com/office/drawing/2014/main" id="{FE8EB901-BE0C-4F76-93D2-79A0F467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36" name="Rectangle 11">
            <a:extLst>
              <a:ext uri="{FF2B5EF4-FFF2-40B4-BE49-F238E27FC236}">
                <a16:creationId xmlns:a16="http://schemas.microsoft.com/office/drawing/2014/main" id="{B57378AD-E564-480E-B571-5A4BC1C7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37" name="Rectangle 13">
            <a:extLst>
              <a:ext uri="{FF2B5EF4-FFF2-40B4-BE49-F238E27FC236}">
                <a16:creationId xmlns:a16="http://schemas.microsoft.com/office/drawing/2014/main" id="{917DD361-197F-4779-B8AB-5B355B27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5FB84D-00DA-4ADF-85AB-92BCC792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67025"/>
            <a:ext cx="5695950" cy="15144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6DE52BA-1329-4912-BCCC-1668F32B3FCF}"/>
              </a:ext>
            </a:extLst>
          </p:cNvPr>
          <p:cNvSpPr txBox="1"/>
          <p:nvPr/>
        </p:nvSpPr>
        <p:spPr>
          <a:xfrm>
            <a:off x="5580112" y="2375972"/>
            <a:ext cx="290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设共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个类别，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k</a:t>
            </a:r>
            <a:r>
              <a:rPr lang="en-US" altLang="zh-CN" b="1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*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为众数类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69043-854D-4322-AC99-E27A274E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5420309"/>
            <a:ext cx="3857625" cy="3143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542566CB-217F-4410-B8B1-87183BE6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57188"/>
            <a:ext cx="8786812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53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en-US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1-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近邻法优势：简单，且预测效果较为理想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尤其适于特征空间维度较低且类别边界不规则的情况</a:t>
            </a:r>
            <a:endParaRPr lang="en-US" altLang="zh-CN" sz="24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B12072C5-6AF4-4EC3-8B63-B85CD1B7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5F2A1684-85C5-4E62-B09B-2695A6EF0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6BAF89CF-6437-4BA3-A4E1-199734F25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50" name="Rectangle 8">
            <a:extLst>
              <a:ext uri="{FF2B5EF4-FFF2-40B4-BE49-F238E27FC236}">
                <a16:creationId xmlns:a16="http://schemas.microsoft.com/office/drawing/2014/main" id="{6D87213C-97A0-4ED1-8706-2B79E4F44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51" name="Rectangle 11">
            <a:extLst>
              <a:ext uri="{FF2B5EF4-FFF2-40B4-BE49-F238E27FC236}">
                <a16:creationId xmlns:a16="http://schemas.microsoft.com/office/drawing/2014/main" id="{6FDA2894-CF28-4277-88F2-0D8CA9617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52" name="Rectangle 13">
            <a:extLst>
              <a:ext uri="{FF2B5EF4-FFF2-40B4-BE49-F238E27FC236}">
                <a16:creationId xmlns:a16="http://schemas.microsoft.com/office/drawing/2014/main" id="{24926A90-51C3-4FF3-A71E-2E2BC6DB9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753" name="TextBox 14">
            <a:extLst>
              <a:ext uri="{FF2B5EF4-FFF2-40B4-BE49-F238E27FC236}">
                <a16:creationId xmlns:a16="http://schemas.microsoft.com/office/drawing/2014/main" id="{405B7E48-04C6-45C8-A717-FE66D6485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72063"/>
            <a:ext cx="8429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53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en-US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1-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近邻法劣势：只根据单个近邻预测，预测结果受近邻差异的影响极大，预测波动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方差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较大，稳健性低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改进策略：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K-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近邻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(K&gt;1)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1754" name="Picture 15">
            <a:extLst>
              <a:ext uri="{FF2B5EF4-FFF2-40B4-BE49-F238E27FC236}">
                <a16:creationId xmlns:a16="http://schemas.microsoft.com/office/drawing/2014/main" id="{E13592CC-1020-40DC-B2A2-F4BE1772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233488"/>
            <a:ext cx="3576638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4">
            <a:extLst>
              <a:ext uri="{FF2B5EF4-FFF2-40B4-BE49-F238E27FC236}">
                <a16:creationId xmlns:a16="http://schemas.microsoft.com/office/drawing/2014/main" id="{99AE0C84-8C88-4A95-9C09-5D5AFC6C3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41450"/>
            <a:ext cx="3521075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2B923C28-D176-464C-AE20-CEA6FDEE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</a:t>
            </a:r>
            <a:r>
              <a:rPr lang="zh-CN" altLang="en-US"/>
              <a:t>近邻的特点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E1C1B4C-DA0B-431D-B140-6B1E5E577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500188"/>
            <a:ext cx="8715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en-US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3-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近邻为例：找到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所有可能取值点的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近邻决策，得到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3-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近邻的决策边界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96909F84-F030-4AAF-BEB1-FB318608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CC6A9250-5233-4FA8-B7BF-9B2374DDF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58A2C37A-9E0E-4AD1-89EB-DAE6C358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CE2CE0DB-2E0A-42F9-9E09-F4C8F9AD2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76" name="Rectangle 11">
            <a:extLst>
              <a:ext uri="{FF2B5EF4-FFF2-40B4-BE49-F238E27FC236}">
                <a16:creationId xmlns:a16="http://schemas.microsoft.com/office/drawing/2014/main" id="{72F0CB9A-32FF-4F16-8116-F542AA97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77" name="Rectangle 13">
            <a:extLst>
              <a:ext uri="{FF2B5EF4-FFF2-40B4-BE49-F238E27FC236}">
                <a16:creationId xmlns:a16="http://schemas.microsoft.com/office/drawing/2014/main" id="{474D697A-788B-4F03-8DEF-5B139125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32778" name="Picture 12">
            <a:extLst>
              <a:ext uri="{FF2B5EF4-FFF2-40B4-BE49-F238E27FC236}">
                <a16:creationId xmlns:a16="http://schemas.microsoft.com/office/drawing/2014/main" id="{DE469E66-EE38-4521-9783-F27FE4DD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786063"/>
            <a:ext cx="47148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B8AF5854-FAEE-49A5-A2A6-C3D43619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14" y="1412776"/>
            <a:ext cx="301466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">
            <a:extLst>
              <a:ext uri="{FF2B5EF4-FFF2-40B4-BE49-F238E27FC236}">
                <a16:creationId xmlns:a16="http://schemas.microsoft.com/office/drawing/2014/main" id="{2F8FD847-16FA-4711-BAC6-A032E1E2D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42875"/>
            <a:ext cx="8715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K-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近邻的特点：随着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的增加，决策边界平滑，预测偏差增大，方差减少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3797" name="Picture 5">
            <a:extLst>
              <a:ext uri="{FF2B5EF4-FFF2-40B4-BE49-F238E27FC236}">
                <a16:creationId xmlns:a16="http://schemas.microsoft.com/office/drawing/2014/main" id="{7F76FE8C-89EA-45A6-AC1B-FF18C249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4" y="1412776"/>
            <a:ext cx="2786062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>
            <a:extLst>
              <a:ext uri="{FF2B5EF4-FFF2-40B4-BE49-F238E27FC236}">
                <a16:creationId xmlns:a16="http://schemas.microsoft.com/office/drawing/2014/main" id="{9128D3EA-5ACC-41FD-97A7-A85C1EB2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1412776"/>
            <a:ext cx="270986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TextBox 10">
            <a:extLst>
              <a:ext uri="{FF2B5EF4-FFF2-40B4-BE49-F238E27FC236}">
                <a16:creationId xmlns:a16="http://schemas.microsoft.com/office/drawing/2014/main" id="{D8636FC4-3108-4ABF-BB9A-82FB61DE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682927"/>
            <a:ext cx="763284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53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找到恰当的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平衡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预测偏差和方差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原则：找的测试误差最小下的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利用旁置法、留一法、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折交叉验证等方法确定模型参数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训练样本集、测试样本集、验证样本集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(validation </a:t>
            </a:r>
            <a:r>
              <a:rPr lang="en-US" altLang="zh-CN" sz="20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DataSet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，解决“数据泄露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000" b="1" dirty="0"/>
              <a:t>Data Leakage)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”问题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因果关系纰漏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AA1D39A8-7E3C-4F3D-B3B0-A5DF9F5C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基于观测相似性的加权</a:t>
            </a:r>
            <a:r>
              <a:rPr lang="en-US" dirty="0"/>
              <a:t>K-</a:t>
            </a:r>
            <a:r>
              <a:rPr lang="zh-CN" altLang="en-US" dirty="0"/>
              <a:t>近邻法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2CBE688C-51CF-4075-847F-DBF227D9901E}"/>
              </a:ext>
            </a:extLst>
          </p:cNvPr>
          <p:cNvSpPr txBox="1">
            <a:spLocks/>
          </p:cNvSpPr>
          <p:nvPr/>
        </p:nvSpPr>
        <p:spPr bwMode="auto">
          <a:xfrm>
            <a:off x="276225" y="1612900"/>
            <a:ext cx="8653463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前述方法的不足：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默认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个近邻对预测结果有“同等力度”的影响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适合于所有输入变量均为数值型的情况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Klaus </a:t>
            </a:r>
            <a:r>
              <a:rPr lang="en-US" altLang="en-US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Hechenbichler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2004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年提出加权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K-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近邻法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越相似的观测，预测时的重要性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权重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越大；反之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权重设计：相似性，定义为各观测与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en-US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距离的某种非线性函数，距离越近相似性越强；反之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BDD8740-E9E1-4048-AB92-91EB4CAD46FB}"/>
              </a:ext>
            </a:extLst>
          </p:cNvPr>
          <p:cNvSpPr>
            <a:spLocks noGrp="1"/>
          </p:cNvSpPr>
          <p:nvPr/>
        </p:nvSpPr>
        <p:spPr bwMode="auto">
          <a:xfrm>
            <a:off x="427038" y="315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itchFamily="34" charset="0"/>
                <a:ea typeface="微软雅黑" pitchFamily="34" charset="-122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CN" altLang="en-US" dirty="0"/>
              <a:t>加权</a:t>
            </a:r>
            <a:r>
              <a:rPr lang="en-US" dirty="0"/>
              <a:t>K-NN</a:t>
            </a:r>
            <a:r>
              <a:rPr lang="zh-CN" altLang="en-US" dirty="0"/>
              <a:t>中的权重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0244" name="内容占位符 2">
            <a:extLst>
              <a:ext uri="{FF2B5EF4-FFF2-40B4-BE49-F238E27FC236}">
                <a16:creationId xmlns:a16="http://schemas.microsoft.com/office/drawing/2014/main" id="{AA8CA86D-2B18-4287-8678-A3AB8F523B73}"/>
              </a:ext>
            </a:extLst>
          </p:cNvPr>
          <p:cNvSpPr txBox="1">
            <a:spLocks/>
          </p:cNvSpPr>
          <p:nvPr/>
        </p:nvSpPr>
        <p:spPr bwMode="auto">
          <a:xfrm>
            <a:off x="246063" y="1654175"/>
            <a:ext cx="8653462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设观测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距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的距离为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采用函数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(.)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将距离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转换为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en-US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的相似性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应有如下特性：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非负：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en-US" altLang="zh-CN" sz="2800" i="1" dirty="0">
                <a:ea typeface="华文仿宋" panose="02010600040101010101" pitchFamily="2" charset="-122"/>
                <a:cs typeface="Times New Roman" panose="02020603050405020304" pitchFamily="18" charset="0"/>
              </a:rPr>
              <a:t>d=</a:t>
            </a:r>
            <a:r>
              <a:rPr lang="en-US" altLang="zh-CN" sz="2800" dirty="0"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i="1" dirty="0">
                <a:ea typeface="华文仿宋" panose="02010600040101010101" pitchFamily="2" charset="-122"/>
                <a:cs typeface="Times New Roman" panose="02020603050405020304" pitchFamily="18" charset="0"/>
              </a:rPr>
              <a:t>K(d)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取最大值，即距离最近时相似性最大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en-US" altLang="zh-CN" sz="2800" i="1" dirty="0">
                <a:ea typeface="华文仿宋" panose="02010600040101010101" pitchFamily="2" charset="-122"/>
                <a:cs typeface="Times New Roman" panose="02020603050405020304" pitchFamily="18" charset="0"/>
              </a:rPr>
              <a:t>K(d)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是</a:t>
            </a:r>
            <a:r>
              <a:rPr lang="en-US" altLang="zh-CN" sz="2800" i="1" dirty="0">
                <a:ea typeface="华文仿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的单调减函数，即距离越远，相似性越小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A5155521-24B8-42AA-A6B2-8A66B76A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10242" name="Object 1">
            <a:extLst>
              <a:ext uri="{FF2B5EF4-FFF2-40B4-BE49-F238E27FC236}">
                <a16:creationId xmlns:a16="http://schemas.microsoft.com/office/drawing/2014/main" id="{8F2375F1-D8C6-4E8F-9CB7-29C203449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3143250"/>
          <a:ext cx="1766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公式" r:id="rId3" imgW="1016000" imgH="203200" progId="Equation.3">
                  <p:embed/>
                </p:oleObj>
              </mc:Choice>
              <mc:Fallback>
                <p:oleObj name="公式" r:id="rId3" imgW="10160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143250"/>
                        <a:ext cx="1766888" cy="357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>
            <a:extLst>
              <a:ext uri="{FF2B5EF4-FFF2-40B4-BE49-F238E27FC236}">
                <a16:creationId xmlns:a16="http://schemas.microsoft.com/office/drawing/2014/main" id="{92DC7614-BBDD-4B0F-8FD5-16EA2B1DA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714375"/>
            <a:ext cx="58483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C344D2AC-3B91-4BB2-BAE8-0CFEB385852A}"/>
              </a:ext>
            </a:extLst>
          </p:cNvPr>
          <p:cNvSpPr txBox="1">
            <a:spLocks/>
          </p:cNvSpPr>
          <p:nvPr/>
        </p:nvSpPr>
        <p:spPr bwMode="auto">
          <a:xfrm>
            <a:off x="214313" y="214313"/>
            <a:ext cx="86534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核函数是符合上述特征的函数。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I(.)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为示性函数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1EB259CE-B68E-4254-99CC-228F1AD3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37893" name="图片 8">
            <a:extLst>
              <a:ext uri="{FF2B5EF4-FFF2-40B4-BE49-F238E27FC236}">
                <a16:creationId xmlns:a16="http://schemas.microsoft.com/office/drawing/2014/main" id="{63B8A4CF-01B6-45AA-B44E-F0B583B6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929063"/>
            <a:ext cx="3786187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Box 9">
            <a:extLst>
              <a:ext uri="{FF2B5EF4-FFF2-40B4-BE49-F238E27FC236}">
                <a16:creationId xmlns:a16="http://schemas.microsoft.com/office/drawing/2014/main" id="{88584714-C3D4-4DD5-959F-4A677A463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786313"/>
            <a:ext cx="50720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Hechenbichler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研究表明，除均匀核外的其他核函数，选用哪种核预测误差差异均不明显。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核函数值即为权重</a:t>
            </a:r>
          </a:p>
        </p:txBody>
      </p:sp>
      <p:sp>
        <p:nvSpPr>
          <p:cNvPr id="37895" name="TextBox 8">
            <a:extLst>
              <a:ext uri="{FF2B5EF4-FFF2-40B4-BE49-F238E27FC236}">
                <a16:creationId xmlns:a16="http://schemas.microsoft.com/office/drawing/2014/main" id="{DEC5D8FC-A8AA-4E79-A47B-2B97F2651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857250"/>
            <a:ext cx="207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I(d&lt;1)=1;I(d&gt;=1)=0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内容占位符 2">
            <a:extLst>
              <a:ext uri="{FF2B5EF4-FFF2-40B4-BE49-F238E27FC236}">
                <a16:creationId xmlns:a16="http://schemas.microsoft.com/office/drawing/2014/main" id="{573DDB73-B7FC-4528-A686-E7826A3EFCA0}"/>
              </a:ext>
            </a:extLst>
          </p:cNvPr>
          <p:cNvSpPr txBox="1">
            <a:spLocks/>
          </p:cNvSpPr>
          <p:nvPr/>
        </p:nvSpPr>
        <p:spPr bwMode="auto">
          <a:xfrm>
            <a:off x="214313" y="142875"/>
            <a:ext cx="8653462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计算观测与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的距离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输入变量值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预处理后得到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Z</a:t>
            </a: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计算距离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</a:p>
          <a:p>
            <a:pPr lvl="2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数值型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:                               ,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也可以是其他距离</a:t>
            </a:r>
            <a:endParaRPr lang="en-US" altLang="zh-CN" sz="2800" b="1" i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分类型：距离为其对应的各虚拟变量值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v</a:t>
            </a:r>
            <a:r>
              <a:rPr lang="en-US" altLang="zh-CN" sz="2800" i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1,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v</a:t>
            </a:r>
            <a:r>
              <a:rPr lang="en-US" altLang="zh-CN" sz="2800" i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2,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…,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相减的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次方之和除以虚拟变量个数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调整距离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的取值范围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转换为相似性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k+1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个近邻对预测没有影响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AA4178C3-12B9-4FF8-8AE3-52C06C4E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11266" name="Object 1">
            <a:extLst>
              <a:ext uri="{FF2B5EF4-FFF2-40B4-BE49-F238E27FC236}">
                <a16:creationId xmlns:a16="http://schemas.microsoft.com/office/drawing/2014/main" id="{A5C597BC-D0B3-4C00-9069-FF9968067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6438" y="214313"/>
          <a:ext cx="9286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公式" r:id="rId3" imgW="558558" imgH="482391" progId="Equation.3">
                  <p:embed/>
                </p:oleObj>
              </mc:Choice>
              <mc:Fallback>
                <p:oleObj name="公式" r:id="rId3" imgW="558558" imgH="48239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214313"/>
                        <a:ext cx="928687" cy="7905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3">
            <a:extLst>
              <a:ext uri="{FF2B5EF4-FFF2-40B4-BE49-F238E27FC236}">
                <a16:creationId xmlns:a16="http://schemas.microsoft.com/office/drawing/2014/main" id="{3FF7EB9A-F081-498A-97A7-8EA9D204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071563"/>
            <a:ext cx="3429000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4">
            <a:extLst>
              <a:ext uri="{FF2B5EF4-FFF2-40B4-BE49-F238E27FC236}">
                <a16:creationId xmlns:a16="http://schemas.microsoft.com/office/drawing/2014/main" id="{AD8981BB-0BDF-4232-A8D7-701E3F807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071563"/>
            <a:ext cx="34401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Rectangle 6">
            <a:extLst>
              <a:ext uri="{FF2B5EF4-FFF2-40B4-BE49-F238E27FC236}">
                <a16:creationId xmlns:a16="http://schemas.microsoft.com/office/drawing/2014/main" id="{77216446-10C1-4180-AC77-5852FDBC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11267" name="Object 5">
            <a:extLst>
              <a:ext uri="{FF2B5EF4-FFF2-40B4-BE49-F238E27FC236}">
                <a16:creationId xmlns:a16="http://schemas.microsoft.com/office/drawing/2014/main" id="{60080009-BE99-4116-ABCC-1E00CD92B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3786188"/>
          <a:ext cx="24542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公式" r:id="rId7" imgW="1904174" imgH="495085" progId="Equation.3">
                  <p:embed/>
                </p:oleObj>
              </mc:Choice>
              <mc:Fallback>
                <p:oleObj name="公式" r:id="rId7" imgW="1904174" imgH="495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786188"/>
                        <a:ext cx="2454275" cy="642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D4F21839-9515-41C6-AD29-70F5E8AAA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5357813"/>
          <a:ext cx="31575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公式" r:id="rId9" imgW="2349500" imgH="469900" progId="Equation.3">
                  <p:embed/>
                </p:oleObj>
              </mc:Choice>
              <mc:Fallback>
                <p:oleObj name="公式" r:id="rId9" imgW="23495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357813"/>
                        <a:ext cx="3157538" cy="642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标题 1">
            <a:extLst>
              <a:ext uri="{FF2B5EF4-FFF2-40B4-BE49-F238E27FC236}">
                <a16:creationId xmlns:a16="http://schemas.microsoft.com/office/drawing/2014/main" id="{5D15199D-87EE-4F7F-8FF3-E85C970D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加权</a:t>
            </a:r>
            <a:r>
              <a:rPr lang="en-US" altLang="zh-CN"/>
              <a:t>K-NN</a:t>
            </a:r>
            <a:r>
              <a:rPr lang="zh-CN" altLang="en-US"/>
              <a:t>的步骤</a:t>
            </a:r>
          </a:p>
        </p:txBody>
      </p:sp>
      <p:sp>
        <p:nvSpPr>
          <p:cNvPr id="12296" name="Rectangle 2">
            <a:extLst>
              <a:ext uri="{FF2B5EF4-FFF2-40B4-BE49-F238E27FC236}">
                <a16:creationId xmlns:a16="http://schemas.microsoft.com/office/drawing/2014/main" id="{92338DE2-B8EE-4F23-8AC8-ADC5BFE33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7" name="Rectangle 6">
            <a:extLst>
              <a:ext uri="{FF2B5EF4-FFF2-40B4-BE49-F238E27FC236}">
                <a16:creationId xmlns:a16="http://schemas.microsoft.com/office/drawing/2014/main" id="{47324CA3-49E7-4C5E-AA97-01C0E959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8" name="Rectangle 5">
            <a:extLst>
              <a:ext uri="{FF2B5EF4-FFF2-40B4-BE49-F238E27FC236}">
                <a16:creationId xmlns:a16="http://schemas.microsoft.com/office/drawing/2014/main" id="{36158BEB-2515-4C5C-8A4B-7AB94AF7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9" name="内容占位符 2">
            <a:extLst>
              <a:ext uri="{FF2B5EF4-FFF2-40B4-BE49-F238E27FC236}">
                <a16:creationId xmlns:a16="http://schemas.microsoft.com/office/drawing/2014/main" id="{67D4BD1E-E031-45B9-96C3-C996119FADEC}"/>
              </a:ext>
            </a:extLst>
          </p:cNvPr>
          <p:cNvSpPr txBox="1">
            <a:spLocks/>
          </p:cNvSpPr>
          <p:nvPr/>
        </p:nvSpPr>
        <p:spPr bwMode="auto">
          <a:xfrm>
            <a:off x="214313" y="1470025"/>
            <a:ext cx="8653462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确定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依函数                  找到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+1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个近邻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依函数                                   确定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个近邻的权重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预测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回归预测：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分类预测：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2300" name="Rectangle 8">
            <a:extLst>
              <a:ext uri="{FF2B5EF4-FFF2-40B4-BE49-F238E27FC236}">
                <a16:creationId xmlns:a16="http://schemas.microsoft.com/office/drawing/2014/main" id="{CB9EE848-2C3E-4930-9D2D-F3CD73B0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0" name="Object 7">
            <a:extLst>
              <a:ext uri="{FF2B5EF4-FFF2-40B4-BE49-F238E27FC236}">
                <a16:creationId xmlns:a16="http://schemas.microsoft.com/office/drawing/2014/main" id="{005C89A6-7001-48CA-B69E-79F9B7123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2000250"/>
          <a:ext cx="13573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公式" r:id="rId3" imgW="710891" imgH="241195" progId="Equation.3">
                  <p:embed/>
                </p:oleObj>
              </mc:Choice>
              <mc:Fallback>
                <p:oleObj name="公式" r:id="rId3" imgW="710891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000250"/>
                        <a:ext cx="1357313" cy="458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0">
            <a:extLst>
              <a:ext uri="{FF2B5EF4-FFF2-40B4-BE49-F238E27FC236}">
                <a16:creationId xmlns:a16="http://schemas.microsoft.com/office/drawing/2014/main" id="{358547EE-ED25-4AD6-A78F-E9E00C7BF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1" name="Object 9">
            <a:extLst>
              <a:ext uri="{FF2B5EF4-FFF2-40B4-BE49-F238E27FC236}">
                <a16:creationId xmlns:a16="http://schemas.microsoft.com/office/drawing/2014/main" id="{8608195D-273D-49A4-B32B-72419016D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2500313"/>
          <a:ext cx="28622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公式" r:id="rId5" imgW="1930400" imgH="241300" progId="Equation.3">
                  <p:embed/>
                </p:oleObj>
              </mc:Choice>
              <mc:Fallback>
                <p:oleObj name="公式" r:id="rId5" imgW="19304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500313"/>
                        <a:ext cx="2862263" cy="357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2">
            <a:extLst>
              <a:ext uri="{FF2B5EF4-FFF2-40B4-BE49-F238E27FC236}">
                <a16:creationId xmlns:a16="http://schemas.microsoft.com/office/drawing/2014/main" id="{53103845-61B7-45D1-B6B3-9FD9000F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2" name="Object 11">
            <a:extLst>
              <a:ext uri="{FF2B5EF4-FFF2-40B4-BE49-F238E27FC236}">
                <a16:creationId xmlns:a16="http://schemas.microsoft.com/office/drawing/2014/main" id="{DB1B4764-CBB1-44B8-8EA6-D6C457982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3143250"/>
          <a:ext cx="16430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公式" r:id="rId7" imgW="1054100" imgH="431800" progId="Equation.3">
                  <p:embed/>
                </p:oleObj>
              </mc:Choice>
              <mc:Fallback>
                <p:oleObj name="公式" r:id="rId7" imgW="10541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143250"/>
                        <a:ext cx="1643062" cy="682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Rectangle 14">
            <a:extLst>
              <a:ext uri="{FF2B5EF4-FFF2-40B4-BE49-F238E27FC236}">
                <a16:creationId xmlns:a16="http://schemas.microsoft.com/office/drawing/2014/main" id="{8E79F09D-B039-4928-AFE0-A05E8E0D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3" name="Object 13">
            <a:extLst>
              <a:ext uri="{FF2B5EF4-FFF2-40B4-BE49-F238E27FC236}">
                <a16:creationId xmlns:a16="http://schemas.microsoft.com/office/drawing/2014/main" id="{74821C8A-B97B-4CF6-8FD3-07F550A4E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4214813"/>
          <a:ext cx="27574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公式" r:id="rId9" imgW="1688367" imgH="431613" progId="Equation.3">
                  <p:embed/>
                </p:oleObj>
              </mc:Choice>
              <mc:Fallback>
                <p:oleObj name="公式" r:id="rId9" imgW="1688367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214813"/>
                        <a:ext cx="2757488" cy="71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Rectangle 16">
            <a:extLst>
              <a:ext uri="{FF2B5EF4-FFF2-40B4-BE49-F238E27FC236}">
                <a16:creationId xmlns:a16="http://schemas.microsoft.com/office/drawing/2014/main" id="{D222DB3A-2CDB-4850-8E80-E0235E63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4" name="Object 15">
            <a:extLst>
              <a:ext uri="{FF2B5EF4-FFF2-40B4-BE49-F238E27FC236}">
                <a16:creationId xmlns:a16="http://schemas.microsoft.com/office/drawing/2014/main" id="{4661763B-883A-49D6-828A-D30553C18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857625"/>
          <a:ext cx="26717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公式" r:id="rId11" imgW="1981200" imgH="838200" progId="Equation.3">
                  <p:embed/>
                </p:oleObj>
              </mc:Choice>
              <mc:Fallback>
                <p:oleObj name="公式" r:id="rId11" imgW="1981200" imgH="838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57625"/>
                        <a:ext cx="2671763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8EF69184-5887-4BAD-8BEC-687A9476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390775"/>
            <a:ext cx="78295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AF819BDF-1B37-4D7D-B500-DFD70F73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286125"/>
            <a:ext cx="52578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4">
            <a:extLst>
              <a:ext uri="{FF2B5EF4-FFF2-40B4-BE49-F238E27FC236}">
                <a16:creationId xmlns:a16="http://schemas.microsoft.com/office/drawing/2014/main" id="{F9A0E85E-203F-4929-9DCC-5AD22812C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85750"/>
            <a:ext cx="82867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应用示例：对天猫数据，预测顾客的未来消费行为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分类问题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个月的行为数据，派生如下输入变量：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活跃效度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ActDNTotalDN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%);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消费活跃度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BuyDNactDN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%);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活动有效度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BuyHit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%)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；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成交有效度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BuyBBrand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%)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输出变量：是否有成交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605" name="TextBox 4">
            <a:extLst>
              <a:ext uri="{FF2B5EF4-FFF2-40B4-BE49-F238E27FC236}">
                <a16:creationId xmlns:a16="http://schemas.microsoft.com/office/drawing/2014/main" id="{BAB0EC77-B435-418F-9BB0-09DECB65C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670550"/>
            <a:ext cx="82153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53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统计中的经典预测模型为回归模型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局限性：事先假定输入和输出的关系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一般假定为线性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DE531A-4AC4-4108-82E6-7969F862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8727963" cy="51125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1F95AD-8194-4669-B8B5-3D90D1D8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365104"/>
            <a:ext cx="3240360" cy="23300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C7C848-D7F3-4F67-8AA8-3EF9A405DAA2}"/>
              </a:ext>
            </a:extLst>
          </p:cNvPr>
          <p:cNvSpPr txBox="1"/>
          <p:nvPr/>
        </p:nvSpPr>
        <p:spPr>
          <a:xfrm>
            <a:off x="1043608" y="5445224"/>
            <a:ext cx="3585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近邻个数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和观测权重对预测的影响：均匀核表现略差；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中的权重为距离的倒数</a:t>
            </a:r>
          </a:p>
        </p:txBody>
      </p:sp>
    </p:spTree>
    <p:extLst>
      <p:ext uri="{BB962C8B-B14F-4D97-AF65-F5344CB8AC3E}">
        <p14:creationId xmlns:p14="http://schemas.microsoft.com/office/powerpoint/2010/main" val="116138472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9B2BB6-A668-4552-A881-1D834EF1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3341"/>
            <a:ext cx="8252960" cy="48965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37301D-7436-4B56-AE47-CCC86FE6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182853"/>
            <a:ext cx="3384376" cy="24692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87CFCF-3C4A-45CE-B21B-B1180CB71C8B}"/>
              </a:ext>
            </a:extLst>
          </p:cNvPr>
          <p:cNvSpPr txBox="1"/>
          <p:nvPr/>
        </p:nvSpPr>
        <p:spPr>
          <a:xfrm>
            <a:off x="2339752" y="5545459"/>
            <a:ext cx="288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近邻个数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和距离形式对预测的影响</a:t>
            </a:r>
          </a:p>
        </p:txBody>
      </p:sp>
    </p:spTree>
    <p:extLst>
      <p:ext uri="{BB962C8B-B14F-4D97-AF65-F5344CB8AC3E}">
        <p14:creationId xmlns:p14="http://schemas.microsoft.com/office/powerpoint/2010/main" val="309217856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3271FC-06B1-40F1-9300-C9953618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9448"/>
            <a:ext cx="8272317" cy="47537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BD994A-693E-4DF6-B4F9-4EBEA0D4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149080"/>
            <a:ext cx="3482176" cy="24494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8A1EC3-F2C9-4BC6-88DD-AC641D1EAAD2}"/>
              </a:ext>
            </a:extLst>
          </p:cNvPr>
          <p:cNvSpPr txBox="1"/>
          <p:nvPr/>
        </p:nvSpPr>
        <p:spPr>
          <a:xfrm>
            <a:off x="2195736" y="53738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近邻个数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和观测权重对预测的影响</a:t>
            </a:r>
          </a:p>
        </p:txBody>
      </p:sp>
    </p:spTree>
    <p:extLst>
      <p:ext uri="{BB962C8B-B14F-4D97-AF65-F5344CB8AC3E}">
        <p14:creationId xmlns:p14="http://schemas.microsoft.com/office/powerpoint/2010/main" val="164784937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12ECB8-E3B6-47C5-A259-845CDA3D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4" y="188640"/>
            <a:ext cx="7823255" cy="45365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58E9AD-5809-4875-B11D-D6EB7E7D9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933056"/>
            <a:ext cx="3937001" cy="26670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C6736D-3669-4155-9572-0E5266A5E4EF}"/>
              </a:ext>
            </a:extLst>
          </p:cNvPr>
          <p:cNvSpPr txBox="1"/>
          <p:nvPr/>
        </p:nvSpPr>
        <p:spPr>
          <a:xfrm>
            <a:off x="2339752" y="5545459"/>
            <a:ext cx="288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近邻个数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和距离形式对预测的影响</a:t>
            </a:r>
          </a:p>
        </p:txBody>
      </p:sp>
    </p:spTree>
    <p:extLst>
      <p:ext uri="{BB962C8B-B14F-4D97-AF65-F5344CB8AC3E}">
        <p14:creationId xmlns:p14="http://schemas.microsoft.com/office/powerpoint/2010/main" val="119997590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24C74745-2D27-4962-ADF7-4AF736FCA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500188"/>
            <a:ext cx="878681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53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525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en-US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K-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近邻法适用：一种“局部”方法，仅适合特征空间维度较低的情况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确定了局部空间半径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单位球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时，随特征空间维度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的增加，能够成为近邻的观测数量会减少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高维空间可想象为“一头野猪”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确定了近邻个数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时，要到更远的区域寻找近邻。</a:t>
            </a:r>
            <a:r>
              <a:rPr lang="en-US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K-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近邻法的局部性逐渐丧失，导致预测偏差增大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只有增大样本量才能得到既定的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个近邻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3DCA7B0B-F262-4A92-9381-D9351286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186ABCB3-95F6-4D9D-B941-A481917B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21" name="Rectangle 6">
            <a:extLst>
              <a:ext uri="{FF2B5EF4-FFF2-40B4-BE49-F238E27FC236}">
                <a16:creationId xmlns:a16="http://schemas.microsoft.com/office/drawing/2014/main" id="{745AC8DA-2B19-4644-8A1D-4053FD35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22" name="Rectangle 8">
            <a:extLst>
              <a:ext uri="{FF2B5EF4-FFF2-40B4-BE49-F238E27FC236}">
                <a16:creationId xmlns:a16="http://schemas.microsoft.com/office/drawing/2014/main" id="{FA68B20D-8899-4305-B6F7-1D80C9FBB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23" name="Rectangle 11">
            <a:extLst>
              <a:ext uri="{FF2B5EF4-FFF2-40B4-BE49-F238E27FC236}">
                <a16:creationId xmlns:a16="http://schemas.microsoft.com/office/drawing/2014/main" id="{F328A454-E989-45B2-8F1E-B59D20E4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24" name="Rectangle 13">
            <a:extLst>
              <a:ext uri="{FF2B5EF4-FFF2-40B4-BE49-F238E27FC236}">
                <a16:creationId xmlns:a16="http://schemas.microsoft.com/office/drawing/2014/main" id="{AA9036BE-23B4-40B4-9655-1FC51823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25" name="标题 1">
            <a:extLst>
              <a:ext uri="{FF2B5EF4-FFF2-40B4-BE49-F238E27FC236}">
                <a16:creationId xmlns:a16="http://schemas.microsoft.com/office/drawing/2014/main" id="{7AE5AF39-FE03-4933-90E4-0FD8E742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其他问题</a:t>
            </a:r>
            <a:br>
              <a:rPr lang="en-US" altLang="zh-CN" sz="4000" dirty="0"/>
            </a:br>
            <a:r>
              <a:rPr lang="en-US" altLang="zh-CN" sz="4000" dirty="0"/>
              <a:t>---K-</a:t>
            </a:r>
            <a:r>
              <a:rPr lang="zh-CN" altLang="en-US" sz="4000" dirty="0"/>
              <a:t>近邻法的适用性</a:t>
            </a:r>
          </a:p>
        </p:txBody>
      </p:sp>
      <p:pic>
        <p:nvPicPr>
          <p:cNvPr id="34826" name="Picture 5">
            <a:extLst>
              <a:ext uri="{FF2B5EF4-FFF2-40B4-BE49-F238E27FC236}">
                <a16:creationId xmlns:a16="http://schemas.microsoft.com/office/drawing/2014/main" id="{4568BBE4-97E3-43A1-A011-200F7791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48138"/>
            <a:ext cx="40163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2">
            <a:extLst>
              <a:ext uri="{FF2B5EF4-FFF2-40B4-BE49-F238E27FC236}">
                <a16:creationId xmlns:a16="http://schemas.microsoft.com/office/drawing/2014/main" id="{3ED11A21-37B6-499D-B0A5-ABCBCABC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251325"/>
            <a:ext cx="4714875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3">
            <a:extLst>
              <a:ext uri="{FF2B5EF4-FFF2-40B4-BE49-F238E27FC236}">
                <a16:creationId xmlns:a16="http://schemas.microsoft.com/office/drawing/2014/main" id="{EC0D3382-E83D-4543-942C-81C79CEF2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6000750"/>
            <a:ext cx="279876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4">
            <a:extLst>
              <a:ext uri="{FF2B5EF4-FFF2-40B4-BE49-F238E27FC236}">
                <a16:creationId xmlns:a16="http://schemas.microsoft.com/office/drawing/2014/main" id="{093F0542-1C0A-479A-8773-1DA3B6EB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6000750"/>
            <a:ext cx="304006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8652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>
            <a:extLst>
              <a:ext uri="{FF2B5EF4-FFF2-40B4-BE49-F238E27FC236}">
                <a16:creationId xmlns:a16="http://schemas.microsoft.com/office/drawing/2014/main" id="{B5398530-A0CD-4F6A-B221-5A5CF5138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12713"/>
            <a:ext cx="8715375" cy="660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38150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altLang="en-US" sz="2800" b="1" dirty="0">
                <a:latin typeface="华文仿宋" pitchFamily="2" charset="-122"/>
                <a:ea typeface="华文仿宋" pitchFamily="2" charset="-122"/>
              </a:rPr>
              <a:t>K-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近邻法在高维空间中的问题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(</a:t>
            </a:r>
            <a:r>
              <a:rPr lang="en-US" altLang="en-US" sz="2400" b="1" dirty="0">
                <a:latin typeface="华文仿宋" pitchFamily="2" charset="-122"/>
                <a:ea typeface="华文仿宋" pitchFamily="2" charset="-122"/>
              </a:rPr>
              <a:t>1961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年</a:t>
            </a:r>
            <a:r>
              <a:rPr lang="en-US" altLang="en-US" sz="2400" b="1" dirty="0">
                <a:latin typeface="华文仿宋" pitchFamily="2" charset="-122"/>
                <a:ea typeface="华文仿宋" pitchFamily="2" charset="-122"/>
              </a:rPr>
              <a:t>Bellman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的研究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)</a:t>
            </a:r>
          </a:p>
          <a:p>
            <a:pPr marL="895350" lvl="2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将包含</a:t>
            </a:r>
            <a:r>
              <a:rPr lang="en-US" altLang="zh-CN" sz="2400" i="1" dirty="0">
                <a:latin typeface="华文仿宋" pitchFamily="2" charset="-122"/>
                <a:ea typeface="华文仿宋" pitchFamily="2" charset="-122"/>
              </a:rPr>
              <a:t>n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个观测的样本视为均匀分布在一个超立方中的随机样本</a:t>
            </a:r>
            <a:endParaRPr lang="en-US" altLang="en-US" sz="2400" b="1" dirty="0">
              <a:latin typeface="华文仿宋" pitchFamily="2" charset="-122"/>
              <a:ea typeface="华文仿宋" pitchFamily="2" charset="-122"/>
            </a:endParaRPr>
          </a:p>
          <a:p>
            <a:pPr marL="895350" lvl="2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altLang="en-US" sz="2800" b="1" dirty="0">
              <a:latin typeface="华文仿宋" pitchFamily="2" charset="-122"/>
              <a:ea typeface="华文仿宋" pitchFamily="2" charset="-122"/>
            </a:endParaRPr>
          </a:p>
          <a:p>
            <a:pPr marL="895350" lvl="2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altLang="en-US" sz="2800" b="1" dirty="0">
              <a:latin typeface="华文仿宋" pitchFamily="2" charset="-122"/>
              <a:ea typeface="华文仿宋" pitchFamily="2" charset="-122"/>
            </a:endParaRPr>
          </a:p>
          <a:p>
            <a:pPr marL="895350" lvl="2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altLang="en-US" sz="2800" b="1" dirty="0">
              <a:latin typeface="华文仿宋" pitchFamily="2" charset="-122"/>
              <a:ea typeface="华文仿宋" pitchFamily="2" charset="-122"/>
            </a:endParaRPr>
          </a:p>
          <a:p>
            <a:pPr marL="895350" lvl="2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altLang="en-US" sz="2800" b="1" dirty="0">
              <a:latin typeface="华文仿宋" pitchFamily="2" charset="-122"/>
              <a:ea typeface="华文仿宋" pitchFamily="2" charset="-122"/>
            </a:endParaRPr>
          </a:p>
          <a:p>
            <a:pPr marL="895350" lvl="2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altLang="en-US" sz="2800" b="1" dirty="0">
              <a:latin typeface="华文仿宋" pitchFamily="2" charset="-122"/>
              <a:ea typeface="华文仿宋" pitchFamily="2" charset="-122"/>
            </a:endParaRPr>
          </a:p>
          <a:p>
            <a:pPr marL="895350" lvl="2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altLang="en-US" sz="2800" b="1" dirty="0">
              <a:latin typeface="华文仿宋" pitchFamily="2" charset="-122"/>
              <a:ea typeface="华文仿宋" pitchFamily="2" charset="-122"/>
            </a:endParaRPr>
          </a:p>
          <a:p>
            <a:pPr marL="895350" lvl="2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当样本量</a:t>
            </a:r>
            <a:r>
              <a:rPr lang="en-US" altLang="zh-CN" sz="2400" i="1" dirty="0">
                <a:latin typeface="华文仿宋" pitchFamily="2" charset="-122"/>
                <a:ea typeface="华文仿宋" pitchFamily="2" charset="-122"/>
              </a:rPr>
              <a:t>n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和参数</a:t>
            </a:r>
            <a:r>
              <a:rPr lang="en-US" altLang="zh-CN" sz="2400" i="1" dirty="0">
                <a:latin typeface="华文仿宋" pitchFamily="2" charset="-122"/>
                <a:ea typeface="华文仿宋" pitchFamily="2" charset="-122"/>
              </a:rPr>
              <a:t>K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确定后</a:t>
            </a:r>
            <a:r>
              <a:rPr lang="zh-CN" altLang="en-US" sz="24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400" b="1" dirty="0">
                <a:latin typeface="华文仿宋" pitchFamily="2" charset="-122"/>
                <a:ea typeface="华文仿宋" pitchFamily="2" charset="-122"/>
              </a:rPr>
              <a:t>X</a:t>
            </a:r>
            <a:r>
              <a:rPr lang="en-US" altLang="zh-CN" sz="2400" baseline="-25000" dirty="0">
                <a:latin typeface="华文仿宋" pitchFamily="2" charset="-122"/>
                <a:ea typeface="华文仿宋" pitchFamily="2" charset="-122"/>
              </a:rPr>
              <a:t>0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近邻个数占总观测的比率</a:t>
            </a:r>
            <a:r>
              <a:rPr lang="en-US" altLang="zh-CN" sz="2400" i="1" dirty="0">
                <a:latin typeface="华文仿宋" pitchFamily="2" charset="-122"/>
                <a:ea typeface="华文仿宋" pitchFamily="2" charset="-122"/>
              </a:rPr>
              <a:t>r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确定。这些近邻分布在小立体各边的期望长度：</a:t>
            </a:r>
            <a:endParaRPr lang="en-US" altLang="zh-CN" sz="2400" b="1" dirty="0">
              <a:latin typeface="华文仿宋" pitchFamily="2" charset="-122"/>
              <a:ea typeface="华文仿宋" pitchFamily="2" charset="-122"/>
            </a:endParaRPr>
          </a:p>
          <a:p>
            <a:pPr marL="1352550" lvl="2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如：</a:t>
            </a:r>
            <a:endParaRPr lang="en-US" altLang="zh-CN" sz="2400" b="1" dirty="0">
              <a:latin typeface="华文仿宋" pitchFamily="2" charset="-122"/>
              <a:ea typeface="华文仿宋" pitchFamily="2" charset="-122"/>
            </a:endParaRPr>
          </a:p>
          <a:p>
            <a:pPr marL="1352550" lvl="2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endParaRPr lang="en-US" altLang="zh-CN" sz="2400" b="1" dirty="0">
              <a:latin typeface="华文仿宋" pitchFamily="2" charset="-122"/>
              <a:ea typeface="华文仿宋" pitchFamily="2" charset="-122"/>
            </a:endParaRPr>
          </a:p>
          <a:p>
            <a:pPr marL="1352550" lvl="2" indent="-319088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减少</a:t>
            </a:r>
            <a:r>
              <a:rPr lang="en-US" altLang="zh-CN" sz="2400" i="1" dirty="0">
                <a:latin typeface="华文仿宋" pitchFamily="2" charset="-122"/>
                <a:ea typeface="华文仿宋" pitchFamily="2" charset="-122"/>
              </a:rPr>
              <a:t>r</a:t>
            </a:r>
            <a:r>
              <a:rPr lang="zh-CN" altLang="en-US" sz="2400" b="1" dirty="0">
                <a:latin typeface="华文仿宋" pitchFamily="2" charset="-122"/>
                <a:ea typeface="华文仿宋" pitchFamily="2" charset="-122"/>
              </a:rPr>
              <a:t>并没有帮助，且使预测方差增大</a:t>
            </a:r>
            <a:endParaRPr lang="en-US" altLang="en-US" sz="24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151" name="Rectangle 4">
            <a:extLst>
              <a:ext uri="{FF2B5EF4-FFF2-40B4-BE49-F238E27FC236}">
                <a16:creationId xmlns:a16="http://schemas.microsoft.com/office/drawing/2014/main" id="{94A71BE8-2D58-43D9-9E01-99693A946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52" name="Rectangle 4">
            <a:extLst>
              <a:ext uri="{FF2B5EF4-FFF2-40B4-BE49-F238E27FC236}">
                <a16:creationId xmlns:a16="http://schemas.microsoft.com/office/drawing/2014/main" id="{3BBFE3BB-0D3C-4A40-A9C9-07DBF03D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53" name="Rectangle 6">
            <a:extLst>
              <a:ext uri="{FF2B5EF4-FFF2-40B4-BE49-F238E27FC236}">
                <a16:creationId xmlns:a16="http://schemas.microsoft.com/office/drawing/2014/main" id="{25AAA6DB-200E-459C-87C9-33CFD352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54" name="Rectangle 8">
            <a:extLst>
              <a:ext uri="{FF2B5EF4-FFF2-40B4-BE49-F238E27FC236}">
                <a16:creationId xmlns:a16="http://schemas.microsoft.com/office/drawing/2014/main" id="{478C75A5-8381-42C1-A229-EE55D1722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3C4711F6-52F5-4C38-80B7-CC69A7EB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56" name="Rectangle 13">
            <a:extLst>
              <a:ext uri="{FF2B5EF4-FFF2-40B4-BE49-F238E27FC236}">
                <a16:creationId xmlns:a16="http://schemas.microsoft.com/office/drawing/2014/main" id="{8E7942C7-DBA4-4717-82F4-7AB27AE8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6157" name="图片 10">
            <a:extLst>
              <a:ext uri="{FF2B5EF4-FFF2-40B4-BE49-F238E27FC236}">
                <a16:creationId xmlns:a16="http://schemas.microsoft.com/office/drawing/2014/main" id="{2F7D1682-1982-4F0A-BED5-3F0B9C087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071563"/>
            <a:ext cx="5357812" cy="2500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8" name="Rectangle 2">
            <a:extLst>
              <a:ext uri="{FF2B5EF4-FFF2-40B4-BE49-F238E27FC236}">
                <a16:creationId xmlns:a16="http://schemas.microsoft.com/office/drawing/2014/main" id="{F23459AF-17E8-4153-92E7-CCB95B18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6146" name="Object 1">
            <a:extLst>
              <a:ext uri="{FF2B5EF4-FFF2-40B4-BE49-F238E27FC236}">
                <a16:creationId xmlns:a16="http://schemas.microsoft.com/office/drawing/2014/main" id="{83E2F9CB-7593-4731-9F8D-0FFD92A2A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0" y="4286250"/>
          <a:ext cx="15716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公式" r:id="rId4" imgW="850531" imgH="317362" progId="Equation.3">
                  <p:embed/>
                </p:oleObj>
              </mc:Choice>
              <mc:Fallback>
                <p:oleObj name="公式" r:id="rId4" imgW="850531" imgH="317362" progId="Equation.3">
                  <p:embed/>
                  <p:pic>
                    <p:nvPicPr>
                      <p:cNvPr id="6146" name="Object 1">
                        <a:extLst>
                          <a:ext uri="{FF2B5EF4-FFF2-40B4-BE49-F238E27FC236}">
                            <a16:creationId xmlns:a16="http://schemas.microsoft.com/office/drawing/2014/main" id="{83E2F9CB-7593-4731-9F8D-0FFD92A2A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4286250"/>
                        <a:ext cx="1571625" cy="595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4">
            <a:extLst>
              <a:ext uri="{FF2B5EF4-FFF2-40B4-BE49-F238E27FC236}">
                <a16:creationId xmlns:a16="http://schemas.microsoft.com/office/drawing/2014/main" id="{D745C850-8017-4C69-94D5-09030E80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42FCB384-EC7E-4760-8CBE-02C397526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5786438"/>
          <a:ext cx="29400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公式" r:id="rId6" imgW="1701800" imgH="292100" progId="Equation.3">
                  <p:embed/>
                </p:oleObj>
              </mc:Choice>
              <mc:Fallback>
                <p:oleObj name="公式" r:id="rId6" imgW="1701800" imgH="292100" progId="Equation.3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id="{42FCB384-EC7E-4760-8CBE-02C397526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786438"/>
                        <a:ext cx="29400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6">
            <a:extLst>
              <a:ext uri="{FF2B5EF4-FFF2-40B4-BE49-F238E27FC236}">
                <a16:creationId xmlns:a16="http://schemas.microsoft.com/office/drawing/2014/main" id="{2E504839-C5A9-484F-83CA-CC13EB55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6148" name="Object 5">
            <a:extLst>
              <a:ext uri="{FF2B5EF4-FFF2-40B4-BE49-F238E27FC236}">
                <a16:creationId xmlns:a16="http://schemas.microsoft.com/office/drawing/2014/main" id="{F6FB08EF-91DB-44E7-A583-608DC0C46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900" y="4714875"/>
          <a:ext cx="26146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公式" r:id="rId8" imgW="1523880" imgH="291960" progId="Equation.3">
                  <p:embed/>
                </p:oleObj>
              </mc:Choice>
              <mc:Fallback>
                <p:oleObj name="公式" r:id="rId8" imgW="1523880" imgH="291960" progId="Equation.3">
                  <p:embed/>
                  <p:pic>
                    <p:nvPicPr>
                      <p:cNvPr id="6148" name="Object 5">
                        <a:extLst>
                          <a:ext uri="{FF2B5EF4-FFF2-40B4-BE49-F238E27FC236}">
                            <a16:creationId xmlns:a16="http://schemas.microsoft.com/office/drawing/2014/main" id="{F6FB08EF-91DB-44E7-A583-608DC0C46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714875"/>
                        <a:ext cx="261461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Box 15">
            <a:extLst>
              <a:ext uri="{FF2B5EF4-FFF2-40B4-BE49-F238E27FC236}">
                <a16:creationId xmlns:a16="http://schemas.microsoft.com/office/drawing/2014/main" id="{1D83FD23-E938-4B33-A18E-4F1B803BE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857875"/>
            <a:ext cx="3071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sz="24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特征选择是必要的！</a:t>
            </a:r>
            <a:endParaRPr lang="zh-CN" altLang="en-US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6149" name="Object 17">
            <a:extLst>
              <a:ext uri="{FF2B5EF4-FFF2-40B4-BE49-F238E27FC236}">
                <a16:creationId xmlns:a16="http://schemas.microsoft.com/office/drawing/2014/main" id="{28EC0346-E858-40CC-B8AC-19DE5C97F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4684713"/>
          <a:ext cx="24828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公式" r:id="rId10" imgW="1447560" imgH="291960" progId="Equation.3">
                  <p:embed/>
                </p:oleObj>
              </mc:Choice>
              <mc:Fallback>
                <p:oleObj name="公式" r:id="rId10" imgW="1447560" imgH="291960" progId="Equation.3">
                  <p:embed/>
                  <p:pic>
                    <p:nvPicPr>
                      <p:cNvPr id="6149" name="Object 17">
                        <a:extLst>
                          <a:ext uri="{FF2B5EF4-FFF2-40B4-BE49-F238E27FC236}">
                            <a16:creationId xmlns:a16="http://schemas.microsoft.com/office/drawing/2014/main" id="{28EC0346-E858-40CC-B8AC-19DE5C97F4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684713"/>
                        <a:ext cx="24828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18249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93E5F-0853-4A04-9D82-E41741FCB3D7}"/>
              </a:ext>
            </a:extLst>
          </p:cNvPr>
          <p:cNvSpPr txBox="1">
            <a:spLocks/>
          </p:cNvSpPr>
          <p:nvPr/>
        </p:nvSpPr>
        <p:spPr bwMode="auto">
          <a:xfrm>
            <a:off x="357188" y="1571625"/>
            <a:ext cx="8429625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特征选择的常用策略：</a:t>
            </a:r>
            <a:endParaRPr kumimoji="0"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过滤式</a:t>
            </a:r>
            <a:r>
              <a:rPr kumimoji="0"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(filter):</a:t>
            </a: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先对数据集进行特征选择，然后再训练模型。特征选择和模型训练无直接关系</a:t>
            </a:r>
            <a:endParaRPr kumimoji="0"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变量自身考察；与输出变量的相关性</a:t>
            </a:r>
            <a:endParaRPr kumimoji="0"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endParaRPr kumimoji="0"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包裹式</a:t>
            </a:r>
            <a:r>
              <a:rPr kumimoji="0"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(wrapper)</a:t>
            </a: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：将模型性能与特征子集的评价相联系，从对预测误差影响的角度考察特征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endParaRPr kumimoji="0"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嵌入式</a:t>
            </a:r>
            <a:r>
              <a:rPr kumimoji="0"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kumimoji="0"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enbedding</a:t>
            </a:r>
            <a:r>
              <a:rPr kumimoji="0"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kumimoji="0"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lasso</a:t>
            </a: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回归等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CD92CC-3AC8-42EA-99AD-FED8B07E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3571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特征选择</a:t>
            </a:r>
          </a:p>
        </p:txBody>
      </p:sp>
    </p:spTree>
    <p:extLst>
      <p:ext uri="{BB962C8B-B14F-4D97-AF65-F5344CB8AC3E}">
        <p14:creationId xmlns:p14="http://schemas.microsoft.com/office/powerpoint/2010/main" val="306138622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5B92F270-F89F-44F6-949B-AF85E2DD6BF1}"/>
              </a:ext>
            </a:extLst>
          </p:cNvPr>
          <p:cNvSpPr txBox="1">
            <a:spLocks/>
          </p:cNvSpPr>
          <p:nvPr/>
        </p:nvSpPr>
        <p:spPr bwMode="auto">
          <a:xfrm>
            <a:off x="357188" y="1571625"/>
            <a:ext cx="8429625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从变量本身考察</a:t>
            </a:r>
            <a:r>
              <a:rPr kumimoji="0"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kumimoji="0"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低方差滤波</a:t>
            </a:r>
            <a:r>
              <a:rPr kumimoji="0"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Low Variance Filter</a:t>
            </a:r>
            <a:r>
              <a:rPr kumimoji="0"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endParaRPr kumimoji="0"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某数值型变量的标准差小于某个标准值</a:t>
            </a:r>
            <a:endParaRPr kumimoji="0"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对某分类型变量，计算各个类别值的比例。如果最大值大于某个标准值</a:t>
            </a:r>
            <a:endParaRPr kumimoji="0"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对某分类型变量，计算其类别值个数。如果类别值个数占样本的比例，大于某个标准值</a:t>
            </a:r>
            <a:endParaRPr kumimoji="0"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5843" name="标题 1">
            <a:extLst>
              <a:ext uri="{FF2B5EF4-FFF2-40B4-BE49-F238E27FC236}">
                <a16:creationId xmlns:a16="http://schemas.microsoft.com/office/drawing/2014/main" id="{3A6BD3AF-AA03-4E0D-93C4-4256688B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3571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特征选择</a:t>
            </a:r>
          </a:p>
        </p:txBody>
      </p:sp>
    </p:spTree>
    <p:extLst>
      <p:ext uri="{BB962C8B-B14F-4D97-AF65-F5344CB8AC3E}">
        <p14:creationId xmlns:p14="http://schemas.microsoft.com/office/powerpoint/2010/main" val="400452658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480E92-EB67-431E-9308-7FACC9F9C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8712491" cy="324036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0D25AB8-999C-4C29-98B6-2FC4CB61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3571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特征选择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3483DD1-A4B8-41A6-B987-526E90FC03F6}"/>
              </a:ext>
            </a:extLst>
          </p:cNvPr>
          <p:cNvSpPr txBox="1">
            <a:spLocks/>
          </p:cNvSpPr>
          <p:nvPr/>
        </p:nvSpPr>
        <p:spPr bwMode="auto">
          <a:xfrm>
            <a:off x="357188" y="1571625"/>
            <a:ext cx="8429625" cy="5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从变量本身考察</a:t>
            </a:r>
            <a:r>
              <a:rPr kumimoji="0"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kumimoji="0"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低方差滤波</a:t>
            </a:r>
            <a:r>
              <a:rPr kumimoji="0"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Low Variance Filter)</a:t>
            </a:r>
            <a:endParaRPr kumimoji="0"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05688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5CEFF-9D39-4D16-A3C3-9B108BFBEB3F}"/>
              </a:ext>
            </a:extLst>
          </p:cNvPr>
          <p:cNvSpPr txBox="1">
            <a:spLocks/>
          </p:cNvSpPr>
          <p:nvPr/>
        </p:nvSpPr>
        <p:spPr bwMode="auto">
          <a:xfrm>
            <a:off x="357188" y="1571625"/>
            <a:ext cx="8429625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从变量与输出变量相关性角度考察</a:t>
            </a:r>
            <a:r>
              <a:rPr kumimoji="0"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kumimoji="0"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高相关滤波，</a:t>
            </a:r>
            <a:r>
              <a:rPr kumimoji="0"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High Correlation Filter)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线性回归、卡方检验、</a:t>
            </a:r>
            <a:r>
              <a:rPr kumimoji="0"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检验</a:t>
            </a:r>
            <a:endParaRPr kumimoji="0"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54D05A-F089-49C7-AB38-13BA7E52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3571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特征选择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04D0C9-D497-40CA-8C2C-544239CD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67" y="2924944"/>
            <a:ext cx="6600991" cy="33123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677973-E6EF-408C-B31B-32375089E3F0}"/>
              </a:ext>
            </a:extLst>
          </p:cNvPr>
          <p:cNvSpPr txBox="1"/>
          <p:nvPr/>
        </p:nvSpPr>
        <p:spPr>
          <a:xfrm>
            <a:off x="4975085" y="3645024"/>
            <a:ext cx="38387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参数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score_fun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指定方法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f_regression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线性回归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chi2: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卡方检验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f_classif:F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检验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这里找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top 3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个特征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2225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 1">
            <a:extLst>
              <a:ext uri="{FF2B5EF4-FFF2-40B4-BE49-F238E27FC236}">
                <a16:creationId xmlns:a16="http://schemas.microsoft.com/office/drawing/2014/main" id="{7E9E37ED-273B-40F2-865B-9E2EB80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近邻分析</a:t>
            </a: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01A89A0F-8852-4491-BF3A-1A189E5FC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500188"/>
            <a:ext cx="87153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53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基本思想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为预测新观测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输出变量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的取值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首先，在已有数据中找到与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相似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的若干个观测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…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称为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近邻</a:t>
            </a:r>
            <a:endParaRPr lang="en-US" altLang="zh-CN" sz="28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然后，对近邻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…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的输出变量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…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2800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计算诸如算术平均值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（或加权均值，或中位数，或众数）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，作为新观测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输出变量取值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的预测值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特点：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不需假设                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的具体形式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只需假设  是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,</a:t>
            </a:r>
            <a:r>
              <a:rPr lang="en-US" altLang="zh-CN" sz="280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,…,</a:t>
            </a:r>
            <a:r>
              <a:rPr lang="en-US" altLang="zh-CN" sz="2800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的函数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典型的近邻分析：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K-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近邻法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K-Nearest Neighbor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KNN)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2C476ADE-ED16-47C5-9CA9-EFB7FCCE1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1026" name="Object 1">
            <a:extLst>
              <a:ext uri="{FF2B5EF4-FFF2-40B4-BE49-F238E27FC236}">
                <a16:creationId xmlns:a16="http://schemas.microsoft.com/office/drawing/2014/main" id="{169BFCBF-0F6E-421B-955F-D9565C827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4929188"/>
          <a:ext cx="14001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公式" r:id="rId3" imgW="596641" imgH="203112" progId="Equation.3">
                  <p:embed/>
                </p:oleObj>
              </mc:Choice>
              <mc:Fallback>
                <p:oleObj name="公式" r:id="rId3" imgW="596641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929188"/>
                        <a:ext cx="1400175" cy="492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4">
            <a:extLst>
              <a:ext uri="{FF2B5EF4-FFF2-40B4-BE49-F238E27FC236}">
                <a16:creationId xmlns:a16="http://schemas.microsoft.com/office/drawing/2014/main" id="{00E687BF-DE3F-4079-9BD8-F13D758A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E3DC065B-0389-44CF-8296-259A592A1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429250"/>
          <a:ext cx="2857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公式" r:id="rId5" imgW="177646" imgH="228402" progId="Equation.3">
                  <p:embed/>
                </p:oleObj>
              </mc:Choice>
              <mc:Fallback>
                <p:oleObj name="公式" r:id="rId5" imgW="177646" imgH="22840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429250"/>
                        <a:ext cx="285750" cy="37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>
            <a:extLst>
              <a:ext uri="{FF2B5EF4-FFF2-40B4-BE49-F238E27FC236}">
                <a16:creationId xmlns:a16="http://schemas.microsoft.com/office/drawing/2014/main" id="{32824AD5-C1A8-47B9-8052-185A15C70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4143375"/>
          <a:ext cx="2857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公式" r:id="rId7" imgW="177646" imgH="228402" progId="Equation.3">
                  <p:embed/>
                </p:oleObj>
              </mc:Choice>
              <mc:Fallback>
                <p:oleObj name="公式" r:id="rId7" imgW="177646" imgH="2284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143375"/>
                        <a:ext cx="285750" cy="373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7">
            <a:extLst>
              <a:ext uri="{FF2B5EF4-FFF2-40B4-BE49-F238E27FC236}">
                <a16:creationId xmlns:a16="http://schemas.microsoft.com/office/drawing/2014/main" id="{36F06ACE-C332-40F0-8E68-821E2B90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1029" name="Object 6">
            <a:extLst>
              <a:ext uri="{FF2B5EF4-FFF2-40B4-BE49-F238E27FC236}">
                <a16:creationId xmlns:a16="http://schemas.microsoft.com/office/drawing/2014/main" id="{C9218F5A-7B66-410B-AB54-A1583131B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512556"/>
              </p:ext>
            </p:extLst>
          </p:nvPr>
        </p:nvGraphicFramePr>
        <p:xfrm>
          <a:off x="6012160" y="5404019"/>
          <a:ext cx="20716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公式" r:id="rId8" imgW="1244600" imgH="228600" progId="Equation.3">
                  <p:embed/>
                </p:oleObj>
              </mc:Choice>
              <mc:Fallback>
                <p:oleObj name="公式" r:id="rId8" imgW="1244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404019"/>
                        <a:ext cx="2071688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3">
            <a:extLst>
              <a:ext uri="{FF2B5EF4-FFF2-40B4-BE49-F238E27FC236}">
                <a16:creationId xmlns:a16="http://schemas.microsoft.com/office/drawing/2014/main" id="{21AC9B1C-319D-4069-A8C4-4F6B6369E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449388"/>
            <a:ext cx="8715375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kumimoji="0"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依对预测误差影响的，给输入变量的重要性打分</a:t>
            </a:r>
            <a:endParaRPr kumimoji="0"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2007</a:t>
            </a: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Cunningham</a:t>
            </a: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Delany</a:t>
            </a: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提出的包裹式</a:t>
            </a:r>
            <a:r>
              <a:rPr kumimoji="0"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Wrapper)</a:t>
            </a: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方法</a:t>
            </a:r>
            <a:r>
              <a:rPr kumimoji="0"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kumimoji="0"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逐个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选择使错误率或均方误差下降最快的变量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设：  当前变量集合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为当前剩余的变量集合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为基于当前变量集的错误率或均方误差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基本步骤：前向特征消除法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(Forward Feature Elimination)</a:t>
            </a: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强制某些变量进入   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    中选择使    下降最快的变量进入   ，，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J=J+1</a:t>
            </a: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判断是否满足终止条件，没有则重复前面步骤</a:t>
            </a:r>
            <a:endParaRPr lang="en-US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178" name="Rectangle 4">
            <a:extLst>
              <a:ext uri="{FF2B5EF4-FFF2-40B4-BE49-F238E27FC236}">
                <a16:creationId xmlns:a16="http://schemas.microsoft.com/office/drawing/2014/main" id="{1A257155-7C28-489D-B3FA-8F8AB246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79" name="Rectangle 4">
            <a:extLst>
              <a:ext uri="{FF2B5EF4-FFF2-40B4-BE49-F238E27FC236}">
                <a16:creationId xmlns:a16="http://schemas.microsoft.com/office/drawing/2014/main" id="{BFE038E0-1556-405C-B6E6-4C5779BE6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80" name="Rectangle 6">
            <a:extLst>
              <a:ext uri="{FF2B5EF4-FFF2-40B4-BE49-F238E27FC236}">
                <a16:creationId xmlns:a16="http://schemas.microsoft.com/office/drawing/2014/main" id="{DA2B8EC7-BF18-471E-BE13-E75848643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81" name="Rectangle 8">
            <a:extLst>
              <a:ext uri="{FF2B5EF4-FFF2-40B4-BE49-F238E27FC236}">
                <a16:creationId xmlns:a16="http://schemas.microsoft.com/office/drawing/2014/main" id="{210EEF62-86F8-4109-B0D4-1BFDB5CA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82" name="Rectangle 11">
            <a:extLst>
              <a:ext uri="{FF2B5EF4-FFF2-40B4-BE49-F238E27FC236}">
                <a16:creationId xmlns:a16="http://schemas.microsoft.com/office/drawing/2014/main" id="{BBD65CE6-956B-447C-856A-D1A8E1EB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83" name="Rectangle 13">
            <a:extLst>
              <a:ext uri="{FF2B5EF4-FFF2-40B4-BE49-F238E27FC236}">
                <a16:creationId xmlns:a16="http://schemas.microsoft.com/office/drawing/2014/main" id="{A253EBBA-6D56-4F90-9396-F1A074F3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AC842BDA-1687-4811-A9B0-430C616D1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3143250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AC842BDA-1687-4811-A9B0-430C616D1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143250"/>
                        <a:ext cx="357187" cy="428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C527D6B0-319C-412C-BD87-63C130C20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3143250"/>
          <a:ext cx="3571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" name="公式" r:id="rId5" imgW="190440" imgH="241200" progId="Equation.3">
                  <p:embed/>
                </p:oleObj>
              </mc:Choice>
              <mc:Fallback>
                <p:oleObj name="公式" r:id="rId5" imgW="190440" imgH="241200" progId="Equation.3">
                  <p:embed/>
                  <p:pic>
                    <p:nvPicPr>
                      <p:cNvPr id="7171" name="Object 3">
                        <a:extLst>
                          <a:ext uri="{FF2B5EF4-FFF2-40B4-BE49-F238E27FC236}">
                            <a16:creationId xmlns:a16="http://schemas.microsoft.com/office/drawing/2014/main" id="{C527D6B0-319C-412C-BD87-63C130C20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143250"/>
                        <a:ext cx="357187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9AD7B966-1CBE-41E9-B62B-170DB4F1B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5357813"/>
          <a:ext cx="309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" name="公式" r:id="rId7" imgW="164880" imgH="228600" progId="Equation.3">
                  <p:embed/>
                </p:oleObj>
              </mc:Choice>
              <mc:Fallback>
                <p:oleObj name="公式" r:id="rId7" imgW="164880" imgH="228600" progId="Equation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9AD7B966-1CBE-41E9-B62B-170DB4F1BD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357813"/>
                        <a:ext cx="309563" cy="428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28383B04-37B7-4D70-9627-06A4B5CFA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4857750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28383B04-37B7-4D70-9627-06A4B5CFA1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857750"/>
                        <a:ext cx="357188" cy="428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>
            <a:extLst>
              <a:ext uri="{FF2B5EF4-FFF2-40B4-BE49-F238E27FC236}">
                <a16:creationId xmlns:a16="http://schemas.microsoft.com/office/drawing/2014/main" id="{0E057AE5-FC8D-458E-B071-A53CF3EED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6688" y="3143250"/>
          <a:ext cx="309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公式" r:id="rId11" imgW="164880" imgH="228600" progId="Equation.3">
                  <p:embed/>
                </p:oleObj>
              </mc:Choice>
              <mc:Fallback>
                <p:oleObj name="公式" r:id="rId11" imgW="164880" imgH="228600" progId="Equation.3">
                  <p:embed/>
                  <p:pic>
                    <p:nvPicPr>
                      <p:cNvPr id="7174" name="Object 7">
                        <a:extLst>
                          <a:ext uri="{FF2B5EF4-FFF2-40B4-BE49-F238E27FC236}">
                            <a16:creationId xmlns:a16="http://schemas.microsoft.com/office/drawing/2014/main" id="{0E057AE5-FC8D-458E-B071-A53CF3EE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3143250"/>
                        <a:ext cx="309562" cy="428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8">
            <a:extLst>
              <a:ext uri="{FF2B5EF4-FFF2-40B4-BE49-F238E27FC236}">
                <a16:creationId xmlns:a16="http://schemas.microsoft.com/office/drawing/2014/main" id="{0D133251-F0A9-434C-B28A-0DD2E0BF9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9438" y="5357813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name="公式" r:id="rId13" imgW="190440" imgH="228600" progId="Equation.3">
                  <p:embed/>
                </p:oleObj>
              </mc:Choice>
              <mc:Fallback>
                <p:oleObj name="公式" r:id="rId13" imgW="190440" imgH="228600" progId="Equation.3">
                  <p:embed/>
                  <p:pic>
                    <p:nvPicPr>
                      <p:cNvPr id="7175" name="Object 8">
                        <a:extLst>
                          <a:ext uri="{FF2B5EF4-FFF2-40B4-BE49-F238E27FC236}">
                            <a16:creationId xmlns:a16="http://schemas.microsoft.com/office/drawing/2014/main" id="{0D133251-F0A9-434C-B28A-0DD2E0BF9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5357813"/>
                        <a:ext cx="357187" cy="428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298C2368-B1BB-49F9-9C07-ADC1886E26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5286375"/>
          <a:ext cx="3571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name="公式" r:id="rId14" imgW="190440" imgH="241200" progId="Equation.3">
                  <p:embed/>
                </p:oleObj>
              </mc:Choice>
              <mc:Fallback>
                <p:oleObj name="公式" r:id="rId14" imgW="190440" imgH="241200" progId="Equation.3">
                  <p:embed/>
                  <p:pic>
                    <p:nvPicPr>
                      <p:cNvPr id="7176" name="Object 8">
                        <a:extLst>
                          <a:ext uri="{FF2B5EF4-FFF2-40B4-BE49-F238E27FC236}">
                            <a16:creationId xmlns:a16="http://schemas.microsoft.com/office/drawing/2014/main" id="{298C2368-B1BB-49F9-9C07-ADC1886E26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286375"/>
                        <a:ext cx="357188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标题 1">
            <a:extLst>
              <a:ext uri="{FF2B5EF4-FFF2-40B4-BE49-F238E27FC236}">
                <a16:creationId xmlns:a16="http://schemas.microsoft.com/office/drawing/2014/main" id="{790E8624-80AE-4F51-9B28-4272D754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3571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特征选择</a:t>
            </a:r>
          </a:p>
        </p:txBody>
      </p:sp>
    </p:spTree>
    <p:extLst>
      <p:ext uri="{BB962C8B-B14F-4D97-AF65-F5344CB8AC3E}">
        <p14:creationId xmlns:p14="http://schemas.microsoft.com/office/powerpoint/2010/main" val="219928220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9D35C-55FA-4B48-88EA-46B8D5AB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特征选择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197" name="内容占位符 2">
            <a:extLst>
              <a:ext uri="{FF2B5EF4-FFF2-40B4-BE49-F238E27FC236}">
                <a16:creationId xmlns:a16="http://schemas.microsoft.com/office/drawing/2014/main" id="{A78385AF-6478-469E-825F-49FF4EEECDF3}"/>
              </a:ext>
            </a:extLst>
          </p:cNvPr>
          <p:cNvSpPr txBox="1">
            <a:spLocks/>
          </p:cNvSpPr>
          <p:nvPr/>
        </p:nvSpPr>
        <p:spPr bwMode="auto">
          <a:xfrm>
            <a:off x="276225" y="1484784"/>
            <a:ext cx="8653463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终止条件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第一：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J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等于用户指定的数目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第二：错误率或均方误差的变化量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8194" name="Object 7">
            <a:extLst>
              <a:ext uri="{FF2B5EF4-FFF2-40B4-BE49-F238E27FC236}">
                <a16:creationId xmlns:a16="http://schemas.microsoft.com/office/drawing/2014/main" id="{B8CF7123-FCC1-4262-B971-66112FE29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645434"/>
              </p:ext>
            </p:extLst>
          </p:nvPr>
        </p:nvGraphicFramePr>
        <p:xfrm>
          <a:off x="5786438" y="3866034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8194" name="Object 7">
                        <a:extLst>
                          <a:ext uri="{FF2B5EF4-FFF2-40B4-BE49-F238E27FC236}">
                            <a16:creationId xmlns:a16="http://schemas.microsoft.com/office/drawing/2014/main" id="{B8CF7123-FCC1-4262-B971-66112FE29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866034"/>
                        <a:ext cx="3571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8" name="Picture 4">
            <a:extLst>
              <a:ext uri="{FF2B5EF4-FFF2-40B4-BE49-F238E27FC236}">
                <a16:creationId xmlns:a16="http://schemas.microsoft.com/office/drawing/2014/main" id="{76C45B3F-101B-4F64-847A-CC8EA6F7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800947"/>
            <a:ext cx="20351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5">
            <a:extLst>
              <a:ext uri="{FF2B5EF4-FFF2-40B4-BE49-F238E27FC236}">
                <a16:creationId xmlns:a16="http://schemas.microsoft.com/office/drawing/2014/main" id="{D57356D1-1F71-4387-810E-1180B988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13547"/>
            <a:ext cx="2014538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Box 7">
            <a:extLst>
              <a:ext uri="{FF2B5EF4-FFF2-40B4-BE49-F238E27FC236}">
                <a16:creationId xmlns:a16="http://schemas.microsoft.com/office/drawing/2014/main" id="{14A0A10E-E551-4E28-BE32-C8988E7E8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94597"/>
            <a:ext cx="1285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集合为：</a:t>
            </a:r>
          </a:p>
        </p:txBody>
      </p:sp>
      <p:graphicFrame>
        <p:nvGraphicFramePr>
          <p:cNvPr id="8195" name="Object 6">
            <a:extLst>
              <a:ext uri="{FF2B5EF4-FFF2-40B4-BE49-F238E27FC236}">
                <a16:creationId xmlns:a16="http://schemas.microsoft.com/office/drawing/2014/main" id="{A054FEA0-05DC-40BC-9A45-BC746193C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86618"/>
              </p:ext>
            </p:extLst>
          </p:nvPr>
        </p:nvGraphicFramePr>
        <p:xfrm>
          <a:off x="5735638" y="2997672"/>
          <a:ext cx="523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公式" r:id="rId7" imgW="279360" imgH="228600" progId="Equation.3">
                  <p:embed/>
                </p:oleObj>
              </mc:Choice>
              <mc:Fallback>
                <p:oleObj name="公式" r:id="rId7" imgW="279360" imgH="228600" progId="Equation.3">
                  <p:embed/>
                  <p:pic>
                    <p:nvPicPr>
                      <p:cNvPr id="8195" name="Object 6">
                        <a:extLst>
                          <a:ext uri="{FF2B5EF4-FFF2-40B4-BE49-F238E27FC236}">
                            <a16:creationId xmlns:a16="http://schemas.microsoft.com/office/drawing/2014/main" id="{A054FEA0-05DC-40BC-9A45-BC746193C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997672"/>
                        <a:ext cx="523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Box 7">
            <a:extLst>
              <a:ext uri="{FF2B5EF4-FFF2-40B4-BE49-F238E27FC236}">
                <a16:creationId xmlns:a16="http://schemas.microsoft.com/office/drawing/2014/main" id="{E43FCA0D-3FF5-4A7C-82C3-8D0F8E30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97672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集合为：</a:t>
            </a:r>
          </a:p>
        </p:txBody>
      </p:sp>
    </p:spTree>
    <p:extLst>
      <p:ext uri="{BB962C8B-B14F-4D97-AF65-F5344CB8AC3E}">
        <p14:creationId xmlns:p14="http://schemas.microsoft.com/office/powerpoint/2010/main" val="1068057664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内容占位符 2">
            <a:extLst>
              <a:ext uri="{FF2B5EF4-FFF2-40B4-BE49-F238E27FC236}">
                <a16:creationId xmlns:a16="http://schemas.microsoft.com/office/drawing/2014/main" id="{CA8A350E-9A0C-4ADD-852A-1357973AAA06}"/>
              </a:ext>
            </a:extLst>
          </p:cNvPr>
          <p:cNvSpPr txBox="1">
            <a:spLocks/>
          </p:cNvSpPr>
          <p:nvPr/>
        </p:nvSpPr>
        <p:spPr bwMode="auto">
          <a:xfrm>
            <a:off x="323528" y="188640"/>
            <a:ext cx="8653463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依特征重要性做特征选择：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RFE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1400" dirty="0"/>
              <a:t>Recursive feature elimination)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方法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第一，基于学习器得到各特征的权重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第二，剔除权重最小的特征，构成新的训练集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第三，重复第一、第二步，直到剩下的特征数满足指定个数为止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D924B5-011D-4C85-8D2B-C85E610E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9" y="2134536"/>
            <a:ext cx="5851725" cy="2943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27537B-367B-4EF5-9D01-FBFE71FA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39" y="2432656"/>
            <a:ext cx="3095625" cy="1038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CF3B3B-27E2-44C7-8412-FB62E6CE1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450" y="3547864"/>
            <a:ext cx="2995613" cy="472992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607F6E4-6B62-49DF-ADD2-387418C33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43" y="5166444"/>
            <a:ext cx="2038055" cy="150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C0217809-1367-4ADA-953F-968F33BF3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5131925"/>
            <a:ext cx="417646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例如：鸢尾花数据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特征：萼片、花瓣的长宽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类别：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刚毛鸢尾花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 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 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变色鸢尾花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 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 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弗吉尼亚鸢尾花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260898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C5C94F-FF77-4779-9F9D-4A6854D7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8114018" cy="49685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B28885-0276-4232-BFC8-D5741A388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517232"/>
            <a:ext cx="4989458" cy="43204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D63BB30-E925-4936-8F36-A4D8DFEE3D60}"/>
              </a:ext>
            </a:extLst>
          </p:cNvPr>
          <p:cNvSpPr/>
          <p:nvPr/>
        </p:nvSpPr>
        <p:spPr>
          <a:xfrm>
            <a:off x="4186409" y="2420888"/>
            <a:ext cx="2494729" cy="432048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B8E1FB-F188-4B4A-B21D-91975ED1DEE7}"/>
              </a:ext>
            </a:extLst>
          </p:cNvPr>
          <p:cNvSpPr txBox="1"/>
          <p:nvPr/>
        </p:nvSpPr>
        <p:spPr>
          <a:xfrm>
            <a:off x="1331640" y="60932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仅选择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个特征导致模型精度下降</a:t>
            </a:r>
          </a:p>
        </p:txBody>
      </p:sp>
    </p:spTree>
    <p:extLst>
      <p:ext uri="{BB962C8B-B14F-4D97-AF65-F5344CB8AC3E}">
        <p14:creationId xmlns:p14="http://schemas.microsoft.com/office/powerpoint/2010/main" val="264754133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A8D89FDA-9687-4300-8160-33CFC25125F3}"/>
              </a:ext>
            </a:extLst>
          </p:cNvPr>
          <p:cNvSpPr txBox="1">
            <a:spLocks/>
          </p:cNvSpPr>
          <p:nvPr/>
        </p:nvSpPr>
        <p:spPr bwMode="auto">
          <a:xfrm>
            <a:off x="285750" y="1500188"/>
            <a:ext cx="8653463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题：对献血数据，利用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KNN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进行分类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利用旁置法，确定参数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，并进行分类预测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实现基于高斯核相似性的加权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KNN,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并与基于距离倒数的相似性加权进行比较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随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增大的精度变化曲线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题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选做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):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对献血数据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编写程序实现基于变量重要性的加权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KNN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提交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WORD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文档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程序代码以及分析结果、图、评述等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WORD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文档命名示例：张三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20190001.docx</a:t>
            </a: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提交邮箱：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xuewei@sinoss.net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542A32C-935F-4A46-B118-2829CF20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5014869F-A8FE-4794-91E6-6F6B59659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7FD5DEB-6B25-4B96-9EE3-BB710809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E86759D-C97F-48D3-BCF8-3597159F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标题 1">
            <a:extLst>
              <a:ext uri="{FF2B5EF4-FFF2-40B4-BE49-F238E27FC236}">
                <a16:creationId xmlns:a16="http://schemas.microsoft.com/office/drawing/2014/main" id="{95A95A0D-6F24-44DC-8433-9400024F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基于变量重要性的加权</a:t>
            </a:r>
            <a:r>
              <a:rPr lang="en-US" altLang="zh-CN"/>
              <a:t>KNN</a:t>
            </a:r>
            <a:endParaRPr lang="zh-CN" altLang="en-US"/>
          </a:p>
        </p:txBody>
      </p:sp>
      <p:sp>
        <p:nvSpPr>
          <p:cNvPr id="9223" name="内容占位符 2">
            <a:extLst>
              <a:ext uri="{FF2B5EF4-FFF2-40B4-BE49-F238E27FC236}">
                <a16:creationId xmlns:a16="http://schemas.microsoft.com/office/drawing/2014/main" id="{CA8A350E-9A0C-4ADD-852A-1357973AAA06}"/>
              </a:ext>
            </a:extLst>
          </p:cNvPr>
          <p:cNvSpPr txBox="1">
            <a:spLocks/>
          </p:cNvSpPr>
          <p:nvPr/>
        </p:nvSpPr>
        <p:spPr bwMode="auto">
          <a:xfrm>
            <a:off x="276225" y="1541463"/>
            <a:ext cx="8653463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思路：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计算加权距离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给重要的变量赋予较高的权重，不重要的变量赋予较低的权重</a:t>
            </a:r>
            <a:endParaRPr lang="en-US" altLang="zh-CN" sz="24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计算特征重要性</a:t>
            </a:r>
            <a:r>
              <a:rPr lang="en-US" altLang="zh-CN" sz="1600" b="1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1600" b="1">
                <a:latin typeface="华文仿宋" panose="02010600040101010101" pitchFamily="2" charset="-122"/>
                <a:ea typeface="华文仿宋" panose="02010600040101010101" pitchFamily="2" charset="-122"/>
              </a:rPr>
              <a:t>向后特征消除法</a:t>
            </a:r>
            <a:r>
              <a:rPr lang="en-US" altLang="zh-CN" sz="1600" b="1">
                <a:latin typeface="华文仿宋" panose="02010600040101010101" pitchFamily="2" charset="-122"/>
                <a:ea typeface="华文仿宋" panose="02010600040101010101" pitchFamily="2" charset="-122"/>
              </a:rPr>
              <a:t>Backward Feature Elimination))</a:t>
            </a: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剔除后的预测误差越大，变量越重要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权重为特征重要性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en-US" b="1">
                <a:latin typeface="华文仿宋" panose="02010600040101010101" pitchFamily="2" charset="-122"/>
                <a:ea typeface="华文仿宋" panose="02010600040101010101" pitchFamily="2" charset="-122"/>
              </a:rPr>
              <a:t>Feature Importance, FI</a:t>
            </a:r>
            <a:r>
              <a:rPr lang="en-US" altLang="zh-CN" b="1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的函数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F864ACC4-F812-46DD-92F3-35D9C371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9218" name="Object 6">
            <a:extLst>
              <a:ext uri="{FF2B5EF4-FFF2-40B4-BE49-F238E27FC236}">
                <a16:creationId xmlns:a16="http://schemas.microsoft.com/office/drawing/2014/main" id="{37D3707F-32CB-4AF7-B0CA-7FBC18F2C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1643063"/>
          <a:ext cx="32115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公式" r:id="rId3" imgW="2184400" imgH="482600" progId="Equation.3">
                  <p:embed/>
                </p:oleObj>
              </mc:Choice>
              <mc:Fallback>
                <p:oleObj name="公式" r:id="rId3" imgW="2184400" imgH="482600" progId="Equation.3">
                  <p:embed/>
                  <p:pic>
                    <p:nvPicPr>
                      <p:cNvPr id="9218" name="Object 6">
                        <a:extLst>
                          <a:ext uri="{FF2B5EF4-FFF2-40B4-BE49-F238E27FC236}">
                            <a16:creationId xmlns:a16="http://schemas.microsoft.com/office/drawing/2014/main" id="{37D3707F-32CB-4AF7-B0CA-7FBC18F2C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643063"/>
                        <a:ext cx="3211512" cy="71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>
            <a:extLst>
              <a:ext uri="{FF2B5EF4-FFF2-40B4-BE49-F238E27FC236}">
                <a16:creationId xmlns:a16="http://schemas.microsoft.com/office/drawing/2014/main" id="{48BFBF1D-EEE8-4630-893F-3BA904266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9219" name="Object 8">
            <a:extLst>
              <a:ext uri="{FF2B5EF4-FFF2-40B4-BE49-F238E27FC236}">
                <a16:creationId xmlns:a16="http://schemas.microsoft.com/office/drawing/2014/main" id="{27C74050-ACFE-4AF9-B4E3-F52FD3954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5789613"/>
          <a:ext cx="14287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公式" r:id="rId5" imgW="1206500" imgH="622300" progId="Equation.3">
                  <p:embed/>
                </p:oleObj>
              </mc:Choice>
              <mc:Fallback>
                <p:oleObj name="公式" r:id="rId5" imgW="1206500" imgH="622300" progId="Equation.3">
                  <p:embed/>
                  <p:pic>
                    <p:nvPicPr>
                      <p:cNvPr id="9219" name="Object 8">
                        <a:extLst>
                          <a:ext uri="{FF2B5EF4-FFF2-40B4-BE49-F238E27FC236}">
                            <a16:creationId xmlns:a16="http://schemas.microsoft.com/office/drawing/2014/main" id="{27C74050-ACFE-4AF9-B4E3-F52FD39548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5789613"/>
                        <a:ext cx="1428750" cy="742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1">
            <a:extLst>
              <a:ext uri="{FF2B5EF4-FFF2-40B4-BE49-F238E27FC236}">
                <a16:creationId xmlns:a16="http://schemas.microsoft.com/office/drawing/2014/main" id="{F9BE22E2-BB11-4D07-BB84-07970FB18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9220" name="Object 10">
            <a:extLst>
              <a:ext uri="{FF2B5EF4-FFF2-40B4-BE49-F238E27FC236}">
                <a16:creationId xmlns:a16="http://schemas.microsoft.com/office/drawing/2014/main" id="{2FD48F73-4A84-4622-933C-940EDC8CC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4000500"/>
          <a:ext cx="30845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公式" r:id="rId7" imgW="1511300" imgH="241300" progId="Equation.3">
                  <p:embed/>
                </p:oleObj>
              </mc:Choice>
              <mc:Fallback>
                <p:oleObj name="公式" r:id="rId7" imgW="1511300" imgH="241300" progId="Equation.3">
                  <p:embed/>
                  <p:pic>
                    <p:nvPicPr>
                      <p:cNvPr id="9220" name="Object 10">
                        <a:extLst>
                          <a:ext uri="{FF2B5EF4-FFF2-40B4-BE49-F238E27FC236}">
                            <a16:creationId xmlns:a16="http://schemas.microsoft.com/office/drawing/2014/main" id="{2FD48F73-4A84-4622-933C-940EDC8CC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000500"/>
                        <a:ext cx="3084513" cy="5000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13">
            <a:extLst>
              <a:ext uri="{FF2B5EF4-FFF2-40B4-BE49-F238E27FC236}">
                <a16:creationId xmlns:a16="http://schemas.microsoft.com/office/drawing/2014/main" id="{F6B83061-A159-4E98-B731-724D8755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9221" name="Object 12">
            <a:extLst>
              <a:ext uri="{FF2B5EF4-FFF2-40B4-BE49-F238E27FC236}">
                <a16:creationId xmlns:a16="http://schemas.microsoft.com/office/drawing/2014/main" id="{1A85D9CF-1F3B-4986-B63A-D253C5B94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3786188"/>
          <a:ext cx="15716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公式" r:id="rId9" imgW="863225" imgH="418918" progId="Equation.3">
                  <p:embed/>
                </p:oleObj>
              </mc:Choice>
              <mc:Fallback>
                <p:oleObj name="公式" r:id="rId9" imgW="863225" imgH="418918" progId="Equation.3">
                  <p:embed/>
                  <p:pic>
                    <p:nvPicPr>
                      <p:cNvPr id="9221" name="Object 12">
                        <a:extLst>
                          <a:ext uri="{FF2B5EF4-FFF2-40B4-BE49-F238E27FC236}">
                            <a16:creationId xmlns:a16="http://schemas.microsoft.com/office/drawing/2014/main" id="{1A85D9CF-1F3B-4986-B63A-D253C5B94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786188"/>
                        <a:ext cx="1571625" cy="758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36383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>
            <a:extLst>
              <a:ext uri="{FF2B5EF4-FFF2-40B4-BE49-F238E27FC236}">
                <a16:creationId xmlns:a16="http://schemas.microsoft.com/office/drawing/2014/main" id="{9ABF5ACC-D6AE-4C58-81C4-6A08F4C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KNN</a:t>
            </a:r>
            <a:r>
              <a:rPr lang="zh-CN" altLang="en-US"/>
              <a:t>法概述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B4EE7452-010B-4CE3-8E0C-EC9FA1E9F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500188"/>
            <a:ext cx="87868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53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525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097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出发点：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将样本包含的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个观测数据看成为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维（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个输入变量）特征空间中的点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找到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个近邻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根据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个近邻的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,</a:t>
            </a:r>
            <a:r>
              <a:rPr lang="en-US" altLang="zh-CN" sz="2800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,…,</a:t>
            </a:r>
            <a:r>
              <a:rPr lang="en-US" altLang="zh-CN" sz="2800" b="1" i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="1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依函数计算预测值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回归的预测值为：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分类的预测值为：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3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众数类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0C3D99F3-D433-42EB-A3D7-1D484941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7B2ADB81-2FAF-4CE0-8673-6C8BB4AFE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4214813"/>
          <a:ext cx="21431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公式" r:id="rId3" imgW="1002865" imgH="444307" progId="Equation.3">
                  <p:embed/>
                </p:oleObj>
              </mc:Choice>
              <mc:Fallback>
                <p:oleObj name="公式" r:id="rId3" imgW="1002865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214813"/>
                        <a:ext cx="2143125" cy="954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0B9D652B-3776-47FC-9510-37ACD23EE771}"/>
              </a:ext>
            </a:extLst>
          </p:cNvPr>
          <p:cNvSpPr txBox="1">
            <a:spLocks/>
          </p:cNvSpPr>
          <p:nvPr/>
        </p:nvSpPr>
        <p:spPr bwMode="auto">
          <a:xfrm>
            <a:off x="214313" y="214313"/>
            <a:ext cx="86534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KNN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的其他应用：图像分类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64CC2F0B-46A5-4AA8-A5E7-B777C3718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0125"/>
            <a:ext cx="5572125" cy="55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4">
            <a:extLst>
              <a:ext uri="{FF2B5EF4-FFF2-40B4-BE49-F238E27FC236}">
                <a16:creationId xmlns:a16="http://schemas.microsoft.com/office/drawing/2014/main" id="{9A9AA2FA-2EA8-4E8B-8D2E-5E0911CE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1714500"/>
            <a:ext cx="30718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像素点矩阵的距离</a:t>
            </a:r>
            <a:endParaRPr lang="en-US" altLang="zh-CN" sz="24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图像的锐化处理</a:t>
            </a:r>
            <a:endParaRPr lang="en-US" altLang="zh-CN" sz="24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依据</a:t>
            </a:r>
            <a:r>
              <a:rPr lang="en-US" altLang="zh-CN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r>
              <a:rPr lang="zh-CN" altLang="en-US" sz="2400" b="1">
                <a:latin typeface="华文仿宋" panose="02010600040101010101" pitchFamily="2" charset="-122"/>
                <a:ea typeface="华文仿宋" panose="02010600040101010101" pitchFamily="2" charset="-122"/>
              </a:rPr>
              <a:t>张图的类别分布进行决策</a:t>
            </a: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9BB8B21-0BE2-4B2C-A8C9-9CC76BE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75" name="Rectangle 6">
            <a:extLst>
              <a:ext uri="{FF2B5EF4-FFF2-40B4-BE49-F238E27FC236}">
                <a16:creationId xmlns:a16="http://schemas.microsoft.com/office/drawing/2014/main" id="{68658BC9-5940-4F7E-BE0A-027C995C7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47689B59-C6E8-4BB3-8B4B-541C531B9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77" name="Rectangle 8">
            <a:extLst>
              <a:ext uri="{FF2B5EF4-FFF2-40B4-BE49-F238E27FC236}">
                <a16:creationId xmlns:a16="http://schemas.microsoft.com/office/drawing/2014/main" id="{3DD0E1EF-E63F-4A5F-8836-19FD452CC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8" name="Rectangle 10">
            <a:extLst>
              <a:ext uri="{FF2B5EF4-FFF2-40B4-BE49-F238E27FC236}">
                <a16:creationId xmlns:a16="http://schemas.microsoft.com/office/drawing/2014/main" id="{E6FE4CB4-EA6D-4FDA-8B2A-12620363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9" name="Rectangle 12">
            <a:extLst>
              <a:ext uri="{FF2B5EF4-FFF2-40B4-BE49-F238E27FC236}">
                <a16:creationId xmlns:a16="http://schemas.microsoft.com/office/drawing/2014/main" id="{56778F3B-58CB-43CB-AF04-8031ADB2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0" name="Rectangle 14">
            <a:extLst>
              <a:ext uri="{FF2B5EF4-FFF2-40B4-BE49-F238E27FC236}">
                <a16:creationId xmlns:a16="http://schemas.microsoft.com/office/drawing/2014/main" id="{146A6334-795A-46A7-8BD9-7DB56FB52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1" name="Rectangle 16">
            <a:extLst>
              <a:ext uri="{FF2B5EF4-FFF2-40B4-BE49-F238E27FC236}">
                <a16:creationId xmlns:a16="http://schemas.microsoft.com/office/drawing/2014/main" id="{BF6CE6A7-182D-46B3-BE60-25F1255F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8682" name="Picture 2">
            <a:extLst>
              <a:ext uri="{FF2B5EF4-FFF2-40B4-BE49-F238E27FC236}">
                <a16:creationId xmlns:a16="http://schemas.microsoft.com/office/drawing/2014/main" id="{92F06B5F-F7C2-4D3C-ACA9-E6877EA3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500188"/>
            <a:ext cx="5413375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内容占位符 2">
            <a:extLst>
              <a:ext uri="{FF2B5EF4-FFF2-40B4-BE49-F238E27FC236}">
                <a16:creationId xmlns:a16="http://schemas.microsoft.com/office/drawing/2014/main" id="{220A8F3A-C175-48B0-A499-9D8BB3E3A02A}"/>
              </a:ext>
            </a:extLst>
          </p:cNvPr>
          <p:cNvSpPr txBox="1">
            <a:spLocks/>
          </p:cNvSpPr>
          <p:nvPr/>
        </p:nvSpPr>
        <p:spPr bwMode="auto">
          <a:xfrm>
            <a:off x="214313" y="214313"/>
            <a:ext cx="8653462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KNN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的其他应用：图像还原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62AA1C51-98B5-4684-AD99-364A50DC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3250"/>
            <a:ext cx="48768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>
            <a:extLst>
              <a:ext uri="{FF2B5EF4-FFF2-40B4-BE49-F238E27FC236}">
                <a16:creationId xmlns:a16="http://schemas.microsoft.com/office/drawing/2014/main" id="{8A3C4C05-3C8C-4E1E-BC4D-1347861E2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603250"/>
            <a:ext cx="48641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>
            <a:extLst>
              <a:ext uri="{FF2B5EF4-FFF2-40B4-BE49-F238E27FC236}">
                <a16:creationId xmlns:a16="http://schemas.microsoft.com/office/drawing/2014/main" id="{0248F942-5A77-42A5-9F40-DFC7BD7BE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615950"/>
            <a:ext cx="4857750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F008E21D-0BA5-49D9-AA93-622C84D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KNN</a:t>
            </a:r>
            <a:r>
              <a:rPr lang="zh-CN" altLang="en-US"/>
              <a:t>法概述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9BB8E92-8783-4D7B-BFB2-8B50F70A1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500188"/>
            <a:ext cx="87868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53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KNN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法的核心问题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依怎样的标准测度其他观测与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的近邻关系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应找到</a:t>
            </a:r>
            <a:r>
              <a:rPr lang="en-US" altLang="zh-CN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1">
                <a:latin typeface="华文仿宋" panose="02010600040101010101" pitchFamily="2" charset="-122"/>
                <a:ea typeface="华文仿宋" panose="02010600040101010101" pitchFamily="2" charset="-122"/>
              </a:rPr>
              <a:t>的几个近邻，即依怎样的原则确定</a:t>
            </a:r>
            <a:r>
              <a:rPr lang="en-US" altLang="zh-CN" sz="2800" i="1">
                <a:latin typeface="华文仿宋" panose="02010600040101010101" pitchFamily="2" charset="-122"/>
                <a:ea typeface="华文仿宋" panose="02010600040101010101" pitchFamily="2" charset="-122"/>
              </a:rPr>
              <a:t>K</a:t>
            </a:r>
            <a:endParaRPr lang="en-US" altLang="zh-CN" sz="2800" b="1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C635993-5E8C-4D6E-9CE3-F1E9C114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标题 1">
            <a:extLst>
              <a:ext uri="{FF2B5EF4-FFF2-40B4-BE49-F238E27FC236}">
                <a16:creationId xmlns:a16="http://schemas.microsoft.com/office/drawing/2014/main" id="{44430AD6-65B4-476F-B46F-424D5597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KNN</a:t>
            </a:r>
            <a:r>
              <a:rPr lang="zh-CN" altLang="en-US"/>
              <a:t>法中的距离</a:t>
            </a:r>
          </a:p>
        </p:txBody>
      </p:sp>
      <p:sp>
        <p:nvSpPr>
          <p:cNvPr id="3080" name="Rectangle 3">
            <a:extLst>
              <a:ext uri="{FF2B5EF4-FFF2-40B4-BE49-F238E27FC236}">
                <a16:creationId xmlns:a16="http://schemas.microsoft.com/office/drawing/2014/main" id="{F2DEB3DC-E33D-4F5D-82AF-5547D4F6A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500188"/>
            <a:ext cx="87153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8150" indent="-319088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闵可夫斯基距离：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欧氏距离：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曼哈顿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绝对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距离：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切比雪夫距离：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注意：采用极差法消除量级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 2" panose="05020102010507070707" pitchFamily="82" charset="2"/>
              <a:buChar char=""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081" name="Rectangle 4">
            <a:extLst>
              <a:ext uri="{FF2B5EF4-FFF2-40B4-BE49-F238E27FC236}">
                <a16:creationId xmlns:a16="http://schemas.microsoft.com/office/drawing/2014/main" id="{7DF2983F-EEA0-4ED4-B490-329DF2E9E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82" name="Rectangle 4">
            <a:extLst>
              <a:ext uri="{FF2B5EF4-FFF2-40B4-BE49-F238E27FC236}">
                <a16:creationId xmlns:a16="http://schemas.microsoft.com/office/drawing/2014/main" id="{4C7076B6-DBCC-4C4A-9AF8-2D8624D8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74D35D34-70C2-4466-87A7-1F0C543F5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1428750"/>
          <a:ext cx="31559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公式" r:id="rId3" imgW="2159000" imgH="482600" progId="Equation.3">
                  <p:embed/>
                </p:oleObj>
              </mc:Choice>
              <mc:Fallback>
                <p:oleObj name="公式" r:id="rId3" imgW="21590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428750"/>
                        <a:ext cx="3155950" cy="71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6">
            <a:extLst>
              <a:ext uri="{FF2B5EF4-FFF2-40B4-BE49-F238E27FC236}">
                <a16:creationId xmlns:a16="http://schemas.microsoft.com/office/drawing/2014/main" id="{CE51A2E2-C0A2-4079-9918-081FBB327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75" name="Object 5">
            <a:extLst>
              <a:ext uri="{FF2B5EF4-FFF2-40B4-BE49-F238E27FC236}">
                <a16:creationId xmlns:a16="http://schemas.microsoft.com/office/drawing/2014/main" id="{2995FECF-3F0D-46EC-B841-EBA2AF0AD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2357438"/>
          <a:ext cx="25860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公式" r:id="rId5" imgW="1955800" imgH="482600" progId="Equation.3">
                  <p:embed/>
                </p:oleObj>
              </mc:Choice>
              <mc:Fallback>
                <p:oleObj name="公式" r:id="rId5" imgW="19558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357438"/>
                        <a:ext cx="2586038" cy="642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8">
            <a:extLst>
              <a:ext uri="{FF2B5EF4-FFF2-40B4-BE49-F238E27FC236}">
                <a16:creationId xmlns:a16="http://schemas.microsoft.com/office/drawing/2014/main" id="{990E244A-B1E5-4259-B2C5-145A57F15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76" name="Object 7">
            <a:extLst>
              <a:ext uri="{FF2B5EF4-FFF2-40B4-BE49-F238E27FC236}">
                <a16:creationId xmlns:a16="http://schemas.microsoft.com/office/drawing/2014/main" id="{8A7B085E-D88B-44FD-9F84-69982A5BD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3214688"/>
          <a:ext cx="25558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公式" r:id="rId7" imgW="1714500" imgH="431800" progId="Equation.3">
                  <p:embed/>
                </p:oleObj>
              </mc:Choice>
              <mc:Fallback>
                <p:oleObj name="公式" r:id="rId7" imgW="1714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214688"/>
                        <a:ext cx="2555875" cy="642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10">
            <a:extLst>
              <a:ext uri="{FF2B5EF4-FFF2-40B4-BE49-F238E27FC236}">
                <a16:creationId xmlns:a16="http://schemas.microsoft.com/office/drawing/2014/main" id="{7F1DE86A-E116-435F-AF53-788BB970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77" name="Object 9">
            <a:extLst>
              <a:ext uri="{FF2B5EF4-FFF2-40B4-BE49-F238E27FC236}">
                <a16:creationId xmlns:a16="http://schemas.microsoft.com/office/drawing/2014/main" id="{8EDB525E-2F9C-4991-8AC0-396289BF2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4667250"/>
          <a:ext cx="5429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公式" r:id="rId9" imgW="3022600" imgH="228600" progId="Equation.3">
                  <p:embed/>
                </p:oleObj>
              </mc:Choice>
              <mc:Fallback>
                <p:oleObj name="公式" r:id="rId9" imgW="3022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667250"/>
                        <a:ext cx="5429250" cy="404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2">
            <a:extLst>
              <a:ext uri="{FF2B5EF4-FFF2-40B4-BE49-F238E27FC236}">
                <a16:creationId xmlns:a16="http://schemas.microsoft.com/office/drawing/2014/main" id="{E284DCE1-32E1-48CF-BC28-448DB5F82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78" name="Object 11">
            <a:extLst>
              <a:ext uri="{FF2B5EF4-FFF2-40B4-BE49-F238E27FC236}">
                <a16:creationId xmlns:a16="http://schemas.microsoft.com/office/drawing/2014/main" id="{AD2EFEDD-A82C-457D-9360-0BE6A617D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5643563"/>
          <a:ext cx="2463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公式" r:id="rId11" imgW="1498600" imgH="457200" progId="Equation.3">
                  <p:embed/>
                </p:oleObj>
              </mc:Choice>
              <mc:Fallback>
                <p:oleObj name="公式" r:id="rId11" imgW="14986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643563"/>
                        <a:ext cx="2463800" cy="742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8374</TotalTime>
  <Words>1816</Words>
  <Application>Microsoft Office PowerPoint</Application>
  <PresentationFormat>全屏显示(4:3)</PresentationFormat>
  <Paragraphs>216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仿宋</vt:lpstr>
      <vt:lpstr>仿宋_GB2312</vt:lpstr>
      <vt:lpstr>黑体</vt:lpstr>
      <vt:lpstr>华文仿宋</vt:lpstr>
      <vt:lpstr>微软雅黑</vt:lpstr>
      <vt:lpstr>Arial</vt:lpstr>
      <vt:lpstr>Franklin Gothic Book</vt:lpstr>
      <vt:lpstr>Franklin Gothic Medium</vt:lpstr>
      <vt:lpstr>Times New Roman</vt:lpstr>
      <vt:lpstr>Wingdings</vt:lpstr>
      <vt:lpstr>Wingdings 2</vt:lpstr>
      <vt:lpstr>暗香扑面</vt:lpstr>
      <vt:lpstr>公式</vt:lpstr>
      <vt:lpstr>数据预测建模</vt:lpstr>
      <vt:lpstr>PowerPoint 演示文稿</vt:lpstr>
      <vt:lpstr>近邻分析</vt:lpstr>
      <vt:lpstr>KNN法概述</vt:lpstr>
      <vt:lpstr>PowerPoint 演示文稿</vt:lpstr>
      <vt:lpstr>PowerPoint 演示文稿</vt:lpstr>
      <vt:lpstr>PowerPoint 演示文稿</vt:lpstr>
      <vt:lpstr>KNN法概述</vt:lpstr>
      <vt:lpstr>KNN法中的距离</vt:lpstr>
      <vt:lpstr>KNN中的近邻个数:k=1</vt:lpstr>
      <vt:lpstr>KNN中的近邻个数:k=1</vt:lpstr>
      <vt:lpstr>PowerPoint 演示文稿</vt:lpstr>
      <vt:lpstr>K-近邻的特点</vt:lpstr>
      <vt:lpstr>PowerPoint 演示文稿</vt:lpstr>
      <vt:lpstr>基于观测相似性的加权K-近邻法</vt:lpstr>
      <vt:lpstr>PowerPoint 演示文稿</vt:lpstr>
      <vt:lpstr>PowerPoint 演示文稿</vt:lpstr>
      <vt:lpstr>PowerPoint 演示文稿</vt:lpstr>
      <vt:lpstr>加权K-NN的步骤</vt:lpstr>
      <vt:lpstr>PowerPoint 演示文稿</vt:lpstr>
      <vt:lpstr>PowerPoint 演示文稿</vt:lpstr>
      <vt:lpstr>PowerPoint 演示文稿</vt:lpstr>
      <vt:lpstr>PowerPoint 演示文稿</vt:lpstr>
      <vt:lpstr>其他问题 ---K-近邻法的适用性</vt:lpstr>
      <vt:lpstr>PowerPoint 演示文稿</vt:lpstr>
      <vt:lpstr>特征选择</vt:lpstr>
      <vt:lpstr>特征选择</vt:lpstr>
      <vt:lpstr>特征选择</vt:lpstr>
      <vt:lpstr>特征选择</vt:lpstr>
      <vt:lpstr>特征选择</vt:lpstr>
      <vt:lpstr>特征选择</vt:lpstr>
      <vt:lpstr>PowerPoint 演示文稿</vt:lpstr>
      <vt:lpstr>PowerPoint 演示文稿</vt:lpstr>
      <vt:lpstr>作业</vt:lpstr>
      <vt:lpstr>基于变量重要性的加权KNN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数据挖掘与应用---概述</dc:title>
  <dc:creator>薛薇</dc:creator>
  <cp:lastModifiedBy>DELL</cp:lastModifiedBy>
  <cp:revision>1153</cp:revision>
  <dcterms:created xsi:type="dcterms:W3CDTF">2002-03-26T04:36:15Z</dcterms:created>
  <dcterms:modified xsi:type="dcterms:W3CDTF">2019-09-23T23:58:55Z</dcterms:modified>
</cp:coreProperties>
</file>