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15" d="100"/>
          <a:sy n="15" d="100"/>
        </p:scale>
        <p:origin x="-1867" y="-101"/>
      </p:cViewPr>
      <p:guideLst>
        <p:guide orient="horz" pos="13900"/>
        <p:guide orient="horz" pos="2692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058988" y="692150"/>
            <a:ext cx="2598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4904006" y="4321538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29045793" y="43138551"/>
            <a:ext cx="2383858"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smtClean="0">
                <a:solidFill>
                  <a:schemeClr val="bg1"/>
                </a:solidFill>
              </a:rPr>
              <a:t>www.postersession.com</a:t>
            </a:r>
            <a:endParaRPr 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6783050" y="81661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571500" y="8128000"/>
            <a:ext cx="1548765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790575" y="10348913"/>
            <a:ext cx="14935200" cy="18103417"/>
          </a:xfrm>
          <a:prstGeom prst="rect">
            <a:avLst/>
          </a:prstGeom>
          <a:noFill/>
          <a:ln w="9525">
            <a:noFill/>
            <a:miter lim="800000"/>
            <a:headEnd/>
            <a:tailEnd/>
          </a:ln>
          <a:effectLst/>
        </p:spPr>
        <p:txBody>
          <a:bodyPr>
            <a:spAutoFit/>
          </a:bodyPr>
          <a:lstStyle/>
          <a:p>
            <a:pPr algn="l" defTabSz="4389438" eaLnBrk="0" hangingPunct="0">
              <a:lnSpc>
                <a:spcPct val="95000"/>
              </a:lnSpc>
            </a:pPr>
            <a:r>
              <a:rPr lang="en-US" sz="2800" dirty="0">
                <a:latin typeface="Times New Roman" pitchFamily="18" charset="0"/>
              </a:rPr>
              <a:t>We hope you find this template useful! This one is set up to yield a </a:t>
            </a:r>
            <a:r>
              <a:rPr lang="en-US" sz="2800" dirty="0" smtClean="0">
                <a:latin typeface="Times New Roman" pitchFamily="18" charset="0"/>
              </a:rPr>
              <a:t>36x48” (3x4’) </a:t>
            </a:r>
            <a:r>
              <a:rPr lang="en-US" sz="2800" dirty="0">
                <a:latin typeface="Times New Roman" pitchFamily="18" charset="0"/>
              </a:rPr>
              <a:t>v</a:t>
            </a:r>
            <a:r>
              <a:rPr lang="en-US" sz="2800" dirty="0" smtClean="0">
                <a:latin typeface="Times New Roman" pitchFamily="18" charset="0"/>
              </a:rPr>
              <a:t>ertical </a:t>
            </a:r>
            <a:r>
              <a:rPr lang="en-US" sz="2800" dirty="0">
                <a:latin typeface="Times New Roman" pitchFamily="18" charset="0"/>
              </a:rPr>
              <a:t>poster.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We’ve put in the headings we usually see in these posters, you can copy and paste and change to your heart’s content! We suggest you use black text against a light background so that it is easy to read. Background color can be changed in the design tab, background drop down menu.</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change the line spacing to a multiple of .90 or even .85 in home &gt;paragraph &gt;line spacing. The type in your poster’s text boxes should be at least 24 point.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You can add a guideline by holding the control key down as you move one. It can also help to turn on Snap to Guides by right clicking the background and going to Grid and Guides. That will make images and text boxes “magnetically” snap to the guidelines.</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How to bring things in from Excel® and Word®</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Excel</a:t>
            </a:r>
            <a:r>
              <a:rPr lang="en-US" sz="2800" dirty="0">
                <a:latin typeface="Times New Roman" pitchFamily="18" charset="0"/>
              </a:rPr>
              <a:t>- select the chart, then copy (</a:t>
            </a:r>
            <a:r>
              <a:rPr lang="en-US" sz="2800" dirty="0" err="1">
                <a:latin typeface="Times New Roman" pitchFamily="18" charset="0"/>
              </a:rPr>
              <a:t>ctl+C</a:t>
            </a:r>
            <a:r>
              <a:rPr lang="en-US" sz="2800" dirty="0">
                <a:latin typeface="Times New Roman" pitchFamily="18" charset="0"/>
              </a:rPr>
              <a:t>), and paste (</a:t>
            </a:r>
            <a:r>
              <a:rPr lang="en-US" sz="2800" dirty="0" err="1">
                <a:latin typeface="Times New Roman" pitchFamily="18" charset="0"/>
              </a:rPr>
              <a:t>ctl+V</a:t>
            </a:r>
            <a:r>
              <a:rPr lang="en-US" sz="2800" dirty="0">
                <a:latin typeface="Times New Roman" pitchFamily="18" charset="0"/>
              </a:rPr>
              <a:t>) into PowerPoint®. The chart can then be stretched to fit or edited as required. </a:t>
            </a:r>
            <a:r>
              <a:rPr lang="en-US" sz="2800" b="1" i="1" u="sng" dirty="0">
                <a:latin typeface="Times New Roman" pitchFamily="18" charset="0"/>
              </a:rPr>
              <a:t>Watch out</a:t>
            </a:r>
            <a:r>
              <a:rPr lang="en-US" sz="28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 we always have that installed.</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Word</a:t>
            </a:r>
            <a:r>
              <a:rPr lang="en-US" sz="2800" dirty="0">
                <a:latin typeface="Times New Roman" pitchFamily="18" charset="0"/>
              </a:rPr>
              <a:t>- select the text to be brought into PowerPoint, copy, then paste the text into a new or existing text block. This text is editable. You can change the size, color, etc. in home &gt;font. We suggest you not put shadows on smaller text. Stick with Arial and Times New Roman fonts so your collaborators will have them.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Tables</a:t>
            </a:r>
            <a:r>
              <a:rPr lang="en-US" sz="2800" dirty="0">
                <a:latin typeface="Times New Roman" pitchFamily="18" charset="0"/>
              </a:rPr>
              <a:t> that come in funny can often be fixed by doing paste &gt;special &gt;enhanced metafile.</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Photos</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need images to be 72 to 100 dpi in their </a:t>
            </a:r>
            <a:r>
              <a:rPr lang="en-US" sz="2800" u="sng" dirty="0">
                <a:latin typeface="Times New Roman" pitchFamily="18" charset="0"/>
              </a:rPr>
              <a:t>final size</a:t>
            </a:r>
            <a:r>
              <a:rPr lang="en-US" sz="2800" dirty="0">
                <a:latin typeface="Times New Roman" pitchFamily="18" charset="0"/>
              </a:rPr>
              <a:t>, a rough rule of thumb that a  500 kb jpg (2 megapixel) image file can go up to 12x16” on your poster. Do insert &gt;from file to import them.</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Preview: </a:t>
            </a:r>
            <a:r>
              <a:rPr lang="en-US" sz="2800" dirty="0">
                <a:latin typeface="Times New Roman" pitchFamily="18" charset="0"/>
              </a:rPr>
              <a:t>To see your in poster in actual size, go to view-zoom-100%. </a:t>
            </a:r>
            <a:r>
              <a:rPr lang="en-US" sz="2800" dirty="0" smtClean="0">
                <a:latin typeface="Times New Roman" pitchFamily="18" charset="0"/>
              </a:rPr>
              <a:t>It’s important to walk through your poster viewing it at 100% to be sure it’s going to look OK.</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Feedback:</a:t>
            </a:r>
            <a:r>
              <a:rPr lang="en-US" sz="2800" dirty="0">
                <a:latin typeface="Times New Roman" pitchFamily="18" charset="0"/>
              </a:rPr>
              <a:t> If you have comments about how this template worked for you, email to sales@megaprint.com. We listen! Call us at 800-590-7850 if we can help in any way.</a:t>
            </a:r>
            <a:endParaRPr lang="en-US" sz="2800" b="1" dirty="0">
              <a:latin typeface="Times New Roman" pitchFamily="18" charset="0"/>
            </a:endParaRPr>
          </a:p>
        </p:txBody>
      </p:sp>
      <p:sp>
        <p:nvSpPr>
          <p:cNvPr id="2058" name="Text Box 10"/>
          <p:cNvSpPr txBox="1">
            <a:spLocks noChangeArrowheads="1"/>
          </p:cNvSpPr>
          <p:nvPr/>
        </p:nvSpPr>
        <p:spPr bwMode="auto">
          <a:xfrm>
            <a:off x="4114800" y="30111700"/>
            <a:ext cx="7372350" cy="1403350"/>
          </a:xfrm>
          <a:prstGeom prst="rect">
            <a:avLst/>
          </a:prstGeom>
          <a:noFill/>
          <a:ln w="9525">
            <a:noFill/>
            <a:miter lim="800000"/>
            <a:headEnd/>
            <a:tailEnd/>
          </a:ln>
          <a:effectLst/>
        </p:spPr>
        <p:txBody>
          <a:bodyPr>
            <a:spAutoFit/>
          </a:bodyPr>
          <a:lstStyle/>
          <a:p>
            <a:pPr defTabSz="4389438">
              <a:spcBef>
                <a:spcPct val="50000"/>
              </a:spcBef>
            </a:pPr>
            <a:r>
              <a:rPr lang="en-US" b="1"/>
              <a:t>Methods</a:t>
            </a:r>
          </a:p>
        </p:txBody>
      </p:sp>
      <p:sp>
        <p:nvSpPr>
          <p:cNvPr id="2059" name="Text Box 11"/>
          <p:cNvSpPr txBox="1">
            <a:spLocks noChangeArrowheads="1"/>
          </p:cNvSpPr>
          <p:nvPr/>
        </p:nvSpPr>
        <p:spPr bwMode="auto">
          <a:xfrm>
            <a:off x="20631150" y="31186438"/>
            <a:ext cx="7372350" cy="1403350"/>
          </a:xfrm>
          <a:prstGeom prst="rect">
            <a:avLst/>
          </a:prstGeom>
          <a:noFill/>
          <a:ln w="9525">
            <a:noFill/>
            <a:miter lim="800000"/>
            <a:headEnd/>
            <a:tailEnd/>
          </a:ln>
          <a:effectLst/>
        </p:spPr>
        <p:txBody>
          <a:bodyPr>
            <a:spAutoFit/>
          </a:bodyPr>
          <a:lstStyle/>
          <a:p>
            <a:pPr defTabSz="4389438">
              <a:spcBef>
                <a:spcPct val="50000"/>
              </a:spcBef>
            </a:pPr>
            <a:r>
              <a:rPr lang="en-US" b="1"/>
              <a:t>Conclusions</a:t>
            </a:r>
          </a:p>
        </p:txBody>
      </p:sp>
      <p:sp>
        <p:nvSpPr>
          <p:cNvPr id="2061" name="AutoShape 13"/>
          <p:cNvSpPr>
            <a:spLocks noChangeArrowheads="1"/>
          </p:cNvSpPr>
          <p:nvPr/>
        </p:nvSpPr>
        <p:spPr bwMode="auto">
          <a:xfrm>
            <a:off x="514350" y="508000"/>
            <a:ext cx="318897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085850" y="1778000"/>
            <a:ext cx="30689550" cy="4040188"/>
          </a:xfrm>
          <a:prstGeom prst="rect">
            <a:avLst/>
          </a:prstGeom>
          <a:noFill/>
          <a:ln w="9525">
            <a:noFill/>
            <a:miter lim="800000"/>
            <a:headEnd/>
            <a:tailEnd/>
          </a:ln>
          <a:effectLst/>
        </p:spPr>
        <p:txBody>
          <a:bodyPr>
            <a:spAutoFit/>
          </a:bodyPr>
          <a:lstStyle/>
          <a:p>
            <a:pPr defTabSz="4389438">
              <a:spcBef>
                <a:spcPct val="50000"/>
              </a:spcBef>
            </a:pPr>
            <a:r>
              <a:rPr lang="en-US" sz="12500" b="1"/>
              <a:t>Title of the Research Study</a:t>
            </a:r>
          </a:p>
          <a:p>
            <a:pPr defTabSz="4389438"/>
            <a:r>
              <a:rPr lang="en-US" b="1"/>
              <a:t>PEOPLE WHO DID THE STUDY</a:t>
            </a:r>
          </a:p>
          <a:p>
            <a:pPr defTabSz="4389438"/>
            <a:r>
              <a:rPr lang="en-US" sz="4800" b="1" i="1"/>
              <a:t>UNIVERSITIES AND/OR  HOSPITALS THEY ARE AFFILIATED WITH</a:t>
            </a:r>
            <a:endParaRPr lang="en-US"/>
          </a:p>
        </p:txBody>
      </p:sp>
      <p:sp>
        <p:nvSpPr>
          <p:cNvPr id="2064" name="Text Box 16"/>
          <p:cNvSpPr txBox="1">
            <a:spLocks noChangeArrowheads="1"/>
          </p:cNvSpPr>
          <p:nvPr/>
        </p:nvSpPr>
        <p:spPr bwMode="auto">
          <a:xfrm>
            <a:off x="514350" y="2946400"/>
            <a:ext cx="411480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075" name="Text Box 27"/>
          <p:cNvSpPr txBox="1">
            <a:spLocks noChangeArrowheads="1"/>
          </p:cNvSpPr>
          <p:nvPr/>
        </p:nvSpPr>
        <p:spPr bwMode="auto">
          <a:xfrm>
            <a:off x="21196300" y="36957000"/>
            <a:ext cx="6229350" cy="1082675"/>
          </a:xfrm>
          <a:prstGeom prst="rect">
            <a:avLst/>
          </a:prstGeom>
          <a:noFill/>
          <a:ln w="9525">
            <a:noFill/>
            <a:miter lim="800000"/>
            <a:headEnd/>
            <a:tailEnd/>
          </a:ln>
          <a:effectLst/>
        </p:spPr>
        <p:txBody>
          <a:bodyPr>
            <a:spAutoFit/>
          </a:bodyPr>
          <a:lstStyle/>
          <a:p>
            <a:pPr defTabSz="4389438">
              <a:spcBef>
                <a:spcPct val="50000"/>
              </a:spcBef>
            </a:pPr>
            <a:r>
              <a:rPr lang="en-US" sz="6500"/>
              <a:t>Bibliography</a:t>
            </a:r>
          </a:p>
        </p:txBody>
      </p:sp>
      <p:sp>
        <p:nvSpPr>
          <p:cNvPr id="2084" name="Text Box 36"/>
          <p:cNvSpPr txBox="1">
            <a:spLocks noChangeArrowheads="1"/>
          </p:cNvSpPr>
          <p:nvPr/>
        </p:nvSpPr>
        <p:spPr bwMode="auto">
          <a:xfrm>
            <a:off x="933450" y="31902400"/>
            <a:ext cx="14382750" cy="8305800"/>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32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3200">
              <a:latin typeface="Times New Roman" pitchFamily="18" charset="0"/>
            </a:endParaRPr>
          </a:p>
          <a:p>
            <a:pPr algn="l" defTabSz="612775" eaLnBrk="0" hangingPunct="0">
              <a:lnSpc>
                <a:spcPct val="95000"/>
              </a:lnSpc>
            </a:pPr>
            <a:r>
              <a:rPr lang="en-US" sz="32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3200" b="1">
              <a:latin typeface="Times New Roman" pitchFamily="18" charset="0"/>
            </a:endParaRPr>
          </a:p>
          <a:p>
            <a:pPr algn="l" defTabSz="612775" eaLnBrk="0" hangingPunct="0"/>
            <a:endParaRPr lang="en-US" sz="2400">
              <a:latin typeface="Times New Roman" pitchFamily="18" charset="0"/>
            </a:endParaRPr>
          </a:p>
        </p:txBody>
      </p:sp>
      <p:sp>
        <p:nvSpPr>
          <p:cNvPr id="2086" name="Text Box 38"/>
          <p:cNvSpPr txBox="1">
            <a:spLocks noChangeArrowheads="1"/>
          </p:cNvSpPr>
          <p:nvPr/>
        </p:nvSpPr>
        <p:spPr bwMode="auto">
          <a:xfrm>
            <a:off x="17341850" y="37963475"/>
            <a:ext cx="13862050" cy="4124325"/>
          </a:xfrm>
          <a:prstGeom prst="rect">
            <a:avLst/>
          </a:prstGeom>
          <a:noFill/>
          <a:ln w="57150" cmpd="thinThick">
            <a:noFill/>
            <a:miter lim="800000"/>
            <a:headEnd/>
            <a:tailEnd/>
          </a:ln>
          <a:effectLst/>
        </p:spPr>
        <p:txBody>
          <a:bodyPr lIns="61170" tIns="30584" rIns="61170" bIns="30584">
            <a:spAutoFit/>
          </a:bodyPr>
          <a:lstStyle/>
          <a:p>
            <a:pPr marL="342900" indent="-342900" algn="l" defTabSz="612775" eaLnBrk="0" hangingPunct="0">
              <a:lnSpc>
                <a:spcPct val="95000"/>
              </a:lnSpc>
            </a:pPr>
            <a:endParaRPr lang="en-US" sz="2800" b="1" u="sng">
              <a:latin typeface="Times New Roman" pitchFamily="18" charset="0"/>
            </a:endParaRP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a:t>
            </a: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a:t>
            </a:r>
          </a:p>
          <a:p>
            <a:pPr marL="342900" indent="-342900" algn="l" defTabSz="612775" eaLnBrk="0" hangingPunct="0">
              <a:lnSpc>
                <a:spcPct val="95000"/>
              </a:lnSpc>
              <a:buFont typeface="Symbol" pitchFamily="18" charset="2"/>
              <a:buAutoNum type="arabicPeriod"/>
            </a:pPr>
            <a:endParaRPr lang="en-US" sz="2800" b="1">
              <a:latin typeface="Times New Roman" pitchFamily="18" charset="0"/>
            </a:endParaRPr>
          </a:p>
        </p:txBody>
      </p:sp>
      <p:sp>
        <p:nvSpPr>
          <p:cNvPr id="2088" name="Text Box 40"/>
          <p:cNvSpPr txBox="1">
            <a:spLocks noChangeArrowheads="1"/>
          </p:cNvSpPr>
          <p:nvPr/>
        </p:nvSpPr>
        <p:spPr bwMode="auto">
          <a:xfrm>
            <a:off x="17164050" y="32899350"/>
            <a:ext cx="14525625" cy="3628896"/>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endParaRPr lang="en-US" sz="2000" dirty="0">
              <a:latin typeface="Times New Roman" pitchFamily="18" charset="0"/>
            </a:endParaRPr>
          </a:p>
        </p:txBody>
      </p:sp>
      <p:sp>
        <p:nvSpPr>
          <p:cNvPr id="2090" name="Text Box 42"/>
          <p:cNvSpPr txBox="1">
            <a:spLocks noChangeArrowheads="1"/>
          </p:cNvSpPr>
          <p:nvPr/>
        </p:nvSpPr>
        <p:spPr bwMode="auto">
          <a:xfrm>
            <a:off x="4400550" y="8737600"/>
            <a:ext cx="7372350" cy="1403350"/>
          </a:xfrm>
          <a:prstGeom prst="rect">
            <a:avLst/>
          </a:prstGeom>
          <a:noFill/>
          <a:ln w="9525">
            <a:noFill/>
            <a:miter lim="800000"/>
            <a:headEnd/>
            <a:tailEnd/>
          </a:ln>
          <a:effectLst/>
        </p:spPr>
        <p:txBody>
          <a:bodyPr>
            <a:spAutoFit/>
          </a:bodyPr>
          <a:lstStyle/>
          <a:p>
            <a:pPr defTabSz="4389438">
              <a:spcBef>
                <a:spcPct val="50000"/>
              </a:spcBef>
            </a:pPr>
            <a:r>
              <a:rPr lang="en-US" b="1"/>
              <a:t>Introduction</a:t>
            </a:r>
          </a:p>
        </p:txBody>
      </p:sp>
      <p:sp>
        <p:nvSpPr>
          <p:cNvPr id="2091" name="Text Box 43"/>
          <p:cNvSpPr txBox="1">
            <a:spLocks noChangeArrowheads="1"/>
          </p:cNvSpPr>
          <p:nvPr/>
        </p:nvSpPr>
        <p:spPr bwMode="auto">
          <a:xfrm>
            <a:off x="20631150" y="8751888"/>
            <a:ext cx="7372350" cy="1403350"/>
          </a:xfrm>
          <a:prstGeom prst="rect">
            <a:avLst/>
          </a:prstGeom>
          <a:noFill/>
          <a:ln w="9525">
            <a:noFill/>
            <a:miter lim="800000"/>
            <a:headEnd/>
            <a:tailEnd/>
          </a:ln>
          <a:effectLst/>
        </p:spPr>
        <p:txBody>
          <a:bodyPr>
            <a:spAutoFit/>
          </a:bodyPr>
          <a:lstStyle/>
          <a:p>
            <a:pPr defTabSz="4389438">
              <a:spcBef>
                <a:spcPct val="50000"/>
              </a:spcBef>
            </a:pPr>
            <a:r>
              <a:rPr lang="en-US" b="1"/>
              <a:t>Results</a:t>
            </a:r>
          </a:p>
        </p:txBody>
      </p:sp>
      <p:sp>
        <p:nvSpPr>
          <p:cNvPr id="2097" name="Text Box 49"/>
          <p:cNvSpPr txBox="1">
            <a:spLocks noChangeArrowheads="1"/>
          </p:cNvSpPr>
          <p:nvPr/>
        </p:nvSpPr>
        <p:spPr bwMode="auto">
          <a:xfrm>
            <a:off x="28459113" y="2984500"/>
            <a:ext cx="382905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2" name="Text Box 19"/>
          <p:cNvSpPr txBox="1">
            <a:spLocks noChangeArrowheads="1"/>
          </p:cNvSpPr>
          <p:nvPr/>
        </p:nvSpPr>
        <p:spPr bwMode="auto">
          <a:xfrm>
            <a:off x="18883313" y="15019335"/>
            <a:ext cx="9575800" cy="2308324"/>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spcBef>
                <a:spcPct val="50000"/>
              </a:spcBef>
            </a:pPr>
            <a:r>
              <a:rPr lang="en-US" sz="7200" b="1" i="1" dirty="0" smtClean="0">
                <a:solidFill>
                  <a:srgbClr val="FC8004"/>
                </a:solidFill>
              </a:rPr>
              <a:t>Why buy from postersession.com?</a:t>
            </a:r>
            <a:endParaRPr lang="en-US" sz="7200" b="1" i="1" dirty="0">
              <a:solidFill>
                <a:srgbClr val="FC8004"/>
              </a:solidFill>
            </a:endParaRPr>
          </a:p>
        </p:txBody>
      </p:sp>
      <p:sp>
        <p:nvSpPr>
          <p:cNvPr id="23" name="Text Box 19"/>
          <p:cNvSpPr txBox="1">
            <a:spLocks noChangeArrowheads="1"/>
          </p:cNvSpPr>
          <p:nvPr/>
        </p:nvSpPr>
        <p:spPr bwMode="auto">
          <a:xfrm>
            <a:off x="18135600" y="17725712"/>
            <a:ext cx="13068300" cy="13180531"/>
          </a:xfrm>
          <a:prstGeom prst="rect">
            <a:avLst/>
          </a:prstGeom>
          <a:noFill/>
          <a:ln w="9525">
            <a:noFill/>
            <a:miter lim="800000"/>
            <a:headEnd/>
            <a:tailEnd/>
          </a:ln>
          <a:effectLst/>
        </p:spPr>
        <p:txBody>
          <a:bodyPr wrap="square">
            <a:spAutoFit/>
          </a:bodyPr>
          <a:lstStyle/>
          <a:p>
            <a:pPr marL="457200" indent="-457200" algn="l" defTabSz="4389438">
              <a:spcBef>
                <a:spcPct val="50000"/>
              </a:spcBef>
              <a:buFont typeface="Arial" panose="020B0604020202020204" pitchFamily="34" charset="0"/>
              <a:buChar char="•"/>
            </a:pPr>
            <a:r>
              <a:rPr lang="en-US" sz="6300" b="1" i="1" dirty="0" smtClean="0">
                <a:solidFill>
                  <a:srgbClr val="FC8004"/>
                </a:solidFill>
              </a:rPr>
              <a:t>Files here by noon ship the same day!</a:t>
            </a:r>
          </a:p>
          <a:p>
            <a:pPr marL="457200" indent="-457200" algn="l" defTabSz="4389438">
              <a:spcBef>
                <a:spcPct val="50000"/>
              </a:spcBef>
              <a:buFont typeface="Arial" panose="020B0604020202020204" pitchFamily="34" charset="0"/>
              <a:buChar char="•"/>
            </a:pPr>
            <a:r>
              <a:rPr lang="en-US" sz="6300" b="1" i="1" dirty="0">
                <a:solidFill>
                  <a:srgbClr val="FC8004"/>
                </a:solidFill>
              </a:rPr>
              <a:t>P</a:t>
            </a:r>
            <a:r>
              <a:rPr lang="en-US" sz="6300" b="1" i="1" dirty="0" smtClean="0">
                <a:solidFill>
                  <a:srgbClr val="FC8004"/>
                </a:solidFill>
              </a:rPr>
              <a:t>remium materials!</a:t>
            </a:r>
          </a:p>
          <a:p>
            <a:pPr marL="457200" indent="-457200" algn="l" defTabSz="4389438">
              <a:spcBef>
                <a:spcPct val="50000"/>
              </a:spcBef>
              <a:buFont typeface="Arial" panose="020B0604020202020204" pitchFamily="34" charset="0"/>
              <a:buChar char="•"/>
            </a:pPr>
            <a:r>
              <a:rPr lang="en-US" sz="6300" b="1" i="1" smtClean="0">
                <a:solidFill>
                  <a:srgbClr val="FC8004"/>
                </a:solidFill>
              </a:rPr>
              <a:t>Foldable fabric</a:t>
            </a:r>
            <a:r>
              <a:rPr lang="en-US" sz="6300" b="1" i="1" dirty="0" smtClean="0">
                <a:solidFill>
                  <a:srgbClr val="FC8004"/>
                </a:solidFill>
              </a:rPr>
              <a:t>, laminated, </a:t>
            </a:r>
            <a:r>
              <a:rPr lang="en-US" sz="6300" b="1" i="1" dirty="0" smtClean="0">
                <a:solidFill>
                  <a:srgbClr val="FC8004"/>
                </a:solidFill>
              </a:rPr>
              <a:t>and </a:t>
            </a:r>
            <a:r>
              <a:rPr lang="en-US" sz="6300" b="1" i="1" dirty="0" smtClean="0">
                <a:solidFill>
                  <a:srgbClr val="FC8004"/>
                </a:solidFill>
              </a:rPr>
              <a:t>paper posters!</a:t>
            </a:r>
          </a:p>
          <a:p>
            <a:pPr marL="457200" indent="-457200" algn="l" defTabSz="4389438">
              <a:spcBef>
                <a:spcPct val="50000"/>
              </a:spcBef>
              <a:buFont typeface="Arial" panose="020B0604020202020204" pitchFamily="34" charset="0"/>
              <a:buChar char="•"/>
            </a:pPr>
            <a:r>
              <a:rPr lang="en-US" sz="6300" b="1" i="1" dirty="0" smtClean="0">
                <a:solidFill>
                  <a:srgbClr val="FC8004"/>
                </a:solidFill>
              </a:rPr>
              <a:t>Sizes to 4’ x 20’</a:t>
            </a:r>
          </a:p>
          <a:p>
            <a:pPr marL="457200" indent="-457200" algn="l" defTabSz="4389438">
              <a:spcBef>
                <a:spcPct val="50000"/>
              </a:spcBef>
              <a:buFont typeface="Arial" panose="020B0604020202020204" pitchFamily="34" charset="0"/>
              <a:buChar char="•"/>
            </a:pPr>
            <a:r>
              <a:rPr lang="en-US" sz="6300" b="1" i="1" dirty="0" smtClean="0">
                <a:solidFill>
                  <a:srgbClr val="FC8004"/>
                </a:solidFill>
              </a:rPr>
              <a:t>Every file gets reviewed by an experienced graphic designer</a:t>
            </a:r>
          </a:p>
          <a:p>
            <a:pPr marL="457200" indent="-457200" algn="l" defTabSz="4389438">
              <a:spcBef>
                <a:spcPct val="50000"/>
              </a:spcBef>
              <a:buFont typeface="Arial" panose="020B0604020202020204" pitchFamily="34" charset="0"/>
              <a:buChar char="•"/>
            </a:pPr>
            <a:r>
              <a:rPr lang="en-US" sz="6300" b="1" i="1" dirty="0" smtClean="0">
                <a:solidFill>
                  <a:srgbClr val="FC8004"/>
                </a:solidFill>
              </a:rPr>
              <a:t>Free phone support</a:t>
            </a:r>
          </a:p>
          <a:p>
            <a:pPr marL="457200" indent="-457200" algn="l" defTabSz="4389438">
              <a:spcBef>
                <a:spcPct val="50000"/>
              </a:spcBef>
              <a:buFont typeface="Arial" panose="020B0604020202020204" pitchFamily="34" charset="0"/>
              <a:buChar char="•"/>
            </a:pPr>
            <a:r>
              <a:rPr lang="en-US" sz="6300" b="1" i="1" dirty="0" smtClean="0">
                <a:solidFill>
                  <a:srgbClr val="FC8004"/>
                </a:solidFill>
              </a:rPr>
              <a:t>Secure online ordering</a:t>
            </a:r>
            <a:endParaRPr lang="en-US" sz="6300" b="1" i="1" dirty="0"/>
          </a:p>
        </p:txBody>
      </p:sp>
      <p:sp>
        <p:nvSpPr>
          <p:cNvPr id="24" name="Text Box 19">
            <a:hlinkClick r:id="rId3"/>
          </p:cNvPr>
          <p:cNvSpPr txBox="1">
            <a:spLocks noChangeArrowheads="1"/>
          </p:cNvSpPr>
          <p:nvPr/>
        </p:nvSpPr>
        <p:spPr bwMode="auto">
          <a:xfrm>
            <a:off x="-37306" y="43881362"/>
            <a:ext cx="32955706" cy="1015663"/>
          </a:xfrm>
          <a:prstGeom prst="rect">
            <a:avLst/>
          </a:prstGeom>
          <a:noFill/>
          <a:ln w="9525">
            <a:noFill/>
            <a:miter lim="800000"/>
            <a:headEnd/>
            <a:tailEnd/>
          </a:ln>
          <a:effectLst/>
        </p:spPr>
        <p:txBody>
          <a:bodyPr wrap="square">
            <a:spAutoFit/>
          </a:bodyPr>
          <a:lstStyle/>
          <a:p>
            <a:pPr defTabSz="4389438">
              <a:spcBef>
                <a:spcPct val="50000"/>
              </a:spcBef>
            </a:pPr>
            <a:r>
              <a:rPr lang="en-US" sz="6000" b="1" i="1" dirty="0" smtClean="0">
                <a:solidFill>
                  <a:srgbClr val="0046D2"/>
                </a:solidFill>
              </a:rPr>
              <a:t>Order online at    https</a:t>
            </a:r>
            <a:r>
              <a:rPr lang="en-US" sz="6000" b="1" i="1" dirty="0">
                <a:solidFill>
                  <a:srgbClr val="0046D2"/>
                </a:solidFill>
              </a:rPr>
              <a:t>://www.postersession.com/order/</a:t>
            </a:r>
          </a:p>
        </p:txBody>
      </p:sp>
      <p:pic>
        <p:nvPicPr>
          <p:cNvPr id="25" name="Picture 2" descr="poster from our templa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7002" y="9439275"/>
            <a:ext cx="4526598" cy="45094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hlinkClick r:id="rId3"/>
          </p:cNvPr>
          <p:cNvPicPr>
            <a:picLocks noChangeAspect="1"/>
          </p:cNvPicPr>
          <p:nvPr/>
        </p:nvPicPr>
        <p:blipFill rotWithShape="1">
          <a:blip r:embed="rId5">
            <a:extLst>
              <a:ext uri="{28A0092B-C50C-407E-A947-70E740481C1C}">
                <a14:useLocalDpi xmlns:a14="http://schemas.microsoft.com/office/drawing/2010/main" val="0"/>
              </a:ext>
            </a:extLst>
          </a:blip>
          <a:srcRect l="12787"/>
          <a:stretch/>
        </p:blipFill>
        <p:spPr>
          <a:xfrm>
            <a:off x="24696555" y="11040750"/>
            <a:ext cx="5114948" cy="439864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668</Words>
  <Application>Microsoft Office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Jay Buckley</cp:lastModifiedBy>
  <cp:revision>35</cp:revision>
  <dcterms:created xsi:type="dcterms:W3CDTF">2008-12-04T00:20:37Z</dcterms:created>
  <dcterms:modified xsi:type="dcterms:W3CDTF">2015-03-31T20:14:30Z</dcterms:modified>
  <cp:category>Research Poster</cp:category>
</cp:coreProperties>
</file>