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9" r:id="rId5"/>
    <p:sldId id="267" r:id="rId6"/>
    <p:sldId id="271" r:id="rId7"/>
    <p:sldId id="272" r:id="rId8"/>
    <p:sldId id="273" r:id="rId9"/>
    <p:sldId id="274" r:id="rId10"/>
    <p:sldId id="275" r:id="rId11"/>
    <p:sldId id="261" r:id="rId12"/>
    <p:sldId id="263" r:id="rId13"/>
    <p:sldId id="259" r:id="rId14"/>
    <p:sldId id="264" r:id="rId15"/>
    <p:sldId id="262" r:id="rId16"/>
    <p:sldId id="265" r:id="rId17"/>
    <p:sldId id="266" r:id="rId18"/>
    <p:sldId id="276" r:id="rId19"/>
    <p:sldId id="277" r:id="rId20"/>
    <p:sldId id="278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  <a:srgbClr val="808000"/>
    <a:srgbClr val="CCCC00"/>
    <a:srgbClr val="CC9900"/>
    <a:srgbClr val="0000FF"/>
    <a:srgbClr val="8C841C"/>
    <a:srgbClr val="C0B526"/>
    <a:srgbClr val="B4B000"/>
    <a:srgbClr val="CEC228"/>
    <a:srgbClr val="A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E2B4-A57D-4F58-A991-1D9BA101A3C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7CF44-9933-4C53-91CF-234A9AC084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EA42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EA42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EA4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EA4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EA4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EA4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65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Transaction Processing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447800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kern="1800" dirty="0" err="1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Zhenyan</a:t>
            </a:r>
            <a:r>
              <a:rPr lang="en-US" sz="32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D21353-082B-4A90-A11B-116BFAF15A58}"/>
              </a:ext>
            </a:extLst>
          </p:cNvPr>
          <p:cNvSpPr txBox="1"/>
          <p:nvPr/>
        </p:nvSpPr>
        <p:spPr>
          <a:xfrm>
            <a:off x="1828800" y="1371600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process to ensure that data is updated correctly and appropriately when multiple transactions are concurrently executed in DBMS </a:t>
            </a:r>
            <a:endParaRPr lang="en-US" sz="2400" kern="1800" dirty="0" smtClean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project, using version-based concurrency control</a:t>
            </a:r>
            <a:endParaRPr lang="en-US" sz="2400" kern="1800" dirty="0" smtClean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</a:t>
            </a:r>
            <a:endParaRPr lang="en-US" sz="24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FD654B-ABD6-454A-88E2-7B1417AA9481}"/>
              </a:ext>
            </a:extLst>
          </p:cNvPr>
          <p:cNvSpPr txBox="1"/>
          <p:nvPr/>
        </p:nvSpPr>
        <p:spPr>
          <a:xfrm>
            <a:off x="1828800" y="4572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471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914400" y="152400"/>
            <a:ext cx="7867903" cy="3691776"/>
            <a:chOff x="1928705" y="231065"/>
            <a:chExt cx="6946560" cy="3761822"/>
          </a:xfrm>
        </p:grpSpPr>
        <p:grpSp>
          <p:nvGrpSpPr>
            <p:cNvPr id="60" name="Group 59"/>
            <p:cNvGrpSpPr/>
            <p:nvPr/>
          </p:nvGrpSpPr>
          <p:grpSpPr>
            <a:xfrm>
              <a:off x="1928705" y="231065"/>
              <a:ext cx="6946560" cy="3761822"/>
              <a:chOff x="1928705" y="231065"/>
              <a:chExt cx="6946560" cy="376182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10000" y="99060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kern="1800" dirty="0" err="1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branchs</a:t>
                </a:r>
                <a:endParaRPr lang="en-US" sz="1600" kern="1800" dirty="0">
                  <a:solidFill>
                    <a:srgbClr val="604A7B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890733" y="2639690"/>
                <a:ext cx="9906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kern="1800" dirty="0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sellers</a:t>
                </a:r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5213588" y="1815064"/>
                <a:ext cx="1605760" cy="865032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kern="1800" dirty="0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1600" kern="1800" dirty="0" smtClean="0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ntake</a:t>
                </a:r>
                <a:endParaRPr lang="en-US" sz="1600" kern="1800" dirty="0">
                  <a:solidFill>
                    <a:srgbClr val="604A7B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851922" y="231065"/>
                <a:ext cx="1391493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kern="1800" dirty="0" err="1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salepri</a:t>
                </a:r>
                <a:r>
                  <a:rPr lang="en-US" altLang="zh-CN" sz="1600" kern="1800" dirty="0" err="1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</a:t>
                </a:r>
                <a:r>
                  <a:rPr lang="en-US" sz="1600" kern="1800" dirty="0" err="1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</a:t>
                </a:r>
                <a:endParaRPr lang="en-US" sz="1600" kern="1800" dirty="0">
                  <a:solidFill>
                    <a:srgbClr val="604A7B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241191" y="270020"/>
                <a:ext cx="1295937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kern="1800" dirty="0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stock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8705" y="787757"/>
                <a:ext cx="1295937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kern="1800" dirty="0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561526" y="927815"/>
                <a:ext cx="1295937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kern="1800" dirty="0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version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79328" y="1798481"/>
                <a:ext cx="1295937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kern="1800" dirty="0">
                    <a:solidFill>
                      <a:srgbClr val="604A7B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758186" y="3611887"/>
                <a:ext cx="1295937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kern="1800" dirty="0">
                    <a:solidFill>
                      <a:srgbClr val="604A7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560870" y="3610274"/>
                <a:ext cx="1295937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kern="1800" dirty="0">
                    <a:solidFill>
                      <a:srgbClr val="604A7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price</a:t>
                </a:r>
              </a:p>
            </p:txBody>
          </p:sp>
          <p:cxnSp>
            <p:nvCxnSpPr>
              <p:cNvPr id="31" name="Straight Connector 30"/>
              <p:cNvCxnSpPr>
                <a:stCxn id="21" idx="4"/>
                <a:endCxn id="4" idx="0"/>
              </p:cNvCxnSpPr>
              <p:nvPr/>
            </p:nvCxnSpPr>
            <p:spPr>
              <a:xfrm>
                <a:off x="3889160" y="651021"/>
                <a:ext cx="416140" cy="3395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9" idx="3"/>
              </p:cNvCxnSpPr>
              <p:nvPr/>
            </p:nvCxnSpPr>
            <p:spPr>
              <a:xfrm flipH="1">
                <a:off x="4553679" y="556269"/>
                <a:ext cx="502022" cy="4343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3" idx="2"/>
                <a:endCxn id="4" idx="3"/>
              </p:cNvCxnSpPr>
              <p:nvPr/>
            </p:nvCxnSpPr>
            <p:spPr>
              <a:xfrm flipH="1">
                <a:off x="4800600" y="1118315"/>
                <a:ext cx="760926" cy="1008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2" idx="6"/>
                <a:endCxn id="4" idx="1"/>
              </p:cNvCxnSpPr>
              <p:nvPr/>
            </p:nvCxnSpPr>
            <p:spPr>
              <a:xfrm>
                <a:off x="3224642" y="978257"/>
                <a:ext cx="585358" cy="240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" idx="3"/>
                <a:endCxn id="7" idx="0"/>
              </p:cNvCxnSpPr>
              <p:nvPr/>
            </p:nvCxnSpPr>
            <p:spPr>
              <a:xfrm>
                <a:off x="4800600" y="1219200"/>
                <a:ext cx="1215869" cy="595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7" idx="2"/>
                <a:endCxn id="5" idx="1"/>
              </p:cNvCxnSpPr>
              <p:nvPr/>
            </p:nvCxnSpPr>
            <p:spPr>
              <a:xfrm>
                <a:off x="6016468" y="2680097"/>
                <a:ext cx="874265" cy="188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7579328" y="2179481"/>
                <a:ext cx="421672" cy="46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" idx="2"/>
                <a:endCxn id="29" idx="0"/>
              </p:cNvCxnSpPr>
              <p:nvPr/>
            </p:nvCxnSpPr>
            <p:spPr>
              <a:xfrm>
                <a:off x="7386033" y="3096890"/>
                <a:ext cx="822806" cy="513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629400" y="3093670"/>
                <a:ext cx="424723" cy="516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525754" y="1496850"/>
              <a:ext cx="381000" cy="28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5824" y="2864578"/>
              <a:ext cx="365937" cy="28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M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25754" y="5025238"/>
            <a:ext cx="461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E-R S</a:t>
            </a:r>
            <a:r>
              <a:rPr lang="en-US" altLang="zh-CN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chema Diagram</a:t>
            </a:r>
            <a:endParaRPr lang="en-US" sz="4000" b="1" i="1" kern="1800" dirty="0">
              <a:solidFill>
                <a:schemeClr val="accent4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5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086" y="1173204"/>
            <a:ext cx="3886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 “sellers”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publisher’s information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sellers (</a:t>
            </a:r>
            <a:r>
              <a:rPr lang="en-US" sz="2600" u="sng" kern="1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id, price)</a:t>
            </a:r>
          </a:p>
          <a:p>
            <a:endParaRPr lang="en-US" sz="26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6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6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586" y="3810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zh-CN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ables</a:t>
            </a:r>
            <a:endParaRPr lang="en-US" sz="4000" b="1" i="1" kern="1800" dirty="0">
              <a:solidFill>
                <a:schemeClr val="accent4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752600"/>
            <a:ext cx="4572000" cy="289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26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 “</a:t>
            </a:r>
            <a:r>
              <a:rPr lang="en-US" sz="2600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branchs</a:t>
            </a:r>
            <a:r>
              <a:rPr lang="en-US" sz="26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bookstore’s </a:t>
            </a:r>
            <a:r>
              <a:rPr lang="en-US" sz="26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 shows to customer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branchs</a:t>
            </a:r>
            <a:r>
              <a:rPr lang="en-US" sz="26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600" u="sng" kern="1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600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saleprice</a:t>
            </a: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stock, version)</a:t>
            </a:r>
          </a:p>
        </p:txBody>
      </p:sp>
      <p:sp>
        <p:nvSpPr>
          <p:cNvPr id="10" name="Right Arrow 9"/>
          <p:cNvSpPr/>
          <p:nvPr/>
        </p:nvSpPr>
        <p:spPr>
          <a:xfrm rot="11324731" flipV="1">
            <a:off x="2387173" y="3352931"/>
            <a:ext cx="4341789" cy="38676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FOREIGNER KEY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4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3090"/>
              </p:ext>
            </p:extLst>
          </p:nvPr>
        </p:nvGraphicFramePr>
        <p:xfrm>
          <a:off x="5181600" y="1905000"/>
          <a:ext cx="3200400" cy="2133599"/>
        </p:xfrm>
        <a:graphic>
          <a:graphicData uri="http://schemas.openxmlformats.org/drawingml/2006/table">
            <a:tbl>
              <a:tblPr firstRow="1" firstCol="1" bandRow="1"/>
              <a:tblGrid>
                <a:gridCol w="1711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4329"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1" kern="1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Branchs</a:t>
                      </a:r>
                      <a:endParaRPr lang="en-US" sz="1600" b="1" i="1" kern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Colum Name: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Type: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saleprice</a:t>
                      </a:r>
                      <a:endParaRPr lang="en-US" sz="1600" kern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double(20,0)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stock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1600" kern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</a:t>
                      </a: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(255)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9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1600" kern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63215"/>
              </p:ext>
            </p:extLst>
          </p:nvPr>
        </p:nvGraphicFramePr>
        <p:xfrm>
          <a:off x="677487" y="1905000"/>
          <a:ext cx="3200400" cy="1905000"/>
        </p:xfrm>
        <a:graphic>
          <a:graphicData uri="http://schemas.openxmlformats.org/drawingml/2006/table">
            <a:tbl>
              <a:tblPr firstRow="1" firstCol="1" bandRow="1"/>
              <a:tblGrid>
                <a:gridCol w="1784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5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46"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1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Sellers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Colum Name: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Type: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varchar</a:t>
                      </a: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(255)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</a:t>
                      </a:r>
                      <a:endParaRPr lang="en-US" sz="1600" kern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double(20,0)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647089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87523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A8C798-EBFF-4B1C-8C7A-1A4A10E2E7DE}"/>
              </a:ext>
            </a:extLst>
          </p:cNvPr>
          <p:cNvSpPr txBox="1"/>
          <p:nvPr/>
        </p:nvSpPr>
        <p:spPr>
          <a:xfrm>
            <a:off x="533400" y="38100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 for Creating Tables: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91E980-23A1-4435-85B5-394A965121A0}"/>
              </a:ext>
            </a:extLst>
          </p:cNvPr>
          <p:cNvSpPr txBox="1"/>
          <p:nvPr/>
        </p:nvSpPr>
        <p:spPr>
          <a:xfrm>
            <a:off x="457200" y="1803737"/>
            <a:ext cx="4517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-US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onlineide.sellers</a:t>
            </a:r>
            <a:endParaRPr lang="en-US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id       INT(20),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name     VARCHAR(255)  NOT NULL,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price    DOUBLE(20, 2) NOT NULL,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PRIMARY KEY(name)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7CAC4C6-C522-413F-B6AF-D52B59FB919B}"/>
              </a:ext>
            </a:extLst>
          </p:cNvPr>
          <p:cNvSpPr txBox="1"/>
          <p:nvPr/>
        </p:nvSpPr>
        <p:spPr>
          <a:xfrm>
            <a:off x="4648200" y="1803737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-US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onlineide.branchs</a:t>
            </a:r>
            <a:endParaRPr lang="en-US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saleprice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DOUBLE(20, 0) NOT NULL,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stock        INT(20) NOT NULL,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name         VARCHAR(255) NOT NULL,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version      INT(20) NOT NULL,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CONSTRAINT `FK_branchs_1` FOREIGN KEY(name)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REFERENCES sellers (name) ON UPDATE RESTRICT ON DELETE RESTRICT,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PRIMARY KEY(name)</a:t>
            </a:r>
          </a:p>
          <a:p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123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1447800"/>
            <a:ext cx="3429000" cy="472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</a:t>
            </a:r>
            <a:r>
              <a:rPr lang="en-US" sz="32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3200" b="1" i="1" dirty="0">
              <a:solidFill>
                <a:schemeClr val="accent4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Java-Eclipse</a:t>
            </a: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JDBC</a:t>
            </a: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Toad Edge</a:t>
            </a: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 </a:t>
            </a:r>
            <a:r>
              <a:rPr lang="en-US" sz="28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Workbench</a:t>
            </a: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Tom-Cat </a:t>
            </a:r>
            <a:endParaRPr lang="en-US" sz="28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456113"/>
            <a:ext cx="3124200" cy="154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</a:t>
            </a:r>
            <a:r>
              <a:rPr lang="en-US" sz="32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3200" b="1" i="1" dirty="0">
              <a:solidFill>
                <a:schemeClr val="accent4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 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9E1058-A2CE-4990-A65D-209E65AC86D4}"/>
              </a:ext>
            </a:extLst>
          </p:cNvPr>
          <p:cNvSpPr txBox="1"/>
          <p:nvPr/>
        </p:nvSpPr>
        <p:spPr>
          <a:xfrm>
            <a:off x="838200" y="3810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10172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0154F2-47D7-4639-B6E9-68E5249385AE}"/>
              </a:ext>
            </a:extLst>
          </p:cNvPr>
          <p:cNvSpPr/>
          <p:nvPr/>
        </p:nvSpPr>
        <p:spPr>
          <a:xfrm>
            <a:off x="1066800" y="2209800"/>
            <a:ext cx="556260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endParaRPr lang="en-US" b="1" kern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b="1" kern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9E1058-A2CE-4990-A65D-209E65AC86D4}"/>
              </a:ext>
            </a:extLst>
          </p:cNvPr>
          <p:cNvSpPr txBox="1"/>
          <p:nvPr/>
        </p:nvSpPr>
        <p:spPr>
          <a:xfrm>
            <a:off x="838200" y="685800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Eclipse </a:t>
            </a:r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Setup:</a:t>
            </a:r>
          </a:p>
          <a:p>
            <a:endParaRPr lang="en-US" sz="4000" b="1" i="1" kern="1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534400" cy="293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new package: finalproject1.bookstore</a:t>
            </a: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class in “</a:t>
            </a:r>
            <a:r>
              <a:rPr lang="en-US" sz="2800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src</a:t>
            </a: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”:</a:t>
            </a:r>
            <a:r>
              <a:rPr lang="en-US" sz="2800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BranchDAO</a:t>
            </a: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SellerDAO</a:t>
            </a:r>
            <a:r>
              <a:rPr lang="en-US" sz="28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BuyerDAO</a:t>
            </a:r>
            <a:endParaRPr lang="en-US" sz="2800" kern="1800" dirty="0" smtClean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web </a:t>
            </a:r>
            <a:r>
              <a:rPr lang="en-US" sz="2800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jsp</a:t>
            </a: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2800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PublisherWeb</a:t>
            </a: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BranchWeb</a:t>
            </a: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BuyerWeb</a:t>
            </a:r>
            <a:endParaRPr lang="en-US" sz="28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8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8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F679F12-129F-4A54-A7DF-A7EC52786866}"/>
              </a:ext>
            </a:extLst>
          </p:cNvPr>
          <p:cNvSpPr txBox="1"/>
          <p:nvPr/>
        </p:nvSpPr>
        <p:spPr>
          <a:xfrm>
            <a:off x="762000" y="228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ase: </a:t>
            </a:r>
            <a:r>
              <a:rPr lang="en-US" altLang="zh-CN" sz="28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processing in </a:t>
            </a:r>
            <a:r>
              <a:rPr lang="en-US" altLang="zh-CN" sz="2800" b="1" i="1" kern="1800" dirty="0" err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publisherWeb</a:t>
            </a:r>
            <a:endParaRPr lang="en-US" sz="2800" b="1" i="1" kern="1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552039"/>
            <a:ext cx="4267200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Insert new Book: </a:t>
            </a:r>
            <a:r>
              <a:rPr lang="en-US" b="1" i="1" kern="1800" dirty="0">
                <a:solidFill>
                  <a:srgbClr val="92D05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Success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(Id)17, (name)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Ruby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(Price)18.99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Saleprice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)20.99, 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(stock)30, (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name)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Ruby</a:t>
            </a:r>
            <a:endParaRPr lang="en-US" b="1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By “Add Publisher and Branch Store” 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1552039"/>
            <a:ext cx="42672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Insert new Book: </a:t>
            </a:r>
            <a:r>
              <a:rPr lang="en-US" b="1" i="1" kern="1800" dirty="0" smtClean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Failed</a:t>
            </a:r>
            <a:endParaRPr lang="en-US" b="1" i="1" kern="1800" dirty="0">
              <a:solidFill>
                <a:srgbClr val="FF0000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(Id)17, (name)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AAA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(Price)18.99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Saleprice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)20.99, 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(stock)30, (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name)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AAA1</a:t>
            </a:r>
            <a:endParaRPr lang="en-US" b="1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By “Add Publisher and Branch Store”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Failed reason:</a:t>
            </a:r>
            <a:b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Different name lead to a foreign key false.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ROLLED BACK.  None of the operations will success.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2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F679F12-129F-4A54-A7DF-A7EC52786866}"/>
              </a:ext>
            </a:extLst>
          </p:cNvPr>
          <p:cNvSpPr txBox="1"/>
          <p:nvPr/>
        </p:nvSpPr>
        <p:spPr>
          <a:xfrm>
            <a:off x="762000" y="228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ase: </a:t>
            </a:r>
            <a:r>
              <a:rPr lang="en-US" altLang="zh-CN" sz="28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processing in </a:t>
            </a:r>
            <a:r>
              <a:rPr lang="en-US" altLang="zh-CN" sz="2800" b="1" i="1" kern="1800" dirty="0" err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BranchWeb</a:t>
            </a:r>
            <a:endParaRPr lang="en-US" sz="2800" b="1" i="1" kern="1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552039"/>
            <a:ext cx="4267200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Insert new Book: </a:t>
            </a:r>
            <a:r>
              <a:rPr lang="en-US" b="1" i="1" kern="1800" dirty="0">
                <a:solidFill>
                  <a:srgbClr val="92D05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Success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Saleprice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)20.99, (stock)30, (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name)</a:t>
            </a:r>
            <a:r>
              <a:rPr lang="en-US" b="1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Saleprice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)20.99, 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(stock)30, (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name)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Java</a:t>
            </a:r>
            <a:endParaRPr lang="en-US" b="1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By “Add 2 books together” 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1552039"/>
            <a:ext cx="4267200" cy="35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Insert new Book: </a:t>
            </a:r>
            <a:r>
              <a:rPr lang="en-US" b="1" i="1" kern="1800" dirty="0" smtClean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Failed</a:t>
            </a:r>
            <a:endParaRPr lang="en-US" b="1" i="1" kern="1800" dirty="0">
              <a:solidFill>
                <a:srgbClr val="FF0000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Saleprice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)20.99, (stock)30, (name)</a:t>
            </a:r>
            <a:r>
              <a:rPr lang="en-US" b="1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kern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Saleprice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)20.99, (stock)30, (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name)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Java2</a:t>
            </a:r>
            <a:endParaRPr lang="en-US" b="1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Failed reason:</a:t>
            </a:r>
            <a:b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Java 2 is not exist in the foreign key pointed database.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ROLLED BACK.  Both two will not added in.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9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F679F12-129F-4A54-A7DF-A7EC52786866}"/>
              </a:ext>
            </a:extLst>
          </p:cNvPr>
          <p:cNvSpPr txBox="1"/>
          <p:nvPr/>
        </p:nvSpPr>
        <p:spPr>
          <a:xfrm>
            <a:off x="762000" y="228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ase: </a:t>
            </a:r>
            <a:r>
              <a:rPr lang="en-US" altLang="zh-CN" sz="28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processing in </a:t>
            </a:r>
            <a:r>
              <a:rPr lang="en-US" altLang="zh-CN" sz="2800" b="1" i="1" kern="1800" dirty="0" err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BuyerWeb</a:t>
            </a:r>
            <a:endParaRPr lang="en-US" sz="2800" b="1" i="1" kern="1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552039"/>
            <a:ext cx="4267200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Customer A Buy Book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</a:t>
            </a:r>
            <a:r>
              <a:rPr lang="en-US" b="1" i="1" kern="1800" dirty="0">
                <a:solidFill>
                  <a:srgbClr val="92D05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Success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(Display)Java---only 7 left ,  (quantity) 1 (Display)C---</a:t>
            </a:r>
            <a:r>
              <a:rPr lang="en-US" b="1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only 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 </a:t>
            </a:r>
            <a:r>
              <a:rPr lang="en-US" b="1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left , (quantity) 2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By “Order” web will: show order success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2000" b="1" i="1" kern="1800" dirty="0" smtClean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Customer A order quicker than B  </a:t>
            </a:r>
            <a:endParaRPr lang="en-US" sz="2000" b="1" i="1" dirty="0">
              <a:solidFill>
                <a:srgbClr val="FF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1552039"/>
            <a:ext cx="4572000" cy="468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Customer B Buy Book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</a:t>
            </a:r>
            <a:r>
              <a:rPr lang="en-US" b="1" i="1" kern="1800" dirty="0" smtClean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Failed</a:t>
            </a:r>
            <a:endParaRPr lang="en-US" b="1" i="1" kern="1800" dirty="0">
              <a:solidFill>
                <a:srgbClr val="FF0000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(Display)Ruby-</a:t>
            </a:r>
            <a:r>
              <a:rPr lang="en-US" b="1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--only 7 left ,  (quantity) 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6 (Display)C-</a:t>
            </a:r>
            <a:r>
              <a:rPr lang="en-US" b="1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--only 2 left , (quantity) 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endParaRPr lang="en-US" b="1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By “Order” web 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will: 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show order 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failed refresh page and try again</a:t>
            </a:r>
            <a:endParaRPr lang="en-US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Customer A and B open the web at the same time. 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Customer 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 order quicker 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than B. </a:t>
            </a:r>
          </a:p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Since the database of book “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” is updated by A,  so B have a out-of-date “</a:t>
            </a:r>
            <a:r>
              <a:rPr lang="en-US" b="1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C” in the web (at least one version older)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. Transaction failed and ROLLED BACK. No book successfully ordered.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5360C2-62B8-4E65-BB68-BA599DCFA91A}"/>
              </a:ext>
            </a:extLst>
          </p:cNvPr>
          <p:cNvSpPr txBox="1"/>
          <p:nvPr/>
        </p:nvSpPr>
        <p:spPr>
          <a:xfrm>
            <a:off x="685800" y="533400"/>
            <a:ext cx="6934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Overview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30199F-A7FA-4AC4-A763-5AD34BE9595E}"/>
              </a:ext>
            </a:extLst>
          </p:cNvPr>
          <p:cNvSpPr txBox="1"/>
          <p:nvPr/>
        </p:nvSpPr>
        <p:spPr>
          <a:xfrm>
            <a:off x="1066800" y="1371600"/>
            <a:ext cx="7391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Processing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Processing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</a:t>
            </a:r>
            <a:r>
              <a:rPr lang="en-US" sz="28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of bookstore transaction processing system</a:t>
            </a:r>
            <a:endParaRPr lang="en-US" sz="2800" kern="1800" dirty="0" smtClean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i="1" kern="1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i="1" kern="1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5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F679F12-129F-4A54-A7DF-A7EC52786866}"/>
              </a:ext>
            </a:extLst>
          </p:cNvPr>
          <p:cNvSpPr txBox="1"/>
          <p:nvPr/>
        </p:nvSpPr>
        <p:spPr>
          <a:xfrm>
            <a:off x="762000" y="228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40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ase: </a:t>
            </a:r>
            <a:r>
              <a:rPr lang="en-US" altLang="zh-CN" sz="2800" b="1" i="1" kern="1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endParaRPr lang="en-US" sz="2800" b="1" i="1" kern="1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8458200" cy="383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Add, Select, Update and Delete in </a:t>
            </a:r>
            <a:r>
              <a:rPr lang="en-US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PublisherWeb</a:t>
            </a:r>
            <a:endParaRPr lang="en-US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Add, Select, Update and Delete in </a:t>
            </a:r>
            <a:r>
              <a:rPr lang="en-US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BranchWeb</a:t>
            </a:r>
            <a:endParaRPr lang="en-US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 person Update in </a:t>
            </a:r>
            <a:r>
              <a:rPr lang="en-US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BranchWeb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at the same time.(This is a concurrency control)</a:t>
            </a: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one book with quantity which greater than stock and another book with correct quantity in </a:t>
            </a:r>
            <a:r>
              <a:rPr lang="en-US" kern="18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BuyerWeb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.(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</a:t>
            </a:r>
            <a:r>
              <a:rPr lang="en-US" kern="18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 a transaction </a:t>
            </a:r>
            <a:r>
              <a:rPr 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control)</a:t>
            </a: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3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98959C7-0F80-4028-9DD6-21FE5472843E}"/>
              </a:ext>
            </a:extLst>
          </p:cNvPr>
          <p:cNvSpPr/>
          <p:nvPr/>
        </p:nvSpPr>
        <p:spPr>
          <a:xfrm>
            <a:off x="2458825" y="1143000"/>
            <a:ext cx="4226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Any 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F345EC7-D791-4CFC-BEE7-FA78EB341D96}"/>
              </a:ext>
            </a:extLst>
          </p:cNvPr>
          <p:cNvSpPr/>
          <p:nvPr/>
        </p:nvSpPr>
        <p:spPr>
          <a:xfrm>
            <a:off x="939284" y="2967335"/>
            <a:ext cx="72654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Contact:           </a:t>
            </a:r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Zhenyan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Liu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                         zhenyanl@umflint.edu</a:t>
            </a:r>
          </a:p>
        </p:txBody>
      </p:sp>
    </p:spTree>
    <p:extLst>
      <p:ext uri="{BB962C8B-B14F-4D97-AF65-F5344CB8AC3E}">
        <p14:creationId xmlns:p14="http://schemas.microsoft.com/office/powerpoint/2010/main" val="28416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5029200" cy="1143000"/>
          </a:xfrm>
        </p:spPr>
        <p:txBody>
          <a:bodyPr>
            <a:norm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Transaction?</a:t>
            </a:r>
            <a:endParaRPr lang="en-US" sz="4000" b="1" i="1" kern="1800" dirty="0">
              <a:solidFill>
                <a:schemeClr val="accent4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316182"/>
            <a:ext cx="441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</a:p>
          <a:p>
            <a:pPr marL="457200" lvl="1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Banking, Financial, Stocks, etc.</a:t>
            </a:r>
          </a:p>
          <a:p>
            <a:pPr marL="457200" lvl="1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Purchases &amp; Orders (phone, Internet, direct)</a:t>
            </a:r>
          </a:p>
          <a:p>
            <a:pPr marL="457200" lvl="1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Airline reservations to Toll Booth Operations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16182"/>
            <a:ext cx="39624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an event in the real world changes the state of the enterprise, a transaction is executed to cause the corresponding change in the database state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6735E4-3E99-456C-B550-8B31CA6E7581}"/>
              </a:ext>
            </a:extLst>
          </p:cNvPr>
          <p:cNvSpPr/>
          <p:nvPr/>
        </p:nvSpPr>
        <p:spPr>
          <a:xfrm>
            <a:off x="1371600" y="1219200"/>
            <a:ext cx="6172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processing that is divided into individual, indivisible operations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transaction must succeed or as a complete unit; it can never be only partially complete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D957F71-18EC-492C-BBBB-FEA01E750292}"/>
              </a:ext>
            </a:extLst>
          </p:cNvPr>
          <p:cNvSpPr/>
          <p:nvPr/>
        </p:nvSpPr>
        <p:spPr>
          <a:xfrm>
            <a:off x="1447800" y="325398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Transaction Processing?</a:t>
            </a:r>
          </a:p>
        </p:txBody>
      </p:sp>
    </p:spTree>
    <p:extLst>
      <p:ext uri="{BB962C8B-B14F-4D97-AF65-F5344CB8AC3E}">
        <p14:creationId xmlns:p14="http://schemas.microsoft.com/office/powerpoint/2010/main" val="301783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99B223-850E-4EE4-AF54-BE27F90F963F}"/>
              </a:ext>
            </a:extLst>
          </p:cNvPr>
          <p:cNvSpPr txBox="1"/>
          <p:nvPr/>
        </p:nvSpPr>
        <p:spPr>
          <a:xfrm>
            <a:off x="1219200" y="228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Why T</a:t>
            </a:r>
            <a:r>
              <a:rPr lang="en-US" sz="3600" b="1" i="1" kern="18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ransaction Processing</a:t>
            </a:r>
            <a:r>
              <a:rPr lang="en-US" sz="36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Differs?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587F0A6-88B5-423C-A8F5-42C613E80D5A}"/>
              </a:ext>
            </a:extLst>
          </p:cNvPr>
          <p:cNvSpPr txBox="1"/>
          <p:nvPr/>
        </p:nvSpPr>
        <p:spPr>
          <a:xfrm>
            <a:off x="1104900" y="869389"/>
            <a:ext cx="7239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real-time element exists, and normally a user waits for a response (faster is always better)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Transactions run in parallel and often need access to the same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transaction runs, it must run in its entirety, and databases must be consistent at all times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Transactions must be secure</a:t>
            </a:r>
          </a:p>
        </p:txBody>
      </p:sp>
    </p:spTree>
    <p:extLst>
      <p:ext uri="{BB962C8B-B14F-4D97-AF65-F5344CB8AC3E}">
        <p14:creationId xmlns:p14="http://schemas.microsoft.com/office/powerpoint/2010/main" val="22374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196375-58B8-43DF-BDFB-6148F23B5C15}"/>
              </a:ext>
            </a:extLst>
          </p:cNvPr>
          <p:cNvSpPr txBox="1"/>
          <p:nvPr/>
        </p:nvSpPr>
        <p:spPr>
          <a:xfrm>
            <a:off x="4724402" y="764024"/>
            <a:ext cx="403859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 </a:t>
            </a:r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Burger King which sells a large number of hamburgers everyday orders raw materials from its suppliers each time the company places an order with a supplier, a transaction occurs and TPS records information such as name, address, credit rating, invoice amount etc.,</a:t>
            </a:r>
          </a:p>
          <a:p>
            <a: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6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600" kern="1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EA3A7B-C11D-47AD-853C-984DCAD432E6}"/>
              </a:ext>
            </a:extLst>
          </p:cNvPr>
          <p:cNvSpPr txBox="1"/>
          <p:nvPr/>
        </p:nvSpPr>
        <p:spPr>
          <a:xfrm>
            <a:off x="381000" y="176480"/>
            <a:ext cx="8638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What is Transaction Processing System?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2AC31D-95EE-44FA-ABE8-E057D17E4DA6}"/>
              </a:ext>
            </a:extLst>
          </p:cNvPr>
          <p:cNvSpPr txBox="1"/>
          <p:nvPr/>
        </p:nvSpPr>
        <p:spPr>
          <a:xfrm>
            <a:off x="356062" y="1066800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cross functional information system that process data resulting from the occurrence of  business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7110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8EA0B6-EB3D-4FC5-8A72-6A08FD72F40F}"/>
              </a:ext>
            </a:extLst>
          </p:cNvPr>
          <p:cNvSpPr txBox="1"/>
          <p:nvPr/>
        </p:nvSpPr>
        <p:spPr>
          <a:xfrm>
            <a:off x="762000" y="2133600"/>
            <a:ext cx="6781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On-line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Batch-processing system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397E6F-F748-495A-99D9-AE06D1F04CE4}"/>
              </a:ext>
            </a:extLst>
          </p:cNvPr>
          <p:cNvSpPr txBox="1"/>
          <p:nvPr/>
        </p:nvSpPr>
        <p:spPr>
          <a:xfrm>
            <a:off x="609600" y="304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Types of Transaction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120663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901BD8-C198-47B9-A9BD-6C3E619D30B1}"/>
              </a:ext>
            </a:extLst>
          </p:cNvPr>
          <p:cNvSpPr txBox="1"/>
          <p:nvPr/>
        </p:nvSpPr>
        <p:spPr>
          <a:xfrm>
            <a:off x="838200" y="457200"/>
            <a:ext cx="6705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On-line Processing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involves a direct connection between operator and the TPS program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provide immediate result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used to process a single transaction at a time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an order arrives by telephone call; it is processed at that moment and the result are produced</a:t>
            </a:r>
          </a:p>
        </p:txBody>
      </p:sp>
    </p:spTree>
    <p:extLst>
      <p:ext uri="{BB962C8B-B14F-4D97-AF65-F5344CB8AC3E}">
        <p14:creationId xmlns:p14="http://schemas.microsoft.com/office/powerpoint/2010/main" val="296094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70A6EEF-4A1F-43F8-A050-33BD12A70BA1}"/>
              </a:ext>
            </a:extLst>
          </p:cNvPr>
          <p:cNvSpPr txBox="1"/>
          <p:nvPr/>
        </p:nvSpPr>
        <p:spPr>
          <a:xfrm>
            <a:off x="1143000" y="10668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kern="1800" dirty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Batch-processing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second type of TPS, where transactions are grouped together and processed as a unit.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 </a:t>
            </a:r>
          </a:p>
          <a:p>
            <a:r>
              <a:rPr lang="en-US" sz="2400" kern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credit card processing system in a bank</a:t>
            </a:r>
          </a:p>
        </p:txBody>
      </p:sp>
    </p:spTree>
    <p:extLst>
      <p:ext uri="{BB962C8B-B14F-4D97-AF65-F5344CB8AC3E}">
        <p14:creationId xmlns:p14="http://schemas.microsoft.com/office/powerpoint/2010/main" val="16055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809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What is a Transaction?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jiyu</dc:creator>
  <cp:lastModifiedBy>jiyu</cp:lastModifiedBy>
  <cp:revision>55</cp:revision>
  <dcterms:created xsi:type="dcterms:W3CDTF">2018-11-27T21:53:55Z</dcterms:created>
  <dcterms:modified xsi:type="dcterms:W3CDTF">2018-11-28T22:37:16Z</dcterms:modified>
</cp:coreProperties>
</file>