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1" r:id="rId5"/>
    <p:sldId id="292" r:id="rId6"/>
    <p:sldId id="293" r:id="rId7"/>
    <p:sldId id="295" r:id="rId8"/>
    <p:sldId id="296" r:id="rId9"/>
    <p:sldId id="294" r:id="rId10"/>
    <p:sldId id="260" r:id="rId11"/>
    <p:sldId id="284" r:id="rId12"/>
    <p:sldId id="281" r:id="rId13"/>
    <p:sldId id="285" r:id="rId14"/>
    <p:sldId id="286" r:id="rId15"/>
    <p:sldId id="287" r:id="rId16"/>
    <p:sldId id="288" r:id="rId17"/>
    <p:sldId id="289" r:id="rId18"/>
    <p:sldId id="290" r:id="rId19"/>
    <p:sldId id="298" r:id="rId20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24F2F6A-0908-4B61-8FAA-EFDD596235C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34854AE6-597C-4C42-B478-6C3948AC4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6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1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67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8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8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9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54AE6-597C-4C42-B478-6C3948AC4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5" y="1083174"/>
            <a:ext cx="7747634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1925" y="3562849"/>
            <a:ext cx="77476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1925" y="6356348"/>
            <a:ext cx="1579108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7986" y="6383333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9838" y="6356350"/>
            <a:ext cx="158972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05A5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4146" y="3570800"/>
            <a:ext cx="4663192" cy="2758438"/>
          </a:xfrm>
        </p:spPr>
        <p:txBody>
          <a:bodyPr>
            <a:normAutofit/>
          </a:bodyPr>
          <a:lstStyle/>
          <a:p>
            <a:r>
              <a:rPr lang="en-US" dirty="0"/>
              <a:t>Team Smile – </a:t>
            </a:r>
          </a:p>
          <a:p>
            <a:r>
              <a:rPr lang="en-US" b="1" dirty="0"/>
              <a:t>Bing Zhang</a:t>
            </a:r>
          </a:p>
          <a:p>
            <a:r>
              <a:rPr lang="en-US" b="1" dirty="0"/>
              <a:t>Zhen Yang</a:t>
            </a:r>
          </a:p>
          <a:p>
            <a:r>
              <a:rPr lang="en-US" b="1" dirty="0"/>
              <a:t>Amy Vargas-Tonsi</a:t>
            </a:r>
          </a:p>
          <a:p>
            <a:r>
              <a:rPr lang="en-US" b="1" dirty="0"/>
              <a:t>Michelle Bigham</a:t>
            </a:r>
          </a:p>
          <a:p>
            <a:r>
              <a:rPr lang="en-US" b="1" dirty="0"/>
              <a:t>Steve Allison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E907C-BEDA-4D0C-8500-F7A62AC35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8783" y="3570800"/>
            <a:ext cx="2360776" cy="16691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5C7278D-19F4-4755-8641-8A9A1976CFCD}"/>
              </a:ext>
            </a:extLst>
          </p:cNvPr>
          <p:cNvSpPr txBox="1">
            <a:spLocks/>
          </p:cNvSpPr>
          <p:nvPr/>
        </p:nvSpPr>
        <p:spPr>
          <a:xfrm>
            <a:off x="4076199" y="1041400"/>
            <a:ext cx="77476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Market Value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E433-DFD6-4091-B8DD-E143F2B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Our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7357-1190-482A-B4B6-C044B0E7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514007"/>
            <a:ext cx="8623663" cy="4715207"/>
          </a:xfrm>
        </p:spPr>
        <p:txBody>
          <a:bodyPr/>
          <a:lstStyle/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We tried several different models to see which was most accurate for our data including: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07B9AE-A58E-46EF-9E8C-6E34BE8EBB87}"/>
              </a:ext>
            </a:extLst>
          </p:cNvPr>
          <p:cNvSpPr txBox="1">
            <a:spLocks/>
          </p:cNvSpPr>
          <p:nvPr/>
        </p:nvSpPr>
        <p:spPr>
          <a:xfrm>
            <a:off x="4787537" y="2921386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Ⅰ.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Multiple Linear Regression Model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Ⅱ. Decision Tree Model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Ⅲ. KNN Classification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FC06B-9DC6-4ED6-B18E-B3B454E3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81" y="3944398"/>
            <a:ext cx="966856" cy="829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A5DD2-DE79-4D44-817B-25207422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680" y="2787426"/>
            <a:ext cx="1000183" cy="969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6A0B3-1C77-4CB2-8367-3C52A5C27F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999" b="-4826"/>
          <a:stretch/>
        </p:blipFill>
        <p:spPr>
          <a:xfrm>
            <a:off x="3804017" y="5059655"/>
            <a:ext cx="1000183" cy="8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A4BC-81F7-4733-9CEB-F4FC08C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0"/>
            <a:ext cx="8623663" cy="1325563"/>
          </a:xfrm>
        </p:spPr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2761-A3AB-4624-A2C3-82D63EDB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124263"/>
            <a:ext cx="8623663" cy="4850952"/>
          </a:xfrm>
        </p:spPr>
        <p:txBody>
          <a:bodyPr/>
          <a:lstStyle/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Initial review of our data allowed us to see a large variance in the dataset and existence of outliers.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Used “Elliptic Envelope” module to remove the outliers.</a:t>
            </a:r>
            <a:br>
              <a:rPr lang="en-US" dirty="0"/>
            </a:br>
            <a:endParaRPr lang="en-US" dirty="0"/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This took us from 27,095 records to 24,385 records</a:t>
            </a:r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The results doubled our score!</a:t>
            </a:r>
          </a:p>
          <a:p>
            <a:endParaRPr lang="en-US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83094012-324A-4128-8EE8-4A258B9DB2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85" y="4305896"/>
            <a:ext cx="4749413" cy="2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C12-94BE-49C9-BC9B-50CAA35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322" y="217351"/>
            <a:ext cx="8623663" cy="1325563"/>
          </a:xfrm>
        </p:spPr>
        <p:txBody>
          <a:bodyPr>
            <a:normAutofit/>
          </a:bodyPr>
          <a:lstStyle/>
          <a:p>
            <a:r>
              <a:rPr lang="en-US" altLang="ja-JP" dirty="0"/>
              <a:t>Multiple Regression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43327-0F1E-4EAA-9505-BB0208B8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310" y="3158198"/>
            <a:ext cx="2813290" cy="2616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3333135" y="2369576"/>
            <a:ext cx="2104104" cy="40011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sz="2000" dirty="0"/>
              <a:t>National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F010-0687-4285-960A-CD7DD9BAFA8A}"/>
              </a:ext>
            </a:extLst>
          </p:cNvPr>
          <p:cNvSpPr txBox="1"/>
          <p:nvPr/>
        </p:nvSpPr>
        <p:spPr>
          <a:xfrm>
            <a:off x="6355676" y="2349912"/>
            <a:ext cx="2104104" cy="4001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0104E-AF06-440F-A6AF-611C33CC51E7}"/>
              </a:ext>
            </a:extLst>
          </p:cNvPr>
          <p:cNvSpPr txBox="1"/>
          <p:nvPr/>
        </p:nvSpPr>
        <p:spPr>
          <a:xfrm>
            <a:off x="9533620" y="2349913"/>
            <a:ext cx="2104104" cy="40011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 (cleaned)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5A464-6AB0-43EA-AB38-01AE284E3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762" y="3158197"/>
            <a:ext cx="2839842" cy="258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0BD17-9235-4FD2-9AD3-DF1B861F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390" y="3158197"/>
            <a:ext cx="2885582" cy="261677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5581650" y="2497910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E151C7-990A-498D-B169-4A7F83351DB0}"/>
              </a:ext>
            </a:extLst>
          </p:cNvPr>
          <p:cNvSpPr/>
          <p:nvPr/>
        </p:nvSpPr>
        <p:spPr>
          <a:xfrm>
            <a:off x="8722070" y="2462761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ADFB6-36EE-4972-A431-88152ED25183}"/>
              </a:ext>
            </a:extLst>
          </p:cNvPr>
          <p:cNvSpPr txBox="1"/>
          <p:nvPr/>
        </p:nvSpPr>
        <p:spPr>
          <a:xfrm>
            <a:off x="3333134" y="1428750"/>
            <a:ext cx="744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 </a:t>
            </a:r>
            <a:r>
              <a:rPr lang="en-US" altLang="ja-JP" dirty="0"/>
              <a:t>Independent variables(</a:t>
            </a:r>
            <a:r>
              <a:rPr lang="en-US" altLang="ja-JP" dirty="0" err="1"/>
              <a:t>Xs</a:t>
            </a:r>
            <a:r>
              <a:rPr lang="en-US" altLang="ja-JP" dirty="0"/>
              <a:t>): </a:t>
            </a:r>
            <a:r>
              <a:rPr lang="en-US" altLang="ja-JP" b="1" dirty="0"/>
              <a:t>Total Rooms, Bathrooms, Unit Size</a:t>
            </a:r>
          </a:p>
          <a:p>
            <a:r>
              <a:rPr lang="ja-JP" altLang="en-US" dirty="0"/>
              <a:t>⇒ </a:t>
            </a:r>
            <a:r>
              <a:rPr lang="en-US" altLang="ja-JP" dirty="0"/>
              <a:t>dependent variables(Y)     : </a:t>
            </a:r>
            <a:r>
              <a:rPr lang="en-US" altLang="ja-JP" b="1" dirty="0"/>
              <a:t>Marketing Price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97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C12-94BE-49C9-BC9B-50CAA35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417376"/>
            <a:ext cx="9096103" cy="1325563"/>
          </a:xfrm>
        </p:spPr>
        <p:txBody>
          <a:bodyPr>
            <a:normAutofit/>
          </a:bodyPr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3AC6-2A94-4B78-960A-11879CCC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820" y="1750587"/>
            <a:ext cx="8623663" cy="4387352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ja-JP" dirty="0"/>
              <a:t>Ⅰ.</a:t>
            </a:r>
            <a:r>
              <a:rPr lang="en-US" dirty="0"/>
              <a:t> No or little collinearity</a:t>
            </a:r>
            <a:endParaRPr lang="en-US" altLang="ja-JP" dirty="0"/>
          </a:p>
          <a:p>
            <a:pPr marL="0" indent="0" fontAlgn="base">
              <a:buNone/>
            </a:pPr>
            <a:r>
              <a:rPr lang="en-US" altLang="ja-JP" dirty="0"/>
              <a:t>Ⅱ. Same Variance</a:t>
            </a:r>
          </a:p>
          <a:p>
            <a:pPr marL="0" indent="0" fontAlgn="base">
              <a:buNone/>
            </a:pPr>
            <a:r>
              <a:rPr lang="en-US" altLang="ja-JP" dirty="0"/>
              <a:t>Ⅲ. No</a:t>
            </a:r>
            <a:r>
              <a:rPr lang="ja-JP" altLang="en-US" dirty="0"/>
              <a:t> </a:t>
            </a:r>
            <a:r>
              <a:rPr lang="en-US" altLang="ja-JP" dirty="0"/>
              <a:t>significant</a:t>
            </a:r>
            <a:r>
              <a:rPr lang="ja-JP" altLang="en-US" dirty="0"/>
              <a:t> </a:t>
            </a:r>
            <a:r>
              <a:rPr lang="en-US" altLang="ja-JP" dirty="0"/>
              <a:t>outliers</a:t>
            </a:r>
          </a:p>
          <a:p>
            <a:pPr marL="0" indent="0" fontAlgn="base">
              <a:buNone/>
            </a:pPr>
            <a:r>
              <a:rPr lang="ja-JP" altLang="en-US" dirty="0"/>
              <a:t>　</a:t>
            </a:r>
            <a:r>
              <a:rPr lang="en-US" altLang="ja-JP" dirty="0"/>
              <a:t> (</a:t>
            </a:r>
            <a:r>
              <a:rPr lang="en-US" dirty="0"/>
              <a:t>normally distributed)</a:t>
            </a:r>
          </a:p>
          <a:p>
            <a:pPr marL="0" indent="0" fontAlgn="base">
              <a:buNone/>
            </a:pPr>
            <a:r>
              <a:rPr lang="en-US" altLang="ja-JP" dirty="0"/>
              <a:t>Ⅳ. </a:t>
            </a:r>
            <a:r>
              <a:rPr lang="en-US" dirty="0"/>
              <a:t>Linear relationship</a:t>
            </a:r>
          </a:p>
          <a:p>
            <a:pPr marL="0" indent="0" fontAlgn="base">
              <a:buNone/>
            </a:pPr>
            <a:r>
              <a:rPr lang="en-US" altLang="ja-JP" dirty="0"/>
              <a:t>Ⅴ. </a:t>
            </a:r>
            <a:r>
              <a:rPr lang="en-US" dirty="0"/>
              <a:t>No auto-correlation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0BD86-D897-49E2-9B2F-ECE6FF9C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07" y="2143176"/>
            <a:ext cx="2020346" cy="170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94B66-F71C-4FD1-A294-42E3723D5A99}"/>
              </a:ext>
            </a:extLst>
          </p:cNvPr>
          <p:cNvSpPr txBox="1"/>
          <p:nvPr/>
        </p:nvSpPr>
        <p:spPr>
          <a:xfrm>
            <a:off x="7618751" y="1509700"/>
            <a:ext cx="377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/>
                </a:solidFill>
              </a:rPr>
              <a:t>✔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ata met assumptions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0259A-86C8-4269-9F88-7066E8C76C2B}"/>
              </a:ext>
            </a:extLst>
          </p:cNvPr>
          <p:cNvSpPr txBox="1"/>
          <p:nvPr/>
        </p:nvSpPr>
        <p:spPr>
          <a:xfrm>
            <a:off x="7618751" y="4173267"/>
            <a:ext cx="4299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E05A5A"/>
                </a:solidFill>
              </a:rPr>
              <a:t>✖</a:t>
            </a:r>
            <a:r>
              <a:rPr lang="en-US" altLang="ja-JP" sz="2400" dirty="0">
                <a:solidFill>
                  <a:srgbClr val="E05A5A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Data did NOT meet assumptions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9ABAC-805E-4E71-B6D9-38DAF6C52C5D}"/>
              </a:ext>
            </a:extLst>
          </p:cNvPr>
          <p:cNvCxnSpPr/>
          <p:nvPr/>
        </p:nvCxnSpPr>
        <p:spPr>
          <a:xfrm>
            <a:off x="7325441" y="1555463"/>
            <a:ext cx="0" cy="458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47510DA-5ED1-4DC0-AE9B-C05192C94094}"/>
              </a:ext>
            </a:extLst>
          </p:cNvPr>
          <p:cNvGrpSpPr/>
          <p:nvPr/>
        </p:nvGrpSpPr>
        <p:grpSpPr>
          <a:xfrm>
            <a:off x="7380155" y="5027245"/>
            <a:ext cx="4811845" cy="1644302"/>
            <a:chOff x="7380155" y="4697205"/>
            <a:chExt cx="4811845" cy="16443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A2DC9D-D84D-4B64-AE80-814D8154D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968" r="4951" b="10317"/>
            <a:stretch/>
          </p:blipFill>
          <p:spPr>
            <a:xfrm>
              <a:off x="11158066" y="4697205"/>
              <a:ext cx="1033934" cy="11333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983773-50DF-4809-92C4-51BFB6A16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743" b="7640"/>
            <a:stretch/>
          </p:blipFill>
          <p:spPr>
            <a:xfrm>
              <a:off x="7380155" y="4697205"/>
              <a:ext cx="1239579" cy="11671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349023-B332-4F38-9CE8-25FA445C8A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694" t="3" r="8407" b="10316"/>
            <a:stretch/>
          </p:blipFill>
          <p:spPr>
            <a:xfrm>
              <a:off x="8746689" y="4697205"/>
              <a:ext cx="1101211" cy="113332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80ABA4-DC30-4E2D-9E42-5ACAE215E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1292"/>
            <a:stretch/>
          </p:blipFill>
          <p:spPr>
            <a:xfrm>
              <a:off x="9955872" y="4714564"/>
              <a:ext cx="1048486" cy="10986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B61A5E-0452-4A5F-920C-0CAE683AA6F7}"/>
                </a:ext>
              </a:extLst>
            </p:cNvPr>
            <p:cNvSpPr txBox="1"/>
            <p:nvPr/>
          </p:nvSpPr>
          <p:spPr>
            <a:xfrm>
              <a:off x="7839075" y="5972175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Ⅱ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207832-A1E9-4FD8-9FA3-1958D2CB6B37}"/>
                </a:ext>
              </a:extLst>
            </p:cNvPr>
            <p:cNvSpPr txBox="1"/>
            <p:nvPr/>
          </p:nvSpPr>
          <p:spPr>
            <a:xfrm>
              <a:off x="9144507" y="5963930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Ⅲ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0F8B48-94ED-4ABE-B398-DDEB7D626C4C}"/>
                </a:ext>
              </a:extLst>
            </p:cNvPr>
            <p:cNvSpPr txBox="1"/>
            <p:nvPr/>
          </p:nvSpPr>
          <p:spPr>
            <a:xfrm>
              <a:off x="10290425" y="5972175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Ⅳ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921BC-91FE-4853-AE7F-0B58168C0C62}"/>
                </a:ext>
              </a:extLst>
            </p:cNvPr>
            <p:cNvSpPr txBox="1"/>
            <p:nvPr/>
          </p:nvSpPr>
          <p:spPr>
            <a:xfrm>
              <a:off x="11466349" y="5953273"/>
              <a:ext cx="37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Ⅴ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1E7D3C-BC69-4495-922D-BDA1B6969208}"/>
                </a:ext>
              </a:extLst>
            </p:cNvPr>
            <p:cNvSpPr/>
            <p:nvPr/>
          </p:nvSpPr>
          <p:spPr>
            <a:xfrm>
              <a:off x="9648634" y="4706731"/>
              <a:ext cx="191630" cy="189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F8B7EA-B26A-4B53-B87C-03CEDDB89D11}"/>
                </a:ext>
              </a:extLst>
            </p:cNvPr>
            <p:cNvCxnSpPr/>
            <p:nvPr/>
          </p:nvCxnSpPr>
          <p:spPr>
            <a:xfrm flipV="1">
              <a:off x="7467600" y="4800600"/>
              <a:ext cx="857250" cy="39052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1811A-1A40-411D-B28D-05E97224573D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5356134"/>
              <a:ext cx="857250" cy="43137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F28129-AC59-4DEB-8D5B-5726CBDB8446}"/>
                </a:ext>
              </a:extLst>
            </p:cNvPr>
            <p:cNvSpPr/>
            <p:nvPr/>
          </p:nvSpPr>
          <p:spPr>
            <a:xfrm>
              <a:off x="10144125" y="4819650"/>
              <a:ext cx="695325" cy="866423"/>
            </a:xfrm>
            <a:custGeom>
              <a:avLst/>
              <a:gdLst>
                <a:gd name="connsiteX0" fmla="*/ 0 w 695325"/>
                <a:gd name="connsiteY0" fmla="*/ 0 h 866423"/>
                <a:gd name="connsiteX1" fmla="*/ 276225 w 695325"/>
                <a:gd name="connsiteY1" fmla="*/ 809625 h 866423"/>
                <a:gd name="connsiteX2" fmla="*/ 466725 w 695325"/>
                <a:gd name="connsiteY2" fmla="*/ 714375 h 866423"/>
                <a:gd name="connsiteX3" fmla="*/ 695325 w 695325"/>
                <a:gd name="connsiteY3" fmla="*/ 38100 h 86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325" h="866423">
                  <a:moveTo>
                    <a:pt x="0" y="0"/>
                  </a:moveTo>
                  <a:cubicBezTo>
                    <a:pt x="99219" y="345281"/>
                    <a:pt x="198438" y="690563"/>
                    <a:pt x="276225" y="809625"/>
                  </a:cubicBezTo>
                  <a:cubicBezTo>
                    <a:pt x="354012" y="928687"/>
                    <a:pt x="396875" y="842963"/>
                    <a:pt x="466725" y="714375"/>
                  </a:cubicBezTo>
                  <a:cubicBezTo>
                    <a:pt x="536575" y="585787"/>
                    <a:pt x="615950" y="311943"/>
                    <a:pt x="695325" y="3810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0F0410-6AED-4398-AB6D-83F3DCE3E907}"/>
                </a:ext>
              </a:extLst>
            </p:cNvPr>
            <p:cNvSpPr/>
            <p:nvPr/>
          </p:nvSpPr>
          <p:spPr>
            <a:xfrm>
              <a:off x="11201400" y="4761369"/>
              <a:ext cx="866775" cy="886956"/>
            </a:xfrm>
            <a:custGeom>
              <a:avLst/>
              <a:gdLst>
                <a:gd name="connsiteX0" fmla="*/ 0 w 866775"/>
                <a:gd name="connsiteY0" fmla="*/ 886956 h 886956"/>
                <a:gd name="connsiteX1" fmla="*/ 190500 w 866775"/>
                <a:gd name="connsiteY1" fmla="*/ 86856 h 886956"/>
                <a:gd name="connsiteX2" fmla="*/ 295275 w 866775"/>
                <a:gd name="connsiteY2" fmla="*/ 86856 h 886956"/>
                <a:gd name="connsiteX3" fmla="*/ 457200 w 866775"/>
                <a:gd name="connsiteY3" fmla="*/ 667881 h 886956"/>
                <a:gd name="connsiteX4" fmla="*/ 733425 w 866775"/>
                <a:gd name="connsiteY4" fmla="*/ 639306 h 886956"/>
                <a:gd name="connsiteX5" fmla="*/ 866775 w 866775"/>
                <a:gd name="connsiteY5" fmla="*/ 67806 h 88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6775" h="886956">
                  <a:moveTo>
                    <a:pt x="0" y="886956"/>
                  </a:moveTo>
                  <a:cubicBezTo>
                    <a:pt x="70644" y="553581"/>
                    <a:pt x="141288" y="220206"/>
                    <a:pt x="190500" y="86856"/>
                  </a:cubicBezTo>
                  <a:cubicBezTo>
                    <a:pt x="239712" y="-46494"/>
                    <a:pt x="250825" y="-9982"/>
                    <a:pt x="295275" y="86856"/>
                  </a:cubicBezTo>
                  <a:cubicBezTo>
                    <a:pt x="339725" y="183694"/>
                    <a:pt x="384175" y="575806"/>
                    <a:pt x="457200" y="667881"/>
                  </a:cubicBezTo>
                  <a:cubicBezTo>
                    <a:pt x="530225" y="759956"/>
                    <a:pt x="665163" y="739318"/>
                    <a:pt x="733425" y="639306"/>
                  </a:cubicBezTo>
                  <a:cubicBezTo>
                    <a:pt x="801687" y="539294"/>
                    <a:pt x="846138" y="159881"/>
                    <a:pt x="866775" y="6780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33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4133080" y="2653649"/>
            <a:ext cx="2369299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・</a:t>
            </a:r>
            <a:r>
              <a:rPr lang="en-US" altLang="ja-JP" sz="2000" b="1" dirty="0"/>
              <a:t>Total Rooms 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Bathrooms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Unit Size</a:t>
            </a:r>
            <a:r>
              <a:rPr lang="ja-JP" altLang="en-US" sz="2000" dirty="0"/>
              <a:t>　</a:t>
            </a:r>
            <a:endParaRPr lang="en-US" sz="24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7065071" y="2116619"/>
            <a:ext cx="986643" cy="4094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73D800-BAC7-402B-A66D-AD5319E5E465}"/>
              </a:ext>
            </a:extLst>
          </p:cNvPr>
          <p:cNvSpPr txBox="1">
            <a:spLocks/>
          </p:cNvSpPr>
          <p:nvPr/>
        </p:nvSpPr>
        <p:spPr>
          <a:xfrm>
            <a:off x="3209310" y="156203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Validate the Housing Data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A069D0-66A5-43A9-84ED-1D6036A4A3AB}"/>
              </a:ext>
            </a:extLst>
          </p:cNvPr>
          <p:cNvSpPr txBox="1">
            <a:spLocks/>
          </p:cNvSpPr>
          <p:nvPr/>
        </p:nvSpPr>
        <p:spPr>
          <a:xfrm>
            <a:off x="3095895" y="1457051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Assumption </a:t>
            </a:r>
            <a:r>
              <a:rPr lang="en-US" altLang="ja-JP" sz="2800" dirty="0"/>
              <a:t>Ⅰ &amp; Ⅱ:</a:t>
            </a:r>
            <a:r>
              <a:rPr lang="en-US" sz="2800" dirty="0"/>
              <a:t> No or little collinearity</a:t>
            </a:r>
          </a:p>
          <a:p>
            <a:r>
              <a:rPr lang="en-US" sz="2800" dirty="0"/>
              <a:t>                  Same variance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498F0-A1AD-49DE-B579-9021E48E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91" y="3831298"/>
            <a:ext cx="3710269" cy="24568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383CBA-A94C-4E0F-A65D-94525670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00" y="3789839"/>
            <a:ext cx="3969640" cy="2456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4D6B12-2F1B-438B-B154-123A40E92EA8}"/>
              </a:ext>
            </a:extLst>
          </p:cNvPr>
          <p:cNvSpPr txBox="1"/>
          <p:nvPr/>
        </p:nvSpPr>
        <p:spPr>
          <a:xfrm>
            <a:off x="4595054" y="2064401"/>
            <a:ext cx="1445350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R2: </a:t>
            </a:r>
            <a:r>
              <a:rPr lang="en-US" altLang="ja-JP" sz="2400" b="1" dirty="0"/>
              <a:t>47% 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390A5-89E3-47A5-A037-A3142A6E4617}"/>
              </a:ext>
            </a:extLst>
          </p:cNvPr>
          <p:cNvSpPr txBox="1"/>
          <p:nvPr/>
        </p:nvSpPr>
        <p:spPr>
          <a:xfrm>
            <a:off x="8786437" y="2653649"/>
            <a:ext cx="2092749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000" b="1" strike="sngStrike" dirty="0"/>
              <a:t>・</a:t>
            </a:r>
            <a:r>
              <a:rPr lang="en-US" altLang="ja-JP" sz="2000" b="1" strike="sngStrike" dirty="0"/>
              <a:t>Total Rooms 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Bathrooms</a:t>
            </a:r>
          </a:p>
          <a:p>
            <a:r>
              <a:rPr lang="ja-JP" altLang="en-US" sz="2000" b="1" dirty="0"/>
              <a:t>・</a:t>
            </a:r>
            <a:r>
              <a:rPr lang="en-US" altLang="ja-JP" sz="2000" b="1" dirty="0"/>
              <a:t>Unit Size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87916-9967-46C6-9E7C-05269299C6E5}"/>
              </a:ext>
            </a:extLst>
          </p:cNvPr>
          <p:cNvSpPr txBox="1"/>
          <p:nvPr/>
        </p:nvSpPr>
        <p:spPr>
          <a:xfrm>
            <a:off x="9110136" y="2064401"/>
            <a:ext cx="1445350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R2: </a:t>
            </a:r>
            <a:r>
              <a:rPr lang="en-US" altLang="ja-JP" sz="2400" b="1" dirty="0"/>
              <a:t>47%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936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3333135" y="2267976"/>
            <a:ext cx="2104104" cy="7694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sz="2000" dirty="0"/>
              <a:t>National</a:t>
            </a:r>
          </a:p>
          <a:p>
            <a:r>
              <a:rPr lang="ja-JP" altLang="en-US" sz="2000" dirty="0"/>
              <a:t>　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9%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F010-0687-4285-960A-CD7DD9BAFA8A}"/>
              </a:ext>
            </a:extLst>
          </p:cNvPr>
          <p:cNvSpPr txBox="1"/>
          <p:nvPr/>
        </p:nvSpPr>
        <p:spPr>
          <a:xfrm>
            <a:off x="6355676" y="2248312"/>
            <a:ext cx="2104104" cy="7694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33%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0104E-AF06-440F-A6AF-611C33CC51E7}"/>
              </a:ext>
            </a:extLst>
          </p:cNvPr>
          <p:cNvSpPr txBox="1"/>
          <p:nvPr/>
        </p:nvSpPr>
        <p:spPr>
          <a:xfrm>
            <a:off x="9533620" y="2248313"/>
            <a:ext cx="2104104" cy="76944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 (cleaned)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47%</a:t>
            </a:r>
            <a:endParaRPr lang="en-US" sz="24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5581650" y="2472510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E151C7-990A-498D-B169-4A7F83351DB0}"/>
              </a:ext>
            </a:extLst>
          </p:cNvPr>
          <p:cNvSpPr/>
          <p:nvPr/>
        </p:nvSpPr>
        <p:spPr>
          <a:xfrm>
            <a:off x="8722070" y="2532611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73D800-BAC7-402B-A66D-AD5319E5E465}"/>
              </a:ext>
            </a:extLst>
          </p:cNvPr>
          <p:cNvSpPr txBox="1">
            <a:spLocks/>
          </p:cNvSpPr>
          <p:nvPr/>
        </p:nvSpPr>
        <p:spPr>
          <a:xfrm>
            <a:off x="3178631" y="453221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Validate the Housing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B98D9-3777-4D34-AE29-7E40FCB8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921" y="3526609"/>
            <a:ext cx="2909924" cy="1988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C8023A-61DB-4AFB-B637-7C16B2F8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39" y="3506250"/>
            <a:ext cx="3166848" cy="1988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2498F0-A1AD-49DE-B579-9021E48EC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098" y="3526609"/>
            <a:ext cx="3002836" cy="19883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15EBD2-3CC7-434F-B2BA-FDF24BCFBEC9}"/>
              </a:ext>
            </a:extLst>
          </p:cNvPr>
          <p:cNvSpPr/>
          <p:nvPr/>
        </p:nvSpPr>
        <p:spPr>
          <a:xfrm>
            <a:off x="4059074" y="1542051"/>
            <a:ext cx="6862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E05A5A"/>
                </a:solidFill>
                <a:latin typeface="+mj-lt"/>
                <a:ea typeface="+mj-ea"/>
                <a:cs typeface="+mj-cs"/>
              </a:rPr>
              <a:t>Assumption</a:t>
            </a:r>
            <a:r>
              <a:rPr lang="en-US" altLang="ja-JP" sz="2400" b="1" dirty="0" err="1">
                <a:solidFill>
                  <a:srgbClr val="E05A5A"/>
                </a:solidFill>
                <a:latin typeface="+mj-lt"/>
                <a:ea typeface="+mj-ea"/>
                <a:cs typeface="+mj-cs"/>
              </a:rPr>
              <a:t>Ⅲ:</a:t>
            </a:r>
            <a:r>
              <a:rPr lang="en-US" sz="2400" b="1" dirty="0" err="1">
                <a:solidFill>
                  <a:srgbClr val="E05A5A"/>
                </a:solidFill>
                <a:latin typeface="+mj-lt"/>
                <a:ea typeface="+mj-ea"/>
                <a:cs typeface="+mj-cs"/>
              </a:rPr>
              <a:t>no</a:t>
            </a:r>
            <a:r>
              <a:rPr lang="en-US" sz="2400" b="1" dirty="0">
                <a:solidFill>
                  <a:srgbClr val="E05A5A"/>
                </a:solidFill>
                <a:latin typeface="+mj-lt"/>
                <a:ea typeface="+mj-ea"/>
                <a:cs typeface="+mj-cs"/>
              </a:rPr>
              <a:t> significant outlier(normality)</a:t>
            </a:r>
          </a:p>
        </p:txBody>
      </p:sp>
    </p:spTree>
    <p:extLst>
      <p:ext uri="{BB962C8B-B14F-4D97-AF65-F5344CB8AC3E}">
        <p14:creationId xmlns:p14="http://schemas.microsoft.com/office/powerpoint/2010/main" val="180462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B73EA9-0C19-4E4F-BF70-87E442CA9F4B}"/>
              </a:ext>
            </a:extLst>
          </p:cNvPr>
          <p:cNvSpPr txBox="1"/>
          <p:nvPr/>
        </p:nvSpPr>
        <p:spPr>
          <a:xfrm>
            <a:off x="3333135" y="2369576"/>
            <a:ext cx="2104104" cy="76944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sz="2000" dirty="0"/>
              <a:t>National</a:t>
            </a:r>
          </a:p>
          <a:p>
            <a:r>
              <a:rPr lang="ja-JP" altLang="en-US" sz="2000" dirty="0"/>
              <a:t>　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9%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F010-0687-4285-960A-CD7DD9BAFA8A}"/>
              </a:ext>
            </a:extLst>
          </p:cNvPr>
          <p:cNvSpPr txBox="1"/>
          <p:nvPr/>
        </p:nvSpPr>
        <p:spPr>
          <a:xfrm>
            <a:off x="6355676" y="2349912"/>
            <a:ext cx="2104104" cy="76944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38%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0104E-AF06-440F-A6AF-611C33CC51E7}"/>
              </a:ext>
            </a:extLst>
          </p:cNvPr>
          <p:cNvSpPr txBox="1"/>
          <p:nvPr/>
        </p:nvSpPr>
        <p:spPr>
          <a:xfrm>
            <a:off x="9533620" y="2349913"/>
            <a:ext cx="2104104" cy="76944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City (cleaned)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000" dirty="0"/>
              <a:t>└</a:t>
            </a:r>
            <a:r>
              <a:rPr lang="en-US" altLang="ja-JP" sz="2000" dirty="0"/>
              <a:t>R2: </a:t>
            </a:r>
            <a:r>
              <a:rPr lang="en-US" altLang="ja-JP" sz="2400" b="1" dirty="0"/>
              <a:t>43%</a:t>
            </a:r>
            <a:endParaRPr lang="en-US" sz="24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6F5C8D-E735-4F91-8313-403F1EB50A4E}"/>
              </a:ext>
            </a:extLst>
          </p:cNvPr>
          <p:cNvSpPr/>
          <p:nvPr/>
        </p:nvSpPr>
        <p:spPr>
          <a:xfrm>
            <a:off x="5581650" y="2574110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E151C7-990A-498D-B169-4A7F83351DB0}"/>
              </a:ext>
            </a:extLst>
          </p:cNvPr>
          <p:cNvSpPr/>
          <p:nvPr/>
        </p:nvSpPr>
        <p:spPr>
          <a:xfrm>
            <a:off x="8722070" y="2634211"/>
            <a:ext cx="593740" cy="178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73D800-BAC7-402B-A66D-AD5319E5E465}"/>
              </a:ext>
            </a:extLst>
          </p:cNvPr>
          <p:cNvSpPr txBox="1">
            <a:spLocks/>
          </p:cNvSpPr>
          <p:nvPr/>
        </p:nvSpPr>
        <p:spPr>
          <a:xfrm>
            <a:off x="3209310" y="222878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Decision</a:t>
            </a:r>
            <a:r>
              <a:rPr lang="ja-JP" altLang="en-US" dirty="0"/>
              <a:t> </a:t>
            </a:r>
            <a:r>
              <a:rPr lang="en-US" altLang="ja-JP" dirty="0"/>
              <a:t>Tree Ⅰ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9B5E5-A81B-4EF2-99D9-1438B18AF3EE}"/>
              </a:ext>
            </a:extLst>
          </p:cNvPr>
          <p:cNvSpPr txBox="1"/>
          <p:nvPr/>
        </p:nvSpPr>
        <p:spPr>
          <a:xfrm>
            <a:off x="3361709" y="1371600"/>
            <a:ext cx="744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◆</a:t>
            </a:r>
            <a:r>
              <a:rPr lang="en-US" altLang="ja-JP" dirty="0"/>
              <a:t>Independent variables(X):</a:t>
            </a:r>
            <a:r>
              <a:rPr lang="en-US" altLang="ja-JP" b="1" dirty="0"/>
              <a:t>Unit Size</a:t>
            </a:r>
          </a:p>
          <a:p>
            <a:r>
              <a:rPr lang="ja-JP" altLang="en-US" dirty="0"/>
              <a:t>⇒</a:t>
            </a:r>
            <a:r>
              <a:rPr lang="en-US" altLang="ja-JP" dirty="0"/>
              <a:t>dependent variables(Y)   :</a:t>
            </a:r>
            <a:r>
              <a:rPr lang="en-US" altLang="ja-JP" b="1" dirty="0"/>
              <a:t>Marketing Price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4FD8A-4C84-4645-A62D-9A18C94C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76" y="3553875"/>
            <a:ext cx="2884909" cy="1978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43B591-19A1-488E-81B1-52D5A76C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820" y="3555011"/>
            <a:ext cx="3046306" cy="197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37B540-8AC8-4D01-A234-36BFC447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167" y="3564898"/>
            <a:ext cx="2937833" cy="1952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36D26-04DC-4437-9A59-B7D4EDADFC7B}"/>
              </a:ext>
            </a:extLst>
          </p:cNvPr>
          <p:cNvSpPr txBox="1"/>
          <p:nvPr/>
        </p:nvSpPr>
        <p:spPr>
          <a:xfrm>
            <a:off x="3333135" y="5717494"/>
            <a:ext cx="691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and Testing lines are getting closer!</a:t>
            </a:r>
          </a:p>
        </p:txBody>
      </p:sp>
    </p:spTree>
    <p:extLst>
      <p:ext uri="{BB962C8B-B14F-4D97-AF65-F5344CB8AC3E}">
        <p14:creationId xmlns:p14="http://schemas.microsoft.com/office/powerpoint/2010/main" val="126418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F57E5D-FA77-4A20-9505-90DD87C7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549" y="1906829"/>
            <a:ext cx="8720428" cy="456050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03803DF-10BC-4C20-8AE7-B25E3752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Decision</a:t>
            </a:r>
            <a:r>
              <a:rPr lang="ja-JP" altLang="en-US" dirty="0"/>
              <a:t> </a:t>
            </a:r>
            <a:r>
              <a:rPr lang="en-US" altLang="ja-JP" dirty="0"/>
              <a:t>Tree Ⅱ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B71FD2-0F53-4CC4-B726-A06585EE6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73" y="390664"/>
            <a:ext cx="1238365" cy="1361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1E8AD0-74C4-45C0-B232-B4F1D8282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921" y="430593"/>
            <a:ext cx="1181254" cy="12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FC12-94BE-49C9-BC9B-50CAA35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808" y="279121"/>
            <a:ext cx="8623663" cy="1325563"/>
          </a:xfrm>
        </p:spPr>
        <p:txBody>
          <a:bodyPr/>
          <a:lstStyle/>
          <a:p>
            <a:r>
              <a:rPr lang="en-US" dirty="0"/>
              <a:t>KNN Classification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3E348-51B8-42C4-BD18-1EDFD1FB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19" y="1348479"/>
            <a:ext cx="8675118" cy="52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186E-5ECE-4468-BBCD-8EB355E74EA4}"/>
              </a:ext>
            </a:extLst>
          </p:cNvPr>
          <p:cNvSpPr txBox="1"/>
          <p:nvPr/>
        </p:nvSpPr>
        <p:spPr>
          <a:xfrm>
            <a:off x="8074876" y="3023868"/>
            <a:ext cx="2104104" cy="76944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K=15</a:t>
            </a:r>
          </a:p>
          <a:p>
            <a:r>
              <a:rPr lang="en-US" altLang="ja-JP" sz="2000" dirty="0"/>
              <a:t>Accuracy: </a:t>
            </a:r>
            <a:r>
              <a:rPr lang="en-US" altLang="ja-JP" sz="2400" b="1" dirty="0"/>
              <a:t>88%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EA5F14-3EF3-4350-92E0-9180C529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18" y="5220497"/>
            <a:ext cx="1922923" cy="1576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76AE14-FF19-4A00-930C-DF37FBEA1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461" y="348249"/>
            <a:ext cx="2382408" cy="18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F63-F318-4234-9C2E-82CFF8D8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16B5-C589-4866-83D4-68555AB6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Phase II</a:t>
            </a:r>
          </a:p>
          <a:p>
            <a:r>
              <a:rPr lang="en-US" dirty="0"/>
              <a:t>Identify other models that incorporate additional features</a:t>
            </a:r>
          </a:p>
          <a:p>
            <a:r>
              <a:rPr lang="en-US" dirty="0"/>
              <a:t>Scale to fit market to improve accuracy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Phase III</a:t>
            </a:r>
          </a:p>
          <a:p>
            <a:r>
              <a:rPr lang="en-US" dirty="0"/>
              <a:t> Build web app with user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3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79" y="350000"/>
            <a:ext cx="8623663" cy="1325563"/>
          </a:xfrm>
        </p:spPr>
        <p:txBody>
          <a:bodyPr/>
          <a:lstStyle/>
          <a:p>
            <a:r>
              <a:rPr lang="en-US" dirty="0"/>
              <a:t>Gather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897" y="1439056"/>
            <a:ext cx="8623663" cy="52165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U.S. Census Bureau American Housing Survey (AHS):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statistical survey funded by the United States Department of Housing and Urban Development (HUD)</a:t>
            </a:r>
          </a:p>
          <a:p>
            <a:pPr lvl="1"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National longitudinal samples</a:t>
            </a:r>
          </a:p>
          <a:p>
            <a:pPr lvl="1"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Metropolitan area longitudinal oversamples</a:t>
            </a:r>
          </a:p>
          <a:p>
            <a:pPr lvl="1"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Integrated national samples and metropolitan oversamples</a:t>
            </a:r>
          </a:p>
          <a:p>
            <a:endParaRPr lang="en-US" dirty="0"/>
          </a:p>
          <a:p>
            <a:pPr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Largest regular national housing sample survey in the United States </a:t>
            </a:r>
          </a:p>
          <a:p>
            <a:pPr>
              <a:lnSpc>
                <a:spcPct val="12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Contains information on the number and characteristics of U.S. housing units &amp; occupants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60D-A203-4A72-9629-40273BE2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292247"/>
            <a:ext cx="8623663" cy="1325563"/>
          </a:xfrm>
        </p:spPr>
        <p:txBody>
          <a:bodyPr/>
          <a:lstStyle/>
          <a:p>
            <a:r>
              <a:rPr lang="en-US" dirty="0"/>
              <a:t> Data Cleansing &amp;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A12F-CDDB-4930-A2D9-73E493C3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617810"/>
            <a:ext cx="8623663" cy="4387352"/>
          </a:xfrm>
        </p:spPr>
        <p:txBody>
          <a:bodyPr>
            <a:normAutofit lnSpcReduction="10000"/>
          </a:bodyPr>
          <a:lstStyle/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Data Cleansing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Multiple tables with 1,800+ columns 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66,752 records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New csv (narrowed down housing features)</a:t>
            </a:r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endParaRPr lang="en-US" sz="3200" dirty="0"/>
          </a:p>
          <a:p>
            <a:pPr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Data Munging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Removed null values: 27,095</a:t>
            </a:r>
          </a:p>
          <a:p>
            <a:pPr lvl="1">
              <a:lnSpc>
                <a:spcPct val="108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Removed outliers: 24,385</a:t>
            </a:r>
          </a:p>
        </p:txBody>
      </p:sp>
    </p:spTree>
    <p:extLst>
      <p:ext uri="{BB962C8B-B14F-4D97-AF65-F5344CB8AC3E}">
        <p14:creationId xmlns:p14="http://schemas.microsoft.com/office/powerpoint/2010/main" val="264908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7A61E3-20DB-4B99-9B1F-21BA370D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546687"/>
            <a:ext cx="8623663" cy="1325563"/>
          </a:xfrm>
        </p:spPr>
        <p:txBody>
          <a:bodyPr>
            <a:normAutofit/>
          </a:bodyPr>
          <a:lstStyle/>
          <a:p>
            <a:r>
              <a:rPr lang="en-US" dirty="0"/>
              <a:t>Tableau: Initial Data Review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8" name="slide3">
            <a:extLst>
              <a:ext uri="{FF2B5EF4-FFF2-40B4-BE49-F238E27FC236}">
                <a16:creationId xmlns:a16="http://schemas.microsoft.com/office/drawing/2014/main" id="{6ACF3E5C-0E01-4AAF-BB6A-3C82B405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35" y="1993472"/>
            <a:ext cx="7349600" cy="410592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67103" y="1351174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Market Value as a Dimension is Noisy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39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7A61E3-20DB-4B99-9B1F-21BA370D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440807"/>
            <a:ext cx="8623663" cy="1325563"/>
          </a:xfrm>
        </p:spPr>
        <p:txBody>
          <a:bodyPr>
            <a:normAutofit/>
          </a:bodyPr>
          <a:lstStyle/>
          <a:p>
            <a:r>
              <a:rPr lang="en-US" dirty="0"/>
              <a:t>Tableau: Housing Features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67103" y="1245294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Weak Correlation </a:t>
            </a:r>
            <a:r>
              <a:rPr lang="en-US" sz="2400" dirty="0"/>
              <a:t>to Average Market Value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slide2">
            <a:extLst>
              <a:ext uri="{FF2B5EF4-FFF2-40B4-BE49-F238E27FC236}">
                <a16:creationId xmlns:a16="http://schemas.microsoft.com/office/drawing/2014/main" id="{14DE23DF-393B-4E07-BE68-A40C101E3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45" y="1731642"/>
            <a:ext cx="6737683" cy="48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7A61E3-20DB-4B99-9B1F-21BA370D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97" y="440807"/>
            <a:ext cx="8623663" cy="1325563"/>
          </a:xfrm>
        </p:spPr>
        <p:txBody>
          <a:bodyPr>
            <a:normAutofit/>
          </a:bodyPr>
          <a:lstStyle/>
          <a:p>
            <a:r>
              <a:rPr lang="en-US" dirty="0"/>
              <a:t>Tableau: Housing Features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67103" y="1245294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Stronger Correlation </a:t>
            </a:r>
            <a:r>
              <a:rPr lang="en-US" sz="2400" dirty="0"/>
              <a:t>to Average Market Value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AC870-F78C-4B34-A765-1438307F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20" y="1698360"/>
            <a:ext cx="6430628" cy="50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4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1855937" y="1181191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Seaborn Pair Plot Function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55C70-CE91-41C6-81AC-8AAFC1C8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48" y="1690139"/>
            <a:ext cx="7981393" cy="4443961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40AF1838-DED8-466E-8045-46E7CADCE5A0}"/>
              </a:ext>
            </a:extLst>
          </p:cNvPr>
          <p:cNvSpPr txBox="1">
            <a:spLocks/>
          </p:cNvSpPr>
          <p:nvPr/>
        </p:nvSpPr>
        <p:spPr>
          <a:xfrm>
            <a:off x="3013555" y="-80269"/>
            <a:ext cx="91372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Analysis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22364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373087BC-6C1F-4A5C-9E87-F213F6735052}"/>
              </a:ext>
            </a:extLst>
          </p:cNvPr>
          <p:cNvSpPr txBox="1">
            <a:spLocks/>
          </p:cNvSpPr>
          <p:nvPr/>
        </p:nvSpPr>
        <p:spPr>
          <a:xfrm>
            <a:off x="2725528" y="393644"/>
            <a:ext cx="9723647" cy="953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 Analysis &amp;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354DF-A815-459C-B261-741193D80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40"/>
          <a:stretch/>
        </p:blipFill>
        <p:spPr>
          <a:xfrm>
            <a:off x="2725528" y="2164281"/>
            <a:ext cx="9458309" cy="348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4D7C04-D6CD-4CE6-B8FD-4BB5D8CCF5AC}"/>
              </a:ext>
            </a:extLst>
          </p:cNvPr>
          <p:cNvSpPr txBox="1">
            <a:spLocks/>
          </p:cNvSpPr>
          <p:nvPr/>
        </p:nvSpPr>
        <p:spPr>
          <a:xfrm>
            <a:off x="3376728" y="1150678"/>
            <a:ext cx="8623663" cy="642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Pandas </a:t>
            </a:r>
            <a:r>
              <a:rPr lang="en-US" sz="2400" dirty="0" err="1"/>
              <a:t>DataFrame</a:t>
            </a:r>
            <a:r>
              <a:rPr lang="en-US" sz="2400" dirty="0"/>
              <a:t> &amp; Seaborn Heatmap Function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73087BC-6C1F-4A5C-9E87-F213F6735052}"/>
              </a:ext>
            </a:extLst>
          </p:cNvPr>
          <p:cNvSpPr txBox="1">
            <a:spLocks/>
          </p:cNvSpPr>
          <p:nvPr/>
        </p:nvSpPr>
        <p:spPr>
          <a:xfrm>
            <a:off x="3013555" y="-80269"/>
            <a:ext cx="913727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05A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Analysis Visualization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0BD9C-7E2C-421F-85A6-EB5CF3B5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87" y="1698360"/>
            <a:ext cx="6319207" cy="4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4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95501B-602B-4CE4-8AA0-C5385B74771B}" vid="{DC64E541-33C3-44F4-A251-0B49B22D8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464</Words>
  <Application>Microsoft Office PowerPoint</Application>
  <PresentationFormat>Widescreen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PowerPoint Presentation</vt:lpstr>
      <vt:lpstr>Gather Data</vt:lpstr>
      <vt:lpstr> Data Cleansing &amp; Munging</vt:lpstr>
      <vt:lpstr>Tableau: Initial Data Review   </vt:lpstr>
      <vt:lpstr>Tableau: Housing Features  </vt:lpstr>
      <vt:lpstr>Tableau: Housing Features  </vt:lpstr>
      <vt:lpstr>PowerPoint Presentation</vt:lpstr>
      <vt:lpstr>PowerPoint Presentation</vt:lpstr>
      <vt:lpstr>PowerPoint Presentation</vt:lpstr>
      <vt:lpstr>Choosing Our Algorithms</vt:lpstr>
      <vt:lpstr>Remove Outliers</vt:lpstr>
      <vt:lpstr>Multiple Regression Model</vt:lpstr>
      <vt:lpstr>Assumptions of Linear Regression</vt:lpstr>
      <vt:lpstr>PowerPoint Presentation</vt:lpstr>
      <vt:lpstr>PowerPoint Presentation</vt:lpstr>
      <vt:lpstr>PowerPoint Presentation</vt:lpstr>
      <vt:lpstr>Decision Tree Ⅱ</vt:lpstr>
      <vt:lpstr>KNN Classification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Qsr</dc:creator>
  <cp:lastModifiedBy>Zhen</cp:lastModifiedBy>
  <cp:revision>81</cp:revision>
  <cp:lastPrinted>2019-05-09T18:30:28Z</cp:lastPrinted>
  <dcterms:created xsi:type="dcterms:W3CDTF">2017-07-26T10:08:33Z</dcterms:created>
  <dcterms:modified xsi:type="dcterms:W3CDTF">2019-05-13T02:02:50Z</dcterms:modified>
</cp:coreProperties>
</file>