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65" r:id="rId2"/>
    <p:sldId id="266" r:id="rId3"/>
    <p:sldId id="267" r:id="rId4"/>
    <p:sldId id="260" r:id="rId5"/>
    <p:sldId id="259" r:id="rId6"/>
    <p:sldId id="273" r:id="rId7"/>
    <p:sldId id="274" r:id="rId8"/>
    <p:sldId id="275" r:id="rId9"/>
    <p:sldId id="271" r:id="rId10"/>
    <p:sldId id="272" r:id="rId11"/>
    <p:sldId id="276" r:id="rId12"/>
    <p:sldId id="269" r:id="rId13"/>
    <p:sldId id="256" r:id="rId14"/>
    <p:sldId id="268" r:id="rId15"/>
    <p:sldId id="257" r:id="rId16"/>
    <p:sldId id="262"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F09AB-2D0A-40C7-85FC-946BE2F9DA43}"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EF2E7-6F27-40F1-B5F0-FF420D19D99F}" type="slidenum">
              <a:rPr lang="en-US" smtClean="0"/>
              <a:t>‹#›</a:t>
            </a:fld>
            <a:endParaRPr lang="en-US"/>
          </a:p>
        </p:txBody>
      </p:sp>
    </p:spTree>
    <p:extLst>
      <p:ext uri="{BB962C8B-B14F-4D97-AF65-F5344CB8AC3E}">
        <p14:creationId xmlns:p14="http://schemas.microsoft.com/office/powerpoint/2010/main" val="82591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BEF2E7-6F27-40F1-B5F0-FF420D19D99F}" type="slidenum">
              <a:rPr lang="en-US" smtClean="0"/>
              <a:t>12</a:t>
            </a:fld>
            <a:endParaRPr lang="en-US"/>
          </a:p>
        </p:txBody>
      </p:sp>
    </p:spTree>
    <p:extLst>
      <p:ext uri="{BB962C8B-B14F-4D97-AF65-F5344CB8AC3E}">
        <p14:creationId xmlns:p14="http://schemas.microsoft.com/office/powerpoint/2010/main" val="199912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9EDD-C702-4714-A242-97F077319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189DD4-96E0-4E52-9C71-345E358B4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55F2E-B336-4067-8DAD-D2141AB138E3}"/>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B906CB4C-FE00-4509-95FA-F66ADFF92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1C2FF-0CF5-4208-B433-EB28EEA9EDE9}"/>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10494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07E7-8D7E-4779-A4B7-D5AFC37CCF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CB9E7C-7C0C-47AA-BCEE-9E60A800CA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9A6B9-86B8-4A28-B196-6D97EB2365AE}"/>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9D5E3B36-DFAE-4B81-9E3D-D6057A9F1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09547-2724-464A-B572-D964CD2645A8}"/>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1702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EF2EA-361F-41A8-AF90-246F0F095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53A08-1145-4333-92CF-CAC99E3C66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DC58D-4654-47F3-A8AB-27C4843552E1}"/>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2D3E019F-44CF-40B7-8376-6F757A8B6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7DF5F-8700-4844-B6F8-EDBB7AE93090}"/>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8014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3725-C93A-49F1-B5F2-57EE5B793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7667D9-6165-4C05-B4E7-537513719A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76A84-B2DE-469C-A050-73AB7BBDEA8C}"/>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4EF89180-3F7D-4F4B-BAA5-DA09B2470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00CFB-444C-48D9-BD94-BE970C37069B}"/>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21776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CC81-BBCB-4EF1-8EE0-E081E5EC7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55B58-CD96-4D9F-903F-EE0CBB5E2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9411EE-8AA5-4C75-8989-89E1612357C5}"/>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6A48EB7A-1940-4C36-A323-B79D41FB1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BA4D7-52DA-4975-8E03-4FDE8FCB7CD6}"/>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01388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FC37-662E-4AE1-9E0A-0619A91B9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3EC7F8-42FB-4654-BCA6-380D234F33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7E5EF7-D424-4BE1-8E61-841C84890F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102C6A-B964-441B-96D9-AA720F92D907}"/>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29AFB937-09AB-4FFD-9A3E-6D1689E7F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B21B4-49C7-4D49-8BC9-52BDA2793AAA}"/>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05582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18F8-A03D-4905-9144-DF38D0431A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553CDC-408D-4EF1-9DE9-2FC75810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FE2FA3-1C73-4660-BC5E-38BB650A31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11341-7C3B-4870-9857-790715734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41059D-851E-4DE2-AE2D-1FEEC124B4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23E8E6-A596-4D77-98FB-AA396A9741EC}"/>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8" name="Footer Placeholder 7">
            <a:extLst>
              <a:ext uri="{FF2B5EF4-FFF2-40B4-BE49-F238E27FC236}">
                <a16:creationId xmlns:a16="http://schemas.microsoft.com/office/drawing/2014/main" id="{572479FF-253C-4707-8ADB-EB2E29C72D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A569CD-3925-4D7A-9DA0-30CF919B03B0}"/>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74784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003A-DF62-47F2-8F51-31B7752680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A5856-7DD6-4696-A5E6-8B2BE7A62B5A}"/>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4" name="Footer Placeholder 3">
            <a:extLst>
              <a:ext uri="{FF2B5EF4-FFF2-40B4-BE49-F238E27FC236}">
                <a16:creationId xmlns:a16="http://schemas.microsoft.com/office/drawing/2014/main" id="{8F4403F2-F2F2-4461-A82B-977673714D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AA7B9-EEDE-445F-93E7-81252EDF57F3}"/>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286028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DA70A-EE56-471E-AAF7-EFF0A5BF1323}"/>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3" name="Footer Placeholder 2">
            <a:extLst>
              <a:ext uri="{FF2B5EF4-FFF2-40B4-BE49-F238E27FC236}">
                <a16:creationId xmlns:a16="http://schemas.microsoft.com/office/drawing/2014/main" id="{B8871853-05C1-42A5-B07F-1400D6D752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BE2955-71B3-42DF-B343-5E79357390F1}"/>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3826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12C6-D671-47BA-8F7D-882D5DBED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D72C9-08DD-435C-8C50-75891D57E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631D1-A388-4523-9F40-49CFC64ED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61D64C-3876-4E02-9637-54EFE3593645}"/>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EE70F1B2-22BC-4B23-A19F-352278B2A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086E7-9A2E-4BB6-B99A-BC9F5F715A0C}"/>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424492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BBFC-B142-4FE4-88AB-7CFB57B89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27B19-B4B0-43DF-B4A9-C6E1E997D4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F72AF-EDF8-49B1-94A9-7A19EA5A3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C50AE9-721B-4F00-B09C-F7B9A1C154A0}"/>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E1DC69D2-C0F8-4DB3-8C34-D38787B91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DE230-084C-4A3F-90DF-52D7C324D3E9}"/>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28536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C8E7C-1682-41CA-BEC6-D178C8E79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3F284B-52D7-45EC-8338-D597B4A4C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D01F2-7B2E-4A2C-BAEA-F5F4FED8E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75AA78A6-B1FC-46D6-96F0-8251C82A7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71914-D45C-4D8A-BC72-60626DB86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B3CF4-D2BA-4150-9E78-8F886BCD00F7}" type="slidenum">
              <a:rPr lang="en-US" smtClean="0"/>
              <a:t>‹#›</a:t>
            </a:fld>
            <a:endParaRPr lang="en-US"/>
          </a:p>
        </p:txBody>
      </p:sp>
    </p:spTree>
    <p:extLst>
      <p:ext uri="{BB962C8B-B14F-4D97-AF65-F5344CB8AC3E}">
        <p14:creationId xmlns:p14="http://schemas.microsoft.com/office/powerpoint/2010/main" val="38098882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92FBE-C75E-47C1-B072-DAC782E49319}"/>
              </a:ext>
            </a:extLst>
          </p:cNvPr>
          <p:cNvPicPr>
            <a:picLocks noChangeAspect="1"/>
          </p:cNvPicPr>
          <p:nvPr/>
        </p:nvPicPr>
        <p:blipFill>
          <a:blip r:embed="rId2">
            <a:alphaModFix amt="26000"/>
          </a:blip>
          <a:stretch>
            <a:fillRect/>
          </a:stretch>
        </p:blipFill>
        <p:spPr>
          <a:xfrm>
            <a:off x="0" y="558584"/>
            <a:ext cx="12192000" cy="5740831"/>
          </a:xfrm>
          <a:prstGeom prst="rect">
            <a:avLst/>
          </a:prstGeom>
          <a:effectLst>
            <a:reflection blurRad="698500" stA="13000" endPos="40000" dist="50800" dir="5400000" sy="-100000" algn="bl" rotWithShape="0"/>
          </a:effectLst>
        </p:spPr>
      </p:pic>
      <p:sp>
        <p:nvSpPr>
          <p:cNvPr id="2" name="Title 1">
            <a:extLst>
              <a:ext uri="{FF2B5EF4-FFF2-40B4-BE49-F238E27FC236}">
                <a16:creationId xmlns:a16="http://schemas.microsoft.com/office/drawing/2014/main" id="{AD8DDC43-701A-4FDA-9CB1-2A2F178D92F5}"/>
              </a:ext>
            </a:extLst>
          </p:cNvPr>
          <p:cNvSpPr>
            <a:spLocks noGrp="1"/>
          </p:cNvSpPr>
          <p:nvPr>
            <p:ph type="ctrTitle"/>
          </p:nvPr>
        </p:nvSpPr>
        <p:spPr>
          <a:xfrm>
            <a:off x="1524000" y="1122363"/>
            <a:ext cx="9144000" cy="2387600"/>
          </a:xfrm>
        </p:spPr>
        <p:txBody>
          <a:bodyPr/>
          <a:lstStyle/>
          <a:p>
            <a:r>
              <a:rPr lang="en-US" dirty="0"/>
              <a:t>So…you want to get involved in Data Analytics!!</a:t>
            </a:r>
          </a:p>
        </p:txBody>
      </p:sp>
      <p:sp>
        <p:nvSpPr>
          <p:cNvPr id="3" name="Subtitle 2">
            <a:extLst>
              <a:ext uri="{FF2B5EF4-FFF2-40B4-BE49-F238E27FC236}">
                <a16:creationId xmlns:a16="http://schemas.microsoft.com/office/drawing/2014/main" id="{FF8FC888-CF8D-4FBB-B204-9A34579305D2}"/>
              </a:ext>
            </a:extLst>
          </p:cNvPr>
          <p:cNvSpPr>
            <a:spLocks noGrp="1"/>
          </p:cNvSpPr>
          <p:nvPr>
            <p:ph type="subTitle" idx="1"/>
          </p:nvPr>
        </p:nvSpPr>
        <p:spPr/>
        <p:txBody>
          <a:bodyPr/>
          <a:lstStyle/>
          <a:p>
            <a:r>
              <a:rPr lang="en-US" dirty="0"/>
              <a:t>What is the US job Market showing</a:t>
            </a:r>
          </a:p>
        </p:txBody>
      </p:sp>
      <p:sp>
        <p:nvSpPr>
          <p:cNvPr id="5" name="TextBox 4">
            <a:extLst>
              <a:ext uri="{FF2B5EF4-FFF2-40B4-BE49-F238E27FC236}">
                <a16:creationId xmlns:a16="http://schemas.microsoft.com/office/drawing/2014/main" id="{2B37A3CA-BF61-4DB6-9D92-A6EEDBB2D9CB}"/>
              </a:ext>
            </a:extLst>
          </p:cNvPr>
          <p:cNvSpPr txBox="1"/>
          <p:nvPr/>
        </p:nvSpPr>
        <p:spPr>
          <a:xfrm>
            <a:off x="3430695" y="4055318"/>
            <a:ext cx="5332870" cy="646331"/>
          </a:xfrm>
          <a:prstGeom prst="rect">
            <a:avLst/>
          </a:prstGeom>
          <a:noFill/>
        </p:spPr>
        <p:txBody>
          <a:bodyPr wrap="none" rtlCol="0">
            <a:spAutoFit/>
          </a:bodyPr>
          <a:lstStyle/>
          <a:p>
            <a:r>
              <a:rPr lang="en-US" dirty="0"/>
              <a:t>Presented by: Zhen Yang, </a:t>
            </a:r>
            <a:r>
              <a:rPr lang="en-US" dirty="0" err="1"/>
              <a:t>Wenchao</a:t>
            </a:r>
            <a:r>
              <a:rPr lang="en-US" dirty="0"/>
              <a:t> Wang, Bing Zhang, </a:t>
            </a:r>
          </a:p>
          <a:p>
            <a:pPr algn="ctr"/>
            <a:r>
              <a:rPr lang="en-US" dirty="0"/>
              <a:t>Enrique </a:t>
            </a:r>
            <a:r>
              <a:rPr lang="en-US" dirty="0" err="1"/>
              <a:t>Lambrano</a:t>
            </a:r>
            <a:r>
              <a:rPr lang="en-US" dirty="0"/>
              <a:t> and Kevin Phillips </a:t>
            </a:r>
          </a:p>
        </p:txBody>
      </p:sp>
      <p:sp>
        <p:nvSpPr>
          <p:cNvPr id="6" name="TextBox 5">
            <a:extLst>
              <a:ext uri="{FF2B5EF4-FFF2-40B4-BE49-F238E27FC236}">
                <a16:creationId xmlns:a16="http://schemas.microsoft.com/office/drawing/2014/main" id="{1CBCF221-F719-423C-B18B-37F4F4886A38}"/>
              </a:ext>
            </a:extLst>
          </p:cNvPr>
          <p:cNvSpPr txBox="1"/>
          <p:nvPr/>
        </p:nvSpPr>
        <p:spPr>
          <a:xfrm>
            <a:off x="10351370" y="6533963"/>
            <a:ext cx="1774397" cy="369332"/>
          </a:xfrm>
          <a:prstGeom prst="rect">
            <a:avLst/>
          </a:prstGeom>
          <a:noFill/>
        </p:spPr>
        <p:txBody>
          <a:bodyPr wrap="none" rtlCol="0">
            <a:spAutoFit/>
          </a:bodyPr>
          <a:lstStyle/>
          <a:p>
            <a:r>
              <a:rPr lang="en-US" dirty="0"/>
              <a:t>January 19, 2019</a:t>
            </a:r>
          </a:p>
        </p:txBody>
      </p:sp>
    </p:spTree>
    <p:extLst>
      <p:ext uri="{BB962C8B-B14F-4D97-AF65-F5344CB8AC3E}">
        <p14:creationId xmlns:p14="http://schemas.microsoft.com/office/powerpoint/2010/main" val="214316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9CEC093-7A02-4C3D-AF92-FA98B5C67248}"/>
              </a:ext>
            </a:extLst>
          </p:cNvPr>
          <p:cNvPicPr>
            <a:picLocks noGrp="1" noChangeAspect="1"/>
          </p:cNvPicPr>
          <p:nvPr>
            <p:ph sz="half" idx="2"/>
          </p:nvPr>
        </p:nvPicPr>
        <p:blipFill>
          <a:blip r:embed="rId2">
            <a:alphaModFix/>
            <a:extLst>
              <a:ext uri="{28A0092B-C50C-407E-A947-70E740481C1C}">
                <a14:useLocalDpi xmlns:a14="http://schemas.microsoft.com/office/drawing/2010/main" val="0"/>
              </a:ext>
            </a:extLst>
          </a:blip>
          <a:stretch>
            <a:fillRect/>
          </a:stretch>
        </p:blipFill>
        <p:spPr>
          <a:xfrm>
            <a:off x="1392425" y="1518044"/>
            <a:ext cx="9407149" cy="4703574"/>
          </a:xfr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Salary </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8659909" y="3108265"/>
            <a:ext cx="275851" cy="292608"/>
          </a:xfrm>
          <a:prstGeom prst="rect">
            <a:avLst/>
          </a:prstGeom>
        </p:spPr>
      </p:pic>
      <p:pic>
        <p:nvPicPr>
          <p:cNvPr id="10" name="Picture 9">
            <a:extLst>
              <a:ext uri="{FF2B5EF4-FFF2-40B4-BE49-F238E27FC236}">
                <a16:creationId xmlns:a16="http://schemas.microsoft.com/office/drawing/2014/main" id="{336EE1D5-084C-4A31-873D-3C01E24619D4}"/>
              </a:ext>
            </a:extLst>
          </p:cNvPr>
          <p:cNvPicPr>
            <a:picLocks noChangeAspect="1"/>
          </p:cNvPicPr>
          <p:nvPr/>
        </p:nvPicPr>
        <p:blipFill>
          <a:blip r:embed="rId4"/>
          <a:stretch>
            <a:fillRect/>
          </a:stretch>
        </p:blipFill>
        <p:spPr>
          <a:xfrm>
            <a:off x="6316945" y="3111395"/>
            <a:ext cx="320494" cy="289478"/>
          </a:xfrm>
          <a:prstGeom prst="rect">
            <a:avLst/>
          </a:prstGeom>
        </p:spPr>
      </p:pic>
      <p:pic>
        <p:nvPicPr>
          <p:cNvPr id="11" name="Picture 10">
            <a:extLst>
              <a:ext uri="{FF2B5EF4-FFF2-40B4-BE49-F238E27FC236}">
                <a16:creationId xmlns:a16="http://schemas.microsoft.com/office/drawing/2014/main" id="{C3C09BF6-2637-4FEA-8EBD-9506934952CB}"/>
              </a:ext>
            </a:extLst>
          </p:cNvPr>
          <p:cNvPicPr>
            <a:picLocks noChangeAspect="1"/>
          </p:cNvPicPr>
          <p:nvPr/>
        </p:nvPicPr>
        <p:blipFill>
          <a:blip r:embed="rId5"/>
          <a:stretch>
            <a:fillRect/>
          </a:stretch>
        </p:blipFill>
        <p:spPr>
          <a:xfrm>
            <a:off x="3994815" y="3109830"/>
            <a:ext cx="300333" cy="292608"/>
          </a:xfrm>
          <a:prstGeom prst="rect">
            <a:avLst/>
          </a:prstGeom>
        </p:spPr>
      </p:pic>
      <p:pic>
        <p:nvPicPr>
          <p:cNvPr id="12" name="Picture 11">
            <a:extLst>
              <a:ext uri="{FF2B5EF4-FFF2-40B4-BE49-F238E27FC236}">
                <a16:creationId xmlns:a16="http://schemas.microsoft.com/office/drawing/2014/main" id="{57400CA3-5DBB-4582-84AD-5DCB30A2ACDD}"/>
              </a:ext>
            </a:extLst>
          </p:cNvPr>
          <p:cNvPicPr>
            <a:picLocks noChangeAspect="1"/>
          </p:cNvPicPr>
          <p:nvPr/>
        </p:nvPicPr>
        <p:blipFill>
          <a:blip r:embed="rId6"/>
          <a:stretch>
            <a:fillRect/>
          </a:stretch>
        </p:blipFill>
        <p:spPr>
          <a:xfrm>
            <a:off x="1628602" y="3109830"/>
            <a:ext cx="309774" cy="292608"/>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7"/>
          <a:stretch>
            <a:fillRect/>
          </a:stretch>
        </p:blipFill>
        <p:spPr>
          <a:xfrm>
            <a:off x="8599259" y="1471327"/>
            <a:ext cx="397153" cy="285174"/>
          </a:xfrm>
          <a:prstGeom prst="rect">
            <a:avLst/>
          </a:prstGeom>
        </p:spPr>
      </p:pic>
      <p:pic>
        <p:nvPicPr>
          <p:cNvPr id="15" name="Picture 14">
            <a:extLst>
              <a:ext uri="{FF2B5EF4-FFF2-40B4-BE49-F238E27FC236}">
                <a16:creationId xmlns:a16="http://schemas.microsoft.com/office/drawing/2014/main" id="{48103B12-F870-4A3B-9800-F24F953EB116}"/>
              </a:ext>
            </a:extLst>
          </p:cNvPr>
          <p:cNvPicPr>
            <a:picLocks noChangeAspect="1"/>
          </p:cNvPicPr>
          <p:nvPr/>
        </p:nvPicPr>
        <p:blipFill>
          <a:blip r:embed="rId8"/>
          <a:stretch>
            <a:fillRect/>
          </a:stretch>
        </p:blipFill>
        <p:spPr>
          <a:xfrm>
            <a:off x="6339356" y="1463893"/>
            <a:ext cx="298083" cy="285174"/>
          </a:xfrm>
          <a:prstGeom prst="rect">
            <a:avLst/>
          </a:prstGeom>
        </p:spPr>
      </p:pic>
      <p:pic>
        <p:nvPicPr>
          <p:cNvPr id="16" name="Picture 15">
            <a:extLst>
              <a:ext uri="{FF2B5EF4-FFF2-40B4-BE49-F238E27FC236}">
                <a16:creationId xmlns:a16="http://schemas.microsoft.com/office/drawing/2014/main" id="{5446102E-F07F-4B23-BC7D-04DEAF5A781C}"/>
              </a:ext>
            </a:extLst>
          </p:cNvPr>
          <p:cNvPicPr>
            <a:picLocks noChangeAspect="1"/>
          </p:cNvPicPr>
          <p:nvPr/>
        </p:nvPicPr>
        <p:blipFill>
          <a:blip r:embed="rId9"/>
          <a:stretch>
            <a:fillRect/>
          </a:stretch>
        </p:blipFill>
        <p:spPr>
          <a:xfrm>
            <a:off x="3983795" y="1463893"/>
            <a:ext cx="322375" cy="292608"/>
          </a:xfrm>
          <a:prstGeom prst="rect">
            <a:avLst/>
          </a:prstGeom>
        </p:spPr>
      </p:pic>
      <p:pic>
        <p:nvPicPr>
          <p:cNvPr id="17" name="Picture 16">
            <a:extLst>
              <a:ext uri="{FF2B5EF4-FFF2-40B4-BE49-F238E27FC236}">
                <a16:creationId xmlns:a16="http://schemas.microsoft.com/office/drawing/2014/main" id="{92D75448-D062-4F33-8686-947EF668C844}"/>
              </a:ext>
            </a:extLst>
          </p:cNvPr>
          <p:cNvPicPr>
            <a:picLocks noChangeAspect="1"/>
          </p:cNvPicPr>
          <p:nvPr/>
        </p:nvPicPr>
        <p:blipFill>
          <a:blip r:embed="rId10"/>
          <a:stretch>
            <a:fillRect/>
          </a:stretch>
        </p:blipFill>
        <p:spPr>
          <a:xfrm>
            <a:off x="1644175" y="1511206"/>
            <a:ext cx="401228" cy="369745"/>
          </a:xfrm>
          <a:prstGeom prst="rect">
            <a:avLst/>
          </a:prstGeom>
        </p:spPr>
      </p:pic>
      <p:pic>
        <p:nvPicPr>
          <p:cNvPr id="18" name="Picture 17">
            <a:extLst>
              <a:ext uri="{FF2B5EF4-FFF2-40B4-BE49-F238E27FC236}">
                <a16:creationId xmlns:a16="http://schemas.microsoft.com/office/drawing/2014/main" id="{DEDF313C-0C79-4542-8BA6-36D0DA852112}"/>
              </a:ext>
            </a:extLst>
          </p:cNvPr>
          <p:cNvPicPr>
            <a:picLocks noChangeAspect="1"/>
          </p:cNvPicPr>
          <p:nvPr/>
        </p:nvPicPr>
        <p:blipFill>
          <a:blip r:embed="rId11"/>
          <a:stretch>
            <a:fillRect/>
          </a:stretch>
        </p:blipFill>
        <p:spPr>
          <a:xfrm>
            <a:off x="1576473" y="4651968"/>
            <a:ext cx="414032" cy="390127"/>
          </a:xfrm>
          <a:prstGeom prst="rect">
            <a:avLst/>
          </a:prstGeom>
        </p:spPr>
      </p:pic>
      <p:pic>
        <p:nvPicPr>
          <p:cNvPr id="19" name="Picture 18">
            <a:extLst>
              <a:ext uri="{FF2B5EF4-FFF2-40B4-BE49-F238E27FC236}">
                <a16:creationId xmlns:a16="http://schemas.microsoft.com/office/drawing/2014/main" id="{BC26C411-6BD5-4A5A-8EF8-1CFF2C5A7985}"/>
              </a:ext>
            </a:extLst>
          </p:cNvPr>
          <p:cNvPicPr>
            <a:picLocks noChangeAspect="1"/>
          </p:cNvPicPr>
          <p:nvPr/>
        </p:nvPicPr>
        <p:blipFill>
          <a:blip r:embed="rId12"/>
          <a:stretch>
            <a:fillRect/>
          </a:stretch>
        </p:blipFill>
        <p:spPr>
          <a:xfrm>
            <a:off x="4032909" y="4671615"/>
            <a:ext cx="364998" cy="290071"/>
          </a:xfrm>
          <a:prstGeom prst="rect">
            <a:avLst/>
          </a:prstGeom>
        </p:spPr>
      </p:pic>
      <p:pic>
        <p:nvPicPr>
          <p:cNvPr id="20" name="Picture 19">
            <a:extLst>
              <a:ext uri="{FF2B5EF4-FFF2-40B4-BE49-F238E27FC236}">
                <a16:creationId xmlns:a16="http://schemas.microsoft.com/office/drawing/2014/main" id="{FCF36556-A07A-4967-9E69-2F68AD1211FF}"/>
              </a:ext>
            </a:extLst>
          </p:cNvPr>
          <p:cNvPicPr>
            <a:picLocks noChangeAspect="1"/>
          </p:cNvPicPr>
          <p:nvPr/>
        </p:nvPicPr>
        <p:blipFill>
          <a:blip r:embed="rId13"/>
          <a:stretch>
            <a:fillRect/>
          </a:stretch>
        </p:blipFill>
        <p:spPr>
          <a:xfrm>
            <a:off x="6325723" y="4657384"/>
            <a:ext cx="364998" cy="333350"/>
          </a:xfrm>
          <a:prstGeom prst="rect">
            <a:avLst/>
          </a:prstGeom>
        </p:spPr>
      </p:pic>
      <p:pic>
        <p:nvPicPr>
          <p:cNvPr id="21" name="Picture 20">
            <a:extLst>
              <a:ext uri="{FF2B5EF4-FFF2-40B4-BE49-F238E27FC236}">
                <a16:creationId xmlns:a16="http://schemas.microsoft.com/office/drawing/2014/main" id="{CC70EDE2-7468-47F5-8264-136869CF9B84}"/>
              </a:ext>
            </a:extLst>
          </p:cNvPr>
          <p:cNvPicPr>
            <a:picLocks noChangeAspect="1"/>
          </p:cNvPicPr>
          <p:nvPr/>
        </p:nvPicPr>
        <p:blipFill>
          <a:blip r:embed="rId14"/>
          <a:stretch>
            <a:fillRect/>
          </a:stretch>
        </p:blipFill>
        <p:spPr>
          <a:xfrm>
            <a:off x="8665677" y="4671615"/>
            <a:ext cx="404294" cy="225768"/>
          </a:xfrm>
          <a:prstGeom prst="rect">
            <a:avLst/>
          </a:prstGeom>
        </p:spPr>
      </p:pic>
      <p:pic>
        <p:nvPicPr>
          <p:cNvPr id="22" name="Picture 21">
            <a:extLst>
              <a:ext uri="{FF2B5EF4-FFF2-40B4-BE49-F238E27FC236}">
                <a16:creationId xmlns:a16="http://schemas.microsoft.com/office/drawing/2014/main" id="{E4C72FF4-8A8B-470C-9FD3-F43C5B483125}"/>
              </a:ext>
            </a:extLst>
          </p:cNvPr>
          <p:cNvPicPr>
            <a:picLocks noChangeAspect="1"/>
          </p:cNvPicPr>
          <p:nvPr/>
        </p:nvPicPr>
        <p:blipFill>
          <a:blip r:embed="rId1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410150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EF522F-6142-4120-B9E7-1ED72593B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091" y="1514353"/>
            <a:ext cx="9656453" cy="4828227"/>
          </a:xfrm>
          <a:prstGeom prst="rect">
            <a:avLst/>
          </a:prstGeo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IT and Education Comparison </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6806152" y="1796543"/>
            <a:ext cx="983621" cy="1043373"/>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4"/>
          <a:stretch>
            <a:fillRect/>
          </a:stretch>
        </p:blipFill>
        <p:spPr>
          <a:xfrm>
            <a:off x="1977248" y="1796543"/>
            <a:ext cx="1058184" cy="759824"/>
          </a:xfrm>
          <a:prstGeom prst="rect">
            <a:avLst/>
          </a:prstGeom>
        </p:spPr>
      </p:pic>
      <p:pic>
        <p:nvPicPr>
          <p:cNvPr id="22" name="Picture 21">
            <a:extLst>
              <a:ext uri="{FF2B5EF4-FFF2-40B4-BE49-F238E27FC236}">
                <a16:creationId xmlns:a16="http://schemas.microsoft.com/office/drawing/2014/main" id="{E4C72FF4-8A8B-470C-9FD3-F43C5B483125}"/>
              </a:ext>
            </a:extLst>
          </p:cNvPr>
          <p:cNvPicPr>
            <a:picLocks noChangeAspect="1"/>
          </p:cNvPicPr>
          <p:nvPr/>
        </p:nvPicPr>
        <p:blipFill>
          <a:blip r:embed="rId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403755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D3D0-58AB-4906-92E2-8266DCDFD134}"/>
              </a:ext>
            </a:extLst>
          </p:cNvPr>
          <p:cNvSpPr>
            <a:spLocks noGrp="1"/>
          </p:cNvSpPr>
          <p:nvPr>
            <p:ph type="title"/>
          </p:nvPr>
        </p:nvSpPr>
        <p:spPr/>
        <p:txBody>
          <a:bodyPr/>
          <a:lstStyle/>
          <a:p>
            <a:r>
              <a:rPr lang="ja-JP" altLang="en-US" dirty="0"/>
              <a:t>◆</a:t>
            </a:r>
            <a:r>
              <a:rPr lang="en-US" altLang="ja-JP" dirty="0"/>
              <a:t>Local Market 2017</a:t>
            </a:r>
            <a:br>
              <a:rPr lang="en-US" altLang="ja-JP" dirty="0"/>
            </a:br>
            <a:r>
              <a:rPr lang="en-US" altLang="ja-JP" sz="1800" dirty="0"/>
              <a:t>	</a:t>
            </a:r>
            <a:r>
              <a:rPr lang="en-US" altLang="ja-JP" sz="2800" dirty="0"/>
              <a:t>North Carolina</a:t>
            </a:r>
            <a:endParaRPr lang="en-US" sz="2800" dirty="0"/>
          </a:p>
        </p:txBody>
      </p:sp>
      <p:pic>
        <p:nvPicPr>
          <p:cNvPr id="7" name="Picture 6">
            <a:extLst>
              <a:ext uri="{FF2B5EF4-FFF2-40B4-BE49-F238E27FC236}">
                <a16:creationId xmlns:a16="http://schemas.microsoft.com/office/drawing/2014/main" id="{D93FF425-565F-4780-8C1D-C089CEDEA07E}"/>
              </a:ext>
            </a:extLst>
          </p:cNvPr>
          <p:cNvPicPr>
            <a:picLocks noChangeAspect="1"/>
          </p:cNvPicPr>
          <p:nvPr/>
        </p:nvPicPr>
        <p:blipFill>
          <a:blip r:embed="rId3"/>
          <a:stretch>
            <a:fillRect/>
          </a:stretch>
        </p:blipFill>
        <p:spPr>
          <a:xfrm>
            <a:off x="7966861" y="139454"/>
            <a:ext cx="3385351" cy="1454643"/>
          </a:xfrm>
          <a:prstGeom prst="rect">
            <a:avLst/>
          </a:prstGeom>
        </p:spPr>
      </p:pic>
      <p:pic>
        <p:nvPicPr>
          <p:cNvPr id="17" name="Content Placeholder 16">
            <a:extLst>
              <a:ext uri="{FF2B5EF4-FFF2-40B4-BE49-F238E27FC236}">
                <a16:creationId xmlns:a16="http://schemas.microsoft.com/office/drawing/2014/main" id="{77F448E4-A693-4C6B-9020-9464BA0A14E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06607" y="1567963"/>
            <a:ext cx="3171429" cy="3984808"/>
          </a:xfrm>
        </p:spPr>
      </p:pic>
      <p:pic>
        <p:nvPicPr>
          <p:cNvPr id="20" name="Picture 19">
            <a:extLst>
              <a:ext uri="{FF2B5EF4-FFF2-40B4-BE49-F238E27FC236}">
                <a16:creationId xmlns:a16="http://schemas.microsoft.com/office/drawing/2014/main" id="{AC54AA71-AF29-465D-B157-D656313A55DE}"/>
              </a:ext>
            </a:extLst>
          </p:cNvPr>
          <p:cNvPicPr>
            <a:picLocks noChangeAspect="1"/>
          </p:cNvPicPr>
          <p:nvPr/>
        </p:nvPicPr>
        <p:blipFill>
          <a:blip r:embed="rId5">
            <a:alphaModFix/>
          </a:blip>
          <a:stretch>
            <a:fillRect/>
          </a:stretch>
        </p:blipFill>
        <p:spPr>
          <a:xfrm>
            <a:off x="10160000" y="6323726"/>
            <a:ext cx="1905798" cy="334573"/>
          </a:xfrm>
          <a:prstGeom prst="rect">
            <a:avLst/>
          </a:prstGeom>
          <a:effectLst>
            <a:reflection endPos="0" dist="50800" dir="5400000" sy="-100000" algn="bl" rotWithShape="0"/>
          </a:effectLst>
        </p:spPr>
      </p:pic>
      <p:sp>
        <p:nvSpPr>
          <p:cNvPr id="24" name="TextBox 23">
            <a:extLst>
              <a:ext uri="{FF2B5EF4-FFF2-40B4-BE49-F238E27FC236}">
                <a16:creationId xmlns:a16="http://schemas.microsoft.com/office/drawing/2014/main" id="{47A63533-6BE7-401A-B260-2F7566F229AD}"/>
              </a:ext>
            </a:extLst>
          </p:cNvPr>
          <p:cNvSpPr txBox="1"/>
          <p:nvPr/>
        </p:nvSpPr>
        <p:spPr>
          <a:xfrm>
            <a:off x="532205" y="5831281"/>
            <a:ext cx="10050059" cy="646331"/>
          </a:xfrm>
          <a:prstGeom prst="rect">
            <a:avLst/>
          </a:prstGeom>
          <a:noFill/>
        </p:spPr>
        <p:txBody>
          <a:bodyPr wrap="none" rtlCol="0">
            <a:spAutoFit/>
          </a:bodyPr>
          <a:lstStyle/>
          <a:p>
            <a:r>
              <a:rPr lang="en-US" dirty="0"/>
              <a:t>NC Statisticians, Actuaries, DBAs, Information Security, Computer Systems and Credit Analysts make more </a:t>
            </a:r>
          </a:p>
          <a:p>
            <a:r>
              <a:rPr lang="en-US" dirty="0"/>
              <a:t>than the national median wage</a:t>
            </a:r>
          </a:p>
        </p:txBody>
      </p:sp>
      <p:pic>
        <p:nvPicPr>
          <p:cNvPr id="28" name="Content Placeholder 27">
            <a:extLst>
              <a:ext uri="{FF2B5EF4-FFF2-40B4-BE49-F238E27FC236}">
                <a16:creationId xmlns:a16="http://schemas.microsoft.com/office/drawing/2014/main" id="{7A37FED3-A3FE-4AA8-AAA7-3C70A1502C5D}"/>
              </a:ext>
            </a:extLst>
          </p:cNvPr>
          <p:cNvPicPr>
            <a:picLocks noGrp="1" noChangeAspect="1"/>
          </p:cNvPicPr>
          <p:nvPr>
            <p:ph sz="quarter" idx="4"/>
          </p:nvPr>
        </p:nvPicPr>
        <p:blipFill>
          <a:blip r:embed="rId6">
            <a:extLst>
              <a:ext uri="{28A0092B-C50C-407E-A947-70E740481C1C}">
                <a14:useLocalDpi xmlns:a14="http://schemas.microsoft.com/office/drawing/2010/main" val="0"/>
              </a:ext>
            </a:extLst>
          </a:blip>
          <a:stretch>
            <a:fillRect/>
          </a:stretch>
        </p:blipFill>
        <p:spPr>
          <a:xfrm>
            <a:off x="6202743" y="1501991"/>
            <a:ext cx="3832780" cy="4166727"/>
          </a:xfrm>
        </p:spPr>
      </p:pic>
      <p:sp>
        <p:nvSpPr>
          <p:cNvPr id="29" name="Oval 28">
            <a:extLst>
              <a:ext uri="{FF2B5EF4-FFF2-40B4-BE49-F238E27FC236}">
                <a16:creationId xmlns:a16="http://schemas.microsoft.com/office/drawing/2014/main" id="{816BBB3A-B2C1-4967-87CD-01F6FBC10D95}"/>
              </a:ext>
            </a:extLst>
          </p:cNvPr>
          <p:cNvSpPr/>
          <p:nvPr/>
        </p:nvSpPr>
        <p:spPr>
          <a:xfrm>
            <a:off x="8595113" y="1921164"/>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9" name="Oval 8">
            <a:extLst>
              <a:ext uri="{FF2B5EF4-FFF2-40B4-BE49-F238E27FC236}">
                <a16:creationId xmlns:a16="http://schemas.microsoft.com/office/drawing/2014/main" id="{3A1777A4-30CE-48AC-848D-CE1AEDF7694E}"/>
              </a:ext>
            </a:extLst>
          </p:cNvPr>
          <p:cNvSpPr/>
          <p:nvPr/>
        </p:nvSpPr>
        <p:spPr>
          <a:xfrm>
            <a:off x="9020831" y="2059709"/>
            <a:ext cx="267854" cy="3638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1" name="Oval 10">
            <a:extLst>
              <a:ext uri="{FF2B5EF4-FFF2-40B4-BE49-F238E27FC236}">
                <a16:creationId xmlns:a16="http://schemas.microsoft.com/office/drawing/2014/main" id="{2A2D22C6-8C7A-4555-993E-65C873500078}"/>
              </a:ext>
            </a:extLst>
          </p:cNvPr>
          <p:cNvSpPr/>
          <p:nvPr/>
        </p:nvSpPr>
        <p:spPr>
          <a:xfrm flipH="1">
            <a:off x="8376626" y="2140991"/>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2" name="Oval 11">
            <a:extLst>
              <a:ext uri="{FF2B5EF4-FFF2-40B4-BE49-F238E27FC236}">
                <a16:creationId xmlns:a16="http://schemas.microsoft.com/office/drawing/2014/main" id="{EB54FB27-DCB0-4C9B-BB32-ABB0878996AD}"/>
              </a:ext>
            </a:extLst>
          </p:cNvPr>
          <p:cNvSpPr/>
          <p:nvPr/>
        </p:nvSpPr>
        <p:spPr>
          <a:xfrm>
            <a:off x="8168976" y="1983310"/>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3" name="Oval 12">
            <a:extLst>
              <a:ext uri="{FF2B5EF4-FFF2-40B4-BE49-F238E27FC236}">
                <a16:creationId xmlns:a16="http://schemas.microsoft.com/office/drawing/2014/main" id="{8B1489D1-3C4C-4010-8E30-AD1E1C663CEB}"/>
              </a:ext>
            </a:extLst>
          </p:cNvPr>
          <p:cNvSpPr/>
          <p:nvPr/>
        </p:nvSpPr>
        <p:spPr>
          <a:xfrm>
            <a:off x="7955916" y="2178613"/>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4" name="Oval 13">
            <a:extLst>
              <a:ext uri="{FF2B5EF4-FFF2-40B4-BE49-F238E27FC236}">
                <a16:creationId xmlns:a16="http://schemas.microsoft.com/office/drawing/2014/main" id="{67BC924C-ED90-49BF-B29E-4E6394EC81F0}"/>
              </a:ext>
            </a:extLst>
          </p:cNvPr>
          <p:cNvSpPr/>
          <p:nvPr/>
        </p:nvSpPr>
        <p:spPr>
          <a:xfrm>
            <a:off x="7520914" y="2365051"/>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Tree>
    <p:extLst>
      <p:ext uri="{BB962C8B-B14F-4D97-AF65-F5344CB8AC3E}">
        <p14:creationId xmlns:p14="http://schemas.microsoft.com/office/powerpoint/2010/main" val="235923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7262D-53D1-4289-B1E8-95C6CFDA8D4E}"/>
              </a:ext>
            </a:extLst>
          </p:cNvPr>
          <p:cNvSpPr>
            <a:spLocks noGrp="1"/>
          </p:cNvSpPr>
          <p:nvPr>
            <p:ph type="title"/>
          </p:nvPr>
        </p:nvSpPr>
        <p:spPr/>
        <p:txBody>
          <a:bodyPr/>
          <a:lstStyle/>
          <a:p>
            <a:r>
              <a:rPr lang="en-US" dirty="0"/>
              <a:t>About our data</a:t>
            </a:r>
          </a:p>
        </p:txBody>
      </p:sp>
      <p:sp>
        <p:nvSpPr>
          <p:cNvPr id="7" name="Rectangle 6">
            <a:extLst>
              <a:ext uri="{FF2B5EF4-FFF2-40B4-BE49-F238E27FC236}">
                <a16:creationId xmlns:a16="http://schemas.microsoft.com/office/drawing/2014/main" id="{9E25AD63-9B2C-48BE-B1D6-412F862F2F4B}"/>
              </a:ext>
            </a:extLst>
          </p:cNvPr>
          <p:cNvSpPr/>
          <p:nvPr/>
        </p:nvSpPr>
        <p:spPr>
          <a:xfrm>
            <a:off x="517237" y="1690688"/>
            <a:ext cx="11326090" cy="2308324"/>
          </a:xfrm>
          <a:prstGeom prst="rect">
            <a:avLst/>
          </a:prstGeom>
        </p:spPr>
        <p:txBody>
          <a:bodyPr wrap="square">
            <a:spAutoFit/>
          </a:bodyPr>
          <a:lstStyle/>
          <a:p>
            <a:r>
              <a:rPr lang="en-US" dirty="0"/>
              <a:t>Access to </a:t>
            </a:r>
            <a:r>
              <a:rPr lang="en-US" dirty="0" err="1"/>
              <a:t>Linkedin</a:t>
            </a:r>
            <a:r>
              <a:rPr lang="en-US" dirty="0"/>
              <a:t> and Indeed data is restricted however we found a similar analysis on Kaggle and we used the </a:t>
            </a:r>
            <a:r>
              <a:rPr lang="en-US" dirty="0" err="1"/>
              <a:t>Linkedin</a:t>
            </a:r>
            <a:r>
              <a:rPr lang="en-US" dirty="0"/>
              <a:t> August 2018 Workforce Report and the CSV file they used for their analysis</a:t>
            </a:r>
          </a:p>
          <a:p>
            <a:endParaRPr lang="en-US" dirty="0"/>
          </a:p>
          <a:p>
            <a:r>
              <a:rPr lang="en-US" dirty="0"/>
              <a:t>This CSV file was built by scraping Indeed job postings from August 3rd.</a:t>
            </a:r>
          </a:p>
          <a:p>
            <a:pPr marL="285750" indent="-285750">
              <a:buFont typeface="Arial" panose="020B0604020202020204" pitchFamily="34" charset="0"/>
              <a:buChar char="•"/>
            </a:pPr>
            <a:r>
              <a:rPr lang="en-US" dirty="0"/>
              <a:t>This file was already cleaned and filtered to only list “Data Scientist” postings</a:t>
            </a:r>
          </a:p>
          <a:p>
            <a:pPr marL="742950" lvl="1" indent="-285750">
              <a:buFont typeface="Arial" panose="020B0604020202020204" pitchFamily="34" charset="0"/>
              <a:buChar char="•"/>
            </a:pPr>
            <a:r>
              <a:rPr lang="en-US" dirty="0"/>
              <a:t>The criteria used to define a position as “Data Scientist” is not clearly defined</a:t>
            </a:r>
          </a:p>
          <a:p>
            <a:pPr marL="285750" indent="-285750">
              <a:buFont typeface="Arial" panose="020B0604020202020204" pitchFamily="34" charset="0"/>
              <a:buChar char="•"/>
            </a:pPr>
            <a:r>
              <a:rPr lang="en-US" dirty="0"/>
              <a:t>While there is likely overlap between the BLS and LinkedIn data set they should not be viewed as the same criteria.</a:t>
            </a:r>
          </a:p>
          <a:p>
            <a:endParaRPr lang="en-US" dirty="0"/>
          </a:p>
        </p:txBody>
      </p:sp>
      <p:pic>
        <p:nvPicPr>
          <p:cNvPr id="4" name="Picture 3">
            <a:extLst>
              <a:ext uri="{FF2B5EF4-FFF2-40B4-BE49-F238E27FC236}">
                <a16:creationId xmlns:a16="http://schemas.microsoft.com/office/drawing/2014/main" id="{A47425C2-5E99-4459-B621-2310F34ED499}"/>
              </a:ext>
            </a:extLst>
          </p:cNvPr>
          <p:cNvPicPr>
            <a:picLocks noChangeAspect="1"/>
          </p:cNvPicPr>
          <p:nvPr/>
        </p:nvPicPr>
        <p:blipFill>
          <a:blip r:embed="rId2">
            <a:alphaModFix amt="44000"/>
          </a:blip>
          <a:stretch>
            <a:fillRect/>
          </a:stretch>
        </p:blipFill>
        <p:spPr>
          <a:xfrm>
            <a:off x="8714133" y="430257"/>
            <a:ext cx="1930193" cy="712157"/>
          </a:xfrm>
          <a:prstGeom prst="rect">
            <a:avLst/>
          </a:prstGeom>
        </p:spPr>
      </p:pic>
      <p:pic>
        <p:nvPicPr>
          <p:cNvPr id="2" name="Picture 1">
            <a:extLst>
              <a:ext uri="{FF2B5EF4-FFF2-40B4-BE49-F238E27FC236}">
                <a16:creationId xmlns:a16="http://schemas.microsoft.com/office/drawing/2014/main" id="{430CCB2D-7F5B-4909-BD80-80A4174E5767}"/>
              </a:ext>
            </a:extLst>
          </p:cNvPr>
          <p:cNvPicPr>
            <a:picLocks noChangeAspect="1"/>
          </p:cNvPicPr>
          <p:nvPr/>
        </p:nvPicPr>
        <p:blipFill>
          <a:blip r:embed="rId3">
            <a:alphaModFix amt="39000"/>
          </a:blip>
          <a:stretch>
            <a:fillRect/>
          </a:stretch>
        </p:blipFill>
        <p:spPr>
          <a:xfrm>
            <a:off x="10287971" y="878933"/>
            <a:ext cx="1647825" cy="657225"/>
          </a:xfrm>
          <a:prstGeom prst="rect">
            <a:avLst/>
          </a:prstGeom>
        </p:spPr>
      </p:pic>
    </p:spTree>
    <p:extLst>
      <p:ext uri="{BB962C8B-B14F-4D97-AF65-F5344CB8AC3E}">
        <p14:creationId xmlns:p14="http://schemas.microsoft.com/office/powerpoint/2010/main" val="363898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7262D-53D1-4289-B1E8-95C6CFDA8D4E}"/>
              </a:ext>
            </a:extLst>
          </p:cNvPr>
          <p:cNvSpPr>
            <a:spLocks noGrp="1"/>
          </p:cNvSpPr>
          <p:nvPr>
            <p:ph type="title"/>
          </p:nvPr>
        </p:nvSpPr>
        <p:spPr/>
        <p:txBody>
          <a:bodyPr/>
          <a:lstStyle/>
          <a:p>
            <a:pPr algn="ctr"/>
            <a:r>
              <a:rPr lang="en-US" dirty="0"/>
              <a:t>Summary</a:t>
            </a:r>
          </a:p>
        </p:txBody>
      </p:sp>
      <p:sp>
        <p:nvSpPr>
          <p:cNvPr id="7" name="Rectangle 6">
            <a:extLst>
              <a:ext uri="{FF2B5EF4-FFF2-40B4-BE49-F238E27FC236}">
                <a16:creationId xmlns:a16="http://schemas.microsoft.com/office/drawing/2014/main" id="{9E25AD63-9B2C-48BE-B1D6-412F862F2F4B}"/>
              </a:ext>
            </a:extLst>
          </p:cNvPr>
          <p:cNvSpPr/>
          <p:nvPr/>
        </p:nvSpPr>
        <p:spPr>
          <a:xfrm>
            <a:off x="3048000" y="1443841"/>
            <a:ext cx="6096000" cy="4370427"/>
          </a:xfrm>
          <a:prstGeom prst="rect">
            <a:avLst/>
          </a:prstGeom>
        </p:spPr>
        <p:txBody>
          <a:bodyPr>
            <a:spAutoFit/>
          </a:bodyPr>
          <a:lstStyle/>
          <a:p>
            <a:endParaRPr lang="en-US" dirty="0"/>
          </a:p>
          <a:p>
            <a:r>
              <a:rPr lang="en-US" sz="2000" dirty="0"/>
              <a:t>For those who are actively looking for data scientist jobs in the U.S., the best news this month is the LinkedIn Workforce Report August 2018. According to the report, there is a </a:t>
            </a:r>
            <a:r>
              <a:rPr lang="en-US" sz="2000" b="1" dirty="0">
                <a:solidFill>
                  <a:srgbClr val="FF0000"/>
                </a:solidFill>
              </a:rPr>
              <a:t>shortage of 151,717 people </a:t>
            </a:r>
            <a:r>
              <a:rPr lang="en-US" sz="2000" dirty="0"/>
              <a:t>with data science skills, with particularly acute shortages in New York City, San Francisco Bay Area and Los Angeles.</a:t>
            </a:r>
          </a:p>
          <a:p>
            <a:endParaRPr lang="en-US" sz="2000" dirty="0"/>
          </a:p>
          <a:p>
            <a:r>
              <a:rPr lang="en-US" sz="2000" dirty="0"/>
              <a:t>To help job hunters to better understand the job market, this data was scraped from the Indeed website to find ~7,000 data scientist jobs around the U.S. on August 3rd. The information that I collected are: Company Name, Position Name, Location, Job Description, and Number of Reviews of the Company.</a:t>
            </a:r>
          </a:p>
        </p:txBody>
      </p:sp>
      <p:pic>
        <p:nvPicPr>
          <p:cNvPr id="9" name="Picture 8">
            <a:extLst>
              <a:ext uri="{FF2B5EF4-FFF2-40B4-BE49-F238E27FC236}">
                <a16:creationId xmlns:a16="http://schemas.microsoft.com/office/drawing/2014/main" id="{275AA7C6-2DA9-4523-8285-E3E70B9954BB}"/>
              </a:ext>
            </a:extLst>
          </p:cNvPr>
          <p:cNvPicPr>
            <a:picLocks noChangeAspect="1"/>
          </p:cNvPicPr>
          <p:nvPr/>
        </p:nvPicPr>
        <p:blipFill>
          <a:blip r:embed="rId2"/>
          <a:stretch>
            <a:fillRect/>
          </a:stretch>
        </p:blipFill>
        <p:spPr>
          <a:xfrm>
            <a:off x="10751120" y="6205020"/>
            <a:ext cx="1256145" cy="501006"/>
          </a:xfrm>
          <a:prstGeom prst="rect">
            <a:avLst/>
          </a:prstGeom>
        </p:spPr>
      </p:pic>
      <p:pic>
        <p:nvPicPr>
          <p:cNvPr id="10" name="Picture 9">
            <a:extLst>
              <a:ext uri="{FF2B5EF4-FFF2-40B4-BE49-F238E27FC236}">
                <a16:creationId xmlns:a16="http://schemas.microsoft.com/office/drawing/2014/main" id="{CB46A3BC-449B-495F-97FF-066F3E0417C0}"/>
              </a:ext>
            </a:extLst>
          </p:cNvPr>
          <p:cNvPicPr>
            <a:picLocks noChangeAspect="1"/>
          </p:cNvPicPr>
          <p:nvPr/>
        </p:nvPicPr>
        <p:blipFill>
          <a:blip r:embed="rId3">
            <a:alphaModFix/>
          </a:blip>
          <a:stretch>
            <a:fillRect/>
          </a:stretch>
        </p:blipFill>
        <p:spPr>
          <a:xfrm>
            <a:off x="9259431" y="6155657"/>
            <a:ext cx="1491689" cy="550369"/>
          </a:xfrm>
          <a:prstGeom prst="rect">
            <a:avLst/>
          </a:prstGeom>
        </p:spPr>
      </p:pic>
      <p:pic>
        <p:nvPicPr>
          <p:cNvPr id="8" name="Picture 7">
            <a:extLst>
              <a:ext uri="{FF2B5EF4-FFF2-40B4-BE49-F238E27FC236}">
                <a16:creationId xmlns:a16="http://schemas.microsoft.com/office/drawing/2014/main" id="{DDF6BED1-9442-4259-98E0-E846248F3388}"/>
              </a:ext>
            </a:extLst>
          </p:cNvPr>
          <p:cNvPicPr>
            <a:picLocks noChangeAspect="1"/>
          </p:cNvPicPr>
          <p:nvPr/>
        </p:nvPicPr>
        <p:blipFill>
          <a:blip r:embed="rId3">
            <a:alphaModFix/>
          </a:blip>
          <a:stretch>
            <a:fillRect/>
          </a:stretch>
        </p:blipFill>
        <p:spPr>
          <a:xfrm>
            <a:off x="1556311" y="2352205"/>
            <a:ext cx="1491689" cy="550369"/>
          </a:xfrm>
          <a:prstGeom prst="rect">
            <a:avLst/>
          </a:prstGeom>
        </p:spPr>
      </p:pic>
      <p:pic>
        <p:nvPicPr>
          <p:cNvPr id="11" name="Picture 10">
            <a:extLst>
              <a:ext uri="{FF2B5EF4-FFF2-40B4-BE49-F238E27FC236}">
                <a16:creationId xmlns:a16="http://schemas.microsoft.com/office/drawing/2014/main" id="{729E1402-822A-465A-9BD9-AA83C33A470B}"/>
              </a:ext>
            </a:extLst>
          </p:cNvPr>
          <p:cNvPicPr>
            <a:picLocks noChangeAspect="1"/>
          </p:cNvPicPr>
          <p:nvPr/>
        </p:nvPicPr>
        <p:blipFill>
          <a:blip r:embed="rId2"/>
          <a:stretch>
            <a:fillRect/>
          </a:stretch>
        </p:blipFill>
        <p:spPr>
          <a:xfrm>
            <a:off x="9144000" y="4484232"/>
            <a:ext cx="1256145" cy="501006"/>
          </a:xfrm>
          <a:prstGeom prst="rect">
            <a:avLst/>
          </a:prstGeom>
        </p:spPr>
      </p:pic>
    </p:spTree>
    <p:extLst>
      <p:ext uri="{BB962C8B-B14F-4D97-AF65-F5344CB8AC3E}">
        <p14:creationId xmlns:p14="http://schemas.microsoft.com/office/powerpoint/2010/main" val="324778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Cities with Data Science Positions</a:t>
            </a:r>
          </a:p>
        </p:txBody>
      </p:sp>
      <p:pic>
        <p:nvPicPr>
          <p:cNvPr id="5" name="Picture 4">
            <a:extLst>
              <a:ext uri="{FF2B5EF4-FFF2-40B4-BE49-F238E27FC236}">
                <a16:creationId xmlns:a16="http://schemas.microsoft.com/office/drawing/2014/main" id="{8210BF5E-BAFA-432D-B5F3-1EDEEE38A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064" y="1302177"/>
            <a:ext cx="6736315" cy="5190698"/>
          </a:xfrm>
          <a:prstGeom prst="rect">
            <a:avLst/>
          </a:prstGeom>
        </p:spPr>
      </p:pic>
      <p:pic>
        <p:nvPicPr>
          <p:cNvPr id="9" name="Picture 8">
            <a:extLst>
              <a:ext uri="{FF2B5EF4-FFF2-40B4-BE49-F238E27FC236}">
                <a16:creationId xmlns:a16="http://schemas.microsoft.com/office/drawing/2014/main" id="{7291F8C6-C28E-4EBA-AF51-0AA860C0E16B}"/>
              </a:ext>
            </a:extLst>
          </p:cNvPr>
          <p:cNvPicPr>
            <a:picLocks noChangeAspect="1"/>
          </p:cNvPicPr>
          <p:nvPr/>
        </p:nvPicPr>
        <p:blipFill>
          <a:blip r:embed="rId3"/>
          <a:stretch>
            <a:fillRect/>
          </a:stretch>
        </p:blipFill>
        <p:spPr>
          <a:xfrm>
            <a:off x="10751120" y="6205020"/>
            <a:ext cx="1256145" cy="501006"/>
          </a:xfrm>
          <a:prstGeom prst="rect">
            <a:avLst/>
          </a:prstGeom>
        </p:spPr>
      </p:pic>
    </p:spTree>
    <p:extLst>
      <p:ext uri="{BB962C8B-B14F-4D97-AF65-F5344CB8AC3E}">
        <p14:creationId xmlns:p14="http://schemas.microsoft.com/office/powerpoint/2010/main" val="256260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Companies with Data Science Positions</a:t>
            </a:r>
          </a:p>
        </p:txBody>
      </p:sp>
      <p:pic>
        <p:nvPicPr>
          <p:cNvPr id="2050" name="Picture 2">
            <a:extLst>
              <a:ext uri="{FF2B5EF4-FFF2-40B4-BE49-F238E27FC236}">
                <a16:creationId xmlns:a16="http://schemas.microsoft.com/office/drawing/2014/main" id="{0504D00B-1BB4-4862-9910-6F5642CFC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058" y="1125415"/>
            <a:ext cx="9010899" cy="5367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2619ACE-95A9-43F3-AEDE-467EC448069E}"/>
              </a:ext>
            </a:extLst>
          </p:cNvPr>
          <p:cNvPicPr>
            <a:picLocks noChangeAspect="1"/>
          </p:cNvPicPr>
          <p:nvPr/>
        </p:nvPicPr>
        <p:blipFill>
          <a:blip r:embed="rId3"/>
          <a:stretch>
            <a:fillRect/>
          </a:stretch>
        </p:blipFill>
        <p:spPr>
          <a:xfrm>
            <a:off x="10751120" y="6205020"/>
            <a:ext cx="1256145" cy="501006"/>
          </a:xfrm>
          <a:prstGeom prst="rect">
            <a:avLst/>
          </a:prstGeom>
        </p:spPr>
      </p:pic>
    </p:spTree>
    <p:extLst>
      <p:ext uri="{BB962C8B-B14F-4D97-AF65-F5344CB8AC3E}">
        <p14:creationId xmlns:p14="http://schemas.microsoft.com/office/powerpoint/2010/main" val="341952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92FBE-C75E-47C1-B072-DAC782E49319}"/>
              </a:ext>
            </a:extLst>
          </p:cNvPr>
          <p:cNvPicPr>
            <a:picLocks noChangeAspect="1"/>
          </p:cNvPicPr>
          <p:nvPr/>
        </p:nvPicPr>
        <p:blipFill>
          <a:blip r:embed="rId2">
            <a:alphaModFix amt="26000"/>
          </a:blip>
          <a:stretch>
            <a:fillRect/>
          </a:stretch>
        </p:blipFill>
        <p:spPr>
          <a:xfrm>
            <a:off x="0" y="558584"/>
            <a:ext cx="12192000" cy="5740831"/>
          </a:xfrm>
          <a:prstGeom prst="rect">
            <a:avLst/>
          </a:prstGeom>
          <a:effectLst>
            <a:reflection blurRad="698500" stA="13000" endPos="40000" dist="50800" dir="5400000" sy="-100000" algn="bl" rotWithShape="0"/>
          </a:effectLst>
        </p:spPr>
      </p:pic>
      <p:sp>
        <p:nvSpPr>
          <p:cNvPr id="2" name="Title 1">
            <a:extLst>
              <a:ext uri="{FF2B5EF4-FFF2-40B4-BE49-F238E27FC236}">
                <a16:creationId xmlns:a16="http://schemas.microsoft.com/office/drawing/2014/main" id="{AD8DDC43-701A-4FDA-9CB1-2A2F178D92F5}"/>
              </a:ext>
            </a:extLst>
          </p:cNvPr>
          <p:cNvSpPr>
            <a:spLocks noGrp="1"/>
          </p:cNvSpPr>
          <p:nvPr>
            <p:ph type="ctrTitle"/>
          </p:nvPr>
        </p:nvSpPr>
        <p:spPr>
          <a:xfrm>
            <a:off x="1524000" y="1122363"/>
            <a:ext cx="9144000" cy="2387600"/>
          </a:xfrm>
        </p:spPr>
        <p:txBody>
          <a:bodyPr/>
          <a:lstStyle/>
          <a:p>
            <a:r>
              <a:rPr lang="en-US" dirty="0"/>
              <a:t>Questions?</a:t>
            </a:r>
          </a:p>
        </p:txBody>
      </p:sp>
    </p:spTree>
    <p:extLst>
      <p:ext uri="{BB962C8B-B14F-4D97-AF65-F5344CB8AC3E}">
        <p14:creationId xmlns:p14="http://schemas.microsoft.com/office/powerpoint/2010/main" val="259244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27E4-692A-46F4-9053-4D566F4E7FC3}"/>
              </a:ext>
            </a:extLst>
          </p:cNvPr>
          <p:cNvSpPr>
            <a:spLocks noGrp="1"/>
          </p:cNvSpPr>
          <p:nvPr>
            <p:ph type="title"/>
          </p:nvPr>
        </p:nvSpPr>
        <p:spPr/>
        <p:txBody>
          <a:bodyPr/>
          <a:lstStyle/>
          <a:p>
            <a:r>
              <a:rPr lang="en-US" dirty="0"/>
              <a:t>	 Key findings</a:t>
            </a:r>
          </a:p>
        </p:txBody>
      </p:sp>
      <p:sp>
        <p:nvSpPr>
          <p:cNvPr id="3" name="Content Placeholder 2">
            <a:extLst>
              <a:ext uri="{FF2B5EF4-FFF2-40B4-BE49-F238E27FC236}">
                <a16:creationId xmlns:a16="http://schemas.microsoft.com/office/drawing/2014/main" id="{8C98BB19-FE7D-43F6-A630-3F0FF0E49BB7}"/>
              </a:ext>
            </a:extLst>
          </p:cNvPr>
          <p:cNvSpPr>
            <a:spLocks noGrp="1"/>
          </p:cNvSpPr>
          <p:nvPr>
            <p:ph idx="1"/>
          </p:nvPr>
        </p:nvSpPr>
        <p:spPr/>
        <p:txBody>
          <a:bodyPr>
            <a:normAutofit/>
          </a:bodyPr>
          <a:lstStyle/>
          <a:p>
            <a:r>
              <a:rPr lang="en-US" dirty="0"/>
              <a:t>Data Analysis is a skill and a job title</a:t>
            </a:r>
          </a:p>
          <a:p>
            <a:r>
              <a:rPr lang="en-US" dirty="0"/>
              <a:t>While Data Scientists are expecting significant growth other Occupations with Data Analytics skill requirements have experienced similar growth trends over 2014-2017</a:t>
            </a:r>
          </a:p>
          <a:p>
            <a:r>
              <a:rPr lang="en-US" dirty="0"/>
              <a:t>Occupations with a Data Analytics focus are high paying jobs, though there is a wide range based on Industry and Occupation title</a:t>
            </a:r>
          </a:p>
          <a:p>
            <a:r>
              <a:rPr lang="en-US" dirty="0"/>
              <a:t>In August 2018 Amazon was the top hiring company</a:t>
            </a:r>
          </a:p>
          <a:p>
            <a:r>
              <a:rPr lang="en-US" dirty="0"/>
              <a:t>Top 5 cities with Data Scientist positions in August 2018</a:t>
            </a:r>
          </a:p>
          <a:p>
            <a:endParaRPr lang="en-US" dirty="0"/>
          </a:p>
          <a:p>
            <a:endParaRPr lang="en-US" dirty="0"/>
          </a:p>
        </p:txBody>
      </p:sp>
      <p:sp>
        <p:nvSpPr>
          <p:cNvPr id="5" name="TextBox 4">
            <a:extLst>
              <a:ext uri="{FF2B5EF4-FFF2-40B4-BE49-F238E27FC236}">
                <a16:creationId xmlns:a16="http://schemas.microsoft.com/office/drawing/2014/main" id="{8D5338E8-D458-46EF-A0DC-96ADB4598D3B}"/>
              </a:ext>
            </a:extLst>
          </p:cNvPr>
          <p:cNvSpPr txBox="1"/>
          <p:nvPr/>
        </p:nvSpPr>
        <p:spPr>
          <a:xfrm>
            <a:off x="1377245" y="5469077"/>
            <a:ext cx="8996218" cy="707886"/>
          </a:xfrm>
          <a:prstGeom prst="rect">
            <a:avLst/>
          </a:prstGeom>
          <a:noFill/>
        </p:spPr>
        <p:txBody>
          <a:bodyPr wrap="square" numCol="3" rtlCol="0">
            <a:spAutoFit/>
          </a:bodyPr>
          <a:lstStyle/>
          <a:p>
            <a:pPr marL="285750" indent="-285750">
              <a:buFont typeface="Arial" panose="020B0604020202020204" pitchFamily="34" charset="0"/>
              <a:buChar char="•"/>
            </a:pPr>
            <a:r>
              <a:rPr lang="en-US" sz="2000" dirty="0"/>
              <a:t>New York</a:t>
            </a:r>
          </a:p>
          <a:p>
            <a:pPr marL="285750" indent="-285750">
              <a:buFont typeface="Arial" panose="020B0604020202020204" pitchFamily="34" charset="0"/>
              <a:buChar char="•"/>
            </a:pPr>
            <a:r>
              <a:rPr lang="en-US" sz="2000" dirty="0"/>
              <a:t>Seattle</a:t>
            </a:r>
          </a:p>
          <a:p>
            <a:pPr marL="285750" indent="-285750">
              <a:buFont typeface="Arial" panose="020B0604020202020204" pitchFamily="34" charset="0"/>
              <a:buChar char="•"/>
            </a:pPr>
            <a:r>
              <a:rPr lang="en-US" sz="2000" dirty="0"/>
              <a:t>Cambridge</a:t>
            </a:r>
          </a:p>
          <a:p>
            <a:pPr marL="285750" indent="-285750">
              <a:buFont typeface="Arial" panose="020B0604020202020204" pitchFamily="34" charset="0"/>
              <a:buChar char="•"/>
            </a:pPr>
            <a:r>
              <a:rPr lang="en-US" sz="2000" dirty="0"/>
              <a:t>Boston</a:t>
            </a:r>
          </a:p>
          <a:p>
            <a:pPr marL="285750" indent="-285750">
              <a:buFont typeface="Arial" panose="020B0604020202020204" pitchFamily="34" charset="0"/>
              <a:buChar char="•"/>
            </a:pPr>
            <a:r>
              <a:rPr lang="en-US" sz="2000" dirty="0"/>
              <a:t>San Francisco</a:t>
            </a:r>
          </a:p>
        </p:txBody>
      </p:sp>
      <p:pic>
        <p:nvPicPr>
          <p:cNvPr id="6" name="Picture 5">
            <a:extLst>
              <a:ext uri="{FF2B5EF4-FFF2-40B4-BE49-F238E27FC236}">
                <a16:creationId xmlns:a16="http://schemas.microsoft.com/office/drawing/2014/main" id="{F09FF089-57C0-4647-B152-09985962A7FA}"/>
              </a:ext>
            </a:extLst>
          </p:cNvPr>
          <p:cNvPicPr>
            <a:picLocks noChangeAspect="1"/>
          </p:cNvPicPr>
          <p:nvPr/>
        </p:nvPicPr>
        <p:blipFill>
          <a:blip r:embed="rId2"/>
          <a:stretch>
            <a:fillRect/>
          </a:stretch>
        </p:blipFill>
        <p:spPr>
          <a:xfrm>
            <a:off x="309418" y="211643"/>
            <a:ext cx="1519381" cy="1546513"/>
          </a:xfrm>
          <a:prstGeom prst="rect">
            <a:avLst/>
          </a:prstGeom>
        </p:spPr>
      </p:pic>
    </p:spTree>
    <p:extLst>
      <p:ext uri="{BB962C8B-B14F-4D97-AF65-F5344CB8AC3E}">
        <p14:creationId xmlns:p14="http://schemas.microsoft.com/office/powerpoint/2010/main" val="139332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67D9-BCD9-4821-B0AD-21C81D7685DC}"/>
              </a:ext>
            </a:extLst>
          </p:cNvPr>
          <p:cNvSpPr>
            <a:spLocks noGrp="1"/>
          </p:cNvSpPr>
          <p:nvPr>
            <p:ph type="title"/>
          </p:nvPr>
        </p:nvSpPr>
        <p:spPr/>
        <p:txBody>
          <a:bodyPr/>
          <a:lstStyle/>
          <a:p>
            <a:r>
              <a:rPr lang="en-US" dirty="0"/>
              <a:t>About our data</a:t>
            </a:r>
          </a:p>
        </p:txBody>
      </p:sp>
      <p:sp>
        <p:nvSpPr>
          <p:cNvPr id="3" name="Content Placeholder 2">
            <a:extLst>
              <a:ext uri="{FF2B5EF4-FFF2-40B4-BE49-F238E27FC236}">
                <a16:creationId xmlns:a16="http://schemas.microsoft.com/office/drawing/2014/main" id="{F83A14D5-9815-4729-858E-40A46E71829A}"/>
              </a:ext>
            </a:extLst>
          </p:cNvPr>
          <p:cNvSpPr>
            <a:spLocks noGrp="1"/>
          </p:cNvSpPr>
          <p:nvPr>
            <p:ph idx="1"/>
          </p:nvPr>
        </p:nvSpPr>
        <p:spPr/>
        <p:txBody>
          <a:bodyPr>
            <a:normAutofit/>
          </a:bodyPr>
          <a:lstStyle/>
          <a:p>
            <a:r>
              <a:rPr lang="en-US" dirty="0"/>
              <a:t>BLS has a huge amount of data so we applied filters on the Occupation to make this data relevant</a:t>
            </a:r>
          </a:p>
          <a:p>
            <a:pPr lvl="1"/>
            <a:r>
              <a:rPr lang="en-US" dirty="0"/>
              <a:t>We focused on 11 occupations that appeared the most relevant</a:t>
            </a:r>
          </a:p>
          <a:p>
            <a:pPr lvl="2"/>
            <a:r>
              <a:rPr lang="en-US" dirty="0"/>
              <a:t>Data Scientists are lumped into the “statistician” Occupation title</a:t>
            </a:r>
          </a:p>
          <a:p>
            <a:pPr lvl="1"/>
            <a:r>
              <a:rPr lang="en-US" dirty="0"/>
              <a:t>One of the BLS data series provided data from 2014 – 2017</a:t>
            </a:r>
          </a:p>
          <a:p>
            <a:pPr lvl="2"/>
            <a:r>
              <a:rPr lang="en-US" dirty="0"/>
              <a:t>This data is available in the form of a CVS</a:t>
            </a:r>
          </a:p>
          <a:p>
            <a:pPr lvl="1"/>
            <a:r>
              <a:rPr lang="en-US" dirty="0"/>
              <a:t>The second BLS series had more regional information but has fewer data points available to analyze.  This data set was also restricted to 2017</a:t>
            </a:r>
          </a:p>
          <a:p>
            <a:pPr lvl="2"/>
            <a:r>
              <a:rPr lang="en-US" dirty="0"/>
              <a:t>This data was from the API call which had some very complex variables that needed to be coded around to properly pull data from the AP</a:t>
            </a:r>
          </a:p>
        </p:txBody>
      </p:sp>
      <p:pic>
        <p:nvPicPr>
          <p:cNvPr id="4" name="Picture 3">
            <a:extLst>
              <a:ext uri="{FF2B5EF4-FFF2-40B4-BE49-F238E27FC236}">
                <a16:creationId xmlns:a16="http://schemas.microsoft.com/office/drawing/2014/main" id="{F10CDF03-871D-4E2A-AC40-E2029B0EAD10}"/>
              </a:ext>
            </a:extLst>
          </p:cNvPr>
          <p:cNvPicPr>
            <a:picLocks noChangeAspect="1"/>
          </p:cNvPicPr>
          <p:nvPr/>
        </p:nvPicPr>
        <p:blipFill>
          <a:blip r:embed="rId2">
            <a:alphaModFix/>
          </a:blip>
          <a:stretch>
            <a:fillRect/>
          </a:stretch>
        </p:blipFill>
        <p:spPr>
          <a:xfrm>
            <a:off x="8204946" y="524019"/>
            <a:ext cx="3490610" cy="612796"/>
          </a:xfrm>
          <a:prstGeom prst="rect">
            <a:avLst/>
          </a:prstGeom>
          <a:effectLst>
            <a:reflection endPos="0" dist="50800" dir="5400000" sy="-100000" algn="bl" rotWithShape="0"/>
          </a:effectLst>
        </p:spPr>
      </p:pic>
    </p:spTree>
    <p:extLst>
      <p:ext uri="{BB962C8B-B14F-4D97-AF65-F5344CB8AC3E}">
        <p14:creationId xmlns:p14="http://schemas.microsoft.com/office/powerpoint/2010/main" val="417123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4987-A7C5-4141-BF02-D8A76F3D8BF8}"/>
              </a:ext>
            </a:extLst>
          </p:cNvPr>
          <p:cNvSpPr>
            <a:spLocks noGrp="1"/>
          </p:cNvSpPr>
          <p:nvPr>
            <p:ph type="title"/>
          </p:nvPr>
        </p:nvSpPr>
        <p:spPr>
          <a:xfrm>
            <a:off x="765143" y="366987"/>
            <a:ext cx="10515600" cy="1325563"/>
          </a:xfrm>
        </p:spPr>
        <p:txBody>
          <a:bodyPr>
            <a:normAutofit/>
          </a:bodyPr>
          <a:lstStyle/>
          <a:p>
            <a:r>
              <a:rPr lang="ja-JP" altLang="en-US" sz="3600" dirty="0"/>
              <a:t>◆ </a:t>
            </a:r>
            <a:r>
              <a:rPr lang="en-US" sz="3600" b="1" dirty="0"/>
              <a:t>Total Number of Employment Growth (2014 – 2017)</a:t>
            </a:r>
            <a:br>
              <a:rPr lang="en-US" sz="3600" b="1" dirty="0"/>
            </a:br>
            <a:r>
              <a:rPr lang="en-US" sz="2200" b="1" dirty="0"/>
              <a:t>        </a:t>
            </a:r>
            <a:r>
              <a:rPr lang="en-US" altLang="ja-JP" sz="2400" dirty="0"/>
              <a:t>             </a:t>
            </a:r>
            <a:endParaRPr lang="en-US" sz="2400" dirty="0"/>
          </a:p>
        </p:txBody>
      </p:sp>
      <p:sp>
        <p:nvSpPr>
          <p:cNvPr id="3" name="Text Placeholder 2">
            <a:extLst>
              <a:ext uri="{FF2B5EF4-FFF2-40B4-BE49-F238E27FC236}">
                <a16:creationId xmlns:a16="http://schemas.microsoft.com/office/drawing/2014/main" id="{5D790A0D-7EC2-45B5-9B41-D3EB384F7AF5}"/>
              </a:ext>
            </a:extLst>
          </p:cNvPr>
          <p:cNvSpPr>
            <a:spLocks noGrp="1"/>
          </p:cNvSpPr>
          <p:nvPr>
            <p:ph type="body" idx="1"/>
          </p:nvPr>
        </p:nvSpPr>
        <p:spPr>
          <a:xfrm>
            <a:off x="3484433" y="1280594"/>
            <a:ext cx="4922448" cy="823912"/>
          </a:xfrm>
        </p:spPr>
        <p:txBody>
          <a:bodyPr>
            <a:noAutofit/>
          </a:bodyPr>
          <a:lstStyle/>
          <a:p>
            <a:r>
              <a:rPr lang="en-US" altLang="ja-JP" sz="3200" b="0" dirty="0"/>
              <a:t>Increase over 4 years: 270K</a:t>
            </a:r>
            <a:endParaRPr lang="en-US" altLang="zh-CN" sz="3200" b="0" dirty="0"/>
          </a:p>
        </p:txBody>
      </p:sp>
      <p:pic>
        <p:nvPicPr>
          <p:cNvPr id="5" name="Picture 4">
            <a:extLst>
              <a:ext uri="{FF2B5EF4-FFF2-40B4-BE49-F238E27FC236}">
                <a16:creationId xmlns:a16="http://schemas.microsoft.com/office/drawing/2014/main" id="{0518F985-F4FB-47A6-A05E-B47AFE0B5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547" y="2540375"/>
            <a:ext cx="6270171" cy="3531405"/>
          </a:xfrm>
          <a:prstGeom prst="rect">
            <a:avLst/>
          </a:prstGeom>
        </p:spPr>
      </p:pic>
      <p:pic>
        <p:nvPicPr>
          <p:cNvPr id="6" name="Picture 5">
            <a:extLst>
              <a:ext uri="{FF2B5EF4-FFF2-40B4-BE49-F238E27FC236}">
                <a16:creationId xmlns:a16="http://schemas.microsoft.com/office/drawing/2014/main" id="{50E1BC4E-AC02-4218-9E0D-1DB327F19BB4}"/>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pic>
        <p:nvPicPr>
          <p:cNvPr id="4" name="Picture 3">
            <a:extLst>
              <a:ext uri="{FF2B5EF4-FFF2-40B4-BE49-F238E27FC236}">
                <a16:creationId xmlns:a16="http://schemas.microsoft.com/office/drawing/2014/main" id="{84EE9151-F301-48B1-9CBA-693FF426DB9D}"/>
              </a:ext>
            </a:extLst>
          </p:cNvPr>
          <p:cNvPicPr>
            <a:picLocks noChangeAspect="1"/>
          </p:cNvPicPr>
          <p:nvPr/>
        </p:nvPicPr>
        <p:blipFill>
          <a:blip r:embed="rId4"/>
          <a:stretch>
            <a:fillRect/>
          </a:stretch>
        </p:blipFill>
        <p:spPr>
          <a:xfrm rot="575459">
            <a:off x="8966717" y="2355090"/>
            <a:ext cx="528735" cy="532931"/>
          </a:xfrm>
          <a:prstGeom prst="rect">
            <a:avLst/>
          </a:prstGeom>
        </p:spPr>
      </p:pic>
      <p:cxnSp>
        <p:nvCxnSpPr>
          <p:cNvPr id="9" name="Straight Connector 8">
            <a:extLst>
              <a:ext uri="{FF2B5EF4-FFF2-40B4-BE49-F238E27FC236}">
                <a16:creationId xmlns:a16="http://schemas.microsoft.com/office/drawing/2014/main" id="{D0422D06-7DB4-4449-82E8-EB447FFA1958}"/>
              </a:ext>
            </a:extLst>
          </p:cNvPr>
          <p:cNvCxnSpPr/>
          <p:nvPr/>
        </p:nvCxnSpPr>
        <p:spPr>
          <a:xfrm flipV="1">
            <a:off x="4331855" y="2844800"/>
            <a:ext cx="4535054" cy="2032000"/>
          </a:xfrm>
          <a:prstGeom prst="line">
            <a:avLst/>
          </a:prstGeom>
          <a:ln>
            <a:solidFill>
              <a:srgbClr val="FF000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D38406-AF4C-4DA0-BE61-06896F5AC941}"/>
              </a:ext>
            </a:extLst>
          </p:cNvPr>
          <p:cNvSpPr txBox="1"/>
          <p:nvPr/>
        </p:nvSpPr>
        <p:spPr>
          <a:xfrm>
            <a:off x="8866909" y="2880079"/>
            <a:ext cx="841897" cy="430887"/>
          </a:xfrm>
          <a:prstGeom prst="rect">
            <a:avLst/>
          </a:prstGeom>
          <a:noFill/>
        </p:spPr>
        <p:txBody>
          <a:bodyPr wrap="none" rtlCol="0">
            <a:spAutoFit/>
          </a:bodyPr>
          <a:lstStyle/>
          <a:p>
            <a:r>
              <a:rPr lang="en-US" sz="1100" dirty="0">
                <a:solidFill>
                  <a:srgbClr val="FF0000"/>
                </a:solidFill>
              </a:rPr>
              <a:t>Destination</a:t>
            </a:r>
          </a:p>
          <a:p>
            <a:pPr algn="ctr"/>
            <a:r>
              <a:rPr lang="en-US" sz="1100" dirty="0">
                <a:solidFill>
                  <a:srgbClr val="FF0000"/>
                </a:solidFill>
              </a:rPr>
              <a:t>2018</a:t>
            </a:r>
          </a:p>
        </p:txBody>
      </p:sp>
    </p:spTree>
    <p:extLst>
      <p:ext uri="{BB962C8B-B14F-4D97-AF65-F5344CB8AC3E}">
        <p14:creationId xmlns:p14="http://schemas.microsoft.com/office/powerpoint/2010/main" val="28897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244E-42D6-4836-A2F5-8D89CCC71A8D}"/>
              </a:ext>
            </a:extLst>
          </p:cNvPr>
          <p:cNvSpPr>
            <a:spLocks noGrp="1"/>
          </p:cNvSpPr>
          <p:nvPr>
            <p:ph type="title"/>
          </p:nvPr>
        </p:nvSpPr>
        <p:spPr/>
        <p:txBody>
          <a:bodyPr/>
          <a:lstStyle/>
          <a:p>
            <a:r>
              <a:rPr lang="ja-JP" altLang="en-US" sz="2800" dirty="0"/>
              <a:t>◆ </a:t>
            </a:r>
            <a:r>
              <a:rPr lang="en-US" altLang="ja-JP" sz="3200" b="1" dirty="0"/>
              <a:t>Occupation Employment Percentage Change (2014 - 2017)</a:t>
            </a:r>
            <a:endParaRPr lang="en-US" sz="3200" b="1" dirty="0"/>
          </a:p>
        </p:txBody>
      </p:sp>
      <p:sp>
        <p:nvSpPr>
          <p:cNvPr id="3" name="Text Placeholder 2">
            <a:extLst>
              <a:ext uri="{FF2B5EF4-FFF2-40B4-BE49-F238E27FC236}">
                <a16:creationId xmlns:a16="http://schemas.microsoft.com/office/drawing/2014/main" id="{510C3936-E38D-454F-937A-819D3AFBC2F3}"/>
              </a:ext>
            </a:extLst>
          </p:cNvPr>
          <p:cNvSpPr>
            <a:spLocks noGrp="1"/>
          </p:cNvSpPr>
          <p:nvPr>
            <p:ph type="body" idx="1"/>
          </p:nvPr>
        </p:nvSpPr>
        <p:spPr>
          <a:xfrm>
            <a:off x="836612" y="1481356"/>
            <a:ext cx="10512424" cy="823912"/>
          </a:xfrm>
        </p:spPr>
        <p:txBody>
          <a:bodyPr>
            <a:normAutofit/>
          </a:bodyPr>
          <a:lstStyle/>
          <a:p>
            <a:r>
              <a:rPr lang="en-US" dirty="0"/>
              <a:t>[Top 3] </a:t>
            </a:r>
            <a:r>
              <a:rPr lang="en-US" b="0" dirty="0"/>
              <a:t>    Statisticians, Information Security Analysts, Market Research Analysts and Marketing Specialists</a:t>
            </a:r>
          </a:p>
        </p:txBody>
      </p:sp>
      <p:pic>
        <p:nvPicPr>
          <p:cNvPr id="7" name="Picture 6">
            <a:extLst>
              <a:ext uri="{FF2B5EF4-FFF2-40B4-BE49-F238E27FC236}">
                <a16:creationId xmlns:a16="http://schemas.microsoft.com/office/drawing/2014/main" id="{440F5776-A63C-4F54-AFD7-085F922F6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26" y="2526621"/>
            <a:ext cx="10124207" cy="4052223"/>
          </a:xfrm>
          <a:prstGeom prst="rect">
            <a:avLst/>
          </a:prstGeom>
        </p:spPr>
      </p:pic>
      <p:sp>
        <p:nvSpPr>
          <p:cNvPr id="13" name="Oval 12">
            <a:extLst>
              <a:ext uri="{FF2B5EF4-FFF2-40B4-BE49-F238E27FC236}">
                <a16:creationId xmlns:a16="http://schemas.microsoft.com/office/drawing/2014/main" id="{C23CA8E6-E8C4-4490-9817-EFFD4ED675C0}"/>
              </a:ext>
            </a:extLst>
          </p:cNvPr>
          <p:cNvSpPr/>
          <p:nvPr/>
        </p:nvSpPr>
        <p:spPr>
          <a:xfrm>
            <a:off x="4133329" y="3106088"/>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 name="Oval 13">
            <a:extLst>
              <a:ext uri="{FF2B5EF4-FFF2-40B4-BE49-F238E27FC236}">
                <a16:creationId xmlns:a16="http://schemas.microsoft.com/office/drawing/2014/main" id="{BCEA532D-7EC8-4FC4-B5A1-26D1001D0BD9}"/>
              </a:ext>
            </a:extLst>
          </p:cNvPr>
          <p:cNvSpPr/>
          <p:nvPr/>
        </p:nvSpPr>
        <p:spPr>
          <a:xfrm>
            <a:off x="4481672" y="3421499"/>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Oval 14">
            <a:extLst>
              <a:ext uri="{FF2B5EF4-FFF2-40B4-BE49-F238E27FC236}">
                <a16:creationId xmlns:a16="http://schemas.microsoft.com/office/drawing/2014/main" id="{259E99CB-3372-4B2E-858E-5173178B6737}"/>
              </a:ext>
            </a:extLst>
          </p:cNvPr>
          <p:cNvSpPr/>
          <p:nvPr/>
        </p:nvSpPr>
        <p:spPr>
          <a:xfrm>
            <a:off x="5209460" y="2937130"/>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6" name="Arrow: Right 15">
            <a:extLst>
              <a:ext uri="{FF2B5EF4-FFF2-40B4-BE49-F238E27FC236}">
                <a16:creationId xmlns:a16="http://schemas.microsoft.com/office/drawing/2014/main" id="{C72FB4B2-5384-4FAB-900F-C52942E69FEB}"/>
              </a:ext>
            </a:extLst>
          </p:cNvPr>
          <p:cNvSpPr/>
          <p:nvPr/>
        </p:nvSpPr>
        <p:spPr>
          <a:xfrm>
            <a:off x="5859559" y="4487418"/>
            <a:ext cx="233265" cy="130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0196A32-B899-4F3B-9C4E-033F0CDD3C8E}"/>
              </a:ext>
            </a:extLst>
          </p:cNvPr>
          <p:cNvSpPr/>
          <p:nvPr/>
        </p:nvSpPr>
        <p:spPr>
          <a:xfrm>
            <a:off x="5859559" y="4708771"/>
            <a:ext cx="233265" cy="13062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3FF3F8E-5781-44AE-BD5E-2A2C59DD8224}"/>
              </a:ext>
            </a:extLst>
          </p:cNvPr>
          <p:cNvSpPr/>
          <p:nvPr/>
        </p:nvSpPr>
        <p:spPr>
          <a:xfrm>
            <a:off x="5859559" y="5060752"/>
            <a:ext cx="233265" cy="13062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0CBAD39-046B-471B-9A14-F5D92756188B}"/>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15367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4987-A7C5-4141-BF02-D8A76F3D8BF8}"/>
              </a:ext>
            </a:extLst>
          </p:cNvPr>
          <p:cNvSpPr>
            <a:spLocks noGrp="1"/>
          </p:cNvSpPr>
          <p:nvPr>
            <p:ph type="title"/>
          </p:nvPr>
        </p:nvSpPr>
        <p:spPr/>
        <p:txBody>
          <a:bodyPr>
            <a:normAutofit fontScale="90000"/>
          </a:bodyPr>
          <a:lstStyle/>
          <a:p>
            <a:r>
              <a:rPr lang="ja-JP" altLang="en-US" sz="3600" dirty="0"/>
              <a:t>◆ </a:t>
            </a:r>
            <a:r>
              <a:rPr lang="en-US" sz="3600" b="1" dirty="0"/>
              <a:t>Trend of salary growth</a:t>
            </a:r>
            <a:br>
              <a:rPr lang="en-US" sz="3600" b="1" dirty="0"/>
            </a:br>
            <a:r>
              <a:rPr lang="en-US" sz="2200" b="1" dirty="0"/>
              <a:t>        </a:t>
            </a:r>
            <a:r>
              <a:rPr lang="ja-JP" altLang="en-US" sz="2200" dirty="0"/>
              <a:t>└ </a:t>
            </a:r>
            <a:r>
              <a:rPr lang="en-US" altLang="zh-CN" sz="2200" b="1" i="1" dirty="0"/>
              <a:t>Median</a:t>
            </a:r>
            <a:r>
              <a:rPr lang="en-US" altLang="zh-CN" sz="2200" dirty="0"/>
              <a:t> </a:t>
            </a:r>
            <a:r>
              <a:rPr lang="en-US" altLang="zh-CN" sz="2200" b="1" dirty="0"/>
              <a:t>is a better predictor </a:t>
            </a:r>
            <a:r>
              <a:rPr lang="en-US" altLang="zh-CN" sz="2200" dirty="0"/>
              <a:t>in this case</a:t>
            </a:r>
            <a:br>
              <a:rPr lang="en-US" sz="2200" b="1" dirty="0"/>
            </a:br>
            <a:r>
              <a:rPr lang="en-US" sz="2200" b="1" dirty="0"/>
              <a:t>    </a:t>
            </a:r>
            <a:r>
              <a:rPr lang="ja-JP" altLang="en-US" sz="2200" b="1" dirty="0"/>
              <a:t>　</a:t>
            </a:r>
            <a:r>
              <a:rPr lang="ja-JP" altLang="en-US" sz="2200" dirty="0"/>
              <a:t>└</a:t>
            </a:r>
            <a:r>
              <a:rPr lang="en-US" altLang="ja-JP" sz="2200" b="1" i="1" dirty="0"/>
              <a:t>Average</a:t>
            </a:r>
            <a:r>
              <a:rPr lang="ja-JP" altLang="en-US" sz="2200" dirty="0"/>
              <a:t>＞</a:t>
            </a:r>
            <a:r>
              <a:rPr lang="en-US" altLang="ja-JP" sz="2200" b="1" i="1" dirty="0"/>
              <a:t>Median</a:t>
            </a:r>
            <a:r>
              <a:rPr lang="en-US" altLang="ja-JP" sz="2200" dirty="0"/>
              <a:t>, which means the distribution of salary is skewed</a:t>
            </a:r>
            <a:br>
              <a:rPr lang="en-US" altLang="ja-JP" sz="2200" dirty="0"/>
            </a:br>
            <a:r>
              <a:rPr lang="en-US" altLang="ja-JP" sz="2200" dirty="0"/>
              <a:t>                                                (</a:t>
            </a:r>
            <a:r>
              <a:rPr lang="en-US" altLang="zh-CN" sz="2200" dirty="0"/>
              <a:t>=</a:t>
            </a:r>
            <a:r>
              <a:rPr lang="en-US" altLang="ja-JP" sz="2200" dirty="0"/>
              <a:t>some analysts’ salary </a:t>
            </a:r>
            <a:r>
              <a:rPr lang="en-US" altLang="zh-CN" sz="2200" dirty="0"/>
              <a:t>is</a:t>
            </a:r>
            <a:r>
              <a:rPr lang="en-US" altLang="ja-JP" sz="2200" dirty="0"/>
              <a:t> </a:t>
            </a:r>
            <a:r>
              <a:rPr lang="en-US" altLang="zh-CN" sz="2200" dirty="0"/>
              <a:t>much</a:t>
            </a:r>
            <a:r>
              <a:rPr lang="en-US" altLang="ja-JP" sz="2200" dirty="0"/>
              <a:t> higher than the majority)</a:t>
            </a:r>
            <a:br>
              <a:rPr lang="en-US" altLang="ja-JP" sz="2400" dirty="0"/>
            </a:br>
            <a:r>
              <a:rPr lang="en-US" altLang="ja-JP" sz="2400" dirty="0"/>
              <a:t>             </a:t>
            </a:r>
            <a:endParaRPr lang="en-US" sz="2400" dirty="0"/>
          </a:p>
        </p:txBody>
      </p:sp>
      <p:sp>
        <p:nvSpPr>
          <p:cNvPr id="3" name="Text Placeholder 2">
            <a:extLst>
              <a:ext uri="{FF2B5EF4-FFF2-40B4-BE49-F238E27FC236}">
                <a16:creationId xmlns:a16="http://schemas.microsoft.com/office/drawing/2014/main" id="{5D790A0D-7EC2-45B5-9B41-D3EB384F7AF5}"/>
              </a:ext>
            </a:extLst>
          </p:cNvPr>
          <p:cNvSpPr>
            <a:spLocks noGrp="1"/>
          </p:cNvSpPr>
          <p:nvPr>
            <p:ph type="body" idx="1"/>
          </p:nvPr>
        </p:nvSpPr>
        <p:spPr/>
        <p:txBody>
          <a:bodyPr>
            <a:normAutofit/>
          </a:bodyPr>
          <a:lstStyle/>
          <a:p>
            <a:r>
              <a:rPr lang="en-US" altLang="ja-JP" sz="1800" b="0" dirty="0"/>
              <a:t>【</a:t>
            </a:r>
            <a:r>
              <a:rPr lang="en-US" altLang="zh-CN" sz="1800" b="0" dirty="0"/>
              <a:t>Increase Range</a:t>
            </a:r>
            <a:r>
              <a:rPr lang="en-US" altLang="ja-JP" sz="1800" b="0" dirty="0"/>
              <a:t>】</a:t>
            </a:r>
            <a:r>
              <a:rPr lang="zh-CN" altLang="en-US" sz="1800" b="0" dirty="0"/>
              <a:t>：</a:t>
            </a:r>
            <a:r>
              <a:rPr lang="en-US" altLang="zh-CN" sz="1800" b="0" dirty="0"/>
              <a:t>$75k~79k (about$4k)</a:t>
            </a:r>
          </a:p>
          <a:p>
            <a:r>
              <a:rPr lang="en-US" altLang="ja-JP" sz="1800" b="0" dirty="0"/>
              <a:t>【</a:t>
            </a:r>
            <a:r>
              <a:rPr lang="en-US" altLang="zh-CN" sz="1800" b="0" dirty="0"/>
              <a:t>Growth</a:t>
            </a:r>
            <a:r>
              <a:rPr lang="en-US" altLang="ja-JP" sz="1800" b="0" dirty="0"/>
              <a:t> Rate】    </a:t>
            </a:r>
            <a:r>
              <a:rPr lang="zh-CN" altLang="en-US" sz="1800" b="0" dirty="0"/>
              <a:t>：</a:t>
            </a:r>
            <a:r>
              <a:rPr lang="ja-JP" altLang="en-US" sz="1800" b="0" dirty="0"/>
              <a:t>［</a:t>
            </a:r>
            <a:r>
              <a:rPr lang="en-US" altLang="zh-CN" sz="1800" b="0" dirty="0"/>
              <a:t>Average</a:t>
            </a:r>
            <a:r>
              <a:rPr lang="ja-JP" altLang="en-US" sz="1800" b="0" dirty="0"/>
              <a:t>］</a:t>
            </a:r>
            <a:r>
              <a:rPr lang="en-US" b="0" dirty="0"/>
              <a:t>≈ 1.8%</a:t>
            </a:r>
            <a:endParaRPr lang="en-US" sz="1800" b="0" dirty="0"/>
          </a:p>
        </p:txBody>
      </p:sp>
      <p:pic>
        <p:nvPicPr>
          <p:cNvPr id="12" name="Picture 11">
            <a:extLst>
              <a:ext uri="{FF2B5EF4-FFF2-40B4-BE49-F238E27FC236}">
                <a16:creationId xmlns:a16="http://schemas.microsoft.com/office/drawing/2014/main" id="{090DF2DE-E937-4BB4-9806-D1D15C065702}"/>
              </a:ext>
            </a:extLst>
          </p:cNvPr>
          <p:cNvPicPr>
            <a:picLocks noChangeAspect="1"/>
          </p:cNvPicPr>
          <p:nvPr/>
        </p:nvPicPr>
        <p:blipFill>
          <a:blip r:embed="rId2"/>
          <a:stretch>
            <a:fillRect/>
          </a:stretch>
        </p:blipFill>
        <p:spPr>
          <a:xfrm>
            <a:off x="710785" y="2702560"/>
            <a:ext cx="5080680" cy="3393440"/>
          </a:xfrm>
          <a:prstGeom prst="rect">
            <a:avLst/>
          </a:prstGeom>
        </p:spPr>
      </p:pic>
      <p:pic>
        <p:nvPicPr>
          <p:cNvPr id="15" name="Picture 14">
            <a:extLst>
              <a:ext uri="{FF2B5EF4-FFF2-40B4-BE49-F238E27FC236}">
                <a16:creationId xmlns:a16="http://schemas.microsoft.com/office/drawing/2014/main" id="{5A20EA9E-7835-44A3-BC39-CA260E0815CB}"/>
              </a:ext>
            </a:extLst>
          </p:cNvPr>
          <p:cNvPicPr>
            <a:picLocks noChangeAspect="1"/>
          </p:cNvPicPr>
          <p:nvPr/>
        </p:nvPicPr>
        <p:blipFill>
          <a:blip r:embed="rId3"/>
          <a:stretch>
            <a:fillRect/>
          </a:stretch>
        </p:blipFill>
        <p:spPr>
          <a:xfrm>
            <a:off x="5897879" y="2702560"/>
            <a:ext cx="5183188" cy="3490522"/>
          </a:xfrm>
          <a:prstGeom prst="rect">
            <a:avLst/>
          </a:prstGeom>
        </p:spPr>
      </p:pic>
      <p:sp>
        <p:nvSpPr>
          <p:cNvPr id="16" name="Text Placeholder 2">
            <a:extLst>
              <a:ext uri="{FF2B5EF4-FFF2-40B4-BE49-F238E27FC236}">
                <a16:creationId xmlns:a16="http://schemas.microsoft.com/office/drawing/2014/main" id="{B8EA55E0-C10B-497E-BA03-E919BB2AEF95}"/>
              </a:ext>
            </a:extLst>
          </p:cNvPr>
          <p:cNvSpPr txBox="1">
            <a:spLocks/>
          </p:cNvSpPr>
          <p:nvPr/>
        </p:nvSpPr>
        <p:spPr>
          <a:xfrm>
            <a:off x="6096000"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ja-JP" sz="1800" b="0" dirty="0"/>
              <a:t>【</a:t>
            </a:r>
            <a:r>
              <a:rPr lang="en-US" altLang="zh-CN" sz="1800" b="0" dirty="0"/>
              <a:t>Increase Range</a:t>
            </a:r>
            <a:r>
              <a:rPr lang="en-US" altLang="ja-JP" sz="1800" b="0" dirty="0"/>
              <a:t>】</a:t>
            </a:r>
            <a:r>
              <a:rPr lang="zh-CN" altLang="en-US" sz="1800" b="0" dirty="0"/>
              <a:t>：</a:t>
            </a:r>
            <a:r>
              <a:rPr lang="en-US" altLang="zh-CN" sz="1800" b="0" dirty="0"/>
              <a:t>$71k ~74k (about$4k)</a:t>
            </a:r>
          </a:p>
          <a:p>
            <a:r>
              <a:rPr lang="en-US" altLang="ja-JP" sz="1800" b="0" dirty="0"/>
              <a:t>【</a:t>
            </a:r>
            <a:r>
              <a:rPr lang="en-US" altLang="zh-CN" sz="1800" b="0" dirty="0"/>
              <a:t>Growth</a:t>
            </a:r>
            <a:r>
              <a:rPr lang="en-US" altLang="ja-JP" sz="1800" b="0" dirty="0"/>
              <a:t> Rate】    </a:t>
            </a:r>
            <a:r>
              <a:rPr lang="zh-CN" altLang="en-US" sz="1800" b="0" dirty="0"/>
              <a:t>：</a:t>
            </a:r>
            <a:r>
              <a:rPr lang="ja-JP" altLang="en-US" sz="1800" b="0" dirty="0"/>
              <a:t>［</a:t>
            </a:r>
            <a:r>
              <a:rPr lang="en-US" altLang="zh-CN" sz="1800" b="0" dirty="0"/>
              <a:t>Average</a:t>
            </a:r>
            <a:r>
              <a:rPr lang="ja-JP" altLang="en-US" sz="1800" b="0" dirty="0"/>
              <a:t>］</a:t>
            </a:r>
            <a:r>
              <a:rPr lang="en-US" b="0" dirty="0"/>
              <a:t>≈ 1.6%</a:t>
            </a:r>
            <a:endParaRPr lang="en-US" sz="1800" b="0" dirty="0"/>
          </a:p>
        </p:txBody>
      </p:sp>
      <p:sp>
        <p:nvSpPr>
          <p:cNvPr id="17" name="Rectangle 16">
            <a:extLst>
              <a:ext uri="{FF2B5EF4-FFF2-40B4-BE49-F238E27FC236}">
                <a16:creationId xmlns:a16="http://schemas.microsoft.com/office/drawing/2014/main" id="{6F3DEECE-E06B-4FD2-8C4C-D346F501A662}"/>
              </a:ext>
            </a:extLst>
          </p:cNvPr>
          <p:cNvSpPr/>
          <p:nvPr/>
        </p:nvSpPr>
        <p:spPr>
          <a:xfrm>
            <a:off x="1857692" y="2682240"/>
            <a:ext cx="1198880" cy="386080"/>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CDB15BCA-262F-4E9E-A6F5-2271B0701A6B}"/>
              </a:ext>
            </a:extLst>
          </p:cNvPr>
          <p:cNvSpPr/>
          <p:nvPr/>
        </p:nvSpPr>
        <p:spPr>
          <a:xfrm>
            <a:off x="6990080" y="2682240"/>
            <a:ext cx="1198880" cy="385446"/>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14A68067-3B43-4858-A5AB-3571EB8B9077}"/>
              </a:ext>
            </a:extLst>
          </p:cNvPr>
          <p:cNvPicPr>
            <a:picLocks noChangeAspect="1"/>
          </p:cNvPicPr>
          <p:nvPr/>
        </p:nvPicPr>
        <p:blipFill>
          <a:blip r:embed="rId4">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305338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A05D36-9EC4-425B-99A2-0543B45D3CEC}"/>
              </a:ext>
            </a:extLst>
          </p:cNvPr>
          <p:cNvPicPr>
            <a:picLocks noChangeAspect="1"/>
          </p:cNvPicPr>
          <p:nvPr/>
        </p:nvPicPr>
        <p:blipFill>
          <a:blip r:embed="rId2"/>
          <a:stretch>
            <a:fillRect/>
          </a:stretch>
        </p:blipFill>
        <p:spPr>
          <a:xfrm>
            <a:off x="619760" y="2590185"/>
            <a:ext cx="10070038" cy="3541112"/>
          </a:xfrm>
          <a:prstGeom prst="rect">
            <a:avLst/>
          </a:prstGeom>
        </p:spPr>
      </p:pic>
      <p:sp>
        <p:nvSpPr>
          <p:cNvPr id="2" name="Title 1">
            <a:extLst>
              <a:ext uri="{FF2B5EF4-FFF2-40B4-BE49-F238E27FC236}">
                <a16:creationId xmlns:a16="http://schemas.microsoft.com/office/drawing/2014/main" id="{B383244E-42D6-4836-A2F5-8D89CCC71A8D}"/>
              </a:ext>
            </a:extLst>
          </p:cNvPr>
          <p:cNvSpPr>
            <a:spLocks noGrp="1"/>
          </p:cNvSpPr>
          <p:nvPr>
            <p:ph type="title"/>
          </p:nvPr>
        </p:nvSpPr>
        <p:spPr/>
        <p:txBody>
          <a:bodyPr/>
          <a:lstStyle/>
          <a:p>
            <a:r>
              <a:rPr lang="ja-JP" altLang="en-US" sz="2800" dirty="0"/>
              <a:t>◆</a:t>
            </a:r>
            <a:r>
              <a:rPr lang="en-US" altLang="ja-JP" sz="3200" b="1" dirty="0"/>
              <a:t>Compare the </a:t>
            </a:r>
            <a:r>
              <a:rPr lang="en-US" sz="3200" b="1" dirty="0"/>
              <a:t> Yearly Salary for each job title</a:t>
            </a:r>
          </a:p>
        </p:txBody>
      </p:sp>
      <p:sp>
        <p:nvSpPr>
          <p:cNvPr id="3" name="Text Placeholder 2">
            <a:extLst>
              <a:ext uri="{FF2B5EF4-FFF2-40B4-BE49-F238E27FC236}">
                <a16:creationId xmlns:a16="http://schemas.microsoft.com/office/drawing/2014/main" id="{510C3936-E38D-454F-937A-819D3AFBC2F3}"/>
              </a:ext>
            </a:extLst>
          </p:cNvPr>
          <p:cNvSpPr>
            <a:spLocks noGrp="1"/>
          </p:cNvSpPr>
          <p:nvPr>
            <p:ph type="body" idx="1"/>
          </p:nvPr>
        </p:nvSpPr>
        <p:spPr>
          <a:xfrm>
            <a:off x="839788" y="1422735"/>
            <a:ext cx="10512424" cy="823912"/>
          </a:xfrm>
        </p:spPr>
        <p:txBody>
          <a:bodyPr>
            <a:normAutofit lnSpcReduction="10000"/>
          </a:bodyPr>
          <a:lstStyle/>
          <a:p>
            <a:r>
              <a:rPr lang="en-US" dirty="0"/>
              <a:t>[Top 5] </a:t>
            </a:r>
            <a:r>
              <a:rPr lang="en-US" b="0" dirty="0"/>
              <a:t>    </a:t>
            </a:r>
            <a:r>
              <a:rPr lang="en-US" b="0" i="1" dirty="0">
                <a:solidFill>
                  <a:schemeClr val="bg2">
                    <a:lumMod val="50000"/>
                  </a:schemeClr>
                </a:solidFill>
              </a:rPr>
              <a:t>Actuaries, Information Security Analysts, Computer Systems Analysts,</a:t>
            </a:r>
          </a:p>
          <a:p>
            <a:r>
              <a:rPr lang="en-US" b="0" i="1" dirty="0">
                <a:solidFill>
                  <a:schemeClr val="bg2">
                    <a:lumMod val="50000"/>
                  </a:schemeClr>
                </a:solidFill>
              </a:rPr>
              <a:t>                  statisticians, Database Administrators</a:t>
            </a:r>
          </a:p>
        </p:txBody>
      </p:sp>
      <p:sp>
        <p:nvSpPr>
          <p:cNvPr id="5" name="Arrow: Right 4">
            <a:extLst>
              <a:ext uri="{FF2B5EF4-FFF2-40B4-BE49-F238E27FC236}">
                <a16:creationId xmlns:a16="http://schemas.microsoft.com/office/drawing/2014/main" id="{D60F5625-748D-4097-B10A-7BCC09DE8773}"/>
              </a:ext>
            </a:extLst>
          </p:cNvPr>
          <p:cNvSpPr/>
          <p:nvPr/>
        </p:nvSpPr>
        <p:spPr>
          <a:xfrm rot="16200000">
            <a:off x="6172796" y="3764875"/>
            <a:ext cx="2154554" cy="313135"/>
          </a:xfrm>
          <a:prstGeom prst="rightArrow">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2174242-39CC-4E81-87B9-7684C026BB95}"/>
              </a:ext>
            </a:extLst>
          </p:cNvPr>
          <p:cNvSpPr txBox="1"/>
          <p:nvPr/>
        </p:nvSpPr>
        <p:spPr>
          <a:xfrm>
            <a:off x="5724815" y="2287204"/>
            <a:ext cx="4429760" cy="369332"/>
          </a:xfrm>
          <a:prstGeom prst="rect">
            <a:avLst/>
          </a:prstGeom>
          <a:ln w="1905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accent2"/>
                </a:solidFill>
              </a:rPr>
              <a:t>Most of them is more than $70,000 per year</a:t>
            </a:r>
          </a:p>
        </p:txBody>
      </p:sp>
      <p:sp>
        <p:nvSpPr>
          <p:cNvPr id="8" name="Callout: Bent Line 7">
            <a:extLst>
              <a:ext uri="{FF2B5EF4-FFF2-40B4-BE49-F238E27FC236}">
                <a16:creationId xmlns:a16="http://schemas.microsoft.com/office/drawing/2014/main" id="{2515D05B-C4D9-4804-A25A-A83247A41D49}"/>
              </a:ext>
            </a:extLst>
          </p:cNvPr>
          <p:cNvSpPr/>
          <p:nvPr/>
        </p:nvSpPr>
        <p:spPr>
          <a:xfrm>
            <a:off x="5724815" y="6064945"/>
            <a:ext cx="4111643" cy="369333"/>
          </a:xfrm>
          <a:prstGeom prst="borderCallout2">
            <a:avLst>
              <a:gd name="adj1" fmla="val 18750"/>
              <a:gd name="adj2" fmla="val -8333"/>
              <a:gd name="adj3" fmla="val 16775"/>
              <a:gd name="adj4" fmla="val -15497"/>
              <a:gd name="adj5" fmla="val -117958"/>
              <a:gd name="adj6" fmla="val -28297"/>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solidFill>
              </a:rPr>
              <a:t>Marketing Analysts is lower than $60,000</a:t>
            </a:r>
          </a:p>
        </p:txBody>
      </p:sp>
      <p:pic>
        <p:nvPicPr>
          <p:cNvPr id="9" name="Picture 8">
            <a:extLst>
              <a:ext uri="{FF2B5EF4-FFF2-40B4-BE49-F238E27FC236}">
                <a16:creationId xmlns:a16="http://schemas.microsoft.com/office/drawing/2014/main" id="{5A7151A3-206D-4075-8289-A4AEFDADE5F7}"/>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329249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CB86-DA4A-4026-86B4-5229EEA03E73}"/>
              </a:ext>
            </a:extLst>
          </p:cNvPr>
          <p:cNvSpPr>
            <a:spLocks noGrp="1"/>
          </p:cNvSpPr>
          <p:nvPr>
            <p:ph type="title"/>
          </p:nvPr>
        </p:nvSpPr>
        <p:spPr/>
        <p:txBody>
          <a:bodyPr>
            <a:normAutofit fontScale="90000"/>
          </a:bodyPr>
          <a:lstStyle/>
          <a:p>
            <a:r>
              <a:rPr lang="ja-JP" altLang="en-US" sz="3200" dirty="0"/>
              <a:t>◆</a:t>
            </a:r>
            <a:r>
              <a:rPr lang="en-US" altLang="ja-JP" sz="3200" dirty="0"/>
              <a:t>Salary Distribution of each job title</a:t>
            </a:r>
            <a:br>
              <a:rPr lang="en-US" altLang="ja-JP" sz="3200" dirty="0"/>
            </a:br>
            <a:r>
              <a:rPr lang="en-US" altLang="ja-JP" sz="3200" dirty="0"/>
              <a:t>    </a:t>
            </a:r>
            <a:r>
              <a:rPr lang="en-US" sz="2700" dirty="0">
                <a:solidFill>
                  <a:schemeClr val="tx1">
                    <a:lumMod val="65000"/>
                    <a:lumOff val="35000"/>
                  </a:schemeClr>
                </a:solidFill>
              </a:rPr>
              <a:t>You may need </a:t>
            </a:r>
            <a:r>
              <a:rPr lang="en-US" altLang="zh-CN" sz="2700" dirty="0">
                <a:solidFill>
                  <a:schemeClr val="tx1">
                    <a:lumMod val="65000"/>
                    <a:lumOff val="35000"/>
                  </a:schemeClr>
                </a:solidFill>
              </a:rPr>
              <a:t>rich experiences , </a:t>
            </a:r>
            <a:br>
              <a:rPr lang="en-US" altLang="zh-CN" sz="2700" dirty="0">
                <a:solidFill>
                  <a:schemeClr val="tx1">
                    <a:lumMod val="65000"/>
                    <a:lumOff val="35000"/>
                  </a:schemeClr>
                </a:solidFill>
              </a:rPr>
            </a:br>
            <a:r>
              <a:rPr lang="en-US" altLang="zh-CN" sz="2700" dirty="0">
                <a:solidFill>
                  <a:schemeClr val="tx1">
                    <a:lumMod val="65000"/>
                    <a:lumOff val="35000"/>
                  </a:schemeClr>
                </a:solidFill>
              </a:rPr>
              <a:t>     multiple skills or get into the right industries to have high salary</a:t>
            </a:r>
            <a:br>
              <a:rPr lang="en-US" altLang="zh-CN" sz="3100" dirty="0">
                <a:solidFill>
                  <a:schemeClr val="tx1">
                    <a:lumMod val="65000"/>
                    <a:lumOff val="35000"/>
                  </a:schemeClr>
                </a:solidFill>
              </a:rPr>
            </a:br>
            <a:r>
              <a:rPr lang="en-US" altLang="zh-CN" sz="2700" dirty="0">
                <a:solidFill>
                  <a:schemeClr val="tx1">
                    <a:lumMod val="65000"/>
                    <a:lumOff val="35000"/>
                  </a:schemeClr>
                </a:solidFill>
              </a:rPr>
              <a:t>       Especially for </a:t>
            </a:r>
            <a:r>
              <a:rPr lang="en-US" altLang="zh-CN" sz="2700" b="1" i="1" dirty="0">
                <a:solidFill>
                  <a:schemeClr val="tx1">
                    <a:lumMod val="65000"/>
                    <a:lumOff val="35000"/>
                  </a:schemeClr>
                </a:solidFill>
              </a:rPr>
              <a:t>statisticians, Database Administrators, Marketing Analyst</a:t>
            </a:r>
            <a:br>
              <a:rPr lang="en-US" sz="3200" dirty="0">
                <a:solidFill>
                  <a:schemeClr val="accent6"/>
                </a:solidFill>
              </a:rPr>
            </a:br>
            <a:endParaRPr lang="en-US" sz="3200" dirty="0"/>
          </a:p>
        </p:txBody>
      </p:sp>
      <p:pic>
        <p:nvPicPr>
          <p:cNvPr id="7" name="Picture 6">
            <a:extLst>
              <a:ext uri="{FF2B5EF4-FFF2-40B4-BE49-F238E27FC236}">
                <a16:creationId xmlns:a16="http://schemas.microsoft.com/office/drawing/2014/main" id="{6170ED38-4D78-4E5F-ACC0-706BC5F5E783}"/>
              </a:ext>
            </a:extLst>
          </p:cNvPr>
          <p:cNvPicPr>
            <a:picLocks noChangeAspect="1"/>
          </p:cNvPicPr>
          <p:nvPr/>
        </p:nvPicPr>
        <p:blipFill>
          <a:blip r:embed="rId2"/>
          <a:stretch>
            <a:fillRect/>
          </a:stretch>
        </p:blipFill>
        <p:spPr>
          <a:xfrm>
            <a:off x="206298" y="1525352"/>
            <a:ext cx="8958021" cy="5181183"/>
          </a:xfrm>
          <a:prstGeom prst="rect">
            <a:avLst/>
          </a:prstGeom>
        </p:spPr>
      </p:pic>
      <p:sp>
        <p:nvSpPr>
          <p:cNvPr id="8" name="Rectangle 7">
            <a:extLst>
              <a:ext uri="{FF2B5EF4-FFF2-40B4-BE49-F238E27FC236}">
                <a16:creationId xmlns:a16="http://schemas.microsoft.com/office/drawing/2014/main" id="{ED07A036-7D64-4FEC-A190-02FCA0042C96}"/>
              </a:ext>
            </a:extLst>
          </p:cNvPr>
          <p:cNvSpPr/>
          <p:nvPr/>
        </p:nvSpPr>
        <p:spPr>
          <a:xfrm rot="16200000">
            <a:off x="7106340" y="3123619"/>
            <a:ext cx="3037842" cy="590440"/>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22BE6C12-CCDF-4D4C-AAEF-94EB5A2E9BDC}"/>
              </a:ext>
            </a:extLst>
          </p:cNvPr>
          <p:cNvPicPr>
            <a:picLocks noChangeAspect="1"/>
          </p:cNvPicPr>
          <p:nvPr/>
        </p:nvPicPr>
        <p:blipFill>
          <a:blip r:embed="rId3"/>
          <a:stretch>
            <a:fillRect/>
          </a:stretch>
        </p:blipFill>
        <p:spPr>
          <a:xfrm>
            <a:off x="9164319" y="1525352"/>
            <a:ext cx="2851487" cy="3186957"/>
          </a:xfrm>
          <a:prstGeom prst="rect">
            <a:avLst/>
          </a:prstGeom>
        </p:spPr>
      </p:pic>
      <p:sp>
        <p:nvSpPr>
          <p:cNvPr id="12" name="Rectangle 11">
            <a:extLst>
              <a:ext uri="{FF2B5EF4-FFF2-40B4-BE49-F238E27FC236}">
                <a16:creationId xmlns:a16="http://schemas.microsoft.com/office/drawing/2014/main" id="{62F3C508-BA58-408C-BABF-4517BF9D33F3}"/>
              </a:ext>
            </a:extLst>
          </p:cNvPr>
          <p:cNvSpPr/>
          <p:nvPr/>
        </p:nvSpPr>
        <p:spPr>
          <a:xfrm rot="16200000">
            <a:off x="3417592" y="3557123"/>
            <a:ext cx="3105553" cy="590440"/>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222EDF7-3A9F-4CFD-A602-C8D09998CC3E}"/>
              </a:ext>
            </a:extLst>
          </p:cNvPr>
          <p:cNvSpPr/>
          <p:nvPr/>
        </p:nvSpPr>
        <p:spPr>
          <a:xfrm rot="16200000">
            <a:off x="4963969" y="4080679"/>
            <a:ext cx="4355868" cy="590441"/>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Callout: Bent Line 13">
            <a:extLst>
              <a:ext uri="{FF2B5EF4-FFF2-40B4-BE49-F238E27FC236}">
                <a16:creationId xmlns:a16="http://schemas.microsoft.com/office/drawing/2014/main" id="{7E95C247-13D1-4945-A859-A8B66AEF8980}"/>
              </a:ext>
            </a:extLst>
          </p:cNvPr>
          <p:cNvSpPr/>
          <p:nvPr/>
        </p:nvSpPr>
        <p:spPr>
          <a:xfrm>
            <a:off x="8548287" y="5518432"/>
            <a:ext cx="3092508" cy="579555"/>
          </a:xfrm>
          <a:prstGeom prst="borderCallout2">
            <a:avLst>
              <a:gd name="adj1" fmla="val 18750"/>
              <a:gd name="adj2" fmla="val -8333"/>
              <a:gd name="adj3" fmla="val 16775"/>
              <a:gd name="adj4" fmla="val -15497"/>
              <a:gd name="adj5" fmla="val -60189"/>
              <a:gd name="adj6" fmla="val -19581"/>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solidFill>
              </a:rPr>
              <a:t>Range is </a:t>
            </a:r>
            <a:r>
              <a:rPr lang="en-US">
                <a:solidFill>
                  <a:schemeClr val="accent6"/>
                </a:solidFill>
              </a:rPr>
              <a:t>around 60,000</a:t>
            </a:r>
            <a:r>
              <a:rPr lang="en-US" dirty="0">
                <a:solidFill>
                  <a:schemeClr val="accent6"/>
                </a:solidFill>
              </a:rPr>
              <a:t>, the majority is </a:t>
            </a:r>
            <a:r>
              <a:rPr lang="en-US">
                <a:solidFill>
                  <a:schemeClr val="accent6"/>
                </a:solidFill>
              </a:rPr>
              <a:t>around 40,000</a:t>
            </a:r>
            <a:endParaRPr lang="en-US" dirty="0">
              <a:solidFill>
                <a:schemeClr val="accent6"/>
              </a:solidFill>
            </a:endParaRPr>
          </a:p>
        </p:txBody>
      </p:sp>
      <p:pic>
        <p:nvPicPr>
          <p:cNvPr id="9" name="Picture 8">
            <a:extLst>
              <a:ext uri="{FF2B5EF4-FFF2-40B4-BE49-F238E27FC236}">
                <a16:creationId xmlns:a16="http://schemas.microsoft.com/office/drawing/2014/main" id="{602AF732-911D-4F94-A899-79D0257D5DD1}"/>
              </a:ext>
            </a:extLst>
          </p:cNvPr>
          <p:cNvPicPr>
            <a:picLocks noChangeAspect="1"/>
          </p:cNvPicPr>
          <p:nvPr/>
        </p:nvPicPr>
        <p:blipFill>
          <a:blip r:embed="rId4">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93131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FC9ECA-2C06-4E2C-849E-158FA1838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52" y="1427375"/>
            <a:ext cx="10689242" cy="5344621"/>
          </a:xfrm>
          <a:prstGeom prst="rect">
            <a:avLst/>
          </a:prstGeo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Employee Number</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7030138" y="1776272"/>
            <a:ext cx="431017" cy="457200"/>
          </a:xfrm>
          <a:prstGeom prst="rect">
            <a:avLst/>
          </a:prstGeom>
        </p:spPr>
      </p:pic>
      <p:pic>
        <p:nvPicPr>
          <p:cNvPr id="10" name="Picture 9">
            <a:extLst>
              <a:ext uri="{FF2B5EF4-FFF2-40B4-BE49-F238E27FC236}">
                <a16:creationId xmlns:a16="http://schemas.microsoft.com/office/drawing/2014/main" id="{336EE1D5-084C-4A31-873D-3C01E24619D4}"/>
              </a:ext>
            </a:extLst>
          </p:cNvPr>
          <p:cNvPicPr>
            <a:picLocks noChangeAspect="1"/>
          </p:cNvPicPr>
          <p:nvPr/>
        </p:nvPicPr>
        <p:blipFill>
          <a:blip r:embed="rId4"/>
          <a:stretch>
            <a:fillRect/>
          </a:stretch>
        </p:blipFill>
        <p:spPr>
          <a:xfrm>
            <a:off x="6203009" y="1757418"/>
            <a:ext cx="506186" cy="457200"/>
          </a:xfrm>
          <a:prstGeom prst="rect">
            <a:avLst/>
          </a:prstGeom>
        </p:spPr>
      </p:pic>
      <p:pic>
        <p:nvPicPr>
          <p:cNvPr id="11" name="Picture 10">
            <a:extLst>
              <a:ext uri="{FF2B5EF4-FFF2-40B4-BE49-F238E27FC236}">
                <a16:creationId xmlns:a16="http://schemas.microsoft.com/office/drawing/2014/main" id="{C3C09BF6-2637-4FEA-8EBD-9506934952CB}"/>
              </a:ext>
            </a:extLst>
          </p:cNvPr>
          <p:cNvPicPr>
            <a:picLocks noChangeAspect="1"/>
          </p:cNvPicPr>
          <p:nvPr/>
        </p:nvPicPr>
        <p:blipFill>
          <a:blip r:embed="rId5"/>
          <a:stretch>
            <a:fillRect/>
          </a:stretch>
        </p:blipFill>
        <p:spPr>
          <a:xfrm>
            <a:off x="5502519" y="1776272"/>
            <a:ext cx="469271" cy="457200"/>
          </a:xfrm>
          <a:prstGeom prst="rect">
            <a:avLst/>
          </a:prstGeom>
        </p:spPr>
      </p:pic>
      <p:pic>
        <p:nvPicPr>
          <p:cNvPr id="12" name="Picture 11">
            <a:extLst>
              <a:ext uri="{FF2B5EF4-FFF2-40B4-BE49-F238E27FC236}">
                <a16:creationId xmlns:a16="http://schemas.microsoft.com/office/drawing/2014/main" id="{57400CA3-5DBB-4582-84AD-5DCB30A2ACDD}"/>
              </a:ext>
            </a:extLst>
          </p:cNvPr>
          <p:cNvPicPr>
            <a:picLocks noChangeAspect="1"/>
          </p:cNvPicPr>
          <p:nvPr/>
        </p:nvPicPr>
        <p:blipFill>
          <a:blip r:embed="rId6"/>
          <a:stretch>
            <a:fillRect/>
          </a:stretch>
        </p:blipFill>
        <p:spPr>
          <a:xfrm>
            <a:off x="4697553" y="1772213"/>
            <a:ext cx="484023" cy="457200"/>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7"/>
          <a:stretch>
            <a:fillRect/>
          </a:stretch>
        </p:blipFill>
        <p:spPr>
          <a:xfrm>
            <a:off x="3826296" y="1796083"/>
            <a:ext cx="636729" cy="457200"/>
          </a:xfrm>
          <a:prstGeom prst="rect">
            <a:avLst/>
          </a:prstGeom>
        </p:spPr>
      </p:pic>
      <p:pic>
        <p:nvPicPr>
          <p:cNvPr id="15" name="Picture 14">
            <a:extLst>
              <a:ext uri="{FF2B5EF4-FFF2-40B4-BE49-F238E27FC236}">
                <a16:creationId xmlns:a16="http://schemas.microsoft.com/office/drawing/2014/main" id="{48103B12-F870-4A3B-9800-F24F953EB116}"/>
              </a:ext>
            </a:extLst>
          </p:cNvPr>
          <p:cNvPicPr>
            <a:picLocks noChangeAspect="1"/>
          </p:cNvPicPr>
          <p:nvPr/>
        </p:nvPicPr>
        <p:blipFill>
          <a:blip r:embed="rId8"/>
          <a:stretch>
            <a:fillRect/>
          </a:stretch>
        </p:blipFill>
        <p:spPr>
          <a:xfrm>
            <a:off x="3149523" y="1764816"/>
            <a:ext cx="477897" cy="457200"/>
          </a:xfrm>
          <a:prstGeom prst="rect">
            <a:avLst/>
          </a:prstGeom>
        </p:spPr>
      </p:pic>
      <p:pic>
        <p:nvPicPr>
          <p:cNvPr id="16" name="Picture 15">
            <a:extLst>
              <a:ext uri="{FF2B5EF4-FFF2-40B4-BE49-F238E27FC236}">
                <a16:creationId xmlns:a16="http://schemas.microsoft.com/office/drawing/2014/main" id="{5446102E-F07F-4B23-BC7D-04DEAF5A781C}"/>
              </a:ext>
            </a:extLst>
          </p:cNvPr>
          <p:cNvPicPr>
            <a:picLocks noChangeAspect="1"/>
          </p:cNvPicPr>
          <p:nvPr/>
        </p:nvPicPr>
        <p:blipFill>
          <a:blip r:embed="rId9"/>
          <a:stretch>
            <a:fillRect/>
          </a:stretch>
        </p:blipFill>
        <p:spPr>
          <a:xfrm>
            <a:off x="2443507" y="1796083"/>
            <a:ext cx="503712" cy="457200"/>
          </a:xfrm>
          <a:prstGeom prst="rect">
            <a:avLst/>
          </a:prstGeom>
        </p:spPr>
      </p:pic>
      <p:pic>
        <p:nvPicPr>
          <p:cNvPr id="17" name="Picture 16">
            <a:extLst>
              <a:ext uri="{FF2B5EF4-FFF2-40B4-BE49-F238E27FC236}">
                <a16:creationId xmlns:a16="http://schemas.microsoft.com/office/drawing/2014/main" id="{92D75448-D062-4F33-8686-947EF668C844}"/>
              </a:ext>
            </a:extLst>
          </p:cNvPr>
          <p:cNvPicPr>
            <a:picLocks noChangeAspect="1"/>
          </p:cNvPicPr>
          <p:nvPr/>
        </p:nvPicPr>
        <p:blipFill>
          <a:blip r:embed="rId10"/>
          <a:stretch>
            <a:fillRect/>
          </a:stretch>
        </p:blipFill>
        <p:spPr>
          <a:xfrm>
            <a:off x="1708382" y="1796083"/>
            <a:ext cx="496130" cy="457200"/>
          </a:xfrm>
          <a:prstGeom prst="rect">
            <a:avLst/>
          </a:prstGeom>
        </p:spPr>
      </p:pic>
      <p:pic>
        <p:nvPicPr>
          <p:cNvPr id="18" name="Picture 17">
            <a:extLst>
              <a:ext uri="{FF2B5EF4-FFF2-40B4-BE49-F238E27FC236}">
                <a16:creationId xmlns:a16="http://schemas.microsoft.com/office/drawing/2014/main" id="{DEDF313C-0C79-4542-8BA6-36D0DA852112}"/>
              </a:ext>
            </a:extLst>
          </p:cNvPr>
          <p:cNvPicPr>
            <a:picLocks noChangeAspect="1"/>
          </p:cNvPicPr>
          <p:nvPr/>
        </p:nvPicPr>
        <p:blipFill>
          <a:blip r:embed="rId11"/>
          <a:stretch>
            <a:fillRect/>
          </a:stretch>
        </p:blipFill>
        <p:spPr>
          <a:xfrm>
            <a:off x="7649552" y="1764816"/>
            <a:ext cx="485215" cy="457200"/>
          </a:xfrm>
          <a:prstGeom prst="rect">
            <a:avLst/>
          </a:prstGeom>
        </p:spPr>
      </p:pic>
      <p:pic>
        <p:nvPicPr>
          <p:cNvPr id="19" name="Picture 18">
            <a:extLst>
              <a:ext uri="{FF2B5EF4-FFF2-40B4-BE49-F238E27FC236}">
                <a16:creationId xmlns:a16="http://schemas.microsoft.com/office/drawing/2014/main" id="{BC26C411-6BD5-4A5A-8EF8-1CFF2C5A7985}"/>
              </a:ext>
            </a:extLst>
          </p:cNvPr>
          <p:cNvPicPr>
            <a:picLocks noChangeAspect="1"/>
          </p:cNvPicPr>
          <p:nvPr/>
        </p:nvPicPr>
        <p:blipFill>
          <a:blip r:embed="rId12"/>
          <a:stretch>
            <a:fillRect/>
          </a:stretch>
        </p:blipFill>
        <p:spPr>
          <a:xfrm>
            <a:off x="8268609" y="1772213"/>
            <a:ext cx="575296" cy="457200"/>
          </a:xfrm>
          <a:prstGeom prst="rect">
            <a:avLst/>
          </a:prstGeom>
        </p:spPr>
      </p:pic>
      <p:pic>
        <p:nvPicPr>
          <p:cNvPr id="20" name="Picture 19">
            <a:extLst>
              <a:ext uri="{FF2B5EF4-FFF2-40B4-BE49-F238E27FC236}">
                <a16:creationId xmlns:a16="http://schemas.microsoft.com/office/drawing/2014/main" id="{FCF36556-A07A-4967-9E69-2F68AD1211FF}"/>
              </a:ext>
            </a:extLst>
          </p:cNvPr>
          <p:cNvPicPr>
            <a:picLocks noChangeAspect="1"/>
          </p:cNvPicPr>
          <p:nvPr/>
        </p:nvPicPr>
        <p:blipFill>
          <a:blip r:embed="rId13"/>
          <a:stretch>
            <a:fillRect/>
          </a:stretch>
        </p:blipFill>
        <p:spPr>
          <a:xfrm>
            <a:off x="8977747" y="1772213"/>
            <a:ext cx="500606" cy="457200"/>
          </a:xfrm>
          <a:prstGeom prst="rect">
            <a:avLst/>
          </a:prstGeom>
        </p:spPr>
      </p:pic>
      <p:pic>
        <p:nvPicPr>
          <p:cNvPr id="21" name="Picture 20">
            <a:extLst>
              <a:ext uri="{FF2B5EF4-FFF2-40B4-BE49-F238E27FC236}">
                <a16:creationId xmlns:a16="http://schemas.microsoft.com/office/drawing/2014/main" id="{CC70EDE2-7468-47F5-8264-136869CF9B84}"/>
              </a:ext>
            </a:extLst>
          </p:cNvPr>
          <p:cNvPicPr>
            <a:picLocks noChangeAspect="1"/>
          </p:cNvPicPr>
          <p:nvPr/>
        </p:nvPicPr>
        <p:blipFill>
          <a:blip r:embed="rId14"/>
          <a:stretch>
            <a:fillRect/>
          </a:stretch>
        </p:blipFill>
        <p:spPr>
          <a:xfrm>
            <a:off x="9651359" y="1772213"/>
            <a:ext cx="818734" cy="457200"/>
          </a:xfrm>
          <a:prstGeom prst="rect">
            <a:avLst/>
          </a:prstGeom>
        </p:spPr>
      </p:pic>
      <p:pic>
        <p:nvPicPr>
          <p:cNvPr id="22" name="Picture 21">
            <a:extLst>
              <a:ext uri="{FF2B5EF4-FFF2-40B4-BE49-F238E27FC236}">
                <a16:creationId xmlns:a16="http://schemas.microsoft.com/office/drawing/2014/main" id="{BCCA8FE6-4D27-4328-9EBD-F990BFED6BB0}"/>
              </a:ext>
            </a:extLst>
          </p:cNvPr>
          <p:cNvPicPr>
            <a:picLocks noChangeAspect="1"/>
          </p:cNvPicPr>
          <p:nvPr/>
        </p:nvPicPr>
        <p:blipFill>
          <a:blip r:embed="rId1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1710517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TotalTime>
  <Words>691</Words>
  <Application>Microsoft Office PowerPoint</Application>
  <PresentationFormat>Widescreen</PresentationFormat>
  <Paragraphs>64</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So…you want to get involved in Data Analytics!!</vt:lpstr>
      <vt:lpstr>  Key findings</vt:lpstr>
      <vt:lpstr>About our data</vt:lpstr>
      <vt:lpstr>◆ Total Number of Employment Growth (2014 – 2017)                      </vt:lpstr>
      <vt:lpstr>◆ Occupation Employment Percentage Change (2014 - 2017)</vt:lpstr>
      <vt:lpstr>◆ Trend of salary growth         └ Median is a better predictor in this case     　└Average＞Median, which means the distribution of salary is skewed                                                 (=some analysts’ salary is much higher than the majority)              </vt:lpstr>
      <vt:lpstr>◆Compare the  Yearly Salary for each job title</vt:lpstr>
      <vt:lpstr>◆Salary Distribution of each job title     You may need rich experiences ,       multiple skills or get into the right industries to have high salary        Especially for statisticians, Database Administrators, Marketing Analyst </vt:lpstr>
      <vt:lpstr>Industry 4 year trending – Employee Number</vt:lpstr>
      <vt:lpstr>Industry 4 year trending – Salary </vt:lpstr>
      <vt:lpstr>Industry 4 year trending – IT and Education Comparison </vt:lpstr>
      <vt:lpstr>◆Local Market 2017  North Carolina</vt:lpstr>
      <vt:lpstr>About our data</vt:lpstr>
      <vt:lpstr>Summary</vt:lpstr>
      <vt:lpstr>Top 20 Cities with Data Science Positions</vt:lpstr>
      <vt:lpstr>Top 20 Companies with Data Science Positions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Bing Zhang</dc:creator>
  <cp:lastModifiedBy>Kevin Phillips</cp:lastModifiedBy>
  <cp:revision>74</cp:revision>
  <dcterms:created xsi:type="dcterms:W3CDTF">2019-01-17T18:52:28Z</dcterms:created>
  <dcterms:modified xsi:type="dcterms:W3CDTF">2019-01-19T16:20:32Z</dcterms:modified>
</cp:coreProperties>
</file>