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Barlow Semi Condensed Medium" panose="00000606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 Condensed" panose="020B0503050000020004" pitchFamily="34" charset="0"/>
      <p:regular r:id="rId21"/>
      <p:bold r:id="rId22"/>
      <p:italic r:id="rId23"/>
      <p:boldItalic r:id="rId24"/>
    </p:embeddedFont>
    <p:embeddedFont>
      <p:font typeface="Fjalla One" panose="02000506040000020004" pitchFamily="2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presProps" Target="presProps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13e02ed0d4c_4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13e02ed0d4c_4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3eadc349e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13eadc349e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3dba5715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3dba5715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lue Proposition Canvas">
  <p:cSld name="Value Proposition Canvas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body" idx="1"/>
          </p:nvPr>
        </p:nvSpPr>
        <p:spPr>
          <a:xfrm>
            <a:off x="3657600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2"/>
          </p:nvPr>
        </p:nvSpPr>
        <p:spPr>
          <a:xfrm>
            <a:off x="5247878" y="285750"/>
            <a:ext cx="12954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5" name="Google Shape;1685;p33"/>
          <p:cNvSpPr txBox="1">
            <a:spLocks noGrp="1"/>
          </p:cNvSpPr>
          <p:nvPr>
            <p:ph type="body" idx="3"/>
          </p:nvPr>
        </p:nvSpPr>
        <p:spPr>
          <a:xfrm>
            <a:off x="7162800" y="285750"/>
            <a:ext cx="10668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6" name="Google Shape;1686;p33"/>
          <p:cNvSpPr txBox="1">
            <a:spLocks noGrp="1"/>
          </p:cNvSpPr>
          <p:nvPr>
            <p:ph type="body" idx="4"/>
          </p:nvPr>
        </p:nvSpPr>
        <p:spPr>
          <a:xfrm>
            <a:off x="8534400" y="285750"/>
            <a:ext cx="381000" cy="1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7" name="Google Shape;1687;p33"/>
          <p:cNvSpPr txBox="1">
            <a:spLocks noGrp="1"/>
          </p:cNvSpPr>
          <p:nvPr>
            <p:ph type="body" idx="5"/>
          </p:nvPr>
        </p:nvSpPr>
        <p:spPr>
          <a:xfrm>
            <a:off x="377363" y="1143000"/>
            <a:ext cx="1828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8" name="Google Shape;1688;p33"/>
          <p:cNvSpPr txBox="1">
            <a:spLocks noGrp="1"/>
          </p:cNvSpPr>
          <p:nvPr>
            <p:ph type="body" idx="6"/>
          </p:nvPr>
        </p:nvSpPr>
        <p:spPr>
          <a:xfrm>
            <a:off x="377363" y="2809530"/>
            <a:ext cx="1828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9" name="Google Shape;1689;p33"/>
          <p:cNvSpPr txBox="1">
            <a:spLocks noGrp="1"/>
          </p:cNvSpPr>
          <p:nvPr>
            <p:ph type="body" idx="7"/>
          </p:nvPr>
        </p:nvSpPr>
        <p:spPr>
          <a:xfrm>
            <a:off x="2417178" y="1143000"/>
            <a:ext cx="1828800" cy="29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457200" marR="0" lvl="0" indent="-228600" algn="l" rtl="0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0" name="Google Shape;1690;p33"/>
          <p:cNvSpPr txBox="1">
            <a:spLocks noGrp="1"/>
          </p:cNvSpPr>
          <p:nvPr>
            <p:ph type="body" idx="8"/>
          </p:nvPr>
        </p:nvSpPr>
        <p:spPr>
          <a:xfrm>
            <a:off x="5416062" y="1257300"/>
            <a:ext cx="16764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1" name="Google Shape;1691;p33"/>
          <p:cNvSpPr txBox="1">
            <a:spLocks noGrp="1"/>
          </p:cNvSpPr>
          <p:nvPr>
            <p:ph type="body" idx="9"/>
          </p:nvPr>
        </p:nvSpPr>
        <p:spPr>
          <a:xfrm>
            <a:off x="5416062" y="2743200"/>
            <a:ext cx="1676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2" name="Google Shape;1692;p33"/>
          <p:cNvSpPr txBox="1">
            <a:spLocks noGrp="1"/>
          </p:cNvSpPr>
          <p:nvPr>
            <p:ph type="body" idx="13"/>
          </p:nvPr>
        </p:nvSpPr>
        <p:spPr>
          <a:xfrm>
            <a:off x="7551886" y="1807940"/>
            <a:ext cx="11253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457200" marR="0" lvl="0" indent="-228600" algn="l" rtl="0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3" name="Google Shape;1693;p33"/>
          <p:cNvSpPr txBox="1">
            <a:spLocks noGrp="1"/>
          </p:cNvSpPr>
          <p:nvPr>
            <p:ph type="body" idx="14"/>
          </p:nvPr>
        </p:nvSpPr>
        <p:spPr>
          <a:xfrm>
            <a:off x="5486400" y="4286250"/>
            <a:ext cx="32355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4" name="Google Shape;1694;p33"/>
          <p:cNvSpPr txBox="1">
            <a:spLocks noGrp="1"/>
          </p:cNvSpPr>
          <p:nvPr>
            <p:ph type="body" idx="15"/>
          </p:nvPr>
        </p:nvSpPr>
        <p:spPr>
          <a:xfrm>
            <a:off x="377363" y="4549616"/>
            <a:ext cx="18288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5" name="Google Shape;1695;p33"/>
          <p:cNvSpPr txBox="1">
            <a:spLocks noGrp="1"/>
          </p:cNvSpPr>
          <p:nvPr>
            <p:ph type="body" idx="16"/>
          </p:nvPr>
        </p:nvSpPr>
        <p:spPr>
          <a:xfrm>
            <a:off x="2417178" y="4549616"/>
            <a:ext cx="18288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spcBef>
                <a:spcPts val="100"/>
              </a:spcBef>
              <a:spcAft>
                <a:spcPts val="0"/>
              </a:spcAft>
              <a:buClr>
                <a:srgbClr val="90909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0" name="Google Shape;17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50" y="265825"/>
            <a:ext cx="721950" cy="7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1" name="Google Shape;17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700" y="253599"/>
            <a:ext cx="1146129" cy="7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17" y="4002792"/>
            <a:ext cx="2391217" cy="58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34"/>
          <p:cNvSpPr txBox="1"/>
          <p:nvPr/>
        </p:nvSpPr>
        <p:spPr>
          <a:xfrm>
            <a:off x="1586128" y="3558017"/>
            <a:ext cx="437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</a:t>
            </a:r>
            <a:r>
              <a:rPr lang="en" sz="2500" b="1"/>
              <a:t> </a:t>
            </a:r>
            <a:endParaRPr sz="2500" b="1"/>
          </a:p>
        </p:txBody>
      </p:sp>
      <p:pic>
        <p:nvPicPr>
          <p:cNvPr id="1704" name="Google Shape;170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9917" y="2354542"/>
            <a:ext cx="1289815" cy="1325559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34"/>
          <p:cNvSpPr txBox="1"/>
          <p:nvPr/>
        </p:nvSpPr>
        <p:spPr>
          <a:xfrm>
            <a:off x="642511" y="1703997"/>
            <a:ext cx="2324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Scan the QR Code/ Barcode of the passes OR click on the icon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6" name="Google Shape;170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2385" y="987775"/>
            <a:ext cx="1596223" cy="317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38" y="1528350"/>
            <a:ext cx="1666532" cy="317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Google Shape;1708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03832" y="1608538"/>
            <a:ext cx="1498868" cy="30964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34"/>
          <p:cNvSpPr txBox="1"/>
          <p:nvPr/>
        </p:nvSpPr>
        <p:spPr>
          <a:xfrm>
            <a:off x="3067132" y="1065000"/>
            <a:ext cx="202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Save it into your eWallet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0" name="Google Shape;1710;p34"/>
          <p:cNvSpPr txBox="1"/>
          <p:nvPr/>
        </p:nvSpPr>
        <p:spPr>
          <a:xfrm>
            <a:off x="5871894" y="4653499"/>
            <a:ext cx="239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View the details of the passes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34"/>
          <p:cNvSpPr/>
          <p:nvPr/>
        </p:nvSpPr>
        <p:spPr>
          <a:xfrm>
            <a:off x="409950" y="1787703"/>
            <a:ext cx="282600" cy="2721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4"/>
          <p:cNvSpPr txBox="1"/>
          <p:nvPr/>
        </p:nvSpPr>
        <p:spPr>
          <a:xfrm>
            <a:off x="409950" y="1737776"/>
            <a:ext cx="2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713" name="Google Shape;1713;p34"/>
          <p:cNvSpPr/>
          <p:nvPr/>
        </p:nvSpPr>
        <p:spPr>
          <a:xfrm>
            <a:off x="2859704" y="1131734"/>
            <a:ext cx="282600" cy="2721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34"/>
          <p:cNvSpPr txBox="1"/>
          <p:nvPr/>
        </p:nvSpPr>
        <p:spPr>
          <a:xfrm>
            <a:off x="2859704" y="1081807"/>
            <a:ext cx="2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715" name="Google Shape;1715;p34"/>
          <p:cNvSpPr/>
          <p:nvPr/>
        </p:nvSpPr>
        <p:spPr>
          <a:xfrm>
            <a:off x="5639319" y="4720233"/>
            <a:ext cx="282600" cy="2721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34"/>
          <p:cNvSpPr txBox="1"/>
          <p:nvPr/>
        </p:nvSpPr>
        <p:spPr>
          <a:xfrm>
            <a:off x="5639319" y="4670306"/>
            <a:ext cx="28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717" name="Google Shape;1717;p34"/>
          <p:cNvSpPr txBox="1">
            <a:spLocks noGrp="1"/>
          </p:cNvSpPr>
          <p:nvPr>
            <p:ph type="title" idx="4294967295"/>
          </p:nvPr>
        </p:nvSpPr>
        <p:spPr>
          <a:xfrm>
            <a:off x="1802413" y="338803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pic>
        <p:nvPicPr>
          <p:cNvPr id="1723" name="Google Shape;17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50" y="265825"/>
            <a:ext cx="72195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Google Shape;1724;p35"/>
          <p:cNvSpPr txBox="1"/>
          <p:nvPr/>
        </p:nvSpPr>
        <p:spPr>
          <a:xfrm>
            <a:off x="1429325" y="1000000"/>
            <a:ext cx="56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5" name="Google Shape;17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900" y="253599"/>
            <a:ext cx="1146129" cy="7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35"/>
          <p:cNvSpPr txBox="1">
            <a:spLocks noGrp="1"/>
          </p:cNvSpPr>
          <p:nvPr>
            <p:ph type="subTitle" idx="1"/>
          </p:nvPr>
        </p:nvSpPr>
        <p:spPr>
          <a:xfrm>
            <a:off x="1559575" y="1334400"/>
            <a:ext cx="6212100" cy="25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 finds it challenging to store or fully utilize all the pasess such as physical/digital vouchers, tickets and physical membership cards as it may be problematic in terms of storage, security and usability. This would drive low participation rate in the business loyalty programme.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1" name="Google Shape;17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50" y="265825"/>
            <a:ext cx="721950" cy="7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900" y="253599"/>
            <a:ext cx="1146129" cy="7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3" name="Google Shape;1733;p36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/ Consumer Needs</a:t>
            </a:r>
            <a:endParaRPr/>
          </a:p>
        </p:txBody>
      </p:sp>
      <p:sp>
        <p:nvSpPr>
          <p:cNvPr id="1734" name="Google Shape;1734;p36"/>
          <p:cNvSpPr txBox="1">
            <a:spLocks noGrp="1"/>
          </p:cNvSpPr>
          <p:nvPr>
            <p:ph type="subTitle" idx="1"/>
          </p:nvPr>
        </p:nvSpPr>
        <p:spPr>
          <a:xfrm>
            <a:off x="1871849" y="1975725"/>
            <a:ext cx="2356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Virtual Pass Holder</a:t>
            </a:r>
            <a:endParaRPr b="1"/>
          </a:p>
        </p:txBody>
      </p:sp>
      <p:sp>
        <p:nvSpPr>
          <p:cNvPr id="1735" name="Google Shape;1735;p36"/>
          <p:cNvSpPr txBox="1">
            <a:spLocks noGrp="1"/>
          </p:cNvSpPr>
          <p:nvPr>
            <p:ph type="subTitle" idx="2"/>
          </p:nvPr>
        </p:nvSpPr>
        <p:spPr>
          <a:xfrm>
            <a:off x="1871850" y="2368925"/>
            <a:ext cx="26400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Store the pass’s information securely and access all of them </a:t>
            </a:r>
            <a:r>
              <a:rPr lang="en"/>
              <a:t>with a single mobile application 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36" name="Google Shape;1736;p36"/>
          <p:cNvSpPr txBox="1">
            <a:spLocks noGrp="1"/>
          </p:cNvSpPr>
          <p:nvPr>
            <p:ph type="subTitle" idx="3"/>
          </p:nvPr>
        </p:nvSpPr>
        <p:spPr>
          <a:xfrm>
            <a:off x="6060262" y="2033111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Pass Issuer</a:t>
            </a:r>
            <a:endParaRPr b="1"/>
          </a:p>
        </p:txBody>
      </p:sp>
      <p:sp>
        <p:nvSpPr>
          <p:cNvPr id="1737" name="Google Shape;1737;p36"/>
          <p:cNvSpPr txBox="1">
            <a:spLocks noGrp="1"/>
          </p:cNvSpPr>
          <p:nvPr>
            <p:ph type="subTitle" idx="4"/>
          </p:nvPr>
        </p:nvSpPr>
        <p:spPr>
          <a:xfrm>
            <a:off x="6060250" y="2368925"/>
            <a:ext cx="26121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Place</a:t>
            </a:r>
            <a:r>
              <a:rPr lang="en"/>
              <a:t> or platform</a:t>
            </a:r>
            <a:r>
              <a:rPr lang="en" sz="1400"/>
              <a:t> where businesses could issue loyalty passes, tickets or vouchers to customer</a:t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38" name="Google Shape;1738;p36"/>
          <p:cNvSpPr txBox="1"/>
          <p:nvPr/>
        </p:nvSpPr>
        <p:spPr>
          <a:xfrm>
            <a:off x="673989" y="21311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39" name="Google Shape;1739;p36"/>
          <p:cNvSpPr txBox="1"/>
          <p:nvPr/>
        </p:nvSpPr>
        <p:spPr>
          <a:xfrm>
            <a:off x="4860266" y="218855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4" name="Google Shape;1744;p37"/>
          <p:cNvGrpSpPr/>
          <p:nvPr/>
        </p:nvGrpSpPr>
        <p:grpSpPr>
          <a:xfrm>
            <a:off x="238488" y="1057352"/>
            <a:ext cx="8569137" cy="3752773"/>
            <a:chOff x="238488" y="1057352"/>
            <a:chExt cx="8569137" cy="3752773"/>
          </a:xfrm>
        </p:grpSpPr>
        <p:sp>
          <p:nvSpPr>
            <p:cNvPr id="1745" name="Google Shape;1745;p37"/>
            <p:cNvSpPr/>
            <p:nvPr/>
          </p:nvSpPr>
          <p:spPr>
            <a:xfrm>
              <a:off x="5057625" y="1057675"/>
              <a:ext cx="3750000" cy="3752100"/>
            </a:xfrm>
            <a:prstGeom prst="ellipse">
              <a:avLst/>
            </a:prstGeom>
            <a:noFill/>
            <a:ln w="19050" cap="flat" cmpd="sng">
              <a:solidFill>
                <a:srgbClr val="F7C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6702200" y="2496025"/>
              <a:ext cx="721800" cy="722100"/>
            </a:xfrm>
            <a:prstGeom prst="ellipse">
              <a:avLst/>
            </a:prstGeom>
            <a:solidFill>
              <a:srgbClr val="F7C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505725" y="1057675"/>
              <a:ext cx="3816900" cy="3752100"/>
            </a:xfrm>
            <a:prstGeom prst="rect">
              <a:avLst/>
            </a:prstGeom>
            <a:noFill/>
            <a:ln w="19050" cap="flat" cmpd="sng">
              <a:solidFill>
                <a:srgbClr val="F7C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8" name="Google Shape;1748;p37"/>
            <p:cNvCxnSpPr>
              <a:stCxn id="1749" idx="0"/>
            </p:cNvCxnSpPr>
            <p:nvPr/>
          </p:nvCxnSpPr>
          <p:spPr>
            <a:xfrm>
              <a:off x="2795525" y="2869464"/>
              <a:ext cx="4207200" cy="34800"/>
            </a:xfrm>
            <a:prstGeom prst="straightConnector1">
              <a:avLst/>
            </a:prstGeom>
            <a:noFill/>
            <a:ln w="19050" cap="rnd" cmpd="sng">
              <a:solidFill>
                <a:srgbClr val="F7C2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9" name="Google Shape;1749;p37"/>
            <p:cNvSpPr/>
            <p:nvPr/>
          </p:nvSpPr>
          <p:spPr>
            <a:xfrm rot="5400000">
              <a:off x="-225475" y="1789125"/>
              <a:ext cx="3752100" cy="2289900"/>
            </a:xfrm>
            <a:prstGeom prst="triangle">
              <a:avLst>
                <a:gd name="adj" fmla="val 48278"/>
              </a:avLst>
            </a:prstGeom>
            <a:noFill/>
            <a:ln w="19050" cap="flat" cmpd="sng">
              <a:solidFill>
                <a:srgbClr val="F7C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0" name="Google Shape;1750;p37"/>
            <p:cNvCxnSpPr>
              <a:endCxn id="1745" idx="5"/>
            </p:cNvCxnSpPr>
            <p:nvPr/>
          </p:nvCxnSpPr>
          <p:spPr>
            <a:xfrm>
              <a:off x="7086050" y="2839193"/>
              <a:ext cx="1172400" cy="1421100"/>
            </a:xfrm>
            <a:prstGeom prst="straightConnector1">
              <a:avLst/>
            </a:prstGeom>
            <a:noFill/>
            <a:ln w="19050" cap="rnd" cmpd="sng">
              <a:solidFill>
                <a:srgbClr val="F7C2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1" name="Google Shape;1751;p37"/>
            <p:cNvCxnSpPr/>
            <p:nvPr/>
          </p:nvCxnSpPr>
          <p:spPr>
            <a:xfrm flipH="1">
              <a:off x="7087200" y="1134800"/>
              <a:ext cx="403800" cy="1893600"/>
            </a:xfrm>
            <a:prstGeom prst="straightConnector1">
              <a:avLst/>
            </a:prstGeom>
            <a:noFill/>
            <a:ln w="19050" cap="rnd" cmpd="sng">
              <a:solidFill>
                <a:srgbClr val="F7C2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2" name="Google Shape;1752;p37"/>
            <p:cNvSpPr txBox="1"/>
            <p:nvPr/>
          </p:nvSpPr>
          <p:spPr>
            <a:xfrm>
              <a:off x="6095633" y="1706538"/>
              <a:ext cx="10029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Gains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753" name="Google Shape;1753;p37"/>
            <p:cNvSpPr txBox="1"/>
            <p:nvPr/>
          </p:nvSpPr>
          <p:spPr>
            <a:xfrm>
              <a:off x="6095633" y="3590599"/>
              <a:ext cx="10029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Pains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754" name="Google Shape;1754;p37"/>
            <p:cNvSpPr txBox="1"/>
            <p:nvPr/>
          </p:nvSpPr>
          <p:spPr>
            <a:xfrm>
              <a:off x="7241350" y="2198238"/>
              <a:ext cx="1531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Job-To-Be-Done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755" name="Google Shape;1755;p37"/>
            <p:cNvSpPr txBox="1"/>
            <p:nvPr/>
          </p:nvSpPr>
          <p:spPr>
            <a:xfrm>
              <a:off x="2760950" y="4319750"/>
              <a:ext cx="1480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 relievers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756" name="Google Shape;1756;p37"/>
            <p:cNvSpPr txBox="1"/>
            <p:nvPr/>
          </p:nvSpPr>
          <p:spPr>
            <a:xfrm>
              <a:off x="238488" y="2070725"/>
              <a:ext cx="22047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Products &amp; services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757" name="Google Shape;1757;p37"/>
            <p:cNvSpPr txBox="1"/>
            <p:nvPr/>
          </p:nvSpPr>
          <p:spPr>
            <a:xfrm>
              <a:off x="2679825" y="1057352"/>
              <a:ext cx="1642800" cy="5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 creators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grpSp>
          <p:nvGrpSpPr>
            <p:cNvPr id="1758" name="Google Shape;1758;p37"/>
            <p:cNvGrpSpPr/>
            <p:nvPr/>
          </p:nvGrpSpPr>
          <p:grpSpPr>
            <a:xfrm>
              <a:off x="6884827" y="2717053"/>
              <a:ext cx="356533" cy="354726"/>
              <a:chOff x="2407800" y="1345700"/>
              <a:chExt cx="316300" cy="286300"/>
            </a:xfrm>
          </p:grpSpPr>
          <p:sp>
            <p:nvSpPr>
              <p:cNvPr id="1759" name="Google Shape;1759;p37"/>
              <p:cNvSpPr/>
              <p:nvPr/>
            </p:nvSpPr>
            <p:spPr>
              <a:xfrm>
                <a:off x="2431450" y="1345700"/>
                <a:ext cx="3842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2676" extrusionOk="0">
                    <a:moveTo>
                      <a:pt x="768" y="1"/>
                    </a:moveTo>
                    <a:cubicBezTo>
                      <a:pt x="343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3" y="2675"/>
                      <a:pt x="768" y="2675"/>
                    </a:cubicBezTo>
                    <a:cubicBezTo>
                      <a:pt x="1193" y="2675"/>
                      <a:pt x="1536" y="2332"/>
                      <a:pt x="1536" y="1907"/>
                    </a:cubicBezTo>
                    <a:lnTo>
                      <a:pt x="1536" y="769"/>
                    </a:lnTo>
                    <a:cubicBezTo>
                      <a:pt x="1536" y="344"/>
                      <a:pt x="1192" y="1"/>
                      <a:pt x="768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7"/>
              <p:cNvSpPr/>
              <p:nvPr/>
            </p:nvSpPr>
            <p:spPr>
              <a:xfrm>
                <a:off x="2662000" y="1345700"/>
                <a:ext cx="3842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2676" extrusionOk="0">
                    <a:moveTo>
                      <a:pt x="767" y="1"/>
                    </a:moveTo>
                    <a:cubicBezTo>
                      <a:pt x="342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2" y="2675"/>
                      <a:pt x="767" y="2675"/>
                    </a:cubicBezTo>
                    <a:cubicBezTo>
                      <a:pt x="1194" y="2675"/>
                      <a:pt x="1537" y="2332"/>
                      <a:pt x="1537" y="1907"/>
                    </a:cubicBezTo>
                    <a:lnTo>
                      <a:pt x="1537" y="769"/>
                    </a:lnTo>
                    <a:cubicBezTo>
                      <a:pt x="1537" y="344"/>
                      <a:pt x="1194" y="1"/>
                      <a:pt x="767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7"/>
              <p:cNvSpPr/>
              <p:nvPr/>
            </p:nvSpPr>
            <p:spPr>
              <a:xfrm>
                <a:off x="2539250" y="1357225"/>
                <a:ext cx="53450" cy="88300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532" extrusionOk="0">
                    <a:moveTo>
                      <a:pt x="327" y="1"/>
                    </a:moveTo>
                    <a:cubicBezTo>
                      <a:pt x="148" y="1"/>
                      <a:pt x="0" y="148"/>
                      <a:pt x="0" y="327"/>
                    </a:cubicBezTo>
                    <a:lnTo>
                      <a:pt x="0" y="2769"/>
                    </a:lnTo>
                    <a:cubicBezTo>
                      <a:pt x="0" y="3191"/>
                      <a:pt x="343" y="3531"/>
                      <a:pt x="762" y="3531"/>
                    </a:cubicBezTo>
                    <a:lnTo>
                      <a:pt x="1811" y="3531"/>
                    </a:lnTo>
                    <a:cubicBezTo>
                      <a:pt x="1991" y="3531"/>
                      <a:pt x="2138" y="3385"/>
                      <a:pt x="2138" y="3206"/>
                    </a:cubicBezTo>
                    <a:cubicBezTo>
                      <a:pt x="2135" y="3023"/>
                      <a:pt x="1990" y="2878"/>
                      <a:pt x="1809" y="2878"/>
                    </a:cubicBezTo>
                    <a:lnTo>
                      <a:pt x="761" y="2878"/>
                    </a:lnTo>
                    <a:cubicBezTo>
                      <a:pt x="701" y="2878"/>
                      <a:pt x="653" y="2827"/>
                      <a:pt x="653" y="2769"/>
                    </a:cubicBezTo>
                    <a:lnTo>
                      <a:pt x="653" y="327"/>
                    </a:lnTo>
                    <a:cubicBezTo>
                      <a:pt x="653" y="145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2407800" y="1474950"/>
                <a:ext cx="31630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12652" h="6282" extrusionOk="0">
                    <a:moveTo>
                      <a:pt x="11484" y="2357"/>
                    </a:moveTo>
                    <a:cubicBezTo>
                      <a:pt x="11041" y="3301"/>
                      <a:pt x="10344" y="4107"/>
                      <a:pt x="9467" y="4684"/>
                    </a:cubicBezTo>
                    <a:cubicBezTo>
                      <a:pt x="9068" y="4028"/>
                      <a:pt x="8358" y="3622"/>
                      <a:pt x="7569" y="3622"/>
                    </a:cubicBezTo>
                    <a:cubicBezTo>
                      <a:pt x="7123" y="3622"/>
                      <a:pt x="6690" y="3756"/>
                      <a:pt x="6325" y="4002"/>
                    </a:cubicBezTo>
                    <a:cubicBezTo>
                      <a:pt x="5959" y="3756"/>
                      <a:pt x="5527" y="3622"/>
                      <a:pt x="5082" y="3622"/>
                    </a:cubicBezTo>
                    <a:cubicBezTo>
                      <a:pt x="4293" y="3622"/>
                      <a:pt x="3585" y="4028"/>
                      <a:pt x="3185" y="4684"/>
                    </a:cubicBezTo>
                    <a:cubicBezTo>
                      <a:pt x="2320" y="4113"/>
                      <a:pt x="1617" y="3309"/>
                      <a:pt x="1170" y="2357"/>
                    </a:cubicBezTo>
                    <a:close/>
                    <a:moveTo>
                      <a:pt x="649" y="1"/>
                    </a:moveTo>
                    <a:cubicBezTo>
                      <a:pt x="469" y="1"/>
                      <a:pt x="296" y="80"/>
                      <a:pt x="176" y="214"/>
                    </a:cubicBezTo>
                    <a:cubicBezTo>
                      <a:pt x="57" y="350"/>
                      <a:pt x="0" y="530"/>
                      <a:pt x="21" y="709"/>
                    </a:cubicBezTo>
                    <a:cubicBezTo>
                      <a:pt x="411" y="3886"/>
                      <a:pt x="3122" y="6281"/>
                      <a:pt x="6325" y="6281"/>
                    </a:cubicBezTo>
                    <a:cubicBezTo>
                      <a:pt x="6665" y="6281"/>
                      <a:pt x="7003" y="6255"/>
                      <a:pt x="7337" y="6202"/>
                    </a:cubicBezTo>
                    <a:cubicBezTo>
                      <a:pt x="7516" y="6174"/>
                      <a:pt x="7637" y="6006"/>
                      <a:pt x="7607" y="5827"/>
                    </a:cubicBezTo>
                    <a:cubicBezTo>
                      <a:pt x="7583" y="5666"/>
                      <a:pt x="7445" y="5552"/>
                      <a:pt x="7287" y="5552"/>
                    </a:cubicBezTo>
                    <a:cubicBezTo>
                      <a:pt x="7269" y="5552"/>
                      <a:pt x="7251" y="5554"/>
                      <a:pt x="7233" y="5557"/>
                    </a:cubicBezTo>
                    <a:cubicBezTo>
                      <a:pt x="6935" y="5606"/>
                      <a:pt x="6629" y="5630"/>
                      <a:pt x="6325" y="5630"/>
                    </a:cubicBezTo>
                    <a:cubicBezTo>
                      <a:pt x="5404" y="5630"/>
                      <a:pt x="4527" y="5407"/>
                      <a:pt x="3752" y="5014"/>
                    </a:cubicBezTo>
                    <a:cubicBezTo>
                      <a:pt x="4035" y="4559"/>
                      <a:pt x="4532" y="4278"/>
                      <a:pt x="5084" y="4278"/>
                    </a:cubicBezTo>
                    <a:cubicBezTo>
                      <a:pt x="5462" y="4278"/>
                      <a:pt x="5826" y="4414"/>
                      <a:pt x="6113" y="4662"/>
                    </a:cubicBezTo>
                    <a:cubicBezTo>
                      <a:pt x="6174" y="4715"/>
                      <a:pt x="6250" y="4741"/>
                      <a:pt x="6327" y="4741"/>
                    </a:cubicBezTo>
                    <a:cubicBezTo>
                      <a:pt x="6403" y="4741"/>
                      <a:pt x="6480" y="4715"/>
                      <a:pt x="6541" y="4662"/>
                    </a:cubicBezTo>
                    <a:cubicBezTo>
                      <a:pt x="6827" y="4414"/>
                      <a:pt x="7191" y="4278"/>
                      <a:pt x="7570" y="4278"/>
                    </a:cubicBezTo>
                    <a:cubicBezTo>
                      <a:pt x="8122" y="4278"/>
                      <a:pt x="8619" y="4562"/>
                      <a:pt x="8902" y="5017"/>
                    </a:cubicBezTo>
                    <a:cubicBezTo>
                      <a:pt x="8710" y="5114"/>
                      <a:pt x="8511" y="5200"/>
                      <a:pt x="8307" y="5275"/>
                    </a:cubicBezTo>
                    <a:cubicBezTo>
                      <a:pt x="8137" y="5339"/>
                      <a:pt x="8052" y="5527"/>
                      <a:pt x="8114" y="5697"/>
                    </a:cubicBezTo>
                    <a:cubicBezTo>
                      <a:pt x="8164" y="5830"/>
                      <a:pt x="8287" y="5909"/>
                      <a:pt x="8422" y="5909"/>
                    </a:cubicBezTo>
                    <a:cubicBezTo>
                      <a:pt x="8459" y="5909"/>
                      <a:pt x="8499" y="5901"/>
                      <a:pt x="8537" y="5889"/>
                    </a:cubicBezTo>
                    <a:cubicBezTo>
                      <a:pt x="9613" y="5488"/>
                      <a:pt x="10565" y="4802"/>
                      <a:pt x="11287" y="3904"/>
                    </a:cubicBezTo>
                    <a:cubicBezTo>
                      <a:pt x="11708" y="3377"/>
                      <a:pt x="12042" y="2790"/>
                      <a:pt x="12276" y="2166"/>
                    </a:cubicBezTo>
                    <a:lnTo>
                      <a:pt x="12294" y="2122"/>
                    </a:lnTo>
                    <a:cubicBezTo>
                      <a:pt x="12459" y="1668"/>
                      <a:pt x="12574" y="1197"/>
                      <a:pt x="12634" y="713"/>
                    </a:cubicBezTo>
                    <a:cubicBezTo>
                      <a:pt x="12652" y="530"/>
                      <a:pt x="12595" y="350"/>
                      <a:pt x="12476" y="214"/>
                    </a:cubicBezTo>
                    <a:cubicBezTo>
                      <a:pt x="12356" y="78"/>
                      <a:pt x="12183" y="1"/>
                      <a:pt x="12003" y="1"/>
                    </a:cubicBezTo>
                    <a:lnTo>
                      <a:pt x="3795" y="1"/>
                    </a:lnTo>
                    <a:cubicBezTo>
                      <a:pt x="3614" y="1"/>
                      <a:pt x="3468" y="148"/>
                      <a:pt x="3468" y="327"/>
                    </a:cubicBezTo>
                    <a:cubicBezTo>
                      <a:pt x="3468" y="508"/>
                      <a:pt x="3616" y="654"/>
                      <a:pt x="3795" y="654"/>
                    </a:cubicBezTo>
                    <a:lnTo>
                      <a:pt x="11976" y="654"/>
                    </a:lnTo>
                    <a:cubicBezTo>
                      <a:pt x="11930" y="1013"/>
                      <a:pt x="11851" y="1364"/>
                      <a:pt x="11742" y="1701"/>
                    </a:cubicBezTo>
                    <a:lnTo>
                      <a:pt x="909" y="1701"/>
                    </a:lnTo>
                    <a:cubicBezTo>
                      <a:pt x="798" y="1365"/>
                      <a:pt x="719" y="1015"/>
                      <a:pt x="675" y="654"/>
                    </a:cubicBezTo>
                    <a:lnTo>
                      <a:pt x="2573" y="654"/>
                    </a:lnTo>
                    <a:cubicBezTo>
                      <a:pt x="2754" y="654"/>
                      <a:pt x="2900" y="506"/>
                      <a:pt x="2900" y="327"/>
                    </a:cubicBezTo>
                    <a:cubicBezTo>
                      <a:pt x="2900" y="147"/>
                      <a:pt x="2752" y="1"/>
                      <a:pt x="2573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3" name="Google Shape;1763;p37"/>
            <p:cNvSpPr/>
            <p:nvPr/>
          </p:nvSpPr>
          <p:spPr>
            <a:xfrm>
              <a:off x="2376125" y="2496023"/>
              <a:ext cx="773400" cy="722100"/>
            </a:xfrm>
            <a:prstGeom prst="ellipse">
              <a:avLst/>
            </a:prstGeom>
            <a:solidFill>
              <a:srgbClr val="F7C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499188" y="2660625"/>
              <a:ext cx="527279" cy="392895"/>
            </a:xfrm>
            <a:custGeom>
              <a:avLst/>
              <a:gdLst/>
              <a:ahLst/>
              <a:cxnLst/>
              <a:rect l="l" t="t" r="r" b="b"/>
              <a:pathLst>
                <a:path w="21343" h="21324" extrusionOk="0">
                  <a:moveTo>
                    <a:pt x="4059" y="657"/>
                  </a:moveTo>
                  <a:cubicBezTo>
                    <a:pt x="4226" y="657"/>
                    <a:pt x="4392" y="695"/>
                    <a:pt x="4549" y="770"/>
                  </a:cubicBezTo>
                  <a:lnTo>
                    <a:pt x="8574" y="2680"/>
                  </a:lnTo>
                  <a:cubicBezTo>
                    <a:pt x="8508" y="2834"/>
                    <a:pt x="8471" y="3001"/>
                    <a:pt x="8471" y="3177"/>
                  </a:cubicBezTo>
                  <a:lnTo>
                    <a:pt x="8471" y="3438"/>
                  </a:lnTo>
                  <a:cubicBezTo>
                    <a:pt x="8034" y="3186"/>
                    <a:pt x="7340" y="2813"/>
                    <a:pt x="6590" y="2509"/>
                  </a:cubicBezTo>
                  <a:cubicBezTo>
                    <a:pt x="5744" y="2167"/>
                    <a:pt x="5032" y="1997"/>
                    <a:pt x="4457" y="1997"/>
                  </a:cubicBezTo>
                  <a:cubicBezTo>
                    <a:pt x="3820" y="1997"/>
                    <a:pt x="3352" y="2206"/>
                    <a:pt x="3056" y="2625"/>
                  </a:cubicBezTo>
                  <a:cubicBezTo>
                    <a:pt x="2952" y="2774"/>
                    <a:pt x="2985" y="2979"/>
                    <a:pt x="3134" y="3083"/>
                  </a:cubicBezTo>
                  <a:cubicBezTo>
                    <a:pt x="3192" y="3124"/>
                    <a:pt x="3260" y="3144"/>
                    <a:pt x="3326" y="3144"/>
                  </a:cubicBezTo>
                  <a:cubicBezTo>
                    <a:pt x="3429" y="3144"/>
                    <a:pt x="3530" y="3096"/>
                    <a:pt x="3593" y="3005"/>
                  </a:cubicBezTo>
                  <a:cubicBezTo>
                    <a:pt x="3771" y="2754"/>
                    <a:pt x="4080" y="2652"/>
                    <a:pt x="4462" y="2652"/>
                  </a:cubicBezTo>
                  <a:cubicBezTo>
                    <a:pt x="5665" y="2652"/>
                    <a:pt x="7595" y="3662"/>
                    <a:pt x="8472" y="4202"/>
                  </a:cubicBezTo>
                  <a:lnTo>
                    <a:pt x="8472" y="5765"/>
                  </a:lnTo>
                  <a:lnTo>
                    <a:pt x="3231" y="4321"/>
                  </a:lnTo>
                  <a:cubicBezTo>
                    <a:pt x="2916" y="4237"/>
                    <a:pt x="2663" y="4030"/>
                    <a:pt x="2513" y="3741"/>
                  </a:cubicBezTo>
                  <a:cubicBezTo>
                    <a:pt x="2366" y="3453"/>
                    <a:pt x="2346" y="3123"/>
                    <a:pt x="2460" y="2820"/>
                  </a:cubicBezTo>
                  <a:lnTo>
                    <a:pt x="2985" y="1405"/>
                  </a:lnTo>
                  <a:cubicBezTo>
                    <a:pt x="3100" y="1101"/>
                    <a:pt x="3326" y="867"/>
                    <a:pt x="3626" y="743"/>
                  </a:cubicBezTo>
                  <a:cubicBezTo>
                    <a:pt x="3767" y="686"/>
                    <a:pt x="3913" y="657"/>
                    <a:pt x="4059" y="657"/>
                  </a:cubicBezTo>
                  <a:close/>
                  <a:moveTo>
                    <a:pt x="17271" y="657"/>
                  </a:moveTo>
                  <a:cubicBezTo>
                    <a:pt x="17416" y="657"/>
                    <a:pt x="17562" y="686"/>
                    <a:pt x="17703" y="743"/>
                  </a:cubicBezTo>
                  <a:cubicBezTo>
                    <a:pt x="18003" y="867"/>
                    <a:pt x="18233" y="1101"/>
                    <a:pt x="18345" y="1405"/>
                  </a:cubicBezTo>
                  <a:lnTo>
                    <a:pt x="18870" y="2820"/>
                  </a:lnTo>
                  <a:cubicBezTo>
                    <a:pt x="18985" y="3125"/>
                    <a:pt x="18964" y="3453"/>
                    <a:pt x="18816" y="3741"/>
                  </a:cubicBezTo>
                  <a:cubicBezTo>
                    <a:pt x="18668" y="4030"/>
                    <a:pt x="18413" y="4237"/>
                    <a:pt x="18100" y="4322"/>
                  </a:cubicBezTo>
                  <a:lnTo>
                    <a:pt x="12859" y="5766"/>
                  </a:lnTo>
                  <a:lnTo>
                    <a:pt x="12859" y="4184"/>
                  </a:lnTo>
                  <a:cubicBezTo>
                    <a:pt x="13750" y="3638"/>
                    <a:pt x="15649" y="2652"/>
                    <a:pt x="16837" y="2652"/>
                  </a:cubicBezTo>
                  <a:cubicBezTo>
                    <a:pt x="17219" y="2652"/>
                    <a:pt x="17527" y="2754"/>
                    <a:pt x="17705" y="3005"/>
                  </a:cubicBezTo>
                  <a:cubicBezTo>
                    <a:pt x="17768" y="3096"/>
                    <a:pt x="17869" y="3144"/>
                    <a:pt x="17972" y="3144"/>
                  </a:cubicBezTo>
                  <a:cubicBezTo>
                    <a:pt x="18039" y="3144"/>
                    <a:pt x="18106" y="3124"/>
                    <a:pt x="18164" y="3083"/>
                  </a:cubicBezTo>
                  <a:cubicBezTo>
                    <a:pt x="18313" y="2979"/>
                    <a:pt x="18346" y="2771"/>
                    <a:pt x="18242" y="2624"/>
                  </a:cubicBezTo>
                  <a:cubicBezTo>
                    <a:pt x="17945" y="2206"/>
                    <a:pt x="17476" y="1996"/>
                    <a:pt x="16839" y="1996"/>
                  </a:cubicBezTo>
                  <a:cubicBezTo>
                    <a:pt x="16265" y="1996"/>
                    <a:pt x="15553" y="2167"/>
                    <a:pt x="14708" y="2509"/>
                  </a:cubicBezTo>
                  <a:cubicBezTo>
                    <a:pt x="13976" y="2806"/>
                    <a:pt x="13297" y="3167"/>
                    <a:pt x="12859" y="3419"/>
                  </a:cubicBezTo>
                  <a:lnTo>
                    <a:pt x="12859" y="3177"/>
                  </a:lnTo>
                  <a:cubicBezTo>
                    <a:pt x="12859" y="2999"/>
                    <a:pt x="12822" y="2831"/>
                    <a:pt x="12757" y="2680"/>
                  </a:cubicBezTo>
                  <a:lnTo>
                    <a:pt x="16780" y="770"/>
                  </a:lnTo>
                  <a:cubicBezTo>
                    <a:pt x="16938" y="695"/>
                    <a:pt x="17104" y="657"/>
                    <a:pt x="17271" y="657"/>
                  </a:cubicBezTo>
                  <a:close/>
                  <a:moveTo>
                    <a:pt x="11603" y="2577"/>
                  </a:moveTo>
                  <a:cubicBezTo>
                    <a:pt x="11933" y="2577"/>
                    <a:pt x="12201" y="2846"/>
                    <a:pt x="12201" y="3177"/>
                  </a:cubicBezTo>
                  <a:lnTo>
                    <a:pt x="12201" y="5899"/>
                  </a:lnTo>
                  <a:cubicBezTo>
                    <a:pt x="12201" y="6229"/>
                    <a:pt x="11933" y="6497"/>
                    <a:pt x="11603" y="6497"/>
                  </a:cubicBezTo>
                  <a:lnTo>
                    <a:pt x="9730" y="6497"/>
                  </a:lnTo>
                  <a:cubicBezTo>
                    <a:pt x="9398" y="6497"/>
                    <a:pt x="9130" y="6229"/>
                    <a:pt x="9130" y="5899"/>
                  </a:cubicBezTo>
                  <a:lnTo>
                    <a:pt x="9130" y="3177"/>
                  </a:lnTo>
                  <a:cubicBezTo>
                    <a:pt x="9128" y="2846"/>
                    <a:pt x="9398" y="2577"/>
                    <a:pt x="9730" y="2577"/>
                  </a:cubicBezTo>
                  <a:close/>
                  <a:moveTo>
                    <a:pt x="11129" y="7156"/>
                  </a:moveTo>
                  <a:cubicBezTo>
                    <a:pt x="11499" y="7646"/>
                    <a:pt x="11842" y="8153"/>
                    <a:pt x="12156" y="8676"/>
                  </a:cubicBezTo>
                  <a:lnTo>
                    <a:pt x="9175" y="8676"/>
                  </a:lnTo>
                  <a:cubicBezTo>
                    <a:pt x="9489" y="8153"/>
                    <a:pt x="9832" y="7646"/>
                    <a:pt x="10202" y="7156"/>
                  </a:cubicBezTo>
                  <a:close/>
                  <a:moveTo>
                    <a:pt x="20675" y="4924"/>
                  </a:moveTo>
                  <a:lnTo>
                    <a:pt x="20675" y="8676"/>
                  </a:lnTo>
                  <a:lnTo>
                    <a:pt x="17132" y="8676"/>
                  </a:lnTo>
                  <a:cubicBezTo>
                    <a:pt x="16668" y="7652"/>
                    <a:pt x="16128" y="6661"/>
                    <a:pt x="15512" y="5720"/>
                  </a:cubicBezTo>
                  <a:lnTo>
                    <a:pt x="18276" y="4959"/>
                  </a:lnTo>
                  <a:cubicBezTo>
                    <a:pt x="18313" y="4947"/>
                    <a:pt x="18351" y="4937"/>
                    <a:pt x="18388" y="4924"/>
                  </a:cubicBezTo>
                  <a:close/>
                  <a:moveTo>
                    <a:pt x="6487" y="5902"/>
                  </a:moveTo>
                  <a:lnTo>
                    <a:pt x="8620" y="6490"/>
                  </a:lnTo>
                  <a:cubicBezTo>
                    <a:pt x="8784" y="6795"/>
                    <a:pt x="9070" y="7028"/>
                    <a:pt x="9413" y="7116"/>
                  </a:cubicBezTo>
                  <a:cubicBezTo>
                    <a:pt x="7874" y="9264"/>
                    <a:pt x="6814" y="11734"/>
                    <a:pt x="6317" y="14328"/>
                  </a:cubicBezTo>
                  <a:cubicBezTo>
                    <a:pt x="5966" y="13816"/>
                    <a:pt x="5640" y="13282"/>
                    <a:pt x="5340" y="12727"/>
                  </a:cubicBezTo>
                  <a:cubicBezTo>
                    <a:pt x="5297" y="12648"/>
                    <a:pt x="5221" y="12589"/>
                    <a:pt x="5131" y="12566"/>
                  </a:cubicBezTo>
                  <a:cubicBezTo>
                    <a:pt x="5104" y="12559"/>
                    <a:pt x="5076" y="12556"/>
                    <a:pt x="5049" y="12556"/>
                  </a:cubicBezTo>
                  <a:cubicBezTo>
                    <a:pt x="4985" y="12556"/>
                    <a:pt x="4923" y="12574"/>
                    <a:pt x="4870" y="12608"/>
                  </a:cubicBezTo>
                  <a:cubicBezTo>
                    <a:pt x="4323" y="12966"/>
                    <a:pt x="3784" y="13358"/>
                    <a:pt x="3267" y="13779"/>
                  </a:cubicBezTo>
                  <a:cubicBezTo>
                    <a:pt x="3801" y="10975"/>
                    <a:pt x="4903" y="8274"/>
                    <a:pt x="6487" y="5902"/>
                  </a:cubicBezTo>
                  <a:close/>
                  <a:moveTo>
                    <a:pt x="14843" y="5904"/>
                  </a:moveTo>
                  <a:cubicBezTo>
                    <a:pt x="16425" y="8275"/>
                    <a:pt x="17527" y="10979"/>
                    <a:pt x="18063" y="13783"/>
                  </a:cubicBezTo>
                  <a:cubicBezTo>
                    <a:pt x="17545" y="13360"/>
                    <a:pt x="17008" y="12966"/>
                    <a:pt x="16459" y="12611"/>
                  </a:cubicBezTo>
                  <a:cubicBezTo>
                    <a:pt x="16406" y="12576"/>
                    <a:pt x="16344" y="12558"/>
                    <a:pt x="16280" y="12558"/>
                  </a:cubicBezTo>
                  <a:cubicBezTo>
                    <a:pt x="16253" y="12558"/>
                    <a:pt x="16225" y="12561"/>
                    <a:pt x="16198" y="12568"/>
                  </a:cubicBezTo>
                  <a:cubicBezTo>
                    <a:pt x="16109" y="12590"/>
                    <a:pt x="16034" y="12650"/>
                    <a:pt x="15990" y="12730"/>
                  </a:cubicBezTo>
                  <a:cubicBezTo>
                    <a:pt x="15690" y="13284"/>
                    <a:pt x="15363" y="13819"/>
                    <a:pt x="15013" y="14329"/>
                  </a:cubicBezTo>
                  <a:cubicBezTo>
                    <a:pt x="14514" y="11734"/>
                    <a:pt x="13455" y="9265"/>
                    <a:pt x="11916" y="7118"/>
                  </a:cubicBezTo>
                  <a:cubicBezTo>
                    <a:pt x="12259" y="7028"/>
                    <a:pt x="12547" y="6797"/>
                    <a:pt x="12710" y="6491"/>
                  </a:cubicBezTo>
                  <a:lnTo>
                    <a:pt x="14843" y="5904"/>
                  </a:lnTo>
                  <a:close/>
                  <a:moveTo>
                    <a:pt x="3914" y="9334"/>
                  </a:moveTo>
                  <a:cubicBezTo>
                    <a:pt x="3219" y="11012"/>
                    <a:pt x="2730" y="12777"/>
                    <a:pt x="2466" y="14569"/>
                  </a:cubicBezTo>
                  <a:cubicBezTo>
                    <a:pt x="2445" y="14708"/>
                    <a:pt x="2513" y="14842"/>
                    <a:pt x="2634" y="14908"/>
                  </a:cubicBezTo>
                  <a:cubicBezTo>
                    <a:pt x="2683" y="14934"/>
                    <a:pt x="2737" y="14947"/>
                    <a:pt x="2791" y="14947"/>
                  </a:cubicBezTo>
                  <a:cubicBezTo>
                    <a:pt x="2870" y="14947"/>
                    <a:pt x="2949" y="14918"/>
                    <a:pt x="3010" y="14863"/>
                  </a:cubicBezTo>
                  <a:cubicBezTo>
                    <a:pt x="3623" y="14316"/>
                    <a:pt x="4267" y="13812"/>
                    <a:pt x="4934" y="13358"/>
                  </a:cubicBezTo>
                  <a:cubicBezTo>
                    <a:pt x="5331" y="14059"/>
                    <a:pt x="5771" y="14732"/>
                    <a:pt x="6244" y="15360"/>
                  </a:cubicBezTo>
                  <a:cubicBezTo>
                    <a:pt x="6308" y="15445"/>
                    <a:pt x="6405" y="15491"/>
                    <a:pt x="6508" y="15491"/>
                  </a:cubicBezTo>
                  <a:cubicBezTo>
                    <a:pt x="6535" y="15491"/>
                    <a:pt x="6561" y="15487"/>
                    <a:pt x="6590" y="15479"/>
                  </a:cubicBezTo>
                  <a:cubicBezTo>
                    <a:pt x="6718" y="15446"/>
                    <a:pt x="6815" y="15341"/>
                    <a:pt x="6833" y="15209"/>
                  </a:cubicBezTo>
                  <a:cubicBezTo>
                    <a:pt x="7124" y="13226"/>
                    <a:pt x="7756" y="11303"/>
                    <a:pt x="8688" y="9538"/>
                  </a:cubicBezTo>
                  <a:lnTo>
                    <a:pt x="8688" y="20662"/>
                  </a:lnTo>
                  <a:lnTo>
                    <a:pt x="2160" y="20662"/>
                  </a:lnTo>
                  <a:lnTo>
                    <a:pt x="2160" y="9334"/>
                  </a:lnTo>
                  <a:close/>
                  <a:moveTo>
                    <a:pt x="11983" y="9334"/>
                  </a:moveTo>
                  <a:lnTo>
                    <a:pt x="11983" y="20662"/>
                  </a:lnTo>
                  <a:lnTo>
                    <a:pt x="9349" y="20662"/>
                  </a:lnTo>
                  <a:lnTo>
                    <a:pt x="9349" y="9334"/>
                  </a:lnTo>
                  <a:close/>
                  <a:moveTo>
                    <a:pt x="4062" y="1"/>
                  </a:moveTo>
                  <a:cubicBezTo>
                    <a:pt x="3831" y="1"/>
                    <a:pt x="3600" y="45"/>
                    <a:pt x="3383" y="134"/>
                  </a:cubicBezTo>
                  <a:cubicBezTo>
                    <a:pt x="2916" y="324"/>
                    <a:pt x="2548" y="704"/>
                    <a:pt x="2372" y="1175"/>
                  </a:cubicBezTo>
                  <a:lnTo>
                    <a:pt x="1845" y="2591"/>
                  </a:lnTo>
                  <a:cubicBezTo>
                    <a:pt x="1671" y="3065"/>
                    <a:pt x="1701" y="3592"/>
                    <a:pt x="1932" y="4042"/>
                  </a:cubicBezTo>
                  <a:cubicBezTo>
                    <a:pt x="1970" y="4120"/>
                    <a:pt x="2018" y="4194"/>
                    <a:pt x="2067" y="4266"/>
                  </a:cubicBezTo>
                  <a:lnTo>
                    <a:pt x="330" y="4266"/>
                  </a:lnTo>
                  <a:cubicBezTo>
                    <a:pt x="148" y="4266"/>
                    <a:pt x="0" y="4412"/>
                    <a:pt x="0" y="4595"/>
                  </a:cubicBezTo>
                  <a:lnTo>
                    <a:pt x="0" y="6965"/>
                  </a:lnTo>
                  <a:cubicBezTo>
                    <a:pt x="0" y="7147"/>
                    <a:pt x="148" y="7295"/>
                    <a:pt x="330" y="7295"/>
                  </a:cubicBezTo>
                  <a:cubicBezTo>
                    <a:pt x="513" y="7295"/>
                    <a:pt x="659" y="7147"/>
                    <a:pt x="659" y="6965"/>
                  </a:cubicBezTo>
                  <a:lnTo>
                    <a:pt x="659" y="4924"/>
                  </a:lnTo>
                  <a:lnTo>
                    <a:pt x="2947" y="4924"/>
                  </a:lnTo>
                  <a:cubicBezTo>
                    <a:pt x="2985" y="4937"/>
                    <a:pt x="3022" y="4947"/>
                    <a:pt x="3059" y="4959"/>
                  </a:cubicBezTo>
                  <a:lnTo>
                    <a:pt x="5825" y="5720"/>
                  </a:lnTo>
                  <a:cubicBezTo>
                    <a:pt x="5212" y="6661"/>
                    <a:pt x="4669" y="7652"/>
                    <a:pt x="4205" y="8676"/>
                  </a:cubicBezTo>
                  <a:lnTo>
                    <a:pt x="662" y="8676"/>
                  </a:lnTo>
                  <a:lnTo>
                    <a:pt x="662" y="8281"/>
                  </a:lnTo>
                  <a:cubicBezTo>
                    <a:pt x="662" y="8099"/>
                    <a:pt x="515" y="7951"/>
                    <a:pt x="331" y="7951"/>
                  </a:cubicBezTo>
                  <a:cubicBezTo>
                    <a:pt x="149" y="7951"/>
                    <a:pt x="2" y="8099"/>
                    <a:pt x="2" y="8281"/>
                  </a:cubicBezTo>
                  <a:lnTo>
                    <a:pt x="2" y="9006"/>
                  </a:lnTo>
                  <a:cubicBezTo>
                    <a:pt x="2" y="9189"/>
                    <a:pt x="149" y="9337"/>
                    <a:pt x="331" y="9337"/>
                  </a:cubicBezTo>
                  <a:lnTo>
                    <a:pt x="1507" y="9337"/>
                  </a:lnTo>
                  <a:lnTo>
                    <a:pt x="1507" y="20994"/>
                  </a:lnTo>
                  <a:cubicBezTo>
                    <a:pt x="1507" y="21175"/>
                    <a:pt x="1654" y="21323"/>
                    <a:pt x="1836" y="21323"/>
                  </a:cubicBezTo>
                  <a:lnTo>
                    <a:pt x="19507" y="21323"/>
                  </a:lnTo>
                  <a:cubicBezTo>
                    <a:pt x="19689" y="21323"/>
                    <a:pt x="19836" y="21175"/>
                    <a:pt x="19836" y="20994"/>
                  </a:cubicBezTo>
                  <a:lnTo>
                    <a:pt x="19836" y="19081"/>
                  </a:lnTo>
                  <a:cubicBezTo>
                    <a:pt x="19836" y="18899"/>
                    <a:pt x="19689" y="18752"/>
                    <a:pt x="19507" y="18752"/>
                  </a:cubicBezTo>
                  <a:cubicBezTo>
                    <a:pt x="19323" y="18752"/>
                    <a:pt x="19176" y="18899"/>
                    <a:pt x="19176" y="19081"/>
                  </a:cubicBezTo>
                  <a:lnTo>
                    <a:pt x="19176" y="20665"/>
                  </a:lnTo>
                  <a:lnTo>
                    <a:pt x="12647" y="20665"/>
                  </a:lnTo>
                  <a:lnTo>
                    <a:pt x="12647" y="9540"/>
                  </a:lnTo>
                  <a:cubicBezTo>
                    <a:pt x="13579" y="11307"/>
                    <a:pt x="14210" y="13227"/>
                    <a:pt x="14501" y="15211"/>
                  </a:cubicBezTo>
                  <a:cubicBezTo>
                    <a:pt x="14520" y="15342"/>
                    <a:pt x="14617" y="15449"/>
                    <a:pt x="14746" y="15482"/>
                  </a:cubicBezTo>
                  <a:cubicBezTo>
                    <a:pt x="14772" y="15490"/>
                    <a:pt x="14799" y="15493"/>
                    <a:pt x="14828" y="15493"/>
                  </a:cubicBezTo>
                  <a:cubicBezTo>
                    <a:pt x="14931" y="15493"/>
                    <a:pt x="15028" y="15446"/>
                    <a:pt x="15090" y="15363"/>
                  </a:cubicBezTo>
                  <a:cubicBezTo>
                    <a:pt x="15564" y="14733"/>
                    <a:pt x="16005" y="14062"/>
                    <a:pt x="16401" y="13360"/>
                  </a:cubicBezTo>
                  <a:cubicBezTo>
                    <a:pt x="17066" y="13813"/>
                    <a:pt x="17712" y="14319"/>
                    <a:pt x="18325" y="14865"/>
                  </a:cubicBezTo>
                  <a:cubicBezTo>
                    <a:pt x="18387" y="14919"/>
                    <a:pt x="18466" y="14948"/>
                    <a:pt x="18546" y="14948"/>
                  </a:cubicBezTo>
                  <a:cubicBezTo>
                    <a:pt x="18599" y="14948"/>
                    <a:pt x="18652" y="14936"/>
                    <a:pt x="18700" y="14909"/>
                  </a:cubicBezTo>
                  <a:cubicBezTo>
                    <a:pt x="18822" y="14844"/>
                    <a:pt x="18891" y="14708"/>
                    <a:pt x="18870" y="14572"/>
                  </a:cubicBezTo>
                  <a:cubicBezTo>
                    <a:pt x="18607" y="12778"/>
                    <a:pt x="18117" y="11015"/>
                    <a:pt x="17423" y="9337"/>
                  </a:cubicBezTo>
                  <a:lnTo>
                    <a:pt x="19177" y="9337"/>
                  </a:lnTo>
                  <a:lnTo>
                    <a:pt x="19177" y="17764"/>
                  </a:lnTo>
                  <a:cubicBezTo>
                    <a:pt x="19177" y="17946"/>
                    <a:pt x="19325" y="18094"/>
                    <a:pt x="19508" y="18094"/>
                  </a:cubicBezTo>
                  <a:cubicBezTo>
                    <a:pt x="19690" y="18094"/>
                    <a:pt x="19838" y="17946"/>
                    <a:pt x="19838" y="17764"/>
                  </a:cubicBezTo>
                  <a:lnTo>
                    <a:pt x="19838" y="9337"/>
                  </a:lnTo>
                  <a:lnTo>
                    <a:pt x="21013" y="9337"/>
                  </a:lnTo>
                  <a:cubicBezTo>
                    <a:pt x="21195" y="9337"/>
                    <a:pt x="21343" y="9189"/>
                    <a:pt x="21343" y="9006"/>
                  </a:cubicBezTo>
                  <a:lnTo>
                    <a:pt x="21343" y="4595"/>
                  </a:lnTo>
                  <a:cubicBezTo>
                    <a:pt x="21334" y="4412"/>
                    <a:pt x="21186" y="4266"/>
                    <a:pt x="21003" y="4266"/>
                  </a:cubicBezTo>
                  <a:lnTo>
                    <a:pt x="19265" y="4266"/>
                  </a:lnTo>
                  <a:cubicBezTo>
                    <a:pt x="19316" y="4194"/>
                    <a:pt x="19362" y="4120"/>
                    <a:pt x="19401" y="4042"/>
                  </a:cubicBezTo>
                  <a:cubicBezTo>
                    <a:pt x="19630" y="3592"/>
                    <a:pt x="19662" y="3065"/>
                    <a:pt x="19487" y="2591"/>
                  </a:cubicBezTo>
                  <a:lnTo>
                    <a:pt x="18961" y="1175"/>
                  </a:lnTo>
                  <a:cubicBezTo>
                    <a:pt x="18786" y="704"/>
                    <a:pt x="18416" y="324"/>
                    <a:pt x="17951" y="134"/>
                  </a:cubicBezTo>
                  <a:cubicBezTo>
                    <a:pt x="17733" y="45"/>
                    <a:pt x="17501" y="1"/>
                    <a:pt x="17270" y="1"/>
                  </a:cubicBezTo>
                  <a:cubicBezTo>
                    <a:pt x="17005" y="1"/>
                    <a:pt x="16741" y="59"/>
                    <a:pt x="16498" y="174"/>
                  </a:cubicBezTo>
                  <a:lnTo>
                    <a:pt x="12334" y="2152"/>
                  </a:lnTo>
                  <a:cubicBezTo>
                    <a:pt x="12128" y="2006"/>
                    <a:pt x="11876" y="1918"/>
                    <a:pt x="11604" y="1918"/>
                  </a:cubicBezTo>
                  <a:lnTo>
                    <a:pt x="9730" y="1918"/>
                  </a:lnTo>
                  <a:cubicBezTo>
                    <a:pt x="9457" y="1918"/>
                    <a:pt x="9205" y="2006"/>
                    <a:pt x="9000" y="2152"/>
                  </a:cubicBezTo>
                  <a:lnTo>
                    <a:pt x="4834" y="174"/>
                  </a:lnTo>
                  <a:cubicBezTo>
                    <a:pt x="4591" y="59"/>
                    <a:pt x="4326" y="1"/>
                    <a:pt x="4062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65" name="Google Shape;17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50" y="265825"/>
            <a:ext cx="721950" cy="7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900" y="253599"/>
            <a:ext cx="1146129" cy="7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7"/>
          <p:cNvSpPr txBox="1">
            <a:spLocks noGrp="1"/>
          </p:cNvSpPr>
          <p:nvPr>
            <p:ph type="title" idx="4294967295"/>
          </p:nvPr>
        </p:nvSpPr>
        <p:spPr>
          <a:xfrm>
            <a:off x="2576525" y="338325"/>
            <a:ext cx="43227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</a:t>
            </a:r>
            <a:endParaRPr/>
          </a:p>
        </p:txBody>
      </p:sp>
      <p:sp>
        <p:nvSpPr>
          <p:cNvPr id="1768" name="Google Shape;1768;p37"/>
          <p:cNvSpPr txBox="1"/>
          <p:nvPr/>
        </p:nvSpPr>
        <p:spPr>
          <a:xfrm>
            <a:off x="6658725" y="3327450"/>
            <a:ext cx="1041900" cy="317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Losing your passes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9" name="Google Shape;1769;p37"/>
          <p:cNvSpPr txBox="1"/>
          <p:nvPr/>
        </p:nvSpPr>
        <p:spPr>
          <a:xfrm>
            <a:off x="3151875" y="3826050"/>
            <a:ext cx="1041900" cy="56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TNG PIN to secure the pass information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0" name="Google Shape;1770;p37"/>
          <p:cNvSpPr txBox="1"/>
          <p:nvPr/>
        </p:nvSpPr>
        <p:spPr>
          <a:xfrm>
            <a:off x="6899225" y="3919050"/>
            <a:ext cx="1261500" cy="594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Passes will get damaged or blurred after a long period of time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1" name="Google Shape;1771;p37"/>
          <p:cNvSpPr txBox="1"/>
          <p:nvPr/>
        </p:nvSpPr>
        <p:spPr>
          <a:xfrm>
            <a:off x="5580400" y="4112325"/>
            <a:ext cx="1261500" cy="594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Low participation of customer  to use physical voucher/ membership card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2" name="Google Shape;1772;p37"/>
          <p:cNvSpPr txBox="1"/>
          <p:nvPr/>
        </p:nvSpPr>
        <p:spPr>
          <a:xfrm>
            <a:off x="4969650" y="3670975"/>
            <a:ext cx="1261500" cy="317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Passes don’t read properly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3" name="Google Shape;1773;p37"/>
          <p:cNvSpPr txBox="1"/>
          <p:nvPr/>
        </p:nvSpPr>
        <p:spPr>
          <a:xfrm>
            <a:off x="7546125" y="2528375"/>
            <a:ext cx="1299900" cy="664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Participate in the business loyalty programme with the membership card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4" name="Google Shape;1774;p37"/>
          <p:cNvSpPr txBox="1"/>
          <p:nvPr/>
        </p:nvSpPr>
        <p:spPr>
          <a:xfrm>
            <a:off x="6231150" y="1057350"/>
            <a:ext cx="1261500" cy="381300"/>
          </a:xfrm>
          <a:prstGeom prst="rect">
            <a:avLst/>
          </a:prstGeom>
          <a:solidFill>
            <a:srgbClr val="A3E2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Send vouchers to friends as gift cards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5" name="Google Shape;1775;p37"/>
          <p:cNvSpPr txBox="1"/>
          <p:nvPr/>
        </p:nvSpPr>
        <p:spPr>
          <a:xfrm>
            <a:off x="5322750" y="2072575"/>
            <a:ext cx="1261500" cy="317100"/>
          </a:xfrm>
          <a:prstGeom prst="rect">
            <a:avLst/>
          </a:prstGeom>
          <a:solidFill>
            <a:srgbClr val="A3E2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Fast and convenient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6" name="Google Shape;1776;p37"/>
          <p:cNvSpPr txBox="1"/>
          <p:nvPr/>
        </p:nvSpPr>
        <p:spPr>
          <a:xfrm>
            <a:off x="5166150" y="2498425"/>
            <a:ext cx="1358100" cy="317100"/>
          </a:xfrm>
          <a:prstGeom prst="rect">
            <a:avLst/>
          </a:prstGeom>
          <a:solidFill>
            <a:srgbClr val="A3E2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Easy access to passes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7" name="Google Shape;1777;p37"/>
          <p:cNvSpPr txBox="1"/>
          <p:nvPr/>
        </p:nvSpPr>
        <p:spPr>
          <a:xfrm>
            <a:off x="5126550" y="1523725"/>
            <a:ext cx="1104600" cy="393600"/>
          </a:xfrm>
          <a:prstGeom prst="rect">
            <a:avLst/>
          </a:prstGeom>
          <a:solidFill>
            <a:srgbClr val="A3E2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Never carry physical passes anymore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8" name="Google Shape;1778;p37"/>
          <p:cNvSpPr txBox="1"/>
          <p:nvPr/>
        </p:nvSpPr>
        <p:spPr>
          <a:xfrm>
            <a:off x="5302950" y="2924275"/>
            <a:ext cx="1041900" cy="317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Theft &amp; Fraud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9" name="Google Shape;1779;p37"/>
          <p:cNvSpPr txBox="1"/>
          <p:nvPr/>
        </p:nvSpPr>
        <p:spPr>
          <a:xfrm>
            <a:off x="4969650" y="3297625"/>
            <a:ext cx="1554600" cy="317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Carrying a lot of passes when shopping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p37"/>
          <p:cNvSpPr txBox="1"/>
          <p:nvPr/>
        </p:nvSpPr>
        <p:spPr>
          <a:xfrm>
            <a:off x="7436675" y="1835525"/>
            <a:ext cx="1261500" cy="38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Redeem the voucher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1" name="Google Shape;1781;p37"/>
          <p:cNvSpPr txBox="1"/>
          <p:nvPr/>
        </p:nvSpPr>
        <p:spPr>
          <a:xfrm>
            <a:off x="7746500" y="3265525"/>
            <a:ext cx="1261500" cy="38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Show ticket at entrance checkpoint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2" name="Google Shape;1782;p37"/>
          <p:cNvSpPr txBox="1"/>
          <p:nvPr/>
        </p:nvSpPr>
        <p:spPr>
          <a:xfrm>
            <a:off x="551425" y="2515675"/>
            <a:ext cx="1438500" cy="11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Store  and access   passes in the TNG E-Wallet.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Type of Pass supported: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Roboto"/>
              <a:buAutoNum type="arabicPeriod"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Ticket 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Roboto"/>
              <a:buAutoNum type="arabicPeriod"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Loyalty Card 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Roboto"/>
              <a:buAutoNum type="arabicPeriod"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Voucher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Roboto"/>
              <a:buAutoNum type="arabicPeriod"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Gift card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3" name="Google Shape;1783;p37"/>
          <p:cNvSpPr txBox="1"/>
          <p:nvPr/>
        </p:nvSpPr>
        <p:spPr>
          <a:xfrm>
            <a:off x="1906775" y="3537750"/>
            <a:ext cx="1146000" cy="381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Store and manage passes digitally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4" name="Google Shape;1784;p37"/>
          <p:cNvSpPr txBox="1"/>
          <p:nvPr/>
        </p:nvSpPr>
        <p:spPr>
          <a:xfrm>
            <a:off x="3151875" y="3043050"/>
            <a:ext cx="1146000" cy="74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Business issue the loyalty pass or virtual voucher  to customer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5" name="Google Shape;1785;p37"/>
          <p:cNvSpPr txBox="1"/>
          <p:nvPr/>
        </p:nvSpPr>
        <p:spPr>
          <a:xfrm>
            <a:off x="1430525" y="1169550"/>
            <a:ext cx="949800" cy="317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Peer-to-peer pass sharing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6" name="Google Shape;1786;p37"/>
          <p:cNvSpPr txBox="1"/>
          <p:nvPr/>
        </p:nvSpPr>
        <p:spPr>
          <a:xfrm>
            <a:off x="2500325" y="1518125"/>
            <a:ext cx="1438500" cy="393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Carry  all the passes only with your mobile phone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7" name="Google Shape;1787;p37"/>
          <p:cNvSpPr txBox="1"/>
          <p:nvPr/>
        </p:nvSpPr>
        <p:spPr>
          <a:xfrm>
            <a:off x="2480275" y="1964875"/>
            <a:ext cx="1713600" cy="501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Use the passes by showing the QR Code at  the payment gateway or entrance.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8" name="Google Shape;1788;p37"/>
          <p:cNvSpPr txBox="1"/>
          <p:nvPr/>
        </p:nvSpPr>
        <p:spPr>
          <a:xfrm>
            <a:off x="1430525" y="3988075"/>
            <a:ext cx="1146000" cy="74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Claim the purchased ticket and store it into TNG e wallet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3" name="Google Shape;17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00" y="1104000"/>
            <a:ext cx="8478474" cy="377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4" name="Google Shape;1794;p38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 </a:t>
            </a:r>
            <a:endParaRPr/>
          </a:p>
        </p:txBody>
      </p:sp>
      <p:pic>
        <p:nvPicPr>
          <p:cNvPr id="1795" name="Google Shape;17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50" y="274500"/>
            <a:ext cx="721950" cy="7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500" y="262274"/>
            <a:ext cx="1146129" cy="7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7" name="Google Shape;1797;p38"/>
          <p:cNvSpPr txBox="1"/>
          <p:nvPr/>
        </p:nvSpPr>
        <p:spPr>
          <a:xfrm>
            <a:off x="512075" y="1630125"/>
            <a:ext cx="1297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Software Developer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38"/>
          <p:cNvSpPr txBox="1"/>
          <p:nvPr/>
        </p:nvSpPr>
        <p:spPr>
          <a:xfrm>
            <a:off x="512075" y="1955625"/>
            <a:ext cx="14196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Business (pass issuer)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9" name="Google Shape;1799;p38"/>
          <p:cNvSpPr txBox="1"/>
          <p:nvPr/>
        </p:nvSpPr>
        <p:spPr>
          <a:xfrm>
            <a:off x="2083775" y="1540700"/>
            <a:ext cx="15717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Platform Development and Maintenance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38"/>
          <p:cNvSpPr txBox="1"/>
          <p:nvPr/>
        </p:nvSpPr>
        <p:spPr>
          <a:xfrm>
            <a:off x="512075" y="4140875"/>
            <a:ext cx="15717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Platform Development and Maintenance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1" name="Google Shape;1801;p38"/>
          <p:cNvSpPr txBox="1"/>
          <p:nvPr/>
        </p:nvSpPr>
        <p:spPr>
          <a:xfrm>
            <a:off x="4667425" y="4140875"/>
            <a:ext cx="1297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Fees (platform and merchant fee )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2" name="Google Shape;1802;p38"/>
          <p:cNvSpPr txBox="1"/>
          <p:nvPr/>
        </p:nvSpPr>
        <p:spPr>
          <a:xfrm>
            <a:off x="5531450" y="2863525"/>
            <a:ext cx="12216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TNG e-wallet app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3" name="Google Shape;1803;p38"/>
          <p:cNvSpPr txBox="1"/>
          <p:nvPr/>
        </p:nvSpPr>
        <p:spPr>
          <a:xfrm>
            <a:off x="7147675" y="1575867"/>
            <a:ext cx="1297200" cy="809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Business that issue passes like ticket,voucher and loyalty card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4" name="Google Shape;1804;p38"/>
          <p:cNvSpPr txBox="1"/>
          <p:nvPr/>
        </p:nvSpPr>
        <p:spPr>
          <a:xfrm>
            <a:off x="7147675" y="2462813"/>
            <a:ext cx="1297200" cy="260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Consumer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5" name="Google Shape;1805;p38"/>
          <p:cNvSpPr txBox="1"/>
          <p:nvPr/>
        </p:nvSpPr>
        <p:spPr>
          <a:xfrm>
            <a:off x="3859425" y="2323575"/>
            <a:ext cx="1297200" cy="356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Peer to peer pass sharing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6" name="Google Shape;1806;p38"/>
          <p:cNvSpPr txBox="1"/>
          <p:nvPr/>
        </p:nvSpPr>
        <p:spPr>
          <a:xfrm>
            <a:off x="2168975" y="2863513"/>
            <a:ext cx="1297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TNG E-Wallet platform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7" name="Google Shape;1807;p38"/>
          <p:cNvSpPr txBox="1"/>
          <p:nvPr/>
        </p:nvSpPr>
        <p:spPr>
          <a:xfrm>
            <a:off x="2168975" y="3171750"/>
            <a:ext cx="11460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TNG E-Wallet ‘s existing users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8" name="Google Shape;1808;p38"/>
          <p:cNvSpPr txBox="1"/>
          <p:nvPr/>
        </p:nvSpPr>
        <p:spPr>
          <a:xfrm>
            <a:off x="2168975" y="3480000"/>
            <a:ext cx="11460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TNG brand name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9" name="Google Shape;1809;p38"/>
          <p:cNvSpPr txBox="1"/>
          <p:nvPr/>
        </p:nvSpPr>
        <p:spPr>
          <a:xfrm>
            <a:off x="5531450" y="1512675"/>
            <a:ext cx="8928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Peer to peer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0" name="Google Shape;1810;p38"/>
          <p:cNvSpPr txBox="1"/>
          <p:nvPr/>
        </p:nvSpPr>
        <p:spPr>
          <a:xfrm>
            <a:off x="5531450" y="3182850"/>
            <a:ext cx="1382400" cy="46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Payment terminal  and  Barcode scanner at entrance checkpoint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1" name="Google Shape;1811;p38"/>
          <p:cNvSpPr txBox="1"/>
          <p:nvPr/>
        </p:nvSpPr>
        <p:spPr>
          <a:xfrm>
            <a:off x="2201975" y="4141375"/>
            <a:ext cx="11460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Human Resources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2" name="Google Shape;1812;p38"/>
          <p:cNvSpPr txBox="1"/>
          <p:nvPr/>
        </p:nvSpPr>
        <p:spPr>
          <a:xfrm>
            <a:off x="3845413" y="1581750"/>
            <a:ext cx="1146000" cy="658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Store and access digital passes within the TNG e-wallet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3" name="Google Shape;1813;p38"/>
          <p:cNvSpPr txBox="1"/>
          <p:nvPr/>
        </p:nvSpPr>
        <p:spPr>
          <a:xfrm>
            <a:off x="5548150" y="1850375"/>
            <a:ext cx="10428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Digital Passes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4" name="Google Shape;1814;p38"/>
          <p:cNvSpPr txBox="1"/>
          <p:nvPr/>
        </p:nvSpPr>
        <p:spPr>
          <a:xfrm>
            <a:off x="5540375" y="2188100"/>
            <a:ext cx="1297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Protect the pass information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5" name="Google Shape;1815;p38"/>
          <p:cNvSpPr txBox="1"/>
          <p:nvPr/>
        </p:nvSpPr>
        <p:spPr>
          <a:xfrm>
            <a:off x="512075" y="4486500"/>
            <a:ext cx="1297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Server infrastructure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6" name="Google Shape;1816;p38"/>
          <p:cNvSpPr txBox="1"/>
          <p:nvPr/>
        </p:nvSpPr>
        <p:spPr>
          <a:xfrm>
            <a:off x="2201975" y="4486500"/>
            <a:ext cx="7221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Marketing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7" name="Google Shape;1817;p38"/>
          <p:cNvSpPr txBox="1"/>
          <p:nvPr/>
        </p:nvSpPr>
        <p:spPr>
          <a:xfrm>
            <a:off x="6148700" y="4140875"/>
            <a:ext cx="2020200" cy="541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Opportunity in Integrations with loyalty programs and promotion from other business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8" name="Google Shape;1818;p38"/>
          <p:cNvSpPr txBox="1"/>
          <p:nvPr/>
        </p:nvSpPr>
        <p:spPr>
          <a:xfrm>
            <a:off x="4667425" y="4486500"/>
            <a:ext cx="1297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Attract more users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9" name="Google Shape;1819;p38"/>
          <p:cNvSpPr txBox="1"/>
          <p:nvPr/>
        </p:nvSpPr>
        <p:spPr>
          <a:xfrm>
            <a:off x="2083775" y="1878513"/>
            <a:ext cx="13824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Marketing and customer acquisition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0" name="Google Shape;1820;p38"/>
          <p:cNvSpPr txBox="1"/>
          <p:nvPr/>
        </p:nvSpPr>
        <p:spPr>
          <a:xfrm>
            <a:off x="2083775" y="2202113"/>
            <a:ext cx="12216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Customer Support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39"/>
          <p:cNvSpPr txBox="1">
            <a:spLocks noGrp="1"/>
          </p:cNvSpPr>
          <p:nvPr>
            <p:ph type="title"/>
          </p:nvPr>
        </p:nvSpPr>
        <p:spPr>
          <a:xfrm>
            <a:off x="2167128" y="3304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Remarks </a:t>
            </a:r>
            <a:endParaRPr/>
          </a:p>
        </p:txBody>
      </p:sp>
      <p:pic>
        <p:nvPicPr>
          <p:cNvPr id="1826" name="Google Shape;18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50" y="265825"/>
            <a:ext cx="721950" cy="7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525" y="253599"/>
            <a:ext cx="1146129" cy="7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8" name="Google Shape;1828;p39"/>
          <p:cNvSpPr txBox="1"/>
          <p:nvPr/>
        </p:nvSpPr>
        <p:spPr>
          <a:xfrm>
            <a:off x="1524800" y="1163025"/>
            <a:ext cx="599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39"/>
          <p:cNvSpPr txBox="1">
            <a:spLocks noGrp="1"/>
          </p:cNvSpPr>
          <p:nvPr>
            <p:ph type="subTitle" idx="1"/>
          </p:nvPr>
        </p:nvSpPr>
        <p:spPr>
          <a:xfrm>
            <a:off x="1629925" y="1356525"/>
            <a:ext cx="6212100" cy="25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It’s always a hassle to bring many passes with you when shopping or travelling. Thus, this is an excellent idea to digitalise passes and add them in the TNG e-wallet like how we store our physical passes in our wallet. It would be a fast and convenient approach for users to store, access and share their passes with a single device. It would not only make e-wallet a more enjoyable application, but also an indispensable daily essential.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On-screen Show (16:9)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Roboto</vt:lpstr>
      <vt:lpstr>Calibri</vt:lpstr>
      <vt:lpstr>Barlow Semi Condensed Medium</vt:lpstr>
      <vt:lpstr>Fjalla One</vt:lpstr>
      <vt:lpstr>Fira Sans Condensed</vt:lpstr>
      <vt:lpstr>Barlow Semi Condensed</vt:lpstr>
      <vt:lpstr>Roboto Condensed Light</vt:lpstr>
      <vt:lpstr>Technology Consulting by Slidesgo</vt:lpstr>
      <vt:lpstr>Passes</vt:lpstr>
      <vt:lpstr>Problem Statement</vt:lpstr>
      <vt:lpstr>Market / Consumer Needs</vt:lpstr>
      <vt:lpstr>Value Proposition </vt:lpstr>
      <vt:lpstr>Business Model  </vt:lpstr>
      <vt:lpstr>Closing Remarks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Passes</dc:title>
  <cp:lastModifiedBy>Zhen Yong Shoon</cp:lastModifiedBy>
  <cp:revision>1</cp:revision>
  <dcterms:modified xsi:type="dcterms:W3CDTF">2022-07-23T15:38:55Z</dcterms:modified>
</cp:coreProperties>
</file>