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arlow Semi Condensed" panose="00000506000000000000" pitchFamily="2" charset="0"/>
      <p:regular r:id="rId9"/>
      <p:bold r:id="rId10"/>
      <p:italic r:id="rId11"/>
      <p:boldItalic r:id="rId12"/>
    </p:embeddedFont>
    <p:embeddedFont>
      <p:font typeface="Fira Sans Condensed" panose="020B05030500000200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Staatliches"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4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de0373c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de0373c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4f46a321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4f46a321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4f46a321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4f46a321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04f46a321a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04f46a321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dbaf7963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dbaf796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09325" y="976500"/>
            <a:ext cx="3722100" cy="21975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6300">
                <a:latin typeface="Staatliches"/>
                <a:ea typeface="Staatliches"/>
                <a:cs typeface="Staatliches"/>
                <a:sym typeface="Staatliche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5317450" y="3266563"/>
            <a:ext cx="2478000" cy="61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2" name="Google Shape;42;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4"/>
        <p:cNvGrpSpPr/>
        <p:nvPr/>
      </p:nvGrpSpPr>
      <p:grpSpPr>
        <a:xfrm>
          <a:off x="0" y="0"/>
          <a:ext cx="0" cy="0"/>
          <a:chOff x="0" y="0"/>
          <a:chExt cx="0" cy="0"/>
        </a:xfrm>
      </p:grpSpPr>
      <p:sp>
        <p:nvSpPr>
          <p:cNvPr id="45" name="Google Shape;45;p13"/>
          <p:cNvSpPr txBox="1">
            <a:spLocks noGrp="1"/>
          </p:cNvSpPr>
          <p:nvPr>
            <p:ph type="ctrTitle"/>
          </p:nvPr>
        </p:nvSpPr>
        <p:spPr>
          <a:xfrm>
            <a:off x="723300" y="437400"/>
            <a:ext cx="3848700" cy="105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 name="Google Shape;46;p13"/>
          <p:cNvSpPr txBox="1">
            <a:spLocks noGrp="1"/>
          </p:cNvSpPr>
          <p:nvPr>
            <p:ph type="subTitle" idx="1"/>
          </p:nvPr>
        </p:nvSpPr>
        <p:spPr>
          <a:xfrm>
            <a:off x="1050350" y="2155475"/>
            <a:ext cx="3194700" cy="12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7" name="Google Shape;47;p13"/>
          <p:cNvSpPr txBox="1">
            <a:spLocks noGrp="1"/>
          </p:cNvSpPr>
          <p:nvPr>
            <p:ph type="subTitle" idx="2"/>
          </p:nvPr>
        </p:nvSpPr>
        <p:spPr>
          <a:xfrm>
            <a:off x="2679302" y="4230175"/>
            <a:ext cx="37854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48" name="Google Shape;48;p13"/>
          <p:cNvSpPr txBox="1"/>
          <p:nvPr/>
        </p:nvSpPr>
        <p:spPr>
          <a:xfrm>
            <a:off x="1050275" y="3460250"/>
            <a:ext cx="31947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lt1"/>
                </a:solidFill>
                <a:latin typeface="Roboto"/>
                <a:ea typeface="Roboto"/>
                <a:cs typeface="Roboto"/>
                <a:sym typeface="Roboto"/>
              </a:rPr>
              <a:t>CREDITS: This presentation template was created by </a:t>
            </a:r>
            <a:r>
              <a:rPr lang="en" sz="10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lt1"/>
                </a:solidFill>
                <a:latin typeface="Roboto"/>
                <a:ea typeface="Roboto"/>
                <a:cs typeface="Roboto"/>
                <a:sym typeface="Roboto"/>
              </a:rPr>
              <a:t>, and includes icons by </a:t>
            </a:r>
            <a:r>
              <a:rPr lang="en" sz="10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chemeClr val="lt1"/>
                </a:solidFill>
                <a:latin typeface="Roboto"/>
                <a:ea typeface="Roboto"/>
                <a:cs typeface="Roboto"/>
                <a:sym typeface="Roboto"/>
              </a:rPr>
              <a:t>, and infographics &amp; images by </a:t>
            </a:r>
            <a:r>
              <a:rPr lang="en" sz="10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000" b="1">
              <a:solidFill>
                <a:schemeClr val="lt1"/>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
    <p:spTree>
      <p:nvGrpSpPr>
        <p:cNvPr id="1" name="Shape 4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5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BLANK_1_1_1_1_1_1_1_1_1">
    <p:bg>
      <p:bgPr>
        <a:solidFill>
          <a:schemeClr val="accent2"/>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BLANK_1_1_1_1_1_1_1_1_1_1">
    <p:spTree>
      <p:nvGrpSpPr>
        <p:cNvPr id="1" name="Shape 5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5">
  <p:cSld name="BLANK_1_1_1_1_1_1_1_1_1_1_1">
    <p:bg>
      <p:bgPr>
        <a:solidFill>
          <a:schemeClr val="dk2"/>
        </a:solid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6">
  <p:cSld name="BLANK_1_1_1_1_1_1_1_1_1_1_1_1">
    <p:bg>
      <p:bgPr>
        <a:solidFill>
          <a:schemeClr val="accent2"/>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7">
  <p:cSld name="BLANK_1_1_1_1_1_1_1_1_1_1_1_1_1">
    <p:bg>
      <p:bgPr>
        <a:solidFill>
          <a:schemeClr val="accent3"/>
        </a:solidFill>
        <a:effectLst/>
      </p:bgPr>
    </p:bg>
    <p:spTree>
      <p:nvGrpSpPr>
        <p:cNvPr id="1" name="Shape 55"/>
        <p:cNvGrpSpPr/>
        <p:nvPr/>
      </p:nvGrpSpPr>
      <p:grpSpPr>
        <a:xfrm>
          <a:off x="0" y="0"/>
          <a:ext cx="0" cy="0"/>
          <a:chOff x="0" y="0"/>
          <a:chExt cx="0" cy="0"/>
        </a:xfrm>
      </p:grpSpPr>
      <p:sp>
        <p:nvSpPr>
          <p:cNvPr id="56" name="Google Shape;56;p20"/>
          <p:cNvSpPr/>
          <p:nvPr/>
        </p:nvSpPr>
        <p:spPr>
          <a:xfrm>
            <a:off x="8022543" y="-2736950"/>
            <a:ext cx="249508" cy="872310"/>
          </a:xfrm>
          <a:custGeom>
            <a:avLst/>
            <a:gdLst/>
            <a:ahLst/>
            <a:cxnLst/>
            <a:rect l="l" t="t" r="r" b="b"/>
            <a:pathLst>
              <a:path w="3606" h="12607" extrusionOk="0">
                <a:moveTo>
                  <a:pt x="1" y="0"/>
                </a:moveTo>
                <a:lnTo>
                  <a:pt x="1" y="0"/>
                </a:lnTo>
                <a:cubicBezTo>
                  <a:pt x="1" y="0"/>
                  <a:pt x="2274" y="11776"/>
                  <a:pt x="2274" y="11947"/>
                </a:cubicBezTo>
                <a:cubicBezTo>
                  <a:pt x="2274" y="12103"/>
                  <a:pt x="3386" y="12607"/>
                  <a:pt x="3575" y="12607"/>
                </a:cubicBezTo>
                <a:cubicBezTo>
                  <a:pt x="3595" y="12607"/>
                  <a:pt x="3605" y="12601"/>
                  <a:pt x="3602" y="12589"/>
                </a:cubicBezTo>
                <a:cubicBezTo>
                  <a:pt x="3569" y="12460"/>
                  <a:pt x="3602" y="754"/>
                  <a:pt x="3602" y="754"/>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0"/>
          <p:cNvSpPr/>
          <p:nvPr/>
        </p:nvSpPr>
        <p:spPr>
          <a:xfrm>
            <a:off x="7430679" y="-2970817"/>
            <a:ext cx="591942" cy="862415"/>
          </a:xfrm>
          <a:custGeom>
            <a:avLst/>
            <a:gdLst/>
            <a:ahLst/>
            <a:cxnLst/>
            <a:rect l="l" t="t" r="r" b="b"/>
            <a:pathLst>
              <a:path w="8555" h="12464" extrusionOk="0">
                <a:moveTo>
                  <a:pt x="8555" y="0"/>
                </a:moveTo>
                <a:lnTo>
                  <a:pt x="0" y="10843"/>
                </a:lnTo>
                <a:lnTo>
                  <a:pt x="1974" y="12463"/>
                </a:lnTo>
                <a:lnTo>
                  <a:pt x="8555" y="0"/>
                </a:lnTo>
                <a:close/>
              </a:path>
            </a:pathLst>
          </a:custGeom>
          <a:solidFill>
            <a:srgbClr val="FFFFFF">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391900" y="2267250"/>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391925" y="1454225"/>
            <a:ext cx="436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248575"/>
            <a:ext cx="4360200" cy="44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8">
  <p:cSld name="BLANK_1_1_1_1_1_1_1_1_1_1_1_1_1_1">
    <p:bg>
      <p:bgPr>
        <a:solidFill>
          <a:schemeClr val="accent4"/>
        </a:solid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9">
  <p:cSld name="BLANK_1_1_1_1_1_1_1_1_1_1_1_1_1_1_1">
    <p:bg>
      <p:bgPr>
        <a:solidFill>
          <a:schemeClr val="dk2"/>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0">
  <p:cSld name="BLANK_1_1_1_1_1_1_1_1_1_1_1_1_1_1_1_1">
    <p:bg>
      <p:bgPr>
        <a:solidFill>
          <a:schemeClr val="accent2"/>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1">
  <p:cSld name="BLANK_1_1_1_1_1_1_1_1_1_1_1_1_1_1_1_1_1">
    <p:bg>
      <p:bgPr>
        <a:solidFill>
          <a:schemeClr val="dk2"/>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2">
  <p:cSld name="BLANK_1_1_1_1_1_1_1_1_1_1_1_1_1_1_1_1_1_1">
    <p:bg>
      <p:bgPr>
        <a:solidFill>
          <a:schemeClr val="accent3"/>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3">
  <p:cSld name="BLANK_1_1_1_1_1_1_1_1_1_1_1_1_1_1_1_1_1_1_1">
    <p:bg>
      <p:bgPr>
        <a:solidFill>
          <a:schemeClr val="accent2"/>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4">
  <p:cSld name="BLANK_1_1_1_1_1_1_1_1_1_1_1_1_1_1_1_1_1_1_1_1">
    <p:bg>
      <p:bgPr>
        <a:solidFill>
          <a:schemeClr val="accent2"/>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5">
  <p:cSld name="BLANK_1_1_1_1_1_1_1_1_1_1_1_1_1_1_1_1_1_1_1_1_1">
    <p:bg>
      <p:bgPr>
        <a:solidFill>
          <a:schemeClr val="accent4"/>
        </a:solid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6">
  <p:cSld name="BLANK_1_1_1_1_1_1_1_1_1_1_1_1_1_1_1_1_1_1_1_1_1_1">
    <p:bg>
      <p:bgPr>
        <a:solidFill>
          <a:schemeClr val="dk2"/>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8">
  <p:cSld name="BLANK_1_1_1_1_1_1_1_1_1_1_1_1_1_1_1_1_1_1_1_1_1_1_1_1">
    <p:bg>
      <p:bgPr>
        <a:solidFill>
          <a:schemeClr val="dk2"/>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5"/>
        <p:cNvGrpSpPr/>
        <p:nvPr/>
      </p:nvGrpSpPr>
      <p:grpSpPr>
        <a:xfrm>
          <a:off x="0" y="0"/>
          <a:ext cx="0" cy="0"/>
          <a:chOff x="0" y="0"/>
          <a:chExt cx="0" cy="0"/>
        </a:xfrm>
      </p:grpSpPr>
      <p:grpSp>
        <p:nvGrpSpPr>
          <p:cNvPr id="16" name="Google Shape;16;p4"/>
          <p:cNvGrpSpPr/>
          <p:nvPr/>
        </p:nvGrpSpPr>
        <p:grpSpPr>
          <a:xfrm flipH="1">
            <a:off x="-458824" y="-225552"/>
            <a:ext cx="14350095" cy="5368989"/>
            <a:chOff x="575775" y="1218300"/>
            <a:chExt cx="3821800" cy="1429900"/>
          </a:xfrm>
        </p:grpSpPr>
        <p:sp>
          <p:nvSpPr>
            <p:cNvPr id="17" name="Google Shape;17;p4"/>
            <p:cNvSpPr/>
            <p:nvPr/>
          </p:nvSpPr>
          <p:spPr>
            <a:xfrm>
              <a:off x="2963725" y="1218350"/>
              <a:ext cx="1433850" cy="1184525"/>
            </a:xfrm>
            <a:custGeom>
              <a:avLst/>
              <a:gdLst/>
              <a:ahLst/>
              <a:cxnLst/>
              <a:rect l="l" t="t" r="r" b="b"/>
              <a:pathLst>
                <a:path w="57354" h="47381" extrusionOk="0">
                  <a:moveTo>
                    <a:pt x="9376" y="1"/>
                  </a:moveTo>
                  <a:lnTo>
                    <a:pt x="1071" y="1812"/>
                  </a:lnTo>
                  <a:cubicBezTo>
                    <a:pt x="0" y="10527"/>
                    <a:pt x="6289" y="20002"/>
                    <a:pt x="14524" y="23070"/>
                  </a:cubicBezTo>
                  <a:cubicBezTo>
                    <a:pt x="18297" y="24489"/>
                    <a:pt x="22445" y="24721"/>
                    <a:pt x="26157" y="26282"/>
                  </a:cubicBezTo>
                  <a:cubicBezTo>
                    <a:pt x="34685" y="29877"/>
                    <a:pt x="39092" y="39521"/>
                    <a:pt x="46996" y="44320"/>
                  </a:cubicBezTo>
                  <a:cubicBezTo>
                    <a:pt x="50110" y="46211"/>
                    <a:pt x="53714" y="47246"/>
                    <a:pt x="57354" y="47380"/>
                  </a:cubicBezTo>
                  <a:lnTo>
                    <a:pt x="57354" y="1"/>
                  </a:lnTo>
                  <a:close/>
                </a:path>
              </a:pathLst>
            </a:custGeom>
            <a:solidFill>
              <a:srgbClr val="FFFFFF">
                <a:alpha val="61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575775" y="1218300"/>
              <a:ext cx="2783175" cy="1429900"/>
            </a:xfrm>
            <a:custGeom>
              <a:avLst/>
              <a:gdLst/>
              <a:ahLst/>
              <a:cxnLst/>
              <a:rect l="l" t="t" r="r" b="b"/>
              <a:pathLst>
                <a:path w="111327" h="57196" extrusionOk="0">
                  <a:moveTo>
                    <a:pt x="57789" y="1"/>
                  </a:moveTo>
                  <a:cubicBezTo>
                    <a:pt x="56901" y="1"/>
                    <a:pt x="56014" y="57"/>
                    <a:pt x="55133" y="172"/>
                  </a:cubicBezTo>
                  <a:cubicBezTo>
                    <a:pt x="48852" y="993"/>
                    <a:pt x="43018" y="4775"/>
                    <a:pt x="39699" y="10173"/>
                  </a:cubicBezTo>
                  <a:cubicBezTo>
                    <a:pt x="37656" y="13509"/>
                    <a:pt x="36514" y="17416"/>
                    <a:pt x="33927" y="20343"/>
                  </a:cubicBezTo>
                  <a:cubicBezTo>
                    <a:pt x="29636" y="25196"/>
                    <a:pt x="22571" y="26195"/>
                    <a:pt x="16754" y="29023"/>
                  </a:cubicBezTo>
                  <a:cubicBezTo>
                    <a:pt x="6602" y="33956"/>
                    <a:pt x="0" y="45955"/>
                    <a:pt x="1017" y="57195"/>
                  </a:cubicBezTo>
                  <a:lnTo>
                    <a:pt x="108427" y="57195"/>
                  </a:lnTo>
                  <a:cubicBezTo>
                    <a:pt x="111326" y="48899"/>
                    <a:pt x="107196" y="38309"/>
                    <a:pt x="99818" y="33555"/>
                  </a:cubicBezTo>
                  <a:cubicBezTo>
                    <a:pt x="96428" y="31369"/>
                    <a:pt x="92422" y="30254"/>
                    <a:pt x="89131" y="27934"/>
                  </a:cubicBezTo>
                  <a:cubicBezTo>
                    <a:pt x="81566" y="22617"/>
                    <a:pt x="79317" y="12251"/>
                    <a:pt x="72609" y="5873"/>
                  </a:cubicBezTo>
                  <a:cubicBezTo>
                    <a:pt x="68667" y="2122"/>
                    <a:pt x="63228" y="1"/>
                    <a:pt x="57789" y="1"/>
                  </a:cubicBezTo>
                  <a:close/>
                </a:path>
              </a:pathLst>
            </a:custGeom>
            <a:solidFill>
              <a:srgbClr val="FFFFFF">
                <a:alpha val="61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4"/>
          <p:cNvSpPr txBox="1">
            <a:spLocks noGrp="1"/>
          </p:cNvSpPr>
          <p:nvPr>
            <p:ph type="title"/>
          </p:nvPr>
        </p:nvSpPr>
        <p:spPr>
          <a:xfrm>
            <a:off x="720000" y="437400"/>
            <a:ext cx="7704000" cy="6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374150"/>
            <a:ext cx="7704000" cy="3332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Roboto"/>
              <a:buChar char="●"/>
              <a:defRPr sz="1050">
                <a:solidFill>
                  <a:schemeClr val="accent4"/>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a:solidFill>
                  <a:schemeClr val="accent4"/>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a:solidFill>
                  <a:schemeClr val="accent4"/>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a:solidFill>
                  <a:schemeClr val="accent4"/>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a:solidFill>
                  <a:schemeClr val="accent4"/>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a:solidFill>
                  <a:schemeClr val="accent4"/>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a:solidFill>
                  <a:schemeClr val="accent4"/>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a:solidFill>
                  <a:schemeClr val="accent4"/>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a:solidFill>
                  <a:schemeClr val="accent4"/>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9">
  <p:cSld name="BLANK_1_1_1_1_1_1_1_1_1_1_1_1_1_1_1_1_1_1_1_1_1_1_1_1_1">
    <p:bg>
      <p:bgPr>
        <a:solidFill>
          <a:schemeClr val="accent3"/>
        </a:solid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0">
  <p:cSld name="BLANK_1_1_1_1_1_1_1_1_1_1_1_1_1_1_1_1_1_1_1_1_1_1_1_1_1_1">
    <p:bg>
      <p:bgPr>
        <a:solidFill>
          <a:schemeClr val="accent3"/>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21">
  <p:cSld name="BLANK_1_1_1_1_1_1_1_1_1_1_1_1_1_1_1_1_1_1_1_1_1_1_1_1_1_1_1">
    <p:bg>
      <p:bgPr>
        <a:solidFill>
          <a:schemeClr val="accent2"/>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2">
  <p:cSld name="BLANK_1_1_1_1_1_1_1_1_1_1_1_1_1_1_1_1_1_1_1_1_1_1_1_1_1_1_1_1">
    <p:bg>
      <p:bgPr>
        <a:solidFill>
          <a:schemeClr val="accent4"/>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23">
  <p:cSld name="BLANK_1_1_1_1_1_1_1_1_1_1_1_1_1_1_1_1_1_1_1_1_1_1_1_1_1_1_1_1_1">
    <p:bg>
      <p:bgPr>
        <a:solidFill>
          <a:schemeClr val="accent2"/>
        </a:solid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5">
  <p:cSld name="BLANK_1_1_1_1_1_1_1_1_1_1_1_1_1_1_1_1_1_1_1_1_1_1_1_1_1_1_1_1_1_1_1">
    <p:spTree>
      <p:nvGrpSpPr>
        <p:cNvPr id="1" name="Shape 73"/>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27">
  <p:cSld name="BLANK_1_1_1_1_1_1_1_1_1_1_1_1_1_1_1_1_1_1_1_1_1_1_1_1_1_1_1_1_1_1_1_1_1">
    <p:bg>
      <p:bgPr>
        <a:solidFill>
          <a:schemeClr val="accent2"/>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28">
  <p:cSld name="BLANK_1_1_1_1_1_1_1_1_1_1_1_1_1_1_1_1_1_1_1_1_1_1_1_1_1_1_1_1_1_1_1_1_1_1">
    <p:bg>
      <p:bgPr>
        <a:solidFill>
          <a:schemeClr val="accent2"/>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9">
  <p:cSld name="BLANK_1_1_1_1_1_1_1_1_1_1_1_1_1_1_1_1_1_1_1_1_1_1_1_1_1_1_1_1_1_1_1_1_1_1_1">
    <p:bg>
      <p:bgPr>
        <a:solidFill>
          <a:schemeClr val="accent4"/>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30">
  <p:cSld name="BLANK_1_1_1_1_1_1_1_1_1_1_1_1_1_1_1_1_1_1_1_1_1_1_1_1_1_1_1_1_1_1_1_1_1_1_1_1">
    <p:bg>
      <p:bgPr>
        <a:solidFill>
          <a:schemeClr val="accent4"/>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grpSp>
        <p:nvGrpSpPr>
          <p:cNvPr id="22" name="Google Shape;22;p5"/>
          <p:cNvGrpSpPr/>
          <p:nvPr/>
        </p:nvGrpSpPr>
        <p:grpSpPr>
          <a:xfrm flipH="1">
            <a:off x="-458824" y="-225552"/>
            <a:ext cx="14350095" cy="5368989"/>
            <a:chOff x="575775" y="1218300"/>
            <a:chExt cx="3821800" cy="1429900"/>
          </a:xfrm>
        </p:grpSpPr>
        <p:sp>
          <p:nvSpPr>
            <p:cNvPr id="23" name="Google Shape;23;p5"/>
            <p:cNvSpPr/>
            <p:nvPr/>
          </p:nvSpPr>
          <p:spPr>
            <a:xfrm>
              <a:off x="2963725" y="1218350"/>
              <a:ext cx="1433850" cy="1184525"/>
            </a:xfrm>
            <a:custGeom>
              <a:avLst/>
              <a:gdLst/>
              <a:ahLst/>
              <a:cxnLst/>
              <a:rect l="l" t="t" r="r" b="b"/>
              <a:pathLst>
                <a:path w="57354" h="47381" extrusionOk="0">
                  <a:moveTo>
                    <a:pt x="9376" y="1"/>
                  </a:moveTo>
                  <a:lnTo>
                    <a:pt x="1071" y="1812"/>
                  </a:lnTo>
                  <a:cubicBezTo>
                    <a:pt x="0" y="10527"/>
                    <a:pt x="6289" y="20002"/>
                    <a:pt x="14524" y="23070"/>
                  </a:cubicBezTo>
                  <a:cubicBezTo>
                    <a:pt x="18297" y="24489"/>
                    <a:pt x="22445" y="24721"/>
                    <a:pt x="26157" y="26282"/>
                  </a:cubicBezTo>
                  <a:cubicBezTo>
                    <a:pt x="34685" y="29877"/>
                    <a:pt x="39092" y="39521"/>
                    <a:pt x="46996" y="44320"/>
                  </a:cubicBezTo>
                  <a:cubicBezTo>
                    <a:pt x="50110" y="46211"/>
                    <a:pt x="53714" y="47246"/>
                    <a:pt x="57354" y="47380"/>
                  </a:cubicBezTo>
                  <a:lnTo>
                    <a:pt x="57354" y="1"/>
                  </a:lnTo>
                  <a:close/>
                </a:path>
              </a:pathLst>
            </a:custGeom>
            <a:solidFill>
              <a:srgbClr val="FFFFFF">
                <a:alpha val="61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575775" y="1218300"/>
              <a:ext cx="2783175" cy="1429900"/>
            </a:xfrm>
            <a:custGeom>
              <a:avLst/>
              <a:gdLst/>
              <a:ahLst/>
              <a:cxnLst/>
              <a:rect l="l" t="t" r="r" b="b"/>
              <a:pathLst>
                <a:path w="111327" h="57196" extrusionOk="0">
                  <a:moveTo>
                    <a:pt x="57789" y="1"/>
                  </a:moveTo>
                  <a:cubicBezTo>
                    <a:pt x="56901" y="1"/>
                    <a:pt x="56014" y="57"/>
                    <a:pt x="55133" y="172"/>
                  </a:cubicBezTo>
                  <a:cubicBezTo>
                    <a:pt x="48852" y="993"/>
                    <a:pt x="43018" y="4775"/>
                    <a:pt x="39699" y="10173"/>
                  </a:cubicBezTo>
                  <a:cubicBezTo>
                    <a:pt x="37656" y="13509"/>
                    <a:pt x="36514" y="17416"/>
                    <a:pt x="33927" y="20343"/>
                  </a:cubicBezTo>
                  <a:cubicBezTo>
                    <a:pt x="29636" y="25196"/>
                    <a:pt x="22571" y="26195"/>
                    <a:pt x="16754" y="29023"/>
                  </a:cubicBezTo>
                  <a:cubicBezTo>
                    <a:pt x="6602" y="33956"/>
                    <a:pt x="0" y="45955"/>
                    <a:pt x="1017" y="57195"/>
                  </a:cubicBezTo>
                  <a:lnTo>
                    <a:pt x="108427" y="57195"/>
                  </a:lnTo>
                  <a:cubicBezTo>
                    <a:pt x="111326" y="48899"/>
                    <a:pt x="107196" y="38309"/>
                    <a:pt x="99818" y="33555"/>
                  </a:cubicBezTo>
                  <a:cubicBezTo>
                    <a:pt x="96428" y="31369"/>
                    <a:pt x="92422" y="30254"/>
                    <a:pt x="89131" y="27934"/>
                  </a:cubicBezTo>
                  <a:cubicBezTo>
                    <a:pt x="81566" y="22617"/>
                    <a:pt x="79317" y="12251"/>
                    <a:pt x="72609" y="5873"/>
                  </a:cubicBezTo>
                  <a:cubicBezTo>
                    <a:pt x="68667" y="2122"/>
                    <a:pt x="63228" y="1"/>
                    <a:pt x="57789" y="1"/>
                  </a:cubicBezTo>
                  <a:close/>
                </a:path>
              </a:pathLst>
            </a:custGeom>
            <a:solidFill>
              <a:srgbClr val="FFFFFF">
                <a:alpha val="61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5"/>
          <p:cNvSpPr txBox="1">
            <a:spLocks noGrp="1"/>
          </p:cNvSpPr>
          <p:nvPr>
            <p:ph type="body" idx="1"/>
          </p:nvPr>
        </p:nvSpPr>
        <p:spPr>
          <a:xfrm>
            <a:off x="720000" y="1237075"/>
            <a:ext cx="37059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26" name="Google Shape;26;p5"/>
          <p:cNvSpPr txBox="1">
            <a:spLocks noGrp="1"/>
          </p:cNvSpPr>
          <p:nvPr>
            <p:ph type="body" idx="2"/>
          </p:nvPr>
        </p:nvSpPr>
        <p:spPr>
          <a:xfrm>
            <a:off x="4718100" y="1237075"/>
            <a:ext cx="37059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lvl1pPr>
            <a:lvl2pPr marL="914400" lvl="1" indent="-317500" rtl="0">
              <a:lnSpc>
                <a:spcPct val="115000"/>
              </a:lnSpc>
              <a:spcBef>
                <a:spcPts val="160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
        <p:nvSpPr>
          <p:cNvPr id="27" name="Google Shape;27;p5"/>
          <p:cNvSpPr txBox="1">
            <a:spLocks noGrp="1"/>
          </p:cNvSpPr>
          <p:nvPr>
            <p:ph type="title"/>
          </p:nvPr>
        </p:nvSpPr>
        <p:spPr>
          <a:xfrm>
            <a:off x="720000" y="437400"/>
            <a:ext cx="7704000" cy="66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31">
  <p:cSld name="BLANK_1_1_1_1_1_1_1_1_1_1_1_1_1_1_1_1_1_1_1_1_1_1_1_1_1_1_1_1_1_1_1_1_1_1_1_1_1">
    <p:bg>
      <p:bgPr>
        <a:solidFill>
          <a:schemeClr val="accent3"/>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32">
  <p:cSld name="BLANK_1_1_1_1_1_1_1_1_1_1_1_1_1_1_1_1_1_1_1_1_1_1_1_1_1_1_1_1_1_1_1_1_1_1_1_1_1_1">
    <p:bg>
      <p:bgPr>
        <a:solidFill>
          <a:schemeClr val="accent2"/>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33">
  <p:cSld name="BLANK_1_1_1_1_1_1_1_1_1_1_1_1_1_1_1_1_1_1_1_1_1_1_1_1_1_1_1_1_1_1_1_1_1_1_1_1_1_1_1">
    <p:bg>
      <p:bgPr>
        <a:solidFill>
          <a:schemeClr val="accent2"/>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34">
  <p:cSld name="BLANK_1_1_1_1_1_1_1_1_1_1_1_1_1_1_1_1_1_1_1_1_1_1_1_1_1_1_1_1_1_1_1_1_1_1_1_1_1_1_1_1">
    <p:bg>
      <p:bgPr>
        <a:solidFill>
          <a:schemeClr val="accent3"/>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35">
  <p:cSld name="BLANK_1_1_1_1_1_1_1_1_1_1_1_1_1_1_1_1_1_1_1_1_1_1_1_1_1_1_1_1_1_1_1_1_1_1_1_1_1_1_1_1_1">
    <p:bg>
      <p:bgPr>
        <a:solidFill>
          <a:schemeClr val="accent2"/>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ackground 36">
  <p:cSld name="BLANK_1_1_1_1_1_1_1_1_1_1_1_1_1_1_1_1_1_1_1_1_1_1_1_1_1_1_1_1_1_1_1_1_1_1_1_1_1_1_1_1_1_1">
    <p:bg>
      <p:bgPr>
        <a:solidFill>
          <a:schemeClr val="dk2"/>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37">
  <p:cSld name="BLANK_1_1_1_1_1_1_1_1_1_1_1_1_1_1_1_1_1_1_1_1_1_1_1_1_1_1_1_1_1_1_1_1_1_1_1_1_1_1_1_1_1_1_1">
    <p:bg>
      <p:bgPr>
        <a:solidFill>
          <a:schemeClr val="dk2"/>
        </a:solid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38">
  <p:cSld name="BLANK_1_1_1_1_1_1_1_1_1_1_1_1_1_1_1_1_1_1_1_1_1_1_1_1_1_1_1_1_1_1_1_1_1_1_1_1_1_1_1_1_1_1_1_1">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subTitle" idx="1"/>
          </p:nvPr>
        </p:nvSpPr>
        <p:spPr>
          <a:xfrm>
            <a:off x="3118200" y="22150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20000"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9"/>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20000" y="1909800"/>
            <a:ext cx="3159900" cy="1323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1pPr>
            <a:lvl2pPr lvl="1"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2pPr>
            <a:lvl3pPr lvl="2"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3pPr>
            <a:lvl4pPr lvl="3"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4pPr>
            <a:lvl5pPr lvl="4"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5pPr>
            <a:lvl6pPr lvl="5"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6pPr>
            <a:lvl7pPr lvl="6"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7pPr>
            <a:lvl8pPr lvl="7"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8pPr>
            <a:lvl9pPr lvl="8"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00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FDFF"/>
        </a:solidFill>
        <a:effectLst/>
      </p:bgPr>
    </p:bg>
    <p:spTree>
      <p:nvGrpSpPr>
        <p:cNvPr id="1" name="Shape 89"/>
        <p:cNvGrpSpPr/>
        <p:nvPr/>
      </p:nvGrpSpPr>
      <p:grpSpPr>
        <a:xfrm>
          <a:off x="0" y="0"/>
          <a:ext cx="0" cy="0"/>
          <a:chOff x="0" y="0"/>
          <a:chExt cx="0" cy="0"/>
        </a:xfrm>
      </p:grpSpPr>
      <p:sp>
        <p:nvSpPr>
          <p:cNvPr id="90" name="Google Shape;90;p49"/>
          <p:cNvSpPr txBox="1">
            <a:spLocks noGrp="1"/>
          </p:cNvSpPr>
          <p:nvPr>
            <p:ph type="title"/>
          </p:nvPr>
        </p:nvSpPr>
        <p:spPr>
          <a:xfrm>
            <a:off x="720000" y="157975"/>
            <a:ext cx="7704000" cy="6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tNG Money manager</a:t>
            </a:r>
            <a:r>
              <a:rPr lang="en"/>
              <a:t>        </a:t>
            </a:r>
            <a:endParaRPr/>
          </a:p>
        </p:txBody>
      </p:sp>
      <p:grpSp>
        <p:nvGrpSpPr>
          <p:cNvPr id="91" name="Google Shape;91;p49"/>
          <p:cNvGrpSpPr/>
          <p:nvPr/>
        </p:nvGrpSpPr>
        <p:grpSpPr>
          <a:xfrm>
            <a:off x="7817711" y="-125130"/>
            <a:ext cx="759235" cy="1288154"/>
            <a:chOff x="7846811" y="-264405"/>
            <a:chExt cx="759235" cy="1288154"/>
          </a:xfrm>
        </p:grpSpPr>
        <p:sp>
          <p:nvSpPr>
            <p:cNvPr id="92" name="Google Shape;92;p49"/>
            <p:cNvSpPr/>
            <p:nvPr/>
          </p:nvSpPr>
          <p:spPr>
            <a:xfrm>
              <a:off x="8224236" y="-264405"/>
              <a:ext cx="18716" cy="1063989"/>
            </a:xfrm>
            <a:custGeom>
              <a:avLst/>
              <a:gdLst/>
              <a:ahLst/>
              <a:cxnLst/>
              <a:rect l="l" t="t" r="r" b="b"/>
              <a:pathLst>
                <a:path w="572" h="32518" extrusionOk="0">
                  <a:moveTo>
                    <a:pt x="286" y="0"/>
                  </a:moveTo>
                  <a:cubicBezTo>
                    <a:pt x="125" y="0"/>
                    <a:pt x="0" y="330"/>
                    <a:pt x="0" y="732"/>
                  </a:cubicBezTo>
                  <a:lnTo>
                    <a:pt x="0" y="26531"/>
                  </a:lnTo>
                  <a:lnTo>
                    <a:pt x="0" y="31777"/>
                  </a:lnTo>
                  <a:cubicBezTo>
                    <a:pt x="0" y="32178"/>
                    <a:pt x="125" y="32517"/>
                    <a:pt x="286" y="32517"/>
                  </a:cubicBezTo>
                  <a:cubicBezTo>
                    <a:pt x="437" y="32517"/>
                    <a:pt x="571" y="32178"/>
                    <a:pt x="571" y="31777"/>
                  </a:cubicBezTo>
                  <a:lnTo>
                    <a:pt x="571" y="8145"/>
                  </a:lnTo>
                  <a:lnTo>
                    <a:pt x="571" y="732"/>
                  </a:lnTo>
                  <a:cubicBezTo>
                    <a:pt x="571" y="330"/>
                    <a:pt x="43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9"/>
            <p:cNvSpPr/>
            <p:nvPr/>
          </p:nvSpPr>
          <p:spPr>
            <a:xfrm>
              <a:off x="7846811" y="761302"/>
              <a:ext cx="759235" cy="262153"/>
            </a:xfrm>
            <a:custGeom>
              <a:avLst/>
              <a:gdLst/>
              <a:ahLst/>
              <a:cxnLst/>
              <a:rect l="l" t="t" r="r" b="b"/>
              <a:pathLst>
                <a:path w="23204" h="8012" extrusionOk="0">
                  <a:moveTo>
                    <a:pt x="11598" y="1"/>
                  </a:moveTo>
                  <a:cubicBezTo>
                    <a:pt x="7735" y="2677"/>
                    <a:pt x="3863" y="5344"/>
                    <a:pt x="0" y="8012"/>
                  </a:cubicBezTo>
                  <a:lnTo>
                    <a:pt x="23204" y="8012"/>
                  </a:lnTo>
                  <a:lnTo>
                    <a:pt x="1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4" name="Google Shape;94;p49"/>
            <p:cNvSpPr/>
            <p:nvPr/>
          </p:nvSpPr>
          <p:spPr>
            <a:xfrm>
              <a:off x="8129053" y="744975"/>
              <a:ext cx="196778" cy="196451"/>
            </a:xfrm>
            <a:custGeom>
              <a:avLst/>
              <a:gdLst/>
              <a:ahLst/>
              <a:cxnLst/>
              <a:rect l="l" t="t" r="r" b="b"/>
              <a:pathLst>
                <a:path w="6014" h="6004" extrusionOk="0">
                  <a:moveTo>
                    <a:pt x="1" y="0"/>
                  </a:moveTo>
                  <a:lnTo>
                    <a:pt x="1" y="6004"/>
                  </a:lnTo>
                  <a:lnTo>
                    <a:pt x="6014" y="6004"/>
                  </a:lnTo>
                  <a:lnTo>
                    <a:pt x="60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9"/>
            <p:cNvSpPr/>
            <p:nvPr/>
          </p:nvSpPr>
          <p:spPr>
            <a:xfrm>
              <a:off x="8484000" y="939070"/>
              <a:ext cx="122046" cy="84385"/>
            </a:xfrm>
            <a:custGeom>
              <a:avLst/>
              <a:gdLst/>
              <a:ahLst/>
              <a:cxnLst/>
              <a:rect l="l" t="t" r="r" b="b"/>
              <a:pathLst>
                <a:path w="3730" h="2579" extrusionOk="0">
                  <a:moveTo>
                    <a:pt x="1" y="1"/>
                  </a:moveTo>
                  <a:lnTo>
                    <a:pt x="715" y="500"/>
                  </a:lnTo>
                  <a:lnTo>
                    <a:pt x="3721" y="2579"/>
                  </a:lnTo>
                  <a:lnTo>
                    <a:pt x="3730" y="2579"/>
                  </a:lnTo>
                  <a:cubicBezTo>
                    <a:pt x="2490" y="1722"/>
                    <a:pt x="1241" y="86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9"/>
            <p:cNvSpPr/>
            <p:nvPr/>
          </p:nvSpPr>
          <p:spPr>
            <a:xfrm>
              <a:off x="7846811" y="1023127"/>
              <a:ext cx="92565" cy="327"/>
            </a:xfrm>
            <a:custGeom>
              <a:avLst/>
              <a:gdLst/>
              <a:ahLst/>
              <a:cxnLst/>
              <a:rect l="l" t="t" r="r" b="b"/>
              <a:pathLst>
                <a:path w="2829" h="10" extrusionOk="0">
                  <a:moveTo>
                    <a:pt x="9" y="1"/>
                  </a:moveTo>
                  <a:cubicBezTo>
                    <a:pt x="0" y="10"/>
                    <a:pt x="0" y="10"/>
                    <a:pt x="0" y="10"/>
                  </a:cubicBezTo>
                  <a:lnTo>
                    <a:pt x="2828" y="10"/>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9"/>
            <p:cNvSpPr/>
            <p:nvPr/>
          </p:nvSpPr>
          <p:spPr>
            <a:xfrm>
              <a:off x="7946345" y="1023422"/>
              <a:ext cx="204075" cy="33"/>
            </a:xfrm>
            <a:custGeom>
              <a:avLst/>
              <a:gdLst/>
              <a:ahLst/>
              <a:cxnLst/>
              <a:rect l="l" t="t" r="r" b="b"/>
              <a:pathLst>
                <a:path w="6237" h="1" extrusionOk="0">
                  <a:moveTo>
                    <a:pt x="0" y="1"/>
                  </a:moveTo>
                  <a:lnTo>
                    <a:pt x="6236" y="1"/>
                  </a:lnTo>
                  <a:lnTo>
                    <a:pt x="9" y="1"/>
                  </a:lnTo>
                  <a:cubicBezTo>
                    <a:pt x="0" y="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9"/>
            <p:cNvSpPr/>
            <p:nvPr/>
          </p:nvSpPr>
          <p:spPr>
            <a:xfrm>
              <a:off x="8458315" y="921565"/>
              <a:ext cx="147731" cy="102185"/>
            </a:xfrm>
            <a:custGeom>
              <a:avLst/>
              <a:gdLst/>
              <a:ahLst/>
              <a:cxnLst/>
              <a:rect l="l" t="t" r="r" b="b"/>
              <a:pathLst>
                <a:path w="4515" h="3123" extrusionOk="0">
                  <a:moveTo>
                    <a:pt x="1" y="0"/>
                  </a:moveTo>
                  <a:lnTo>
                    <a:pt x="4506" y="3123"/>
                  </a:lnTo>
                  <a:lnTo>
                    <a:pt x="4515" y="312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9"/>
            <p:cNvSpPr/>
            <p:nvPr/>
          </p:nvSpPr>
          <p:spPr>
            <a:xfrm>
              <a:off x="7946639" y="1023127"/>
              <a:ext cx="263592" cy="327"/>
            </a:xfrm>
            <a:custGeom>
              <a:avLst/>
              <a:gdLst/>
              <a:ahLst/>
              <a:cxnLst/>
              <a:rect l="l" t="t" r="r" b="b"/>
              <a:pathLst>
                <a:path w="8056" h="10" extrusionOk="0">
                  <a:moveTo>
                    <a:pt x="0" y="1"/>
                  </a:moveTo>
                  <a:cubicBezTo>
                    <a:pt x="0" y="1"/>
                    <a:pt x="0" y="1"/>
                    <a:pt x="0" y="10"/>
                  </a:cubicBezTo>
                  <a:lnTo>
                    <a:pt x="8056" y="1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9"/>
            <p:cNvSpPr/>
            <p:nvPr/>
          </p:nvSpPr>
          <p:spPr>
            <a:xfrm>
              <a:off x="7846811" y="744680"/>
              <a:ext cx="329294" cy="278774"/>
            </a:xfrm>
            <a:custGeom>
              <a:avLst/>
              <a:gdLst/>
              <a:ahLst/>
              <a:cxnLst/>
              <a:rect l="l" t="t" r="r" b="b"/>
              <a:pathLst>
                <a:path w="10064" h="8520" extrusionOk="0">
                  <a:moveTo>
                    <a:pt x="8627" y="0"/>
                  </a:moveTo>
                  <a:lnTo>
                    <a:pt x="8627" y="2561"/>
                  </a:lnTo>
                  <a:lnTo>
                    <a:pt x="0" y="8511"/>
                  </a:lnTo>
                  <a:lnTo>
                    <a:pt x="2828" y="8520"/>
                  </a:lnTo>
                  <a:cubicBezTo>
                    <a:pt x="4818" y="6860"/>
                    <a:pt x="7012" y="5469"/>
                    <a:pt x="9028" y="3854"/>
                  </a:cubicBezTo>
                  <a:lnTo>
                    <a:pt x="9019" y="3854"/>
                  </a:lnTo>
                  <a:cubicBezTo>
                    <a:pt x="9358" y="3586"/>
                    <a:pt x="9688" y="3301"/>
                    <a:pt x="10010" y="3016"/>
                  </a:cubicBezTo>
                  <a:cubicBezTo>
                    <a:pt x="10063" y="2016"/>
                    <a:pt x="10054" y="1008"/>
                    <a:pt x="10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9"/>
            <p:cNvSpPr/>
            <p:nvPr/>
          </p:nvSpPr>
          <p:spPr>
            <a:xfrm>
              <a:off x="8185103" y="834268"/>
              <a:ext cx="127314" cy="18683"/>
            </a:xfrm>
            <a:custGeom>
              <a:avLst/>
              <a:gdLst/>
              <a:ahLst/>
              <a:cxnLst/>
              <a:rect l="l" t="t" r="r" b="b"/>
              <a:pathLst>
                <a:path w="3891" h="571" extrusionOk="0">
                  <a:moveTo>
                    <a:pt x="1660" y="144"/>
                  </a:moveTo>
                  <a:cubicBezTo>
                    <a:pt x="1658" y="144"/>
                    <a:pt x="1657" y="144"/>
                    <a:pt x="1655" y="144"/>
                  </a:cubicBezTo>
                  <a:lnTo>
                    <a:pt x="1655" y="144"/>
                  </a:lnTo>
                  <a:cubicBezTo>
                    <a:pt x="1657" y="144"/>
                    <a:pt x="1658" y="144"/>
                    <a:pt x="1660" y="144"/>
                  </a:cubicBezTo>
                  <a:close/>
                  <a:moveTo>
                    <a:pt x="3632" y="1"/>
                  </a:moveTo>
                  <a:cubicBezTo>
                    <a:pt x="2989" y="81"/>
                    <a:pt x="2347" y="135"/>
                    <a:pt x="1696" y="144"/>
                  </a:cubicBezTo>
                  <a:cubicBezTo>
                    <a:pt x="1678" y="144"/>
                    <a:pt x="1660" y="153"/>
                    <a:pt x="1642" y="153"/>
                  </a:cubicBezTo>
                  <a:cubicBezTo>
                    <a:pt x="1649" y="146"/>
                    <a:pt x="1651" y="144"/>
                    <a:pt x="1655" y="144"/>
                  </a:cubicBezTo>
                  <a:lnTo>
                    <a:pt x="1655" y="144"/>
                  </a:lnTo>
                  <a:cubicBezTo>
                    <a:pt x="1578" y="145"/>
                    <a:pt x="1501" y="146"/>
                    <a:pt x="1424" y="146"/>
                  </a:cubicBezTo>
                  <a:cubicBezTo>
                    <a:pt x="1032" y="146"/>
                    <a:pt x="645" y="127"/>
                    <a:pt x="251" y="90"/>
                  </a:cubicBezTo>
                  <a:cubicBezTo>
                    <a:pt x="240" y="89"/>
                    <a:pt x="229" y="88"/>
                    <a:pt x="218" y="88"/>
                  </a:cubicBezTo>
                  <a:cubicBezTo>
                    <a:pt x="115" y="88"/>
                    <a:pt x="26" y="164"/>
                    <a:pt x="10" y="278"/>
                  </a:cubicBezTo>
                  <a:cubicBezTo>
                    <a:pt x="1" y="385"/>
                    <a:pt x="81" y="501"/>
                    <a:pt x="197" y="509"/>
                  </a:cubicBezTo>
                  <a:cubicBezTo>
                    <a:pt x="623" y="552"/>
                    <a:pt x="1050" y="570"/>
                    <a:pt x="1476" y="570"/>
                  </a:cubicBezTo>
                  <a:cubicBezTo>
                    <a:pt x="2217" y="570"/>
                    <a:pt x="2958" y="514"/>
                    <a:pt x="3694" y="429"/>
                  </a:cubicBezTo>
                  <a:cubicBezTo>
                    <a:pt x="3810" y="411"/>
                    <a:pt x="3890" y="295"/>
                    <a:pt x="3872" y="179"/>
                  </a:cubicBezTo>
                  <a:cubicBezTo>
                    <a:pt x="3864" y="72"/>
                    <a:pt x="3765" y="1"/>
                    <a:pt x="36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49"/>
          <p:cNvSpPr/>
          <p:nvPr/>
        </p:nvSpPr>
        <p:spPr>
          <a:xfrm>
            <a:off x="814787" y="-115507"/>
            <a:ext cx="12493" cy="609168"/>
          </a:xfrm>
          <a:custGeom>
            <a:avLst/>
            <a:gdLst/>
            <a:ahLst/>
            <a:cxnLst/>
            <a:rect l="l" t="t" r="r" b="b"/>
            <a:pathLst>
              <a:path w="421" h="20528" extrusionOk="0">
                <a:moveTo>
                  <a:pt x="420" y="20528"/>
                </a:moveTo>
                <a:lnTo>
                  <a:pt x="1" y="20528"/>
                </a:lnTo>
                <a:lnTo>
                  <a:pt x="1" y="1"/>
                </a:lnTo>
                <a:lnTo>
                  <a:pt x="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9"/>
          <p:cNvSpPr/>
          <p:nvPr/>
        </p:nvSpPr>
        <p:spPr>
          <a:xfrm>
            <a:off x="723290" y="446318"/>
            <a:ext cx="195209" cy="384445"/>
          </a:xfrm>
          <a:custGeom>
            <a:avLst/>
            <a:gdLst/>
            <a:ahLst/>
            <a:cxnLst/>
            <a:rect l="l" t="t" r="r" b="b"/>
            <a:pathLst>
              <a:path w="12258" h="24141" extrusionOk="0">
                <a:moveTo>
                  <a:pt x="12258" y="24140"/>
                </a:moveTo>
                <a:lnTo>
                  <a:pt x="0" y="24140"/>
                </a:lnTo>
                <a:lnTo>
                  <a:pt x="0" y="1597"/>
                </a:lnTo>
                <a:cubicBezTo>
                  <a:pt x="0" y="714"/>
                  <a:pt x="723" y="0"/>
                  <a:pt x="1606" y="0"/>
                </a:cubicBezTo>
                <a:lnTo>
                  <a:pt x="10661" y="0"/>
                </a:lnTo>
                <a:cubicBezTo>
                  <a:pt x="11544" y="0"/>
                  <a:pt x="12258" y="714"/>
                  <a:pt x="12258" y="159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9"/>
          <p:cNvSpPr/>
          <p:nvPr/>
        </p:nvSpPr>
        <p:spPr>
          <a:xfrm>
            <a:off x="8044226" y="1042494"/>
            <a:ext cx="305837" cy="225981"/>
          </a:xfrm>
          <a:custGeom>
            <a:avLst/>
            <a:gdLst/>
            <a:ahLst/>
            <a:cxnLst/>
            <a:rect l="l" t="t" r="r" b="b"/>
            <a:pathLst>
              <a:path w="10518" h="7771" extrusionOk="0">
                <a:moveTo>
                  <a:pt x="5264" y="1"/>
                </a:moveTo>
                <a:cubicBezTo>
                  <a:pt x="2364" y="1"/>
                  <a:pt x="0" y="1740"/>
                  <a:pt x="0" y="3890"/>
                </a:cubicBezTo>
                <a:cubicBezTo>
                  <a:pt x="0" y="6031"/>
                  <a:pt x="2364" y="7771"/>
                  <a:pt x="5264" y="7771"/>
                </a:cubicBezTo>
                <a:cubicBezTo>
                  <a:pt x="8154" y="7771"/>
                  <a:pt x="10518" y="6031"/>
                  <a:pt x="10518" y="3890"/>
                </a:cubicBezTo>
                <a:cubicBezTo>
                  <a:pt x="10518" y="1740"/>
                  <a:pt x="8154" y="1"/>
                  <a:pt x="526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49"/>
          <p:cNvPicPr preferRelativeResize="0"/>
          <p:nvPr/>
        </p:nvPicPr>
        <p:blipFill>
          <a:blip r:embed="rId3">
            <a:alphaModFix/>
          </a:blip>
          <a:stretch>
            <a:fillRect/>
          </a:stretch>
        </p:blipFill>
        <p:spPr>
          <a:xfrm>
            <a:off x="279675" y="157975"/>
            <a:ext cx="721950" cy="721950"/>
          </a:xfrm>
          <a:prstGeom prst="rect">
            <a:avLst/>
          </a:prstGeom>
          <a:noFill/>
          <a:ln>
            <a:noFill/>
          </a:ln>
        </p:spPr>
      </p:pic>
      <p:pic>
        <p:nvPicPr>
          <p:cNvPr id="106" name="Google Shape;106;p49"/>
          <p:cNvPicPr preferRelativeResize="0"/>
          <p:nvPr/>
        </p:nvPicPr>
        <p:blipFill>
          <a:blip r:embed="rId4">
            <a:alphaModFix/>
          </a:blip>
          <a:stretch>
            <a:fillRect/>
          </a:stretch>
        </p:blipFill>
        <p:spPr>
          <a:xfrm>
            <a:off x="1230300" y="185499"/>
            <a:ext cx="1024058" cy="666900"/>
          </a:xfrm>
          <a:prstGeom prst="rect">
            <a:avLst/>
          </a:prstGeom>
          <a:noFill/>
          <a:ln>
            <a:noFill/>
          </a:ln>
        </p:spPr>
      </p:pic>
      <p:pic>
        <p:nvPicPr>
          <p:cNvPr id="107" name="Google Shape;107;p49"/>
          <p:cNvPicPr preferRelativeResize="0"/>
          <p:nvPr/>
        </p:nvPicPr>
        <p:blipFill>
          <a:blip r:embed="rId5">
            <a:alphaModFix/>
          </a:blip>
          <a:stretch>
            <a:fillRect/>
          </a:stretch>
        </p:blipFill>
        <p:spPr>
          <a:xfrm>
            <a:off x="780425" y="1328975"/>
            <a:ext cx="1587100" cy="3268849"/>
          </a:xfrm>
          <a:prstGeom prst="rect">
            <a:avLst/>
          </a:prstGeom>
          <a:noFill/>
          <a:ln>
            <a:noFill/>
          </a:ln>
        </p:spPr>
      </p:pic>
      <p:pic>
        <p:nvPicPr>
          <p:cNvPr id="108" name="Google Shape;108;p49"/>
          <p:cNvPicPr preferRelativeResize="0"/>
          <p:nvPr/>
        </p:nvPicPr>
        <p:blipFill>
          <a:blip r:embed="rId6">
            <a:alphaModFix/>
          </a:blip>
          <a:stretch>
            <a:fillRect/>
          </a:stretch>
        </p:blipFill>
        <p:spPr>
          <a:xfrm>
            <a:off x="6516470" y="1329452"/>
            <a:ext cx="1587102" cy="3267885"/>
          </a:xfrm>
          <a:prstGeom prst="rect">
            <a:avLst/>
          </a:prstGeom>
          <a:noFill/>
          <a:ln>
            <a:noFill/>
          </a:ln>
        </p:spPr>
      </p:pic>
      <p:pic>
        <p:nvPicPr>
          <p:cNvPr id="109" name="Google Shape;109;p49"/>
          <p:cNvPicPr preferRelativeResize="0"/>
          <p:nvPr/>
        </p:nvPicPr>
        <p:blipFill>
          <a:blip r:embed="rId7">
            <a:alphaModFix/>
          </a:blip>
          <a:stretch>
            <a:fillRect/>
          </a:stretch>
        </p:blipFill>
        <p:spPr>
          <a:xfrm>
            <a:off x="2649991" y="1355004"/>
            <a:ext cx="1587102" cy="3216794"/>
          </a:xfrm>
          <a:prstGeom prst="rect">
            <a:avLst/>
          </a:prstGeom>
          <a:noFill/>
          <a:ln>
            <a:noFill/>
          </a:ln>
        </p:spPr>
      </p:pic>
      <p:pic>
        <p:nvPicPr>
          <p:cNvPr id="110" name="Google Shape;110;p49"/>
          <p:cNvPicPr preferRelativeResize="0"/>
          <p:nvPr/>
        </p:nvPicPr>
        <p:blipFill rotWithShape="1">
          <a:blip r:embed="rId8">
            <a:alphaModFix/>
          </a:blip>
          <a:srcRect r="2276"/>
          <a:stretch/>
        </p:blipFill>
        <p:spPr>
          <a:xfrm>
            <a:off x="4583231" y="1355681"/>
            <a:ext cx="1587101" cy="3215429"/>
          </a:xfrm>
          <a:prstGeom prst="rect">
            <a:avLst/>
          </a:prstGeom>
          <a:noFill/>
          <a:ln>
            <a:noFill/>
          </a:ln>
        </p:spPr>
      </p:pic>
      <p:sp>
        <p:nvSpPr>
          <p:cNvPr id="111" name="Google Shape;111;p49"/>
          <p:cNvSpPr txBox="1"/>
          <p:nvPr/>
        </p:nvSpPr>
        <p:spPr>
          <a:xfrm>
            <a:off x="637450" y="776200"/>
            <a:ext cx="2367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View your income/expenses and track your budget</a:t>
            </a:r>
            <a:endParaRPr>
              <a:latin typeface="Roboto"/>
              <a:ea typeface="Roboto"/>
              <a:cs typeface="Roboto"/>
              <a:sym typeface="Roboto"/>
            </a:endParaRPr>
          </a:p>
        </p:txBody>
      </p:sp>
      <p:sp>
        <p:nvSpPr>
          <p:cNvPr id="112" name="Google Shape;112;p49"/>
          <p:cNvSpPr/>
          <p:nvPr/>
        </p:nvSpPr>
        <p:spPr>
          <a:xfrm>
            <a:off x="500700" y="1005831"/>
            <a:ext cx="279900" cy="2691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9"/>
          <p:cNvSpPr txBox="1"/>
          <p:nvPr/>
        </p:nvSpPr>
        <p:spPr>
          <a:xfrm flipH="1">
            <a:off x="500700" y="971025"/>
            <a:ext cx="14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1</a:t>
            </a:r>
            <a:endParaRPr sz="1000">
              <a:solidFill>
                <a:srgbClr val="FFFFFF"/>
              </a:solidFill>
            </a:endParaRPr>
          </a:p>
        </p:txBody>
      </p:sp>
      <p:sp>
        <p:nvSpPr>
          <p:cNvPr id="114" name="Google Shape;114;p49"/>
          <p:cNvSpPr txBox="1"/>
          <p:nvPr/>
        </p:nvSpPr>
        <p:spPr>
          <a:xfrm>
            <a:off x="2541901" y="4524975"/>
            <a:ext cx="1803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Manually add non-T&amp;G eWallet transactions</a:t>
            </a:r>
            <a:endParaRPr>
              <a:latin typeface="Roboto"/>
              <a:ea typeface="Roboto"/>
              <a:cs typeface="Roboto"/>
              <a:sym typeface="Roboto"/>
            </a:endParaRPr>
          </a:p>
        </p:txBody>
      </p:sp>
      <p:sp>
        <p:nvSpPr>
          <p:cNvPr id="115" name="Google Shape;115;p49"/>
          <p:cNvSpPr/>
          <p:nvPr/>
        </p:nvSpPr>
        <p:spPr>
          <a:xfrm>
            <a:off x="2303854" y="4684910"/>
            <a:ext cx="287700" cy="2847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9"/>
          <p:cNvSpPr txBox="1"/>
          <p:nvPr/>
        </p:nvSpPr>
        <p:spPr>
          <a:xfrm>
            <a:off x="2303854" y="4632678"/>
            <a:ext cx="28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2</a:t>
            </a:r>
            <a:endParaRPr sz="1000">
              <a:solidFill>
                <a:srgbClr val="FFFFFF"/>
              </a:solidFill>
            </a:endParaRPr>
          </a:p>
        </p:txBody>
      </p:sp>
      <p:sp>
        <p:nvSpPr>
          <p:cNvPr id="117" name="Google Shape;117;p49"/>
          <p:cNvSpPr txBox="1"/>
          <p:nvPr/>
        </p:nvSpPr>
        <p:spPr>
          <a:xfrm>
            <a:off x="4373600" y="760750"/>
            <a:ext cx="2710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Set your budget for each category and pop-up warning metrics </a:t>
            </a:r>
            <a:r>
              <a:rPr lang="en">
                <a:latin typeface="Roboto"/>
                <a:ea typeface="Roboto"/>
                <a:cs typeface="Roboto"/>
                <a:sym typeface="Roboto"/>
              </a:rPr>
              <a:t> </a:t>
            </a:r>
            <a:endParaRPr>
              <a:latin typeface="Roboto"/>
              <a:ea typeface="Roboto"/>
              <a:cs typeface="Roboto"/>
              <a:sym typeface="Roboto"/>
            </a:endParaRPr>
          </a:p>
        </p:txBody>
      </p:sp>
      <p:sp>
        <p:nvSpPr>
          <p:cNvPr id="118" name="Google Shape;118;p49"/>
          <p:cNvSpPr/>
          <p:nvPr/>
        </p:nvSpPr>
        <p:spPr>
          <a:xfrm>
            <a:off x="4288024" y="1027847"/>
            <a:ext cx="287700" cy="2847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9"/>
          <p:cNvSpPr txBox="1"/>
          <p:nvPr/>
        </p:nvSpPr>
        <p:spPr>
          <a:xfrm>
            <a:off x="4298149" y="1000839"/>
            <a:ext cx="28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3</a:t>
            </a:r>
            <a:endParaRPr sz="1000">
              <a:solidFill>
                <a:srgbClr val="FFFFFF"/>
              </a:solidFill>
            </a:endParaRPr>
          </a:p>
        </p:txBody>
      </p:sp>
      <p:sp>
        <p:nvSpPr>
          <p:cNvPr id="120" name="Google Shape;120;p49"/>
          <p:cNvSpPr txBox="1"/>
          <p:nvPr/>
        </p:nvSpPr>
        <p:spPr>
          <a:xfrm>
            <a:off x="6355073" y="4591157"/>
            <a:ext cx="2367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Pop-up warning triggered </a:t>
            </a:r>
            <a:endParaRPr>
              <a:latin typeface="Roboto"/>
              <a:ea typeface="Roboto"/>
              <a:cs typeface="Roboto"/>
              <a:sym typeface="Roboto"/>
            </a:endParaRPr>
          </a:p>
        </p:txBody>
      </p:sp>
      <p:sp>
        <p:nvSpPr>
          <p:cNvPr id="121" name="Google Shape;121;p49"/>
          <p:cNvSpPr/>
          <p:nvPr/>
        </p:nvSpPr>
        <p:spPr>
          <a:xfrm>
            <a:off x="6264724" y="4658679"/>
            <a:ext cx="287700" cy="284700"/>
          </a:xfrm>
          <a:prstGeom prst="ellipse">
            <a:avLst/>
          </a:prstGeom>
          <a:solidFill>
            <a:srgbClr val="1155CC"/>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9"/>
          <p:cNvSpPr txBox="1"/>
          <p:nvPr/>
        </p:nvSpPr>
        <p:spPr>
          <a:xfrm>
            <a:off x="6264724" y="4606446"/>
            <a:ext cx="287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FFFFFF"/>
                </a:solidFill>
              </a:rPr>
              <a:t>4</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FDFF"/>
        </a:solidFill>
        <a:effectLst/>
      </p:bgPr>
    </p:bg>
    <p:spTree>
      <p:nvGrpSpPr>
        <p:cNvPr id="1" name="Shape 126"/>
        <p:cNvGrpSpPr/>
        <p:nvPr/>
      </p:nvGrpSpPr>
      <p:grpSpPr>
        <a:xfrm>
          <a:off x="0" y="0"/>
          <a:ext cx="0" cy="0"/>
          <a:chOff x="0" y="0"/>
          <a:chExt cx="0" cy="0"/>
        </a:xfrm>
      </p:grpSpPr>
      <p:sp>
        <p:nvSpPr>
          <p:cNvPr id="127" name="Google Shape;127;p50"/>
          <p:cNvSpPr txBox="1">
            <a:spLocks noGrp="1"/>
          </p:cNvSpPr>
          <p:nvPr>
            <p:ph type="title"/>
          </p:nvPr>
        </p:nvSpPr>
        <p:spPr>
          <a:xfrm>
            <a:off x="720000" y="437400"/>
            <a:ext cx="7704000" cy="6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Problem </a:t>
            </a:r>
            <a:r>
              <a:rPr lang="en"/>
              <a:t>statement</a:t>
            </a:r>
            <a:r>
              <a:rPr lang="en">
                <a:solidFill>
                  <a:schemeClr val="dk2"/>
                </a:solidFill>
              </a:rPr>
              <a:t> </a:t>
            </a:r>
            <a:r>
              <a:rPr lang="en"/>
              <a:t>        </a:t>
            </a:r>
            <a:endParaRPr/>
          </a:p>
        </p:txBody>
      </p:sp>
      <p:grpSp>
        <p:nvGrpSpPr>
          <p:cNvPr id="128" name="Google Shape;128;p50"/>
          <p:cNvGrpSpPr/>
          <p:nvPr/>
        </p:nvGrpSpPr>
        <p:grpSpPr>
          <a:xfrm>
            <a:off x="7817711" y="-125130"/>
            <a:ext cx="759235" cy="1288154"/>
            <a:chOff x="7846811" y="-264405"/>
            <a:chExt cx="759235" cy="1288154"/>
          </a:xfrm>
        </p:grpSpPr>
        <p:sp>
          <p:nvSpPr>
            <p:cNvPr id="129" name="Google Shape;129;p50"/>
            <p:cNvSpPr/>
            <p:nvPr/>
          </p:nvSpPr>
          <p:spPr>
            <a:xfrm>
              <a:off x="8224236" y="-264405"/>
              <a:ext cx="18716" cy="1063989"/>
            </a:xfrm>
            <a:custGeom>
              <a:avLst/>
              <a:gdLst/>
              <a:ahLst/>
              <a:cxnLst/>
              <a:rect l="l" t="t" r="r" b="b"/>
              <a:pathLst>
                <a:path w="572" h="32518" extrusionOk="0">
                  <a:moveTo>
                    <a:pt x="286" y="0"/>
                  </a:moveTo>
                  <a:cubicBezTo>
                    <a:pt x="125" y="0"/>
                    <a:pt x="0" y="330"/>
                    <a:pt x="0" y="732"/>
                  </a:cubicBezTo>
                  <a:lnTo>
                    <a:pt x="0" y="26531"/>
                  </a:lnTo>
                  <a:lnTo>
                    <a:pt x="0" y="31777"/>
                  </a:lnTo>
                  <a:cubicBezTo>
                    <a:pt x="0" y="32178"/>
                    <a:pt x="125" y="32517"/>
                    <a:pt x="286" y="32517"/>
                  </a:cubicBezTo>
                  <a:cubicBezTo>
                    <a:pt x="437" y="32517"/>
                    <a:pt x="571" y="32178"/>
                    <a:pt x="571" y="31777"/>
                  </a:cubicBezTo>
                  <a:lnTo>
                    <a:pt x="571" y="8145"/>
                  </a:lnTo>
                  <a:lnTo>
                    <a:pt x="571" y="732"/>
                  </a:lnTo>
                  <a:cubicBezTo>
                    <a:pt x="571" y="330"/>
                    <a:pt x="43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0"/>
            <p:cNvSpPr/>
            <p:nvPr/>
          </p:nvSpPr>
          <p:spPr>
            <a:xfrm>
              <a:off x="7846811" y="761302"/>
              <a:ext cx="759235" cy="262153"/>
            </a:xfrm>
            <a:custGeom>
              <a:avLst/>
              <a:gdLst/>
              <a:ahLst/>
              <a:cxnLst/>
              <a:rect l="l" t="t" r="r" b="b"/>
              <a:pathLst>
                <a:path w="23204" h="8012" extrusionOk="0">
                  <a:moveTo>
                    <a:pt x="11598" y="1"/>
                  </a:moveTo>
                  <a:cubicBezTo>
                    <a:pt x="7735" y="2677"/>
                    <a:pt x="3863" y="5344"/>
                    <a:pt x="0" y="8012"/>
                  </a:cubicBezTo>
                  <a:lnTo>
                    <a:pt x="23204" y="8012"/>
                  </a:lnTo>
                  <a:lnTo>
                    <a:pt x="1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1" name="Google Shape;131;p50"/>
            <p:cNvSpPr/>
            <p:nvPr/>
          </p:nvSpPr>
          <p:spPr>
            <a:xfrm>
              <a:off x="8129053" y="744975"/>
              <a:ext cx="196778" cy="196451"/>
            </a:xfrm>
            <a:custGeom>
              <a:avLst/>
              <a:gdLst/>
              <a:ahLst/>
              <a:cxnLst/>
              <a:rect l="l" t="t" r="r" b="b"/>
              <a:pathLst>
                <a:path w="6014" h="6004" extrusionOk="0">
                  <a:moveTo>
                    <a:pt x="1" y="0"/>
                  </a:moveTo>
                  <a:lnTo>
                    <a:pt x="1" y="6004"/>
                  </a:lnTo>
                  <a:lnTo>
                    <a:pt x="6014" y="6004"/>
                  </a:lnTo>
                  <a:lnTo>
                    <a:pt x="60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0"/>
            <p:cNvSpPr/>
            <p:nvPr/>
          </p:nvSpPr>
          <p:spPr>
            <a:xfrm>
              <a:off x="8484000" y="939070"/>
              <a:ext cx="122046" cy="84385"/>
            </a:xfrm>
            <a:custGeom>
              <a:avLst/>
              <a:gdLst/>
              <a:ahLst/>
              <a:cxnLst/>
              <a:rect l="l" t="t" r="r" b="b"/>
              <a:pathLst>
                <a:path w="3730" h="2579" extrusionOk="0">
                  <a:moveTo>
                    <a:pt x="1" y="1"/>
                  </a:moveTo>
                  <a:lnTo>
                    <a:pt x="715" y="500"/>
                  </a:lnTo>
                  <a:lnTo>
                    <a:pt x="3721" y="2579"/>
                  </a:lnTo>
                  <a:lnTo>
                    <a:pt x="3730" y="2579"/>
                  </a:lnTo>
                  <a:cubicBezTo>
                    <a:pt x="2490" y="1722"/>
                    <a:pt x="1241" y="86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0"/>
            <p:cNvSpPr/>
            <p:nvPr/>
          </p:nvSpPr>
          <p:spPr>
            <a:xfrm>
              <a:off x="7846811" y="1023127"/>
              <a:ext cx="92565" cy="327"/>
            </a:xfrm>
            <a:custGeom>
              <a:avLst/>
              <a:gdLst/>
              <a:ahLst/>
              <a:cxnLst/>
              <a:rect l="l" t="t" r="r" b="b"/>
              <a:pathLst>
                <a:path w="2829" h="10" extrusionOk="0">
                  <a:moveTo>
                    <a:pt x="9" y="1"/>
                  </a:moveTo>
                  <a:cubicBezTo>
                    <a:pt x="0" y="10"/>
                    <a:pt x="0" y="10"/>
                    <a:pt x="0" y="10"/>
                  </a:cubicBezTo>
                  <a:lnTo>
                    <a:pt x="2828" y="10"/>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0"/>
            <p:cNvSpPr/>
            <p:nvPr/>
          </p:nvSpPr>
          <p:spPr>
            <a:xfrm>
              <a:off x="7946345" y="1023422"/>
              <a:ext cx="204075" cy="33"/>
            </a:xfrm>
            <a:custGeom>
              <a:avLst/>
              <a:gdLst/>
              <a:ahLst/>
              <a:cxnLst/>
              <a:rect l="l" t="t" r="r" b="b"/>
              <a:pathLst>
                <a:path w="6237" h="1" extrusionOk="0">
                  <a:moveTo>
                    <a:pt x="0" y="1"/>
                  </a:moveTo>
                  <a:lnTo>
                    <a:pt x="6236" y="1"/>
                  </a:lnTo>
                  <a:lnTo>
                    <a:pt x="9" y="1"/>
                  </a:lnTo>
                  <a:cubicBezTo>
                    <a:pt x="0" y="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0"/>
            <p:cNvSpPr/>
            <p:nvPr/>
          </p:nvSpPr>
          <p:spPr>
            <a:xfrm>
              <a:off x="8458315" y="921565"/>
              <a:ext cx="147731" cy="102185"/>
            </a:xfrm>
            <a:custGeom>
              <a:avLst/>
              <a:gdLst/>
              <a:ahLst/>
              <a:cxnLst/>
              <a:rect l="l" t="t" r="r" b="b"/>
              <a:pathLst>
                <a:path w="4515" h="3123" extrusionOk="0">
                  <a:moveTo>
                    <a:pt x="1" y="0"/>
                  </a:moveTo>
                  <a:lnTo>
                    <a:pt x="4506" y="3123"/>
                  </a:lnTo>
                  <a:lnTo>
                    <a:pt x="4515" y="312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0"/>
            <p:cNvSpPr/>
            <p:nvPr/>
          </p:nvSpPr>
          <p:spPr>
            <a:xfrm>
              <a:off x="7946639" y="1023127"/>
              <a:ext cx="263592" cy="327"/>
            </a:xfrm>
            <a:custGeom>
              <a:avLst/>
              <a:gdLst/>
              <a:ahLst/>
              <a:cxnLst/>
              <a:rect l="l" t="t" r="r" b="b"/>
              <a:pathLst>
                <a:path w="8056" h="10" extrusionOk="0">
                  <a:moveTo>
                    <a:pt x="0" y="1"/>
                  </a:moveTo>
                  <a:cubicBezTo>
                    <a:pt x="0" y="1"/>
                    <a:pt x="0" y="1"/>
                    <a:pt x="0" y="10"/>
                  </a:cubicBezTo>
                  <a:lnTo>
                    <a:pt x="8056" y="1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0"/>
            <p:cNvSpPr/>
            <p:nvPr/>
          </p:nvSpPr>
          <p:spPr>
            <a:xfrm>
              <a:off x="7846811" y="744680"/>
              <a:ext cx="329294" cy="278774"/>
            </a:xfrm>
            <a:custGeom>
              <a:avLst/>
              <a:gdLst/>
              <a:ahLst/>
              <a:cxnLst/>
              <a:rect l="l" t="t" r="r" b="b"/>
              <a:pathLst>
                <a:path w="10064" h="8520" extrusionOk="0">
                  <a:moveTo>
                    <a:pt x="8627" y="0"/>
                  </a:moveTo>
                  <a:lnTo>
                    <a:pt x="8627" y="2561"/>
                  </a:lnTo>
                  <a:lnTo>
                    <a:pt x="0" y="8511"/>
                  </a:lnTo>
                  <a:lnTo>
                    <a:pt x="2828" y="8520"/>
                  </a:lnTo>
                  <a:cubicBezTo>
                    <a:pt x="4818" y="6860"/>
                    <a:pt x="7012" y="5469"/>
                    <a:pt x="9028" y="3854"/>
                  </a:cubicBezTo>
                  <a:lnTo>
                    <a:pt x="9019" y="3854"/>
                  </a:lnTo>
                  <a:cubicBezTo>
                    <a:pt x="9358" y="3586"/>
                    <a:pt x="9688" y="3301"/>
                    <a:pt x="10010" y="3016"/>
                  </a:cubicBezTo>
                  <a:cubicBezTo>
                    <a:pt x="10063" y="2016"/>
                    <a:pt x="10054" y="1008"/>
                    <a:pt x="10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0"/>
            <p:cNvSpPr/>
            <p:nvPr/>
          </p:nvSpPr>
          <p:spPr>
            <a:xfrm>
              <a:off x="8185103" y="834268"/>
              <a:ext cx="127314" cy="18683"/>
            </a:xfrm>
            <a:custGeom>
              <a:avLst/>
              <a:gdLst/>
              <a:ahLst/>
              <a:cxnLst/>
              <a:rect l="l" t="t" r="r" b="b"/>
              <a:pathLst>
                <a:path w="3891" h="571" extrusionOk="0">
                  <a:moveTo>
                    <a:pt x="1660" y="144"/>
                  </a:moveTo>
                  <a:cubicBezTo>
                    <a:pt x="1658" y="144"/>
                    <a:pt x="1657" y="144"/>
                    <a:pt x="1655" y="144"/>
                  </a:cubicBezTo>
                  <a:lnTo>
                    <a:pt x="1655" y="144"/>
                  </a:lnTo>
                  <a:cubicBezTo>
                    <a:pt x="1657" y="144"/>
                    <a:pt x="1658" y="144"/>
                    <a:pt x="1660" y="144"/>
                  </a:cubicBezTo>
                  <a:close/>
                  <a:moveTo>
                    <a:pt x="3632" y="1"/>
                  </a:moveTo>
                  <a:cubicBezTo>
                    <a:pt x="2989" y="81"/>
                    <a:pt x="2347" y="135"/>
                    <a:pt x="1696" y="144"/>
                  </a:cubicBezTo>
                  <a:cubicBezTo>
                    <a:pt x="1678" y="144"/>
                    <a:pt x="1660" y="153"/>
                    <a:pt x="1642" y="153"/>
                  </a:cubicBezTo>
                  <a:cubicBezTo>
                    <a:pt x="1649" y="146"/>
                    <a:pt x="1651" y="144"/>
                    <a:pt x="1655" y="144"/>
                  </a:cubicBezTo>
                  <a:lnTo>
                    <a:pt x="1655" y="144"/>
                  </a:lnTo>
                  <a:cubicBezTo>
                    <a:pt x="1578" y="145"/>
                    <a:pt x="1501" y="146"/>
                    <a:pt x="1424" y="146"/>
                  </a:cubicBezTo>
                  <a:cubicBezTo>
                    <a:pt x="1032" y="146"/>
                    <a:pt x="645" y="127"/>
                    <a:pt x="251" y="90"/>
                  </a:cubicBezTo>
                  <a:cubicBezTo>
                    <a:pt x="240" y="89"/>
                    <a:pt x="229" y="88"/>
                    <a:pt x="218" y="88"/>
                  </a:cubicBezTo>
                  <a:cubicBezTo>
                    <a:pt x="115" y="88"/>
                    <a:pt x="26" y="164"/>
                    <a:pt x="10" y="278"/>
                  </a:cubicBezTo>
                  <a:cubicBezTo>
                    <a:pt x="1" y="385"/>
                    <a:pt x="81" y="501"/>
                    <a:pt x="197" y="509"/>
                  </a:cubicBezTo>
                  <a:cubicBezTo>
                    <a:pt x="623" y="552"/>
                    <a:pt x="1050" y="570"/>
                    <a:pt x="1476" y="570"/>
                  </a:cubicBezTo>
                  <a:cubicBezTo>
                    <a:pt x="2217" y="570"/>
                    <a:pt x="2958" y="514"/>
                    <a:pt x="3694" y="429"/>
                  </a:cubicBezTo>
                  <a:cubicBezTo>
                    <a:pt x="3810" y="411"/>
                    <a:pt x="3890" y="295"/>
                    <a:pt x="3872" y="179"/>
                  </a:cubicBezTo>
                  <a:cubicBezTo>
                    <a:pt x="3864" y="72"/>
                    <a:pt x="3765" y="1"/>
                    <a:pt x="36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50"/>
          <p:cNvSpPr/>
          <p:nvPr/>
        </p:nvSpPr>
        <p:spPr>
          <a:xfrm>
            <a:off x="814787" y="-115507"/>
            <a:ext cx="12493" cy="609168"/>
          </a:xfrm>
          <a:custGeom>
            <a:avLst/>
            <a:gdLst/>
            <a:ahLst/>
            <a:cxnLst/>
            <a:rect l="l" t="t" r="r" b="b"/>
            <a:pathLst>
              <a:path w="421" h="20528" extrusionOk="0">
                <a:moveTo>
                  <a:pt x="420" y="20528"/>
                </a:moveTo>
                <a:lnTo>
                  <a:pt x="1" y="20528"/>
                </a:lnTo>
                <a:lnTo>
                  <a:pt x="1" y="1"/>
                </a:lnTo>
                <a:lnTo>
                  <a:pt x="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0"/>
          <p:cNvSpPr/>
          <p:nvPr/>
        </p:nvSpPr>
        <p:spPr>
          <a:xfrm>
            <a:off x="723290" y="446318"/>
            <a:ext cx="195209" cy="384445"/>
          </a:xfrm>
          <a:custGeom>
            <a:avLst/>
            <a:gdLst/>
            <a:ahLst/>
            <a:cxnLst/>
            <a:rect l="l" t="t" r="r" b="b"/>
            <a:pathLst>
              <a:path w="12258" h="24141" extrusionOk="0">
                <a:moveTo>
                  <a:pt x="12258" y="24140"/>
                </a:moveTo>
                <a:lnTo>
                  <a:pt x="0" y="24140"/>
                </a:lnTo>
                <a:lnTo>
                  <a:pt x="0" y="1597"/>
                </a:lnTo>
                <a:cubicBezTo>
                  <a:pt x="0" y="714"/>
                  <a:pt x="723" y="0"/>
                  <a:pt x="1606" y="0"/>
                </a:cubicBezTo>
                <a:lnTo>
                  <a:pt x="10661" y="0"/>
                </a:lnTo>
                <a:cubicBezTo>
                  <a:pt x="11544" y="0"/>
                  <a:pt x="12258" y="714"/>
                  <a:pt x="12258" y="159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0"/>
          <p:cNvSpPr/>
          <p:nvPr/>
        </p:nvSpPr>
        <p:spPr>
          <a:xfrm>
            <a:off x="8044226" y="1042494"/>
            <a:ext cx="305837" cy="225981"/>
          </a:xfrm>
          <a:custGeom>
            <a:avLst/>
            <a:gdLst/>
            <a:ahLst/>
            <a:cxnLst/>
            <a:rect l="l" t="t" r="r" b="b"/>
            <a:pathLst>
              <a:path w="10518" h="7771" extrusionOk="0">
                <a:moveTo>
                  <a:pt x="5264" y="1"/>
                </a:moveTo>
                <a:cubicBezTo>
                  <a:pt x="2364" y="1"/>
                  <a:pt x="0" y="1740"/>
                  <a:pt x="0" y="3890"/>
                </a:cubicBezTo>
                <a:cubicBezTo>
                  <a:pt x="0" y="6031"/>
                  <a:pt x="2364" y="7771"/>
                  <a:pt x="5264" y="7771"/>
                </a:cubicBezTo>
                <a:cubicBezTo>
                  <a:pt x="8154" y="7771"/>
                  <a:pt x="10518" y="6031"/>
                  <a:pt x="10518" y="3890"/>
                </a:cubicBezTo>
                <a:cubicBezTo>
                  <a:pt x="10518" y="1740"/>
                  <a:pt x="8154" y="1"/>
                  <a:pt x="526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 name="Google Shape;142;p50"/>
          <p:cNvPicPr preferRelativeResize="0"/>
          <p:nvPr/>
        </p:nvPicPr>
        <p:blipFill>
          <a:blip r:embed="rId3">
            <a:alphaModFix/>
          </a:blip>
          <a:stretch>
            <a:fillRect/>
          </a:stretch>
        </p:blipFill>
        <p:spPr>
          <a:xfrm>
            <a:off x="340450" y="265825"/>
            <a:ext cx="721950" cy="721950"/>
          </a:xfrm>
          <a:prstGeom prst="rect">
            <a:avLst/>
          </a:prstGeom>
          <a:noFill/>
          <a:ln>
            <a:noFill/>
          </a:ln>
        </p:spPr>
      </p:pic>
      <p:sp>
        <p:nvSpPr>
          <p:cNvPr id="143" name="Google Shape;143;p50"/>
          <p:cNvSpPr txBox="1"/>
          <p:nvPr/>
        </p:nvSpPr>
        <p:spPr>
          <a:xfrm>
            <a:off x="773975" y="1042500"/>
            <a:ext cx="7892700" cy="39369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900">
                <a:latin typeface="Barlow Semi Condensed"/>
                <a:ea typeface="Barlow Semi Condensed"/>
                <a:cs typeface="Barlow Semi Condensed"/>
                <a:sym typeface="Barlow Semi Condensed"/>
              </a:rPr>
              <a:t>In 2021, a financial survey done by RinggitPlus revealed that </a:t>
            </a:r>
            <a:r>
              <a:rPr lang="en" sz="1900" b="1">
                <a:latin typeface="Barlow Semi Condensed"/>
                <a:ea typeface="Barlow Semi Condensed"/>
                <a:cs typeface="Barlow Semi Condensed"/>
                <a:sym typeface="Barlow Semi Condensed"/>
              </a:rPr>
              <a:t>more than 50%</a:t>
            </a:r>
            <a:r>
              <a:rPr lang="en" sz="1900">
                <a:latin typeface="Barlow Semi Condensed"/>
                <a:ea typeface="Barlow Semi Condensed"/>
                <a:cs typeface="Barlow Semi Condensed"/>
                <a:sym typeface="Barlow Semi Condensed"/>
              </a:rPr>
              <a:t> respondents only saved </a:t>
            </a:r>
            <a:r>
              <a:rPr lang="en" sz="1900" b="1">
                <a:solidFill>
                  <a:srgbClr val="FF0000"/>
                </a:solidFill>
                <a:latin typeface="Barlow Semi Condensed"/>
                <a:ea typeface="Barlow Semi Condensed"/>
                <a:cs typeface="Barlow Semi Condensed"/>
                <a:sym typeface="Barlow Semi Condensed"/>
              </a:rPr>
              <a:t>less than RM1000 per month</a:t>
            </a:r>
            <a:r>
              <a:rPr lang="en" sz="1900">
                <a:latin typeface="Barlow Semi Condensed"/>
                <a:ea typeface="Barlow Semi Condensed"/>
                <a:cs typeface="Barlow Semi Condensed"/>
                <a:sym typeface="Barlow Semi Condensed"/>
              </a:rPr>
              <a:t>, and majority of them indicated that they would not be able to survive beyond 3 months of being unemployed. Another review paper concluded a generally low financial literacy among Malaysians regardless of ages and backgrounds (Aziz &amp; Kassim, 2020). This is further supported by a survey by the Credit Counselling and Debt Management Agency (AKPK) which found that </a:t>
            </a:r>
            <a:r>
              <a:rPr lang="en" sz="1900" b="1">
                <a:latin typeface="Barlow Semi Condensed"/>
                <a:ea typeface="Barlow Semi Condensed"/>
                <a:cs typeface="Barlow Semi Condensed"/>
                <a:sym typeface="Barlow Semi Condensed"/>
              </a:rPr>
              <a:t>1 out of 3 Malaysians</a:t>
            </a:r>
            <a:r>
              <a:rPr lang="en" sz="1900">
                <a:latin typeface="Barlow Semi Condensed"/>
                <a:ea typeface="Barlow Semi Condensed"/>
                <a:cs typeface="Barlow Semi Condensed"/>
                <a:sym typeface="Barlow Semi Condensed"/>
              </a:rPr>
              <a:t> rated themselves as having a</a:t>
            </a:r>
            <a:r>
              <a:rPr lang="en" sz="1900" b="1">
                <a:solidFill>
                  <a:srgbClr val="FF0000"/>
                </a:solidFill>
                <a:latin typeface="Barlow Semi Condensed"/>
                <a:ea typeface="Barlow Semi Condensed"/>
                <a:cs typeface="Barlow Semi Condensed"/>
                <a:sym typeface="Barlow Semi Condensed"/>
              </a:rPr>
              <a:t> low level of confidence about financial management</a:t>
            </a:r>
            <a:r>
              <a:rPr lang="en" sz="1900">
                <a:latin typeface="Barlow Semi Condensed"/>
                <a:ea typeface="Barlow Semi Condensed"/>
                <a:cs typeface="Barlow Semi Condensed"/>
                <a:sym typeface="Barlow Semi Condensed"/>
              </a:rPr>
              <a:t>. To put oneself at a better financial position, one can begin simple steps by making budget and tracking expenses at your fingertips with the help of digital devices.</a:t>
            </a:r>
            <a:endParaRPr sz="1900">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FDFF"/>
        </a:solidFill>
        <a:effectLst/>
      </p:bgPr>
    </p:bg>
    <p:spTree>
      <p:nvGrpSpPr>
        <p:cNvPr id="1" name="Shape 147"/>
        <p:cNvGrpSpPr/>
        <p:nvPr/>
      </p:nvGrpSpPr>
      <p:grpSpPr>
        <a:xfrm>
          <a:off x="0" y="0"/>
          <a:ext cx="0" cy="0"/>
          <a:chOff x="0" y="0"/>
          <a:chExt cx="0" cy="0"/>
        </a:xfrm>
      </p:grpSpPr>
      <p:sp>
        <p:nvSpPr>
          <p:cNvPr id="148" name="Google Shape;148;p51"/>
          <p:cNvSpPr txBox="1">
            <a:spLocks noGrp="1"/>
          </p:cNvSpPr>
          <p:nvPr>
            <p:ph type="title"/>
          </p:nvPr>
        </p:nvSpPr>
        <p:spPr>
          <a:xfrm>
            <a:off x="720000" y="437400"/>
            <a:ext cx="7704000" cy="6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market/consumer</a:t>
            </a:r>
            <a:r>
              <a:rPr lang="en"/>
              <a:t> needs</a:t>
            </a:r>
            <a:endParaRPr/>
          </a:p>
        </p:txBody>
      </p:sp>
      <p:grpSp>
        <p:nvGrpSpPr>
          <p:cNvPr id="149" name="Google Shape;149;p51"/>
          <p:cNvGrpSpPr/>
          <p:nvPr/>
        </p:nvGrpSpPr>
        <p:grpSpPr>
          <a:xfrm>
            <a:off x="7817711" y="-125130"/>
            <a:ext cx="759235" cy="1288154"/>
            <a:chOff x="7846811" y="-264405"/>
            <a:chExt cx="759235" cy="1288154"/>
          </a:xfrm>
        </p:grpSpPr>
        <p:sp>
          <p:nvSpPr>
            <p:cNvPr id="150" name="Google Shape;150;p51"/>
            <p:cNvSpPr/>
            <p:nvPr/>
          </p:nvSpPr>
          <p:spPr>
            <a:xfrm>
              <a:off x="8224236" y="-264405"/>
              <a:ext cx="18716" cy="1063989"/>
            </a:xfrm>
            <a:custGeom>
              <a:avLst/>
              <a:gdLst/>
              <a:ahLst/>
              <a:cxnLst/>
              <a:rect l="l" t="t" r="r" b="b"/>
              <a:pathLst>
                <a:path w="572" h="32518" extrusionOk="0">
                  <a:moveTo>
                    <a:pt x="286" y="0"/>
                  </a:moveTo>
                  <a:cubicBezTo>
                    <a:pt x="125" y="0"/>
                    <a:pt x="0" y="330"/>
                    <a:pt x="0" y="732"/>
                  </a:cubicBezTo>
                  <a:lnTo>
                    <a:pt x="0" y="26531"/>
                  </a:lnTo>
                  <a:lnTo>
                    <a:pt x="0" y="31777"/>
                  </a:lnTo>
                  <a:cubicBezTo>
                    <a:pt x="0" y="32178"/>
                    <a:pt x="125" y="32517"/>
                    <a:pt x="286" y="32517"/>
                  </a:cubicBezTo>
                  <a:cubicBezTo>
                    <a:pt x="437" y="32517"/>
                    <a:pt x="571" y="32178"/>
                    <a:pt x="571" y="31777"/>
                  </a:cubicBezTo>
                  <a:lnTo>
                    <a:pt x="571" y="8145"/>
                  </a:lnTo>
                  <a:lnTo>
                    <a:pt x="571" y="732"/>
                  </a:lnTo>
                  <a:cubicBezTo>
                    <a:pt x="571" y="330"/>
                    <a:pt x="43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1"/>
            <p:cNvSpPr/>
            <p:nvPr/>
          </p:nvSpPr>
          <p:spPr>
            <a:xfrm>
              <a:off x="7846811" y="761302"/>
              <a:ext cx="759235" cy="262153"/>
            </a:xfrm>
            <a:custGeom>
              <a:avLst/>
              <a:gdLst/>
              <a:ahLst/>
              <a:cxnLst/>
              <a:rect l="l" t="t" r="r" b="b"/>
              <a:pathLst>
                <a:path w="23204" h="8012" extrusionOk="0">
                  <a:moveTo>
                    <a:pt x="11598" y="1"/>
                  </a:moveTo>
                  <a:cubicBezTo>
                    <a:pt x="7735" y="2677"/>
                    <a:pt x="3863" y="5344"/>
                    <a:pt x="0" y="8012"/>
                  </a:cubicBezTo>
                  <a:lnTo>
                    <a:pt x="23204" y="8012"/>
                  </a:lnTo>
                  <a:lnTo>
                    <a:pt x="1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2" name="Google Shape;152;p51"/>
            <p:cNvSpPr/>
            <p:nvPr/>
          </p:nvSpPr>
          <p:spPr>
            <a:xfrm>
              <a:off x="8129053" y="744975"/>
              <a:ext cx="196778" cy="196451"/>
            </a:xfrm>
            <a:custGeom>
              <a:avLst/>
              <a:gdLst/>
              <a:ahLst/>
              <a:cxnLst/>
              <a:rect l="l" t="t" r="r" b="b"/>
              <a:pathLst>
                <a:path w="6014" h="6004" extrusionOk="0">
                  <a:moveTo>
                    <a:pt x="1" y="0"/>
                  </a:moveTo>
                  <a:lnTo>
                    <a:pt x="1" y="6004"/>
                  </a:lnTo>
                  <a:lnTo>
                    <a:pt x="6014" y="6004"/>
                  </a:lnTo>
                  <a:lnTo>
                    <a:pt x="60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1"/>
            <p:cNvSpPr/>
            <p:nvPr/>
          </p:nvSpPr>
          <p:spPr>
            <a:xfrm>
              <a:off x="8484000" y="939070"/>
              <a:ext cx="122046" cy="84385"/>
            </a:xfrm>
            <a:custGeom>
              <a:avLst/>
              <a:gdLst/>
              <a:ahLst/>
              <a:cxnLst/>
              <a:rect l="l" t="t" r="r" b="b"/>
              <a:pathLst>
                <a:path w="3730" h="2579" extrusionOk="0">
                  <a:moveTo>
                    <a:pt x="1" y="1"/>
                  </a:moveTo>
                  <a:lnTo>
                    <a:pt x="715" y="500"/>
                  </a:lnTo>
                  <a:lnTo>
                    <a:pt x="3721" y="2579"/>
                  </a:lnTo>
                  <a:lnTo>
                    <a:pt x="3730" y="2579"/>
                  </a:lnTo>
                  <a:cubicBezTo>
                    <a:pt x="2490" y="1722"/>
                    <a:pt x="1241" y="86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1"/>
            <p:cNvSpPr/>
            <p:nvPr/>
          </p:nvSpPr>
          <p:spPr>
            <a:xfrm>
              <a:off x="7846811" y="1023127"/>
              <a:ext cx="92565" cy="327"/>
            </a:xfrm>
            <a:custGeom>
              <a:avLst/>
              <a:gdLst/>
              <a:ahLst/>
              <a:cxnLst/>
              <a:rect l="l" t="t" r="r" b="b"/>
              <a:pathLst>
                <a:path w="2829" h="10" extrusionOk="0">
                  <a:moveTo>
                    <a:pt x="9" y="1"/>
                  </a:moveTo>
                  <a:cubicBezTo>
                    <a:pt x="0" y="10"/>
                    <a:pt x="0" y="10"/>
                    <a:pt x="0" y="10"/>
                  </a:cubicBezTo>
                  <a:lnTo>
                    <a:pt x="2828" y="10"/>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1"/>
            <p:cNvSpPr/>
            <p:nvPr/>
          </p:nvSpPr>
          <p:spPr>
            <a:xfrm>
              <a:off x="7946345" y="1023422"/>
              <a:ext cx="204075" cy="33"/>
            </a:xfrm>
            <a:custGeom>
              <a:avLst/>
              <a:gdLst/>
              <a:ahLst/>
              <a:cxnLst/>
              <a:rect l="l" t="t" r="r" b="b"/>
              <a:pathLst>
                <a:path w="6237" h="1" extrusionOk="0">
                  <a:moveTo>
                    <a:pt x="0" y="1"/>
                  </a:moveTo>
                  <a:lnTo>
                    <a:pt x="6236" y="1"/>
                  </a:lnTo>
                  <a:lnTo>
                    <a:pt x="9" y="1"/>
                  </a:lnTo>
                  <a:cubicBezTo>
                    <a:pt x="0" y="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1"/>
            <p:cNvSpPr/>
            <p:nvPr/>
          </p:nvSpPr>
          <p:spPr>
            <a:xfrm>
              <a:off x="8458315" y="921565"/>
              <a:ext cx="147731" cy="102185"/>
            </a:xfrm>
            <a:custGeom>
              <a:avLst/>
              <a:gdLst/>
              <a:ahLst/>
              <a:cxnLst/>
              <a:rect l="l" t="t" r="r" b="b"/>
              <a:pathLst>
                <a:path w="4515" h="3123" extrusionOk="0">
                  <a:moveTo>
                    <a:pt x="1" y="0"/>
                  </a:moveTo>
                  <a:lnTo>
                    <a:pt x="4506" y="3123"/>
                  </a:lnTo>
                  <a:lnTo>
                    <a:pt x="4515" y="312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1"/>
            <p:cNvSpPr/>
            <p:nvPr/>
          </p:nvSpPr>
          <p:spPr>
            <a:xfrm>
              <a:off x="7946639" y="1023127"/>
              <a:ext cx="263592" cy="327"/>
            </a:xfrm>
            <a:custGeom>
              <a:avLst/>
              <a:gdLst/>
              <a:ahLst/>
              <a:cxnLst/>
              <a:rect l="l" t="t" r="r" b="b"/>
              <a:pathLst>
                <a:path w="8056" h="10" extrusionOk="0">
                  <a:moveTo>
                    <a:pt x="0" y="1"/>
                  </a:moveTo>
                  <a:cubicBezTo>
                    <a:pt x="0" y="1"/>
                    <a:pt x="0" y="1"/>
                    <a:pt x="0" y="10"/>
                  </a:cubicBezTo>
                  <a:lnTo>
                    <a:pt x="8056" y="1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1"/>
            <p:cNvSpPr/>
            <p:nvPr/>
          </p:nvSpPr>
          <p:spPr>
            <a:xfrm>
              <a:off x="7846811" y="744680"/>
              <a:ext cx="329294" cy="278774"/>
            </a:xfrm>
            <a:custGeom>
              <a:avLst/>
              <a:gdLst/>
              <a:ahLst/>
              <a:cxnLst/>
              <a:rect l="l" t="t" r="r" b="b"/>
              <a:pathLst>
                <a:path w="10064" h="8520" extrusionOk="0">
                  <a:moveTo>
                    <a:pt x="8627" y="0"/>
                  </a:moveTo>
                  <a:lnTo>
                    <a:pt x="8627" y="2561"/>
                  </a:lnTo>
                  <a:lnTo>
                    <a:pt x="0" y="8511"/>
                  </a:lnTo>
                  <a:lnTo>
                    <a:pt x="2828" y="8520"/>
                  </a:lnTo>
                  <a:cubicBezTo>
                    <a:pt x="4818" y="6860"/>
                    <a:pt x="7012" y="5469"/>
                    <a:pt x="9028" y="3854"/>
                  </a:cubicBezTo>
                  <a:lnTo>
                    <a:pt x="9019" y="3854"/>
                  </a:lnTo>
                  <a:cubicBezTo>
                    <a:pt x="9358" y="3586"/>
                    <a:pt x="9688" y="3301"/>
                    <a:pt x="10010" y="3016"/>
                  </a:cubicBezTo>
                  <a:cubicBezTo>
                    <a:pt x="10063" y="2016"/>
                    <a:pt x="10054" y="1008"/>
                    <a:pt x="10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1"/>
            <p:cNvSpPr/>
            <p:nvPr/>
          </p:nvSpPr>
          <p:spPr>
            <a:xfrm>
              <a:off x="8185103" y="834268"/>
              <a:ext cx="127314" cy="18683"/>
            </a:xfrm>
            <a:custGeom>
              <a:avLst/>
              <a:gdLst/>
              <a:ahLst/>
              <a:cxnLst/>
              <a:rect l="l" t="t" r="r" b="b"/>
              <a:pathLst>
                <a:path w="3891" h="571" extrusionOk="0">
                  <a:moveTo>
                    <a:pt x="1660" y="144"/>
                  </a:moveTo>
                  <a:cubicBezTo>
                    <a:pt x="1658" y="144"/>
                    <a:pt x="1657" y="144"/>
                    <a:pt x="1655" y="144"/>
                  </a:cubicBezTo>
                  <a:lnTo>
                    <a:pt x="1655" y="144"/>
                  </a:lnTo>
                  <a:cubicBezTo>
                    <a:pt x="1657" y="144"/>
                    <a:pt x="1658" y="144"/>
                    <a:pt x="1660" y="144"/>
                  </a:cubicBezTo>
                  <a:close/>
                  <a:moveTo>
                    <a:pt x="3632" y="1"/>
                  </a:moveTo>
                  <a:cubicBezTo>
                    <a:pt x="2989" y="81"/>
                    <a:pt x="2347" y="135"/>
                    <a:pt x="1696" y="144"/>
                  </a:cubicBezTo>
                  <a:cubicBezTo>
                    <a:pt x="1678" y="144"/>
                    <a:pt x="1660" y="153"/>
                    <a:pt x="1642" y="153"/>
                  </a:cubicBezTo>
                  <a:cubicBezTo>
                    <a:pt x="1649" y="146"/>
                    <a:pt x="1651" y="144"/>
                    <a:pt x="1655" y="144"/>
                  </a:cubicBezTo>
                  <a:lnTo>
                    <a:pt x="1655" y="144"/>
                  </a:lnTo>
                  <a:cubicBezTo>
                    <a:pt x="1578" y="145"/>
                    <a:pt x="1501" y="146"/>
                    <a:pt x="1424" y="146"/>
                  </a:cubicBezTo>
                  <a:cubicBezTo>
                    <a:pt x="1032" y="146"/>
                    <a:pt x="645" y="127"/>
                    <a:pt x="251" y="90"/>
                  </a:cubicBezTo>
                  <a:cubicBezTo>
                    <a:pt x="240" y="89"/>
                    <a:pt x="229" y="88"/>
                    <a:pt x="218" y="88"/>
                  </a:cubicBezTo>
                  <a:cubicBezTo>
                    <a:pt x="115" y="88"/>
                    <a:pt x="26" y="164"/>
                    <a:pt x="10" y="278"/>
                  </a:cubicBezTo>
                  <a:cubicBezTo>
                    <a:pt x="1" y="385"/>
                    <a:pt x="81" y="501"/>
                    <a:pt x="197" y="509"/>
                  </a:cubicBezTo>
                  <a:cubicBezTo>
                    <a:pt x="623" y="552"/>
                    <a:pt x="1050" y="570"/>
                    <a:pt x="1476" y="570"/>
                  </a:cubicBezTo>
                  <a:cubicBezTo>
                    <a:pt x="2217" y="570"/>
                    <a:pt x="2958" y="514"/>
                    <a:pt x="3694" y="429"/>
                  </a:cubicBezTo>
                  <a:cubicBezTo>
                    <a:pt x="3810" y="411"/>
                    <a:pt x="3890" y="295"/>
                    <a:pt x="3872" y="179"/>
                  </a:cubicBezTo>
                  <a:cubicBezTo>
                    <a:pt x="3864" y="72"/>
                    <a:pt x="3765" y="1"/>
                    <a:pt x="36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51"/>
          <p:cNvSpPr/>
          <p:nvPr/>
        </p:nvSpPr>
        <p:spPr>
          <a:xfrm>
            <a:off x="814787" y="-115507"/>
            <a:ext cx="12493" cy="609168"/>
          </a:xfrm>
          <a:custGeom>
            <a:avLst/>
            <a:gdLst/>
            <a:ahLst/>
            <a:cxnLst/>
            <a:rect l="l" t="t" r="r" b="b"/>
            <a:pathLst>
              <a:path w="421" h="20528" extrusionOk="0">
                <a:moveTo>
                  <a:pt x="420" y="20528"/>
                </a:moveTo>
                <a:lnTo>
                  <a:pt x="1" y="20528"/>
                </a:lnTo>
                <a:lnTo>
                  <a:pt x="1" y="1"/>
                </a:lnTo>
                <a:lnTo>
                  <a:pt x="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1"/>
          <p:cNvSpPr/>
          <p:nvPr/>
        </p:nvSpPr>
        <p:spPr>
          <a:xfrm>
            <a:off x="723290" y="446318"/>
            <a:ext cx="195209" cy="384445"/>
          </a:xfrm>
          <a:custGeom>
            <a:avLst/>
            <a:gdLst/>
            <a:ahLst/>
            <a:cxnLst/>
            <a:rect l="l" t="t" r="r" b="b"/>
            <a:pathLst>
              <a:path w="12258" h="24141" extrusionOk="0">
                <a:moveTo>
                  <a:pt x="12258" y="24140"/>
                </a:moveTo>
                <a:lnTo>
                  <a:pt x="0" y="24140"/>
                </a:lnTo>
                <a:lnTo>
                  <a:pt x="0" y="1597"/>
                </a:lnTo>
                <a:cubicBezTo>
                  <a:pt x="0" y="714"/>
                  <a:pt x="723" y="0"/>
                  <a:pt x="1606" y="0"/>
                </a:cubicBezTo>
                <a:lnTo>
                  <a:pt x="10661" y="0"/>
                </a:lnTo>
                <a:cubicBezTo>
                  <a:pt x="11544" y="0"/>
                  <a:pt x="12258" y="714"/>
                  <a:pt x="12258" y="159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1"/>
          <p:cNvSpPr/>
          <p:nvPr/>
        </p:nvSpPr>
        <p:spPr>
          <a:xfrm>
            <a:off x="8044226" y="1042494"/>
            <a:ext cx="305837" cy="225981"/>
          </a:xfrm>
          <a:custGeom>
            <a:avLst/>
            <a:gdLst/>
            <a:ahLst/>
            <a:cxnLst/>
            <a:rect l="l" t="t" r="r" b="b"/>
            <a:pathLst>
              <a:path w="10518" h="7771" extrusionOk="0">
                <a:moveTo>
                  <a:pt x="5264" y="1"/>
                </a:moveTo>
                <a:cubicBezTo>
                  <a:pt x="2364" y="1"/>
                  <a:pt x="0" y="1740"/>
                  <a:pt x="0" y="3890"/>
                </a:cubicBezTo>
                <a:cubicBezTo>
                  <a:pt x="0" y="6031"/>
                  <a:pt x="2364" y="7771"/>
                  <a:pt x="5264" y="7771"/>
                </a:cubicBezTo>
                <a:cubicBezTo>
                  <a:pt x="8154" y="7771"/>
                  <a:pt x="10518" y="6031"/>
                  <a:pt x="10518" y="3890"/>
                </a:cubicBezTo>
                <a:cubicBezTo>
                  <a:pt x="10518" y="1740"/>
                  <a:pt x="8154" y="1"/>
                  <a:pt x="526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3" name="Google Shape;163;p51"/>
          <p:cNvPicPr preferRelativeResize="0"/>
          <p:nvPr/>
        </p:nvPicPr>
        <p:blipFill>
          <a:blip r:embed="rId3">
            <a:alphaModFix/>
          </a:blip>
          <a:stretch>
            <a:fillRect/>
          </a:stretch>
        </p:blipFill>
        <p:spPr>
          <a:xfrm>
            <a:off x="340450" y="265825"/>
            <a:ext cx="721950" cy="721950"/>
          </a:xfrm>
          <a:prstGeom prst="rect">
            <a:avLst/>
          </a:prstGeom>
          <a:noFill/>
          <a:ln>
            <a:noFill/>
          </a:ln>
        </p:spPr>
      </p:pic>
      <p:sp>
        <p:nvSpPr>
          <p:cNvPr id="164" name="Google Shape;164;p51"/>
          <p:cNvSpPr txBox="1"/>
          <p:nvPr/>
        </p:nvSpPr>
        <p:spPr>
          <a:xfrm>
            <a:off x="988925" y="1325300"/>
            <a:ext cx="6972900" cy="28938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Roboto"/>
              <a:buAutoNum type="arabicPeriod"/>
            </a:pPr>
            <a:r>
              <a:rPr lang="en" sz="1600">
                <a:latin typeface="Roboto"/>
                <a:ea typeface="Roboto"/>
                <a:cs typeface="Roboto"/>
                <a:sym typeface="Roboto"/>
              </a:rPr>
              <a:t>An e-wallet that </a:t>
            </a:r>
            <a:r>
              <a:rPr lang="en" sz="1600" b="1">
                <a:latin typeface="Roboto"/>
                <a:ea typeface="Roboto"/>
                <a:cs typeface="Roboto"/>
                <a:sym typeface="Roboto"/>
              </a:rPr>
              <a:t>records all the transactions/spendings </a:t>
            </a:r>
            <a:r>
              <a:rPr lang="en" sz="1600">
                <a:latin typeface="Roboto"/>
                <a:ea typeface="Roboto"/>
                <a:cs typeface="Roboto"/>
                <a:sym typeface="Roboto"/>
              </a:rPr>
              <a:t>(a.k.a inflow &amp; outflow) to give an overview of the transactions at the end of each day/week/month </a:t>
            </a:r>
            <a:endParaRPr sz="1600">
              <a:latin typeface="Roboto"/>
              <a:ea typeface="Roboto"/>
              <a:cs typeface="Roboto"/>
              <a:sym typeface="Roboto"/>
            </a:endParaRPr>
          </a:p>
          <a:p>
            <a:pPr marL="457200" lvl="0" indent="-330200" algn="l" rtl="0">
              <a:spcBef>
                <a:spcPts val="0"/>
              </a:spcBef>
              <a:spcAft>
                <a:spcPts val="0"/>
              </a:spcAft>
              <a:buSzPts val="1600"/>
              <a:buFont typeface="Roboto"/>
              <a:buAutoNum type="arabicPeriod"/>
            </a:pPr>
            <a:r>
              <a:rPr lang="en" sz="1600">
                <a:latin typeface="Roboto"/>
                <a:ea typeface="Roboto"/>
                <a:cs typeface="Roboto"/>
                <a:sym typeface="Roboto"/>
              </a:rPr>
              <a:t>An e-wallet that reminds the users that they have already overspent by </a:t>
            </a:r>
            <a:r>
              <a:rPr lang="en" sz="1600" b="1">
                <a:latin typeface="Roboto"/>
                <a:ea typeface="Roboto"/>
                <a:cs typeface="Roboto"/>
                <a:sym typeface="Roboto"/>
              </a:rPr>
              <a:t>pre-setting a budget </a:t>
            </a:r>
            <a:r>
              <a:rPr lang="en" sz="1600">
                <a:latin typeface="Roboto"/>
                <a:ea typeface="Roboto"/>
                <a:cs typeface="Roboto"/>
                <a:sym typeface="Roboto"/>
              </a:rPr>
              <a:t>for daily/weekly/monthly usage</a:t>
            </a:r>
            <a:endParaRPr sz="1600">
              <a:latin typeface="Roboto"/>
              <a:ea typeface="Roboto"/>
              <a:cs typeface="Roboto"/>
              <a:sym typeface="Roboto"/>
            </a:endParaRPr>
          </a:p>
          <a:p>
            <a:pPr marL="457200" lvl="0" indent="-330200" algn="l" rtl="0">
              <a:spcBef>
                <a:spcPts val="0"/>
              </a:spcBef>
              <a:spcAft>
                <a:spcPts val="0"/>
              </a:spcAft>
              <a:buSzPts val="1600"/>
              <a:buFont typeface="Roboto"/>
              <a:buAutoNum type="arabicPeriod"/>
            </a:pPr>
            <a:r>
              <a:rPr lang="en" sz="1600">
                <a:latin typeface="Roboto"/>
                <a:ea typeface="Roboto"/>
                <a:cs typeface="Roboto"/>
                <a:sym typeface="Roboto"/>
              </a:rPr>
              <a:t>An e-wallet that </a:t>
            </a:r>
            <a:r>
              <a:rPr lang="en" sz="1600" b="1">
                <a:latin typeface="Roboto"/>
                <a:ea typeface="Roboto"/>
                <a:cs typeface="Roboto"/>
                <a:sym typeface="Roboto"/>
              </a:rPr>
              <a:t>provides financial insights</a:t>
            </a:r>
            <a:r>
              <a:rPr lang="en" sz="1600">
                <a:latin typeface="Roboto"/>
                <a:ea typeface="Roboto"/>
                <a:cs typeface="Roboto"/>
                <a:sym typeface="Roboto"/>
              </a:rPr>
              <a:t> into the users’ spendings to better understand and manage their financial habits</a:t>
            </a:r>
            <a:endParaRPr sz="1600">
              <a:latin typeface="Roboto"/>
              <a:ea typeface="Roboto"/>
              <a:cs typeface="Roboto"/>
              <a:sym typeface="Roboto"/>
            </a:endParaRPr>
          </a:p>
          <a:p>
            <a:pPr marL="457200" lvl="0" indent="-330200" algn="l" rtl="0">
              <a:spcBef>
                <a:spcPts val="0"/>
              </a:spcBef>
              <a:spcAft>
                <a:spcPts val="0"/>
              </a:spcAft>
              <a:buSzPts val="1600"/>
              <a:buFont typeface="Roboto"/>
              <a:buAutoNum type="arabicPeriod"/>
            </a:pPr>
            <a:r>
              <a:rPr lang="en" sz="1600">
                <a:latin typeface="Roboto"/>
                <a:ea typeface="Roboto"/>
                <a:cs typeface="Roboto"/>
                <a:sym typeface="Roboto"/>
              </a:rPr>
              <a:t>A digital </a:t>
            </a:r>
            <a:r>
              <a:rPr lang="en" sz="1600" b="1">
                <a:latin typeface="Roboto"/>
                <a:ea typeface="Roboto"/>
                <a:cs typeface="Roboto"/>
                <a:sym typeface="Roboto"/>
              </a:rPr>
              <a:t>budget tracker</a:t>
            </a:r>
            <a:r>
              <a:rPr lang="en" sz="1600">
                <a:latin typeface="Roboto"/>
                <a:ea typeface="Roboto"/>
                <a:cs typeface="Roboto"/>
                <a:sym typeface="Roboto"/>
              </a:rPr>
              <a:t> which is safe to use and ensures user privacy</a:t>
            </a:r>
            <a:endParaRPr sz="1600">
              <a:latin typeface="Roboto"/>
              <a:ea typeface="Roboto"/>
              <a:cs typeface="Roboto"/>
              <a:sym typeface="Roboto"/>
            </a:endParaRPr>
          </a:p>
          <a:p>
            <a:pPr marL="457200" lvl="0" indent="-330200" algn="l" rtl="0">
              <a:spcBef>
                <a:spcPts val="0"/>
              </a:spcBef>
              <a:spcAft>
                <a:spcPts val="0"/>
              </a:spcAft>
              <a:buSzPts val="1600"/>
              <a:buFont typeface="Roboto"/>
              <a:buAutoNum type="arabicPeriod"/>
            </a:pPr>
            <a:r>
              <a:rPr lang="en" sz="1600">
                <a:latin typeface="Roboto"/>
                <a:ea typeface="Roboto"/>
                <a:cs typeface="Roboto"/>
                <a:sym typeface="Roboto"/>
              </a:rPr>
              <a:t>A digital budget tracker which is affordable to use</a:t>
            </a:r>
            <a:endParaRPr sz="1600">
              <a:latin typeface="Roboto"/>
              <a:ea typeface="Roboto"/>
              <a:cs typeface="Roboto"/>
              <a:sym typeface="Roboto"/>
            </a:endParaRPr>
          </a:p>
          <a:p>
            <a:pPr marL="457200" lvl="0" indent="-330200" algn="l" rtl="0">
              <a:spcBef>
                <a:spcPts val="0"/>
              </a:spcBef>
              <a:spcAft>
                <a:spcPts val="0"/>
              </a:spcAft>
              <a:buSzPts val="1600"/>
              <a:buFont typeface="Roboto"/>
              <a:buAutoNum type="arabicPeriod"/>
            </a:pPr>
            <a:r>
              <a:rPr lang="en" sz="1600">
                <a:latin typeface="Roboto"/>
                <a:ea typeface="Roboto"/>
                <a:cs typeface="Roboto"/>
                <a:sym typeface="Roboto"/>
              </a:rPr>
              <a:t>A digital budget which is user-friendly, convenient and integrated well in mobile device ecosystem</a:t>
            </a:r>
            <a:endParaRPr sz="16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FDFF"/>
        </a:solidFill>
        <a:effectLst/>
      </p:bgPr>
    </p:bg>
    <p:spTree>
      <p:nvGrpSpPr>
        <p:cNvPr id="1" name="Shape 168"/>
        <p:cNvGrpSpPr/>
        <p:nvPr/>
      </p:nvGrpSpPr>
      <p:grpSpPr>
        <a:xfrm>
          <a:off x="0" y="0"/>
          <a:ext cx="0" cy="0"/>
          <a:chOff x="0" y="0"/>
          <a:chExt cx="0" cy="0"/>
        </a:xfrm>
      </p:grpSpPr>
      <p:sp>
        <p:nvSpPr>
          <p:cNvPr id="169" name="Google Shape;169;p52"/>
          <p:cNvSpPr txBox="1">
            <a:spLocks noGrp="1"/>
          </p:cNvSpPr>
          <p:nvPr>
            <p:ph type="title"/>
          </p:nvPr>
        </p:nvSpPr>
        <p:spPr>
          <a:xfrm>
            <a:off x="720000" y="437400"/>
            <a:ext cx="7704000" cy="6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value</a:t>
            </a:r>
            <a:r>
              <a:rPr lang="en"/>
              <a:t> proposition</a:t>
            </a:r>
            <a:endParaRPr/>
          </a:p>
        </p:txBody>
      </p:sp>
      <p:pic>
        <p:nvPicPr>
          <p:cNvPr id="170" name="Google Shape;170;p52"/>
          <p:cNvPicPr preferRelativeResize="0"/>
          <p:nvPr/>
        </p:nvPicPr>
        <p:blipFill>
          <a:blip r:embed="rId3">
            <a:alphaModFix/>
          </a:blip>
          <a:stretch>
            <a:fillRect/>
          </a:stretch>
        </p:blipFill>
        <p:spPr>
          <a:xfrm>
            <a:off x="340450" y="265825"/>
            <a:ext cx="721950" cy="721950"/>
          </a:xfrm>
          <a:prstGeom prst="rect">
            <a:avLst/>
          </a:prstGeom>
          <a:noFill/>
          <a:ln>
            <a:noFill/>
          </a:ln>
        </p:spPr>
      </p:pic>
      <p:grpSp>
        <p:nvGrpSpPr>
          <p:cNvPr id="171" name="Google Shape;171;p52"/>
          <p:cNvGrpSpPr/>
          <p:nvPr/>
        </p:nvGrpSpPr>
        <p:grpSpPr>
          <a:xfrm>
            <a:off x="372113" y="1209752"/>
            <a:ext cx="8435512" cy="3752773"/>
            <a:chOff x="372113" y="1057352"/>
            <a:chExt cx="8435512" cy="3752773"/>
          </a:xfrm>
        </p:grpSpPr>
        <p:sp>
          <p:nvSpPr>
            <p:cNvPr id="172" name="Google Shape;172;p52"/>
            <p:cNvSpPr/>
            <p:nvPr/>
          </p:nvSpPr>
          <p:spPr>
            <a:xfrm>
              <a:off x="5057625" y="1057675"/>
              <a:ext cx="3750000" cy="3752100"/>
            </a:xfrm>
            <a:prstGeom prst="ellipse">
              <a:avLst/>
            </a:prstGeom>
            <a:noFill/>
            <a:ln w="19050" cap="flat" cmpd="sng">
              <a:solidFill>
                <a:srgbClr val="F7C2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2"/>
            <p:cNvSpPr/>
            <p:nvPr/>
          </p:nvSpPr>
          <p:spPr>
            <a:xfrm>
              <a:off x="6702200" y="2496025"/>
              <a:ext cx="721800" cy="722100"/>
            </a:xfrm>
            <a:prstGeom prst="ellipse">
              <a:avLst/>
            </a:prstGeom>
            <a:solidFill>
              <a:srgbClr val="F7C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2"/>
            <p:cNvSpPr/>
            <p:nvPr/>
          </p:nvSpPr>
          <p:spPr>
            <a:xfrm>
              <a:off x="505725" y="1057675"/>
              <a:ext cx="3816900" cy="3752100"/>
            </a:xfrm>
            <a:prstGeom prst="rect">
              <a:avLst/>
            </a:prstGeom>
            <a:noFill/>
            <a:ln w="19050" cap="flat" cmpd="sng">
              <a:solidFill>
                <a:srgbClr val="F7C2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p52"/>
            <p:cNvCxnSpPr>
              <a:stCxn id="176" idx="0"/>
            </p:cNvCxnSpPr>
            <p:nvPr/>
          </p:nvCxnSpPr>
          <p:spPr>
            <a:xfrm>
              <a:off x="2795525" y="2869464"/>
              <a:ext cx="4207200" cy="34800"/>
            </a:xfrm>
            <a:prstGeom prst="straightConnector1">
              <a:avLst/>
            </a:prstGeom>
            <a:noFill/>
            <a:ln w="19050" cap="rnd" cmpd="sng">
              <a:solidFill>
                <a:srgbClr val="F7C24B"/>
              </a:solidFill>
              <a:prstDash val="solid"/>
              <a:round/>
              <a:headEnd type="none" w="med" len="med"/>
              <a:tailEnd type="none" w="med" len="med"/>
            </a:ln>
          </p:spPr>
        </p:cxnSp>
        <p:sp>
          <p:nvSpPr>
            <p:cNvPr id="176" name="Google Shape;176;p52"/>
            <p:cNvSpPr/>
            <p:nvPr/>
          </p:nvSpPr>
          <p:spPr>
            <a:xfrm rot="5400000">
              <a:off x="-225475" y="1789125"/>
              <a:ext cx="3752100" cy="2289900"/>
            </a:xfrm>
            <a:prstGeom prst="triangle">
              <a:avLst>
                <a:gd name="adj" fmla="val 48278"/>
              </a:avLst>
            </a:prstGeom>
            <a:noFill/>
            <a:ln w="19050" cap="flat" cmpd="sng">
              <a:solidFill>
                <a:srgbClr val="F7C2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52"/>
            <p:cNvCxnSpPr>
              <a:endCxn id="172" idx="5"/>
            </p:cNvCxnSpPr>
            <p:nvPr/>
          </p:nvCxnSpPr>
          <p:spPr>
            <a:xfrm>
              <a:off x="7086050" y="2839193"/>
              <a:ext cx="1172400" cy="1421100"/>
            </a:xfrm>
            <a:prstGeom prst="straightConnector1">
              <a:avLst/>
            </a:prstGeom>
            <a:noFill/>
            <a:ln w="19050" cap="rnd" cmpd="sng">
              <a:solidFill>
                <a:srgbClr val="F7C24B"/>
              </a:solidFill>
              <a:prstDash val="solid"/>
              <a:round/>
              <a:headEnd type="none" w="med" len="med"/>
              <a:tailEnd type="none" w="med" len="med"/>
            </a:ln>
          </p:spPr>
        </p:cxnSp>
        <p:cxnSp>
          <p:nvCxnSpPr>
            <p:cNvPr id="178" name="Google Shape;178;p52"/>
            <p:cNvCxnSpPr/>
            <p:nvPr/>
          </p:nvCxnSpPr>
          <p:spPr>
            <a:xfrm flipH="1">
              <a:off x="7087200" y="1134800"/>
              <a:ext cx="403800" cy="1893600"/>
            </a:xfrm>
            <a:prstGeom prst="straightConnector1">
              <a:avLst/>
            </a:prstGeom>
            <a:noFill/>
            <a:ln w="19050" cap="rnd" cmpd="sng">
              <a:solidFill>
                <a:srgbClr val="F7C24B"/>
              </a:solidFill>
              <a:prstDash val="solid"/>
              <a:round/>
              <a:headEnd type="none" w="med" len="med"/>
              <a:tailEnd type="none" w="med" len="med"/>
            </a:ln>
          </p:spPr>
        </p:cxnSp>
        <p:sp>
          <p:nvSpPr>
            <p:cNvPr id="179" name="Google Shape;179;p52"/>
            <p:cNvSpPr txBox="1"/>
            <p:nvPr/>
          </p:nvSpPr>
          <p:spPr>
            <a:xfrm>
              <a:off x="6095633" y="1706538"/>
              <a:ext cx="1002900" cy="49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Gains</a:t>
              </a:r>
              <a:endParaRPr sz="1600" b="1">
                <a:solidFill>
                  <a:srgbClr val="000000"/>
                </a:solidFill>
                <a:latin typeface="Fira Sans Condensed"/>
                <a:ea typeface="Fira Sans Condensed"/>
                <a:cs typeface="Fira Sans Condensed"/>
                <a:sym typeface="Fira Sans Condensed"/>
              </a:endParaRPr>
            </a:p>
          </p:txBody>
        </p:sp>
        <p:sp>
          <p:nvSpPr>
            <p:cNvPr id="180" name="Google Shape;180;p52"/>
            <p:cNvSpPr txBox="1"/>
            <p:nvPr/>
          </p:nvSpPr>
          <p:spPr>
            <a:xfrm>
              <a:off x="6095633" y="3590599"/>
              <a:ext cx="1002900" cy="49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Pains</a:t>
              </a:r>
              <a:endParaRPr sz="1600" b="1">
                <a:solidFill>
                  <a:srgbClr val="000000"/>
                </a:solidFill>
                <a:latin typeface="Fira Sans Condensed"/>
                <a:ea typeface="Fira Sans Condensed"/>
                <a:cs typeface="Fira Sans Condensed"/>
                <a:sym typeface="Fira Sans Condensed"/>
              </a:endParaRPr>
            </a:p>
          </p:txBody>
        </p:sp>
        <p:sp>
          <p:nvSpPr>
            <p:cNvPr id="181" name="Google Shape;181;p52"/>
            <p:cNvSpPr txBox="1"/>
            <p:nvPr/>
          </p:nvSpPr>
          <p:spPr>
            <a:xfrm>
              <a:off x="7241350" y="2198238"/>
              <a:ext cx="15318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latin typeface="Fira Sans Condensed"/>
                  <a:ea typeface="Fira Sans Condensed"/>
                  <a:cs typeface="Fira Sans Condensed"/>
                  <a:sym typeface="Fira Sans Condensed"/>
                </a:rPr>
                <a:t>Job-To-Be-Done</a:t>
              </a:r>
              <a:endParaRPr sz="1600" b="1">
                <a:solidFill>
                  <a:srgbClr val="000000"/>
                </a:solidFill>
                <a:latin typeface="Fira Sans Condensed"/>
                <a:ea typeface="Fira Sans Condensed"/>
                <a:cs typeface="Fira Sans Condensed"/>
                <a:sym typeface="Fira Sans Condensed"/>
              </a:endParaRPr>
            </a:p>
          </p:txBody>
        </p:sp>
        <p:sp>
          <p:nvSpPr>
            <p:cNvPr id="182" name="Google Shape;182;p52"/>
            <p:cNvSpPr txBox="1"/>
            <p:nvPr/>
          </p:nvSpPr>
          <p:spPr>
            <a:xfrm>
              <a:off x="2760950" y="4319750"/>
              <a:ext cx="1480800" cy="37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Pain relievers</a:t>
              </a:r>
              <a:endParaRPr sz="1600" b="1">
                <a:solidFill>
                  <a:srgbClr val="000000"/>
                </a:solidFill>
                <a:latin typeface="Fira Sans Condensed"/>
                <a:ea typeface="Fira Sans Condensed"/>
                <a:cs typeface="Fira Sans Condensed"/>
                <a:sym typeface="Fira Sans Condensed"/>
              </a:endParaRPr>
            </a:p>
          </p:txBody>
        </p:sp>
        <p:sp>
          <p:nvSpPr>
            <p:cNvPr id="183" name="Google Shape;183;p52"/>
            <p:cNvSpPr txBox="1"/>
            <p:nvPr/>
          </p:nvSpPr>
          <p:spPr>
            <a:xfrm>
              <a:off x="372113" y="2687225"/>
              <a:ext cx="2204700" cy="39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Products &amp; services</a:t>
              </a:r>
              <a:endParaRPr sz="1600" b="1">
                <a:solidFill>
                  <a:srgbClr val="000000"/>
                </a:solidFill>
                <a:latin typeface="Fira Sans Condensed"/>
                <a:ea typeface="Fira Sans Condensed"/>
                <a:cs typeface="Fira Sans Condensed"/>
                <a:sym typeface="Fira Sans Condensed"/>
              </a:endParaRPr>
            </a:p>
          </p:txBody>
        </p:sp>
        <p:sp>
          <p:nvSpPr>
            <p:cNvPr id="184" name="Google Shape;184;p52"/>
            <p:cNvSpPr txBox="1"/>
            <p:nvPr/>
          </p:nvSpPr>
          <p:spPr>
            <a:xfrm>
              <a:off x="2679825" y="1057352"/>
              <a:ext cx="1642800" cy="51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rgbClr val="000000"/>
                  </a:solidFill>
                  <a:latin typeface="Fira Sans Condensed"/>
                  <a:ea typeface="Fira Sans Condensed"/>
                  <a:cs typeface="Fira Sans Condensed"/>
                  <a:sym typeface="Fira Sans Condensed"/>
                </a:rPr>
                <a:t>Gain creators</a:t>
              </a:r>
              <a:endParaRPr sz="1600" b="1">
                <a:solidFill>
                  <a:srgbClr val="000000"/>
                </a:solidFill>
                <a:latin typeface="Fira Sans Condensed"/>
                <a:ea typeface="Fira Sans Condensed"/>
                <a:cs typeface="Fira Sans Condensed"/>
                <a:sym typeface="Fira Sans Condensed"/>
              </a:endParaRPr>
            </a:p>
          </p:txBody>
        </p:sp>
        <p:grpSp>
          <p:nvGrpSpPr>
            <p:cNvPr id="185" name="Google Shape;185;p52"/>
            <p:cNvGrpSpPr/>
            <p:nvPr/>
          </p:nvGrpSpPr>
          <p:grpSpPr>
            <a:xfrm>
              <a:off x="6884827" y="2717053"/>
              <a:ext cx="356533" cy="354726"/>
              <a:chOff x="2407800" y="1345700"/>
              <a:chExt cx="316300" cy="286300"/>
            </a:xfrm>
          </p:grpSpPr>
          <p:sp>
            <p:nvSpPr>
              <p:cNvPr id="186" name="Google Shape;186;p52"/>
              <p:cNvSpPr/>
              <p:nvPr/>
            </p:nvSpPr>
            <p:spPr>
              <a:xfrm>
                <a:off x="2431450" y="1345700"/>
                <a:ext cx="38425" cy="66900"/>
              </a:xfrm>
              <a:custGeom>
                <a:avLst/>
                <a:gdLst/>
                <a:ahLst/>
                <a:cxnLst/>
                <a:rect l="l" t="t" r="r" b="b"/>
                <a:pathLst>
                  <a:path w="1537" h="2676" extrusionOk="0">
                    <a:moveTo>
                      <a:pt x="768" y="1"/>
                    </a:moveTo>
                    <a:cubicBezTo>
                      <a:pt x="343" y="1"/>
                      <a:pt x="0" y="344"/>
                      <a:pt x="0" y="769"/>
                    </a:cubicBezTo>
                    <a:lnTo>
                      <a:pt x="0" y="1907"/>
                    </a:lnTo>
                    <a:cubicBezTo>
                      <a:pt x="0" y="2332"/>
                      <a:pt x="343" y="2675"/>
                      <a:pt x="768" y="2675"/>
                    </a:cubicBezTo>
                    <a:cubicBezTo>
                      <a:pt x="1193" y="2675"/>
                      <a:pt x="1536" y="2332"/>
                      <a:pt x="1536" y="1907"/>
                    </a:cubicBezTo>
                    <a:lnTo>
                      <a:pt x="1536" y="769"/>
                    </a:lnTo>
                    <a:cubicBezTo>
                      <a:pt x="1536" y="344"/>
                      <a:pt x="1192" y="1"/>
                      <a:pt x="768"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2"/>
              <p:cNvSpPr/>
              <p:nvPr/>
            </p:nvSpPr>
            <p:spPr>
              <a:xfrm>
                <a:off x="2662000" y="1345700"/>
                <a:ext cx="38425" cy="66900"/>
              </a:xfrm>
              <a:custGeom>
                <a:avLst/>
                <a:gdLst/>
                <a:ahLst/>
                <a:cxnLst/>
                <a:rect l="l" t="t" r="r" b="b"/>
                <a:pathLst>
                  <a:path w="1537" h="2676" extrusionOk="0">
                    <a:moveTo>
                      <a:pt x="767" y="1"/>
                    </a:moveTo>
                    <a:cubicBezTo>
                      <a:pt x="342" y="1"/>
                      <a:pt x="0" y="344"/>
                      <a:pt x="0" y="769"/>
                    </a:cubicBezTo>
                    <a:lnTo>
                      <a:pt x="0" y="1907"/>
                    </a:lnTo>
                    <a:cubicBezTo>
                      <a:pt x="0" y="2332"/>
                      <a:pt x="342" y="2675"/>
                      <a:pt x="767" y="2675"/>
                    </a:cubicBezTo>
                    <a:cubicBezTo>
                      <a:pt x="1194" y="2675"/>
                      <a:pt x="1537" y="2332"/>
                      <a:pt x="1537" y="1907"/>
                    </a:cubicBezTo>
                    <a:lnTo>
                      <a:pt x="1537" y="769"/>
                    </a:lnTo>
                    <a:cubicBezTo>
                      <a:pt x="1537" y="344"/>
                      <a:pt x="1194" y="1"/>
                      <a:pt x="767"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2"/>
              <p:cNvSpPr/>
              <p:nvPr/>
            </p:nvSpPr>
            <p:spPr>
              <a:xfrm>
                <a:off x="2539250" y="1357225"/>
                <a:ext cx="53450" cy="88300"/>
              </a:xfrm>
              <a:custGeom>
                <a:avLst/>
                <a:gdLst/>
                <a:ahLst/>
                <a:cxnLst/>
                <a:rect l="l" t="t" r="r" b="b"/>
                <a:pathLst>
                  <a:path w="2138" h="3532" extrusionOk="0">
                    <a:moveTo>
                      <a:pt x="327" y="1"/>
                    </a:moveTo>
                    <a:cubicBezTo>
                      <a:pt x="148" y="1"/>
                      <a:pt x="0" y="148"/>
                      <a:pt x="0" y="327"/>
                    </a:cubicBezTo>
                    <a:lnTo>
                      <a:pt x="0" y="2769"/>
                    </a:lnTo>
                    <a:cubicBezTo>
                      <a:pt x="0" y="3191"/>
                      <a:pt x="343" y="3531"/>
                      <a:pt x="762" y="3531"/>
                    </a:cubicBezTo>
                    <a:lnTo>
                      <a:pt x="1811" y="3531"/>
                    </a:lnTo>
                    <a:cubicBezTo>
                      <a:pt x="1991" y="3531"/>
                      <a:pt x="2138" y="3385"/>
                      <a:pt x="2138" y="3206"/>
                    </a:cubicBezTo>
                    <a:cubicBezTo>
                      <a:pt x="2135" y="3023"/>
                      <a:pt x="1990" y="2878"/>
                      <a:pt x="1809" y="2878"/>
                    </a:cubicBezTo>
                    <a:lnTo>
                      <a:pt x="761" y="2878"/>
                    </a:lnTo>
                    <a:cubicBezTo>
                      <a:pt x="701" y="2878"/>
                      <a:pt x="653" y="2827"/>
                      <a:pt x="653" y="2769"/>
                    </a:cubicBezTo>
                    <a:lnTo>
                      <a:pt x="653" y="327"/>
                    </a:lnTo>
                    <a:cubicBezTo>
                      <a:pt x="653" y="145"/>
                      <a:pt x="506" y="1"/>
                      <a:pt x="327"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2"/>
              <p:cNvSpPr/>
              <p:nvPr/>
            </p:nvSpPr>
            <p:spPr>
              <a:xfrm>
                <a:off x="2407800" y="1474950"/>
                <a:ext cx="316300" cy="157050"/>
              </a:xfrm>
              <a:custGeom>
                <a:avLst/>
                <a:gdLst/>
                <a:ahLst/>
                <a:cxnLst/>
                <a:rect l="l" t="t" r="r" b="b"/>
                <a:pathLst>
                  <a:path w="12652" h="6282" extrusionOk="0">
                    <a:moveTo>
                      <a:pt x="11484" y="2357"/>
                    </a:moveTo>
                    <a:cubicBezTo>
                      <a:pt x="11041" y="3301"/>
                      <a:pt x="10344" y="4107"/>
                      <a:pt x="9467" y="4684"/>
                    </a:cubicBezTo>
                    <a:cubicBezTo>
                      <a:pt x="9068" y="4028"/>
                      <a:pt x="8358" y="3622"/>
                      <a:pt x="7569" y="3622"/>
                    </a:cubicBezTo>
                    <a:cubicBezTo>
                      <a:pt x="7123" y="3622"/>
                      <a:pt x="6690" y="3756"/>
                      <a:pt x="6325" y="4002"/>
                    </a:cubicBezTo>
                    <a:cubicBezTo>
                      <a:pt x="5959" y="3756"/>
                      <a:pt x="5527" y="3622"/>
                      <a:pt x="5082" y="3622"/>
                    </a:cubicBezTo>
                    <a:cubicBezTo>
                      <a:pt x="4293" y="3622"/>
                      <a:pt x="3585" y="4028"/>
                      <a:pt x="3185" y="4684"/>
                    </a:cubicBezTo>
                    <a:cubicBezTo>
                      <a:pt x="2320" y="4113"/>
                      <a:pt x="1617" y="3309"/>
                      <a:pt x="1170" y="2357"/>
                    </a:cubicBezTo>
                    <a:close/>
                    <a:moveTo>
                      <a:pt x="649" y="1"/>
                    </a:moveTo>
                    <a:cubicBezTo>
                      <a:pt x="469" y="1"/>
                      <a:pt x="296" y="80"/>
                      <a:pt x="176" y="214"/>
                    </a:cubicBezTo>
                    <a:cubicBezTo>
                      <a:pt x="57" y="350"/>
                      <a:pt x="0" y="530"/>
                      <a:pt x="21" y="709"/>
                    </a:cubicBezTo>
                    <a:cubicBezTo>
                      <a:pt x="411" y="3886"/>
                      <a:pt x="3122" y="6281"/>
                      <a:pt x="6325" y="6281"/>
                    </a:cubicBezTo>
                    <a:cubicBezTo>
                      <a:pt x="6665" y="6281"/>
                      <a:pt x="7003" y="6255"/>
                      <a:pt x="7337" y="6202"/>
                    </a:cubicBezTo>
                    <a:cubicBezTo>
                      <a:pt x="7516" y="6174"/>
                      <a:pt x="7637" y="6006"/>
                      <a:pt x="7607" y="5827"/>
                    </a:cubicBezTo>
                    <a:cubicBezTo>
                      <a:pt x="7583" y="5666"/>
                      <a:pt x="7445" y="5552"/>
                      <a:pt x="7287" y="5552"/>
                    </a:cubicBezTo>
                    <a:cubicBezTo>
                      <a:pt x="7269" y="5552"/>
                      <a:pt x="7251" y="5554"/>
                      <a:pt x="7233" y="5557"/>
                    </a:cubicBezTo>
                    <a:cubicBezTo>
                      <a:pt x="6935" y="5606"/>
                      <a:pt x="6629" y="5630"/>
                      <a:pt x="6325" y="5630"/>
                    </a:cubicBezTo>
                    <a:cubicBezTo>
                      <a:pt x="5404" y="5630"/>
                      <a:pt x="4527" y="5407"/>
                      <a:pt x="3752" y="5014"/>
                    </a:cubicBezTo>
                    <a:cubicBezTo>
                      <a:pt x="4035" y="4559"/>
                      <a:pt x="4532" y="4278"/>
                      <a:pt x="5084" y="4278"/>
                    </a:cubicBezTo>
                    <a:cubicBezTo>
                      <a:pt x="5462" y="4278"/>
                      <a:pt x="5826" y="4414"/>
                      <a:pt x="6113" y="4662"/>
                    </a:cubicBezTo>
                    <a:cubicBezTo>
                      <a:pt x="6174" y="4715"/>
                      <a:pt x="6250" y="4741"/>
                      <a:pt x="6327" y="4741"/>
                    </a:cubicBezTo>
                    <a:cubicBezTo>
                      <a:pt x="6403" y="4741"/>
                      <a:pt x="6480" y="4715"/>
                      <a:pt x="6541" y="4662"/>
                    </a:cubicBezTo>
                    <a:cubicBezTo>
                      <a:pt x="6827" y="4414"/>
                      <a:pt x="7191" y="4278"/>
                      <a:pt x="7570" y="4278"/>
                    </a:cubicBezTo>
                    <a:cubicBezTo>
                      <a:pt x="8122" y="4278"/>
                      <a:pt x="8619" y="4562"/>
                      <a:pt x="8902" y="5017"/>
                    </a:cubicBezTo>
                    <a:cubicBezTo>
                      <a:pt x="8710" y="5114"/>
                      <a:pt x="8511" y="5200"/>
                      <a:pt x="8307" y="5275"/>
                    </a:cubicBezTo>
                    <a:cubicBezTo>
                      <a:pt x="8137" y="5339"/>
                      <a:pt x="8052" y="5527"/>
                      <a:pt x="8114" y="5697"/>
                    </a:cubicBezTo>
                    <a:cubicBezTo>
                      <a:pt x="8164" y="5830"/>
                      <a:pt x="8287" y="5909"/>
                      <a:pt x="8422" y="5909"/>
                    </a:cubicBezTo>
                    <a:cubicBezTo>
                      <a:pt x="8459" y="5909"/>
                      <a:pt x="8499" y="5901"/>
                      <a:pt x="8537" y="5889"/>
                    </a:cubicBezTo>
                    <a:cubicBezTo>
                      <a:pt x="9613" y="5488"/>
                      <a:pt x="10565" y="4802"/>
                      <a:pt x="11287" y="3904"/>
                    </a:cubicBezTo>
                    <a:cubicBezTo>
                      <a:pt x="11708" y="3377"/>
                      <a:pt x="12042" y="2790"/>
                      <a:pt x="12276" y="2166"/>
                    </a:cubicBezTo>
                    <a:lnTo>
                      <a:pt x="12294" y="2122"/>
                    </a:lnTo>
                    <a:cubicBezTo>
                      <a:pt x="12459" y="1668"/>
                      <a:pt x="12574" y="1197"/>
                      <a:pt x="12634" y="713"/>
                    </a:cubicBezTo>
                    <a:cubicBezTo>
                      <a:pt x="12652" y="530"/>
                      <a:pt x="12595" y="350"/>
                      <a:pt x="12476" y="214"/>
                    </a:cubicBezTo>
                    <a:cubicBezTo>
                      <a:pt x="12356" y="78"/>
                      <a:pt x="12183" y="1"/>
                      <a:pt x="12003" y="1"/>
                    </a:cubicBezTo>
                    <a:lnTo>
                      <a:pt x="3795" y="1"/>
                    </a:lnTo>
                    <a:cubicBezTo>
                      <a:pt x="3614" y="1"/>
                      <a:pt x="3468" y="148"/>
                      <a:pt x="3468" y="327"/>
                    </a:cubicBezTo>
                    <a:cubicBezTo>
                      <a:pt x="3468" y="508"/>
                      <a:pt x="3616" y="654"/>
                      <a:pt x="3795" y="654"/>
                    </a:cubicBezTo>
                    <a:lnTo>
                      <a:pt x="11976" y="654"/>
                    </a:lnTo>
                    <a:cubicBezTo>
                      <a:pt x="11930" y="1013"/>
                      <a:pt x="11851" y="1364"/>
                      <a:pt x="11742" y="1701"/>
                    </a:cubicBezTo>
                    <a:lnTo>
                      <a:pt x="909" y="1701"/>
                    </a:lnTo>
                    <a:cubicBezTo>
                      <a:pt x="798" y="1365"/>
                      <a:pt x="719" y="1015"/>
                      <a:pt x="675" y="654"/>
                    </a:cubicBezTo>
                    <a:lnTo>
                      <a:pt x="2573" y="654"/>
                    </a:lnTo>
                    <a:cubicBezTo>
                      <a:pt x="2754" y="654"/>
                      <a:pt x="2900" y="506"/>
                      <a:pt x="2900" y="327"/>
                    </a:cubicBezTo>
                    <a:cubicBezTo>
                      <a:pt x="2900" y="147"/>
                      <a:pt x="2752" y="1"/>
                      <a:pt x="2573"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52"/>
            <p:cNvSpPr/>
            <p:nvPr/>
          </p:nvSpPr>
          <p:spPr>
            <a:xfrm>
              <a:off x="2376125" y="2496023"/>
              <a:ext cx="773400" cy="722100"/>
            </a:xfrm>
            <a:prstGeom prst="ellipse">
              <a:avLst/>
            </a:prstGeom>
            <a:solidFill>
              <a:srgbClr val="F7C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2"/>
            <p:cNvSpPr/>
            <p:nvPr/>
          </p:nvSpPr>
          <p:spPr>
            <a:xfrm>
              <a:off x="2499188" y="2660625"/>
              <a:ext cx="527279" cy="392895"/>
            </a:xfrm>
            <a:custGeom>
              <a:avLst/>
              <a:gdLst/>
              <a:ahLst/>
              <a:cxnLst/>
              <a:rect l="l" t="t" r="r" b="b"/>
              <a:pathLst>
                <a:path w="21343" h="21324" extrusionOk="0">
                  <a:moveTo>
                    <a:pt x="4059" y="657"/>
                  </a:moveTo>
                  <a:cubicBezTo>
                    <a:pt x="4226" y="657"/>
                    <a:pt x="4392" y="695"/>
                    <a:pt x="4549" y="770"/>
                  </a:cubicBezTo>
                  <a:lnTo>
                    <a:pt x="8574" y="2680"/>
                  </a:lnTo>
                  <a:cubicBezTo>
                    <a:pt x="8508" y="2834"/>
                    <a:pt x="8471" y="3001"/>
                    <a:pt x="8471" y="3177"/>
                  </a:cubicBezTo>
                  <a:lnTo>
                    <a:pt x="8471" y="3438"/>
                  </a:lnTo>
                  <a:cubicBezTo>
                    <a:pt x="8034" y="3186"/>
                    <a:pt x="7340" y="2813"/>
                    <a:pt x="6590" y="2509"/>
                  </a:cubicBezTo>
                  <a:cubicBezTo>
                    <a:pt x="5744" y="2167"/>
                    <a:pt x="5032" y="1997"/>
                    <a:pt x="4457" y="1997"/>
                  </a:cubicBezTo>
                  <a:cubicBezTo>
                    <a:pt x="3820" y="1997"/>
                    <a:pt x="3352" y="2206"/>
                    <a:pt x="3056" y="2625"/>
                  </a:cubicBezTo>
                  <a:cubicBezTo>
                    <a:pt x="2952" y="2774"/>
                    <a:pt x="2985" y="2979"/>
                    <a:pt x="3134" y="3083"/>
                  </a:cubicBezTo>
                  <a:cubicBezTo>
                    <a:pt x="3192" y="3124"/>
                    <a:pt x="3260" y="3144"/>
                    <a:pt x="3326" y="3144"/>
                  </a:cubicBezTo>
                  <a:cubicBezTo>
                    <a:pt x="3429" y="3144"/>
                    <a:pt x="3530" y="3096"/>
                    <a:pt x="3593" y="3005"/>
                  </a:cubicBezTo>
                  <a:cubicBezTo>
                    <a:pt x="3771" y="2754"/>
                    <a:pt x="4080" y="2652"/>
                    <a:pt x="4462" y="2652"/>
                  </a:cubicBezTo>
                  <a:cubicBezTo>
                    <a:pt x="5665" y="2652"/>
                    <a:pt x="7595" y="3662"/>
                    <a:pt x="8472" y="4202"/>
                  </a:cubicBezTo>
                  <a:lnTo>
                    <a:pt x="8472" y="5765"/>
                  </a:lnTo>
                  <a:lnTo>
                    <a:pt x="3231" y="4321"/>
                  </a:lnTo>
                  <a:cubicBezTo>
                    <a:pt x="2916" y="4237"/>
                    <a:pt x="2663" y="4030"/>
                    <a:pt x="2513" y="3741"/>
                  </a:cubicBezTo>
                  <a:cubicBezTo>
                    <a:pt x="2366" y="3453"/>
                    <a:pt x="2346" y="3123"/>
                    <a:pt x="2460" y="2820"/>
                  </a:cubicBezTo>
                  <a:lnTo>
                    <a:pt x="2985" y="1405"/>
                  </a:lnTo>
                  <a:cubicBezTo>
                    <a:pt x="3100" y="1101"/>
                    <a:pt x="3326" y="867"/>
                    <a:pt x="3626" y="743"/>
                  </a:cubicBezTo>
                  <a:cubicBezTo>
                    <a:pt x="3767" y="686"/>
                    <a:pt x="3913" y="657"/>
                    <a:pt x="4059" y="657"/>
                  </a:cubicBezTo>
                  <a:close/>
                  <a:moveTo>
                    <a:pt x="17271" y="657"/>
                  </a:moveTo>
                  <a:cubicBezTo>
                    <a:pt x="17416" y="657"/>
                    <a:pt x="17562" y="686"/>
                    <a:pt x="17703" y="743"/>
                  </a:cubicBezTo>
                  <a:cubicBezTo>
                    <a:pt x="18003" y="867"/>
                    <a:pt x="18233" y="1101"/>
                    <a:pt x="18345" y="1405"/>
                  </a:cubicBezTo>
                  <a:lnTo>
                    <a:pt x="18870" y="2820"/>
                  </a:lnTo>
                  <a:cubicBezTo>
                    <a:pt x="18985" y="3125"/>
                    <a:pt x="18964" y="3453"/>
                    <a:pt x="18816" y="3741"/>
                  </a:cubicBezTo>
                  <a:cubicBezTo>
                    <a:pt x="18668" y="4030"/>
                    <a:pt x="18413" y="4237"/>
                    <a:pt x="18100" y="4322"/>
                  </a:cubicBezTo>
                  <a:lnTo>
                    <a:pt x="12859" y="5766"/>
                  </a:lnTo>
                  <a:lnTo>
                    <a:pt x="12859" y="4184"/>
                  </a:lnTo>
                  <a:cubicBezTo>
                    <a:pt x="13750" y="3638"/>
                    <a:pt x="15649" y="2652"/>
                    <a:pt x="16837" y="2652"/>
                  </a:cubicBezTo>
                  <a:cubicBezTo>
                    <a:pt x="17219" y="2652"/>
                    <a:pt x="17527" y="2754"/>
                    <a:pt x="17705" y="3005"/>
                  </a:cubicBezTo>
                  <a:cubicBezTo>
                    <a:pt x="17768" y="3096"/>
                    <a:pt x="17869" y="3144"/>
                    <a:pt x="17972" y="3144"/>
                  </a:cubicBezTo>
                  <a:cubicBezTo>
                    <a:pt x="18039" y="3144"/>
                    <a:pt x="18106" y="3124"/>
                    <a:pt x="18164" y="3083"/>
                  </a:cubicBezTo>
                  <a:cubicBezTo>
                    <a:pt x="18313" y="2979"/>
                    <a:pt x="18346" y="2771"/>
                    <a:pt x="18242" y="2624"/>
                  </a:cubicBezTo>
                  <a:cubicBezTo>
                    <a:pt x="17945" y="2206"/>
                    <a:pt x="17476" y="1996"/>
                    <a:pt x="16839" y="1996"/>
                  </a:cubicBezTo>
                  <a:cubicBezTo>
                    <a:pt x="16265" y="1996"/>
                    <a:pt x="15553" y="2167"/>
                    <a:pt x="14708" y="2509"/>
                  </a:cubicBezTo>
                  <a:cubicBezTo>
                    <a:pt x="13976" y="2806"/>
                    <a:pt x="13297" y="3167"/>
                    <a:pt x="12859" y="3419"/>
                  </a:cubicBezTo>
                  <a:lnTo>
                    <a:pt x="12859" y="3177"/>
                  </a:lnTo>
                  <a:cubicBezTo>
                    <a:pt x="12859" y="2999"/>
                    <a:pt x="12822" y="2831"/>
                    <a:pt x="12757" y="2680"/>
                  </a:cubicBezTo>
                  <a:lnTo>
                    <a:pt x="16780" y="770"/>
                  </a:lnTo>
                  <a:cubicBezTo>
                    <a:pt x="16938" y="695"/>
                    <a:pt x="17104" y="657"/>
                    <a:pt x="17271" y="657"/>
                  </a:cubicBezTo>
                  <a:close/>
                  <a:moveTo>
                    <a:pt x="11603" y="2577"/>
                  </a:moveTo>
                  <a:cubicBezTo>
                    <a:pt x="11933" y="2577"/>
                    <a:pt x="12201" y="2846"/>
                    <a:pt x="12201" y="3177"/>
                  </a:cubicBezTo>
                  <a:lnTo>
                    <a:pt x="12201" y="5899"/>
                  </a:lnTo>
                  <a:cubicBezTo>
                    <a:pt x="12201" y="6229"/>
                    <a:pt x="11933" y="6497"/>
                    <a:pt x="11603" y="6497"/>
                  </a:cubicBezTo>
                  <a:lnTo>
                    <a:pt x="9730" y="6497"/>
                  </a:lnTo>
                  <a:cubicBezTo>
                    <a:pt x="9398" y="6497"/>
                    <a:pt x="9130" y="6229"/>
                    <a:pt x="9130" y="5899"/>
                  </a:cubicBezTo>
                  <a:lnTo>
                    <a:pt x="9130" y="3177"/>
                  </a:lnTo>
                  <a:cubicBezTo>
                    <a:pt x="9128" y="2846"/>
                    <a:pt x="9398" y="2577"/>
                    <a:pt x="9730" y="2577"/>
                  </a:cubicBezTo>
                  <a:close/>
                  <a:moveTo>
                    <a:pt x="11129" y="7156"/>
                  </a:moveTo>
                  <a:cubicBezTo>
                    <a:pt x="11499" y="7646"/>
                    <a:pt x="11842" y="8153"/>
                    <a:pt x="12156" y="8676"/>
                  </a:cubicBezTo>
                  <a:lnTo>
                    <a:pt x="9175" y="8676"/>
                  </a:lnTo>
                  <a:cubicBezTo>
                    <a:pt x="9489" y="8153"/>
                    <a:pt x="9832" y="7646"/>
                    <a:pt x="10202" y="7156"/>
                  </a:cubicBezTo>
                  <a:close/>
                  <a:moveTo>
                    <a:pt x="20675" y="4924"/>
                  </a:moveTo>
                  <a:lnTo>
                    <a:pt x="20675" y="8676"/>
                  </a:lnTo>
                  <a:lnTo>
                    <a:pt x="17132" y="8676"/>
                  </a:lnTo>
                  <a:cubicBezTo>
                    <a:pt x="16668" y="7652"/>
                    <a:pt x="16128" y="6661"/>
                    <a:pt x="15512" y="5720"/>
                  </a:cubicBezTo>
                  <a:lnTo>
                    <a:pt x="18276" y="4959"/>
                  </a:lnTo>
                  <a:cubicBezTo>
                    <a:pt x="18313" y="4947"/>
                    <a:pt x="18351" y="4937"/>
                    <a:pt x="18388" y="4924"/>
                  </a:cubicBezTo>
                  <a:close/>
                  <a:moveTo>
                    <a:pt x="6487" y="5902"/>
                  </a:moveTo>
                  <a:lnTo>
                    <a:pt x="8620" y="6490"/>
                  </a:lnTo>
                  <a:cubicBezTo>
                    <a:pt x="8784" y="6795"/>
                    <a:pt x="9070" y="7028"/>
                    <a:pt x="9413" y="7116"/>
                  </a:cubicBezTo>
                  <a:cubicBezTo>
                    <a:pt x="7874" y="9264"/>
                    <a:pt x="6814" y="11734"/>
                    <a:pt x="6317" y="14328"/>
                  </a:cubicBezTo>
                  <a:cubicBezTo>
                    <a:pt x="5966" y="13816"/>
                    <a:pt x="5640" y="13282"/>
                    <a:pt x="5340" y="12727"/>
                  </a:cubicBezTo>
                  <a:cubicBezTo>
                    <a:pt x="5297" y="12648"/>
                    <a:pt x="5221" y="12589"/>
                    <a:pt x="5131" y="12566"/>
                  </a:cubicBezTo>
                  <a:cubicBezTo>
                    <a:pt x="5104" y="12559"/>
                    <a:pt x="5076" y="12556"/>
                    <a:pt x="5049" y="12556"/>
                  </a:cubicBezTo>
                  <a:cubicBezTo>
                    <a:pt x="4985" y="12556"/>
                    <a:pt x="4923" y="12574"/>
                    <a:pt x="4870" y="12608"/>
                  </a:cubicBezTo>
                  <a:cubicBezTo>
                    <a:pt x="4323" y="12966"/>
                    <a:pt x="3784" y="13358"/>
                    <a:pt x="3267" y="13779"/>
                  </a:cubicBezTo>
                  <a:cubicBezTo>
                    <a:pt x="3801" y="10975"/>
                    <a:pt x="4903" y="8274"/>
                    <a:pt x="6487" y="5902"/>
                  </a:cubicBezTo>
                  <a:close/>
                  <a:moveTo>
                    <a:pt x="14843" y="5904"/>
                  </a:moveTo>
                  <a:cubicBezTo>
                    <a:pt x="16425" y="8275"/>
                    <a:pt x="17527" y="10979"/>
                    <a:pt x="18063" y="13783"/>
                  </a:cubicBezTo>
                  <a:cubicBezTo>
                    <a:pt x="17545" y="13360"/>
                    <a:pt x="17008" y="12966"/>
                    <a:pt x="16459" y="12611"/>
                  </a:cubicBezTo>
                  <a:cubicBezTo>
                    <a:pt x="16406" y="12576"/>
                    <a:pt x="16344" y="12558"/>
                    <a:pt x="16280" y="12558"/>
                  </a:cubicBezTo>
                  <a:cubicBezTo>
                    <a:pt x="16253" y="12558"/>
                    <a:pt x="16225" y="12561"/>
                    <a:pt x="16198" y="12568"/>
                  </a:cubicBezTo>
                  <a:cubicBezTo>
                    <a:pt x="16109" y="12590"/>
                    <a:pt x="16034" y="12650"/>
                    <a:pt x="15990" y="12730"/>
                  </a:cubicBezTo>
                  <a:cubicBezTo>
                    <a:pt x="15690" y="13284"/>
                    <a:pt x="15363" y="13819"/>
                    <a:pt x="15013" y="14329"/>
                  </a:cubicBezTo>
                  <a:cubicBezTo>
                    <a:pt x="14514" y="11734"/>
                    <a:pt x="13455" y="9265"/>
                    <a:pt x="11916" y="7118"/>
                  </a:cubicBezTo>
                  <a:cubicBezTo>
                    <a:pt x="12259" y="7028"/>
                    <a:pt x="12547" y="6797"/>
                    <a:pt x="12710" y="6491"/>
                  </a:cubicBezTo>
                  <a:lnTo>
                    <a:pt x="14843" y="5904"/>
                  </a:lnTo>
                  <a:close/>
                  <a:moveTo>
                    <a:pt x="3914" y="9334"/>
                  </a:moveTo>
                  <a:cubicBezTo>
                    <a:pt x="3219" y="11012"/>
                    <a:pt x="2730" y="12777"/>
                    <a:pt x="2466" y="14569"/>
                  </a:cubicBezTo>
                  <a:cubicBezTo>
                    <a:pt x="2445" y="14708"/>
                    <a:pt x="2513" y="14842"/>
                    <a:pt x="2634" y="14908"/>
                  </a:cubicBezTo>
                  <a:cubicBezTo>
                    <a:pt x="2683" y="14934"/>
                    <a:pt x="2737" y="14947"/>
                    <a:pt x="2791" y="14947"/>
                  </a:cubicBezTo>
                  <a:cubicBezTo>
                    <a:pt x="2870" y="14947"/>
                    <a:pt x="2949" y="14918"/>
                    <a:pt x="3010" y="14863"/>
                  </a:cubicBezTo>
                  <a:cubicBezTo>
                    <a:pt x="3623" y="14316"/>
                    <a:pt x="4267" y="13812"/>
                    <a:pt x="4934" y="13358"/>
                  </a:cubicBezTo>
                  <a:cubicBezTo>
                    <a:pt x="5331" y="14059"/>
                    <a:pt x="5771" y="14732"/>
                    <a:pt x="6244" y="15360"/>
                  </a:cubicBezTo>
                  <a:cubicBezTo>
                    <a:pt x="6308" y="15445"/>
                    <a:pt x="6405" y="15491"/>
                    <a:pt x="6508" y="15491"/>
                  </a:cubicBezTo>
                  <a:cubicBezTo>
                    <a:pt x="6535" y="15491"/>
                    <a:pt x="6561" y="15487"/>
                    <a:pt x="6590" y="15479"/>
                  </a:cubicBezTo>
                  <a:cubicBezTo>
                    <a:pt x="6718" y="15446"/>
                    <a:pt x="6815" y="15341"/>
                    <a:pt x="6833" y="15209"/>
                  </a:cubicBezTo>
                  <a:cubicBezTo>
                    <a:pt x="7124" y="13226"/>
                    <a:pt x="7756" y="11303"/>
                    <a:pt x="8688" y="9538"/>
                  </a:cubicBezTo>
                  <a:lnTo>
                    <a:pt x="8688" y="20662"/>
                  </a:lnTo>
                  <a:lnTo>
                    <a:pt x="2160" y="20662"/>
                  </a:lnTo>
                  <a:lnTo>
                    <a:pt x="2160" y="9334"/>
                  </a:lnTo>
                  <a:close/>
                  <a:moveTo>
                    <a:pt x="11983" y="9334"/>
                  </a:moveTo>
                  <a:lnTo>
                    <a:pt x="11983" y="20662"/>
                  </a:lnTo>
                  <a:lnTo>
                    <a:pt x="9349" y="20662"/>
                  </a:lnTo>
                  <a:lnTo>
                    <a:pt x="9349" y="9334"/>
                  </a:lnTo>
                  <a:close/>
                  <a:moveTo>
                    <a:pt x="4062" y="1"/>
                  </a:moveTo>
                  <a:cubicBezTo>
                    <a:pt x="3831" y="1"/>
                    <a:pt x="3600" y="45"/>
                    <a:pt x="3383" y="134"/>
                  </a:cubicBezTo>
                  <a:cubicBezTo>
                    <a:pt x="2916" y="324"/>
                    <a:pt x="2548" y="704"/>
                    <a:pt x="2372" y="1175"/>
                  </a:cubicBezTo>
                  <a:lnTo>
                    <a:pt x="1845" y="2591"/>
                  </a:lnTo>
                  <a:cubicBezTo>
                    <a:pt x="1671" y="3065"/>
                    <a:pt x="1701" y="3592"/>
                    <a:pt x="1932" y="4042"/>
                  </a:cubicBezTo>
                  <a:cubicBezTo>
                    <a:pt x="1970" y="4120"/>
                    <a:pt x="2018" y="4194"/>
                    <a:pt x="2067" y="4266"/>
                  </a:cubicBezTo>
                  <a:lnTo>
                    <a:pt x="330" y="4266"/>
                  </a:lnTo>
                  <a:cubicBezTo>
                    <a:pt x="148" y="4266"/>
                    <a:pt x="0" y="4412"/>
                    <a:pt x="0" y="4595"/>
                  </a:cubicBezTo>
                  <a:lnTo>
                    <a:pt x="0" y="6965"/>
                  </a:lnTo>
                  <a:cubicBezTo>
                    <a:pt x="0" y="7147"/>
                    <a:pt x="148" y="7295"/>
                    <a:pt x="330" y="7295"/>
                  </a:cubicBezTo>
                  <a:cubicBezTo>
                    <a:pt x="513" y="7295"/>
                    <a:pt x="659" y="7147"/>
                    <a:pt x="659" y="6965"/>
                  </a:cubicBezTo>
                  <a:lnTo>
                    <a:pt x="659" y="4924"/>
                  </a:lnTo>
                  <a:lnTo>
                    <a:pt x="2947" y="4924"/>
                  </a:lnTo>
                  <a:cubicBezTo>
                    <a:pt x="2985" y="4937"/>
                    <a:pt x="3022" y="4947"/>
                    <a:pt x="3059" y="4959"/>
                  </a:cubicBezTo>
                  <a:lnTo>
                    <a:pt x="5825" y="5720"/>
                  </a:lnTo>
                  <a:cubicBezTo>
                    <a:pt x="5212" y="6661"/>
                    <a:pt x="4669" y="7652"/>
                    <a:pt x="4205" y="8676"/>
                  </a:cubicBezTo>
                  <a:lnTo>
                    <a:pt x="662" y="8676"/>
                  </a:lnTo>
                  <a:lnTo>
                    <a:pt x="662" y="8281"/>
                  </a:lnTo>
                  <a:cubicBezTo>
                    <a:pt x="662" y="8099"/>
                    <a:pt x="515" y="7951"/>
                    <a:pt x="331" y="7951"/>
                  </a:cubicBezTo>
                  <a:cubicBezTo>
                    <a:pt x="149" y="7951"/>
                    <a:pt x="2" y="8099"/>
                    <a:pt x="2" y="8281"/>
                  </a:cubicBezTo>
                  <a:lnTo>
                    <a:pt x="2" y="9006"/>
                  </a:lnTo>
                  <a:cubicBezTo>
                    <a:pt x="2" y="9189"/>
                    <a:pt x="149" y="9337"/>
                    <a:pt x="331" y="9337"/>
                  </a:cubicBezTo>
                  <a:lnTo>
                    <a:pt x="1507" y="9337"/>
                  </a:lnTo>
                  <a:lnTo>
                    <a:pt x="1507" y="20994"/>
                  </a:lnTo>
                  <a:cubicBezTo>
                    <a:pt x="1507" y="21175"/>
                    <a:pt x="1654" y="21323"/>
                    <a:pt x="1836" y="21323"/>
                  </a:cubicBezTo>
                  <a:lnTo>
                    <a:pt x="19507" y="21323"/>
                  </a:lnTo>
                  <a:cubicBezTo>
                    <a:pt x="19689" y="21323"/>
                    <a:pt x="19836" y="21175"/>
                    <a:pt x="19836" y="20994"/>
                  </a:cubicBezTo>
                  <a:lnTo>
                    <a:pt x="19836" y="19081"/>
                  </a:lnTo>
                  <a:cubicBezTo>
                    <a:pt x="19836" y="18899"/>
                    <a:pt x="19689" y="18752"/>
                    <a:pt x="19507" y="18752"/>
                  </a:cubicBezTo>
                  <a:cubicBezTo>
                    <a:pt x="19323" y="18752"/>
                    <a:pt x="19176" y="18899"/>
                    <a:pt x="19176" y="19081"/>
                  </a:cubicBezTo>
                  <a:lnTo>
                    <a:pt x="19176" y="20665"/>
                  </a:lnTo>
                  <a:lnTo>
                    <a:pt x="12647" y="20665"/>
                  </a:lnTo>
                  <a:lnTo>
                    <a:pt x="12647" y="9540"/>
                  </a:lnTo>
                  <a:cubicBezTo>
                    <a:pt x="13579" y="11307"/>
                    <a:pt x="14210" y="13227"/>
                    <a:pt x="14501" y="15211"/>
                  </a:cubicBezTo>
                  <a:cubicBezTo>
                    <a:pt x="14520" y="15342"/>
                    <a:pt x="14617" y="15449"/>
                    <a:pt x="14746" y="15482"/>
                  </a:cubicBezTo>
                  <a:cubicBezTo>
                    <a:pt x="14772" y="15490"/>
                    <a:pt x="14799" y="15493"/>
                    <a:pt x="14828" y="15493"/>
                  </a:cubicBezTo>
                  <a:cubicBezTo>
                    <a:pt x="14931" y="15493"/>
                    <a:pt x="15028" y="15446"/>
                    <a:pt x="15090" y="15363"/>
                  </a:cubicBezTo>
                  <a:cubicBezTo>
                    <a:pt x="15564" y="14733"/>
                    <a:pt x="16005" y="14062"/>
                    <a:pt x="16401" y="13360"/>
                  </a:cubicBezTo>
                  <a:cubicBezTo>
                    <a:pt x="17066" y="13813"/>
                    <a:pt x="17712" y="14319"/>
                    <a:pt x="18325" y="14865"/>
                  </a:cubicBezTo>
                  <a:cubicBezTo>
                    <a:pt x="18387" y="14919"/>
                    <a:pt x="18466" y="14948"/>
                    <a:pt x="18546" y="14948"/>
                  </a:cubicBezTo>
                  <a:cubicBezTo>
                    <a:pt x="18599" y="14948"/>
                    <a:pt x="18652" y="14936"/>
                    <a:pt x="18700" y="14909"/>
                  </a:cubicBezTo>
                  <a:cubicBezTo>
                    <a:pt x="18822" y="14844"/>
                    <a:pt x="18891" y="14708"/>
                    <a:pt x="18870" y="14572"/>
                  </a:cubicBezTo>
                  <a:cubicBezTo>
                    <a:pt x="18607" y="12778"/>
                    <a:pt x="18117" y="11015"/>
                    <a:pt x="17423" y="9337"/>
                  </a:cubicBezTo>
                  <a:lnTo>
                    <a:pt x="19177" y="9337"/>
                  </a:lnTo>
                  <a:lnTo>
                    <a:pt x="19177" y="17764"/>
                  </a:lnTo>
                  <a:cubicBezTo>
                    <a:pt x="19177" y="17946"/>
                    <a:pt x="19325" y="18094"/>
                    <a:pt x="19508" y="18094"/>
                  </a:cubicBezTo>
                  <a:cubicBezTo>
                    <a:pt x="19690" y="18094"/>
                    <a:pt x="19838" y="17946"/>
                    <a:pt x="19838" y="17764"/>
                  </a:cubicBezTo>
                  <a:lnTo>
                    <a:pt x="19838" y="9337"/>
                  </a:lnTo>
                  <a:lnTo>
                    <a:pt x="21013" y="9337"/>
                  </a:lnTo>
                  <a:cubicBezTo>
                    <a:pt x="21195" y="9337"/>
                    <a:pt x="21343" y="9189"/>
                    <a:pt x="21343" y="9006"/>
                  </a:cubicBezTo>
                  <a:lnTo>
                    <a:pt x="21343" y="4595"/>
                  </a:lnTo>
                  <a:cubicBezTo>
                    <a:pt x="21334" y="4412"/>
                    <a:pt x="21186" y="4266"/>
                    <a:pt x="21003" y="4266"/>
                  </a:cubicBezTo>
                  <a:lnTo>
                    <a:pt x="19265" y="4266"/>
                  </a:lnTo>
                  <a:cubicBezTo>
                    <a:pt x="19316" y="4194"/>
                    <a:pt x="19362" y="4120"/>
                    <a:pt x="19401" y="4042"/>
                  </a:cubicBezTo>
                  <a:cubicBezTo>
                    <a:pt x="19630" y="3592"/>
                    <a:pt x="19662" y="3065"/>
                    <a:pt x="19487" y="2591"/>
                  </a:cubicBezTo>
                  <a:lnTo>
                    <a:pt x="18961" y="1175"/>
                  </a:lnTo>
                  <a:cubicBezTo>
                    <a:pt x="18786" y="704"/>
                    <a:pt x="18416" y="324"/>
                    <a:pt x="17951" y="134"/>
                  </a:cubicBezTo>
                  <a:cubicBezTo>
                    <a:pt x="17733" y="45"/>
                    <a:pt x="17501" y="1"/>
                    <a:pt x="17270" y="1"/>
                  </a:cubicBezTo>
                  <a:cubicBezTo>
                    <a:pt x="17005" y="1"/>
                    <a:pt x="16741" y="59"/>
                    <a:pt x="16498" y="174"/>
                  </a:cubicBezTo>
                  <a:lnTo>
                    <a:pt x="12334" y="2152"/>
                  </a:lnTo>
                  <a:cubicBezTo>
                    <a:pt x="12128" y="2006"/>
                    <a:pt x="11876" y="1918"/>
                    <a:pt x="11604" y="1918"/>
                  </a:cubicBezTo>
                  <a:lnTo>
                    <a:pt x="9730" y="1918"/>
                  </a:lnTo>
                  <a:cubicBezTo>
                    <a:pt x="9457" y="1918"/>
                    <a:pt x="9205" y="2006"/>
                    <a:pt x="9000" y="2152"/>
                  </a:cubicBezTo>
                  <a:lnTo>
                    <a:pt x="4834" y="174"/>
                  </a:lnTo>
                  <a:cubicBezTo>
                    <a:pt x="4591" y="59"/>
                    <a:pt x="4326" y="1"/>
                    <a:pt x="4062" y="1"/>
                  </a:cubicBezTo>
                  <a:close/>
                </a:path>
              </a:pathLst>
            </a:custGeom>
            <a:solidFill>
              <a:srgbClr val="264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52"/>
          <p:cNvSpPr txBox="1"/>
          <p:nvPr/>
        </p:nvSpPr>
        <p:spPr>
          <a:xfrm>
            <a:off x="5322750" y="3136300"/>
            <a:ext cx="10419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Overspending</a:t>
            </a:r>
            <a:endParaRPr sz="900">
              <a:solidFill>
                <a:srgbClr val="000000"/>
              </a:solidFill>
              <a:latin typeface="Roboto"/>
              <a:ea typeface="Roboto"/>
              <a:cs typeface="Roboto"/>
              <a:sym typeface="Roboto"/>
            </a:endParaRPr>
          </a:p>
        </p:txBody>
      </p:sp>
      <p:sp>
        <p:nvSpPr>
          <p:cNvPr id="193" name="Google Shape;193;p52"/>
          <p:cNvSpPr txBox="1"/>
          <p:nvPr/>
        </p:nvSpPr>
        <p:spPr>
          <a:xfrm>
            <a:off x="584100" y="2483822"/>
            <a:ext cx="1407600" cy="382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Daily/monthly/annual spending tracker</a:t>
            </a:r>
            <a:endParaRPr sz="900">
              <a:solidFill>
                <a:srgbClr val="000000"/>
              </a:solidFill>
              <a:latin typeface="Roboto"/>
              <a:ea typeface="Roboto"/>
              <a:cs typeface="Roboto"/>
              <a:sym typeface="Roboto"/>
            </a:endParaRPr>
          </a:p>
        </p:txBody>
      </p:sp>
      <p:sp>
        <p:nvSpPr>
          <p:cNvPr id="194" name="Google Shape;194;p52"/>
          <p:cNvSpPr txBox="1"/>
          <p:nvPr/>
        </p:nvSpPr>
        <p:spPr>
          <a:xfrm>
            <a:off x="5217775" y="3518025"/>
            <a:ext cx="13476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Forget to record spending</a:t>
            </a:r>
            <a:endParaRPr sz="900">
              <a:solidFill>
                <a:srgbClr val="000000"/>
              </a:solidFill>
              <a:latin typeface="Roboto"/>
              <a:ea typeface="Roboto"/>
              <a:cs typeface="Roboto"/>
              <a:sym typeface="Roboto"/>
            </a:endParaRPr>
          </a:p>
        </p:txBody>
      </p:sp>
      <p:sp>
        <p:nvSpPr>
          <p:cNvPr id="195" name="Google Shape;195;p52"/>
          <p:cNvSpPr txBox="1"/>
          <p:nvPr/>
        </p:nvSpPr>
        <p:spPr>
          <a:xfrm>
            <a:off x="5669975" y="1274550"/>
            <a:ext cx="9462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Good financial habit</a:t>
            </a:r>
            <a:endParaRPr sz="900">
              <a:solidFill>
                <a:srgbClr val="000000"/>
              </a:solidFill>
              <a:latin typeface="Roboto"/>
              <a:ea typeface="Roboto"/>
              <a:cs typeface="Roboto"/>
              <a:sym typeface="Roboto"/>
            </a:endParaRPr>
          </a:p>
        </p:txBody>
      </p:sp>
      <p:sp>
        <p:nvSpPr>
          <p:cNvPr id="196" name="Google Shape;196;p52"/>
          <p:cNvSpPr txBox="1"/>
          <p:nvPr/>
        </p:nvSpPr>
        <p:spPr>
          <a:xfrm>
            <a:off x="5470225" y="1650788"/>
            <a:ext cx="8427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Financial control</a:t>
            </a:r>
            <a:endParaRPr sz="900">
              <a:solidFill>
                <a:srgbClr val="000000"/>
              </a:solidFill>
              <a:latin typeface="Roboto"/>
              <a:ea typeface="Roboto"/>
              <a:cs typeface="Roboto"/>
              <a:sym typeface="Roboto"/>
            </a:endParaRPr>
          </a:p>
        </p:txBody>
      </p:sp>
      <p:sp>
        <p:nvSpPr>
          <p:cNvPr id="197" name="Google Shape;197;p52"/>
          <p:cNvSpPr txBox="1"/>
          <p:nvPr/>
        </p:nvSpPr>
        <p:spPr>
          <a:xfrm>
            <a:off x="273150" y="4063125"/>
            <a:ext cx="842700" cy="382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Data syncing and backup</a:t>
            </a:r>
            <a:endParaRPr sz="900">
              <a:solidFill>
                <a:srgbClr val="000000"/>
              </a:solidFill>
              <a:latin typeface="Roboto"/>
              <a:ea typeface="Roboto"/>
              <a:cs typeface="Roboto"/>
              <a:sym typeface="Roboto"/>
            </a:endParaRPr>
          </a:p>
        </p:txBody>
      </p:sp>
      <p:sp>
        <p:nvSpPr>
          <p:cNvPr id="198" name="Google Shape;198;p52"/>
          <p:cNvSpPr txBox="1"/>
          <p:nvPr/>
        </p:nvSpPr>
        <p:spPr>
          <a:xfrm>
            <a:off x="684000" y="3210375"/>
            <a:ext cx="1011600" cy="382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Smart expenses categorisation</a:t>
            </a:r>
            <a:endParaRPr sz="900">
              <a:solidFill>
                <a:srgbClr val="000000"/>
              </a:solidFill>
              <a:latin typeface="Roboto"/>
              <a:ea typeface="Roboto"/>
              <a:cs typeface="Roboto"/>
              <a:sym typeface="Roboto"/>
            </a:endParaRPr>
          </a:p>
        </p:txBody>
      </p:sp>
      <p:sp>
        <p:nvSpPr>
          <p:cNvPr id="199" name="Google Shape;199;p52"/>
          <p:cNvSpPr txBox="1"/>
          <p:nvPr/>
        </p:nvSpPr>
        <p:spPr>
          <a:xfrm>
            <a:off x="5297775" y="2426863"/>
            <a:ext cx="8427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Financial security</a:t>
            </a:r>
            <a:endParaRPr sz="900">
              <a:solidFill>
                <a:srgbClr val="000000"/>
              </a:solidFill>
              <a:latin typeface="Roboto"/>
              <a:ea typeface="Roboto"/>
              <a:cs typeface="Roboto"/>
              <a:sym typeface="Roboto"/>
            </a:endParaRPr>
          </a:p>
        </p:txBody>
      </p:sp>
      <p:sp>
        <p:nvSpPr>
          <p:cNvPr id="200" name="Google Shape;200;p52"/>
          <p:cNvSpPr txBox="1"/>
          <p:nvPr/>
        </p:nvSpPr>
        <p:spPr>
          <a:xfrm>
            <a:off x="5322750" y="2059538"/>
            <a:ext cx="8427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Financial insight</a:t>
            </a:r>
            <a:endParaRPr sz="900">
              <a:solidFill>
                <a:srgbClr val="000000"/>
              </a:solidFill>
              <a:latin typeface="Roboto"/>
              <a:ea typeface="Roboto"/>
              <a:cs typeface="Roboto"/>
              <a:sym typeface="Roboto"/>
            </a:endParaRPr>
          </a:p>
        </p:txBody>
      </p:sp>
      <p:sp>
        <p:nvSpPr>
          <p:cNvPr id="201" name="Google Shape;201;p52"/>
          <p:cNvSpPr txBox="1"/>
          <p:nvPr/>
        </p:nvSpPr>
        <p:spPr>
          <a:xfrm>
            <a:off x="7402325" y="2078975"/>
            <a:ext cx="1146000" cy="3171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Manage spending</a:t>
            </a:r>
            <a:endParaRPr sz="900">
              <a:solidFill>
                <a:srgbClr val="000000"/>
              </a:solidFill>
              <a:latin typeface="Roboto"/>
              <a:ea typeface="Roboto"/>
              <a:cs typeface="Roboto"/>
              <a:sym typeface="Roboto"/>
            </a:endParaRPr>
          </a:p>
        </p:txBody>
      </p:sp>
      <p:sp>
        <p:nvSpPr>
          <p:cNvPr id="202" name="Google Shape;202;p52"/>
          <p:cNvSpPr txBox="1"/>
          <p:nvPr/>
        </p:nvSpPr>
        <p:spPr>
          <a:xfrm>
            <a:off x="7402325" y="1670850"/>
            <a:ext cx="842700" cy="3171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Plan budget</a:t>
            </a:r>
            <a:endParaRPr sz="900">
              <a:solidFill>
                <a:srgbClr val="000000"/>
              </a:solidFill>
              <a:latin typeface="Roboto"/>
              <a:ea typeface="Roboto"/>
              <a:cs typeface="Roboto"/>
              <a:sym typeface="Roboto"/>
            </a:endParaRPr>
          </a:p>
        </p:txBody>
      </p:sp>
      <p:sp>
        <p:nvSpPr>
          <p:cNvPr id="203" name="Google Shape;203;p52"/>
          <p:cNvSpPr txBox="1"/>
          <p:nvPr/>
        </p:nvSpPr>
        <p:spPr>
          <a:xfrm>
            <a:off x="6727400" y="1262725"/>
            <a:ext cx="8427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Stress-free spending</a:t>
            </a:r>
            <a:endParaRPr sz="900">
              <a:solidFill>
                <a:srgbClr val="000000"/>
              </a:solidFill>
              <a:latin typeface="Roboto"/>
              <a:ea typeface="Roboto"/>
              <a:cs typeface="Roboto"/>
              <a:sym typeface="Roboto"/>
            </a:endParaRPr>
          </a:p>
        </p:txBody>
      </p:sp>
      <p:sp>
        <p:nvSpPr>
          <p:cNvPr id="204" name="Google Shape;204;p52"/>
          <p:cNvSpPr txBox="1"/>
          <p:nvPr/>
        </p:nvSpPr>
        <p:spPr>
          <a:xfrm>
            <a:off x="6478075" y="1685675"/>
            <a:ext cx="842700" cy="242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Satisfaction</a:t>
            </a:r>
            <a:endParaRPr sz="900">
              <a:solidFill>
                <a:srgbClr val="000000"/>
              </a:solidFill>
              <a:latin typeface="Roboto"/>
              <a:ea typeface="Roboto"/>
              <a:cs typeface="Roboto"/>
              <a:sym typeface="Roboto"/>
            </a:endParaRPr>
          </a:p>
        </p:txBody>
      </p:sp>
      <p:sp>
        <p:nvSpPr>
          <p:cNvPr id="205" name="Google Shape;205;p52"/>
          <p:cNvSpPr txBox="1"/>
          <p:nvPr/>
        </p:nvSpPr>
        <p:spPr>
          <a:xfrm>
            <a:off x="5950300" y="4241538"/>
            <a:ext cx="10116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Manual record</a:t>
            </a:r>
            <a:endParaRPr sz="900">
              <a:solidFill>
                <a:srgbClr val="000000"/>
              </a:solidFill>
              <a:latin typeface="Roboto"/>
              <a:ea typeface="Roboto"/>
              <a:cs typeface="Roboto"/>
              <a:sym typeface="Roboto"/>
            </a:endParaRPr>
          </a:p>
        </p:txBody>
      </p:sp>
      <p:sp>
        <p:nvSpPr>
          <p:cNvPr id="206" name="Google Shape;206;p52"/>
          <p:cNvSpPr txBox="1"/>
          <p:nvPr/>
        </p:nvSpPr>
        <p:spPr>
          <a:xfrm>
            <a:off x="6727400" y="3518025"/>
            <a:ext cx="10116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Poor UI design</a:t>
            </a:r>
            <a:endParaRPr sz="900">
              <a:solidFill>
                <a:srgbClr val="000000"/>
              </a:solidFill>
              <a:latin typeface="Roboto"/>
              <a:ea typeface="Roboto"/>
              <a:cs typeface="Roboto"/>
              <a:sym typeface="Roboto"/>
            </a:endParaRPr>
          </a:p>
        </p:txBody>
      </p:sp>
      <p:sp>
        <p:nvSpPr>
          <p:cNvPr id="207" name="Google Shape;207;p52"/>
          <p:cNvSpPr txBox="1"/>
          <p:nvPr/>
        </p:nvSpPr>
        <p:spPr>
          <a:xfrm>
            <a:off x="7797650" y="3252725"/>
            <a:ext cx="842700" cy="2421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Savings</a:t>
            </a:r>
            <a:endParaRPr sz="900">
              <a:solidFill>
                <a:srgbClr val="000000"/>
              </a:solidFill>
              <a:latin typeface="Roboto"/>
              <a:ea typeface="Roboto"/>
              <a:cs typeface="Roboto"/>
              <a:sym typeface="Roboto"/>
            </a:endParaRPr>
          </a:p>
        </p:txBody>
      </p:sp>
      <p:sp>
        <p:nvSpPr>
          <p:cNvPr id="208" name="Google Shape;208;p52"/>
          <p:cNvSpPr txBox="1"/>
          <p:nvPr/>
        </p:nvSpPr>
        <p:spPr>
          <a:xfrm>
            <a:off x="7025175" y="4097025"/>
            <a:ext cx="10116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Expensive subscription</a:t>
            </a:r>
            <a:endParaRPr sz="900">
              <a:solidFill>
                <a:srgbClr val="000000"/>
              </a:solidFill>
              <a:latin typeface="Roboto"/>
              <a:ea typeface="Roboto"/>
              <a:cs typeface="Roboto"/>
              <a:sym typeface="Roboto"/>
            </a:endParaRPr>
          </a:p>
        </p:txBody>
      </p:sp>
      <p:sp>
        <p:nvSpPr>
          <p:cNvPr id="209" name="Google Shape;209;p52"/>
          <p:cNvSpPr txBox="1"/>
          <p:nvPr/>
        </p:nvSpPr>
        <p:spPr>
          <a:xfrm>
            <a:off x="607800" y="3669450"/>
            <a:ext cx="1011600" cy="3171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Spending report and advice</a:t>
            </a:r>
            <a:endParaRPr sz="900">
              <a:solidFill>
                <a:srgbClr val="000000"/>
              </a:solidFill>
              <a:latin typeface="Roboto"/>
              <a:ea typeface="Roboto"/>
              <a:cs typeface="Roboto"/>
              <a:sym typeface="Roboto"/>
            </a:endParaRPr>
          </a:p>
        </p:txBody>
      </p:sp>
      <p:sp>
        <p:nvSpPr>
          <p:cNvPr id="210" name="Google Shape;210;p52"/>
          <p:cNvSpPr txBox="1"/>
          <p:nvPr/>
        </p:nvSpPr>
        <p:spPr>
          <a:xfrm>
            <a:off x="5764175" y="4663200"/>
            <a:ext cx="10419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Limited features</a:t>
            </a:r>
            <a:endParaRPr sz="900">
              <a:solidFill>
                <a:srgbClr val="000000"/>
              </a:solidFill>
              <a:latin typeface="Roboto"/>
              <a:ea typeface="Roboto"/>
              <a:cs typeface="Roboto"/>
              <a:sym typeface="Roboto"/>
            </a:endParaRPr>
          </a:p>
        </p:txBody>
      </p:sp>
      <p:sp>
        <p:nvSpPr>
          <p:cNvPr id="211" name="Google Shape;211;p52"/>
          <p:cNvSpPr txBox="1"/>
          <p:nvPr/>
        </p:nvSpPr>
        <p:spPr>
          <a:xfrm>
            <a:off x="1115850" y="1262725"/>
            <a:ext cx="1146000" cy="3171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Cash flow visualisation</a:t>
            </a:r>
            <a:endParaRPr sz="900">
              <a:solidFill>
                <a:srgbClr val="000000"/>
              </a:solidFill>
              <a:latin typeface="Roboto"/>
              <a:ea typeface="Roboto"/>
              <a:cs typeface="Roboto"/>
              <a:sym typeface="Roboto"/>
            </a:endParaRPr>
          </a:p>
        </p:txBody>
      </p:sp>
      <p:sp>
        <p:nvSpPr>
          <p:cNvPr id="212" name="Google Shape;212;p52"/>
          <p:cNvSpPr txBox="1"/>
          <p:nvPr/>
        </p:nvSpPr>
        <p:spPr>
          <a:xfrm>
            <a:off x="1595700" y="1687675"/>
            <a:ext cx="1146000" cy="3171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Progress bar</a:t>
            </a:r>
            <a:endParaRPr sz="900">
              <a:solidFill>
                <a:srgbClr val="000000"/>
              </a:solidFill>
              <a:latin typeface="Roboto"/>
              <a:ea typeface="Roboto"/>
              <a:cs typeface="Roboto"/>
              <a:sym typeface="Roboto"/>
            </a:endParaRPr>
          </a:p>
        </p:txBody>
      </p:sp>
      <p:sp>
        <p:nvSpPr>
          <p:cNvPr id="213" name="Google Shape;213;p52"/>
          <p:cNvSpPr txBox="1"/>
          <p:nvPr/>
        </p:nvSpPr>
        <p:spPr>
          <a:xfrm>
            <a:off x="3037000" y="1656025"/>
            <a:ext cx="1146000" cy="3171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Financial data analyses</a:t>
            </a:r>
            <a:endParaRPr sz="900">
              <a:solidFill>
                <a:srgbClr val="000000"/>
              </a:solidFill>
              <a:latin typeface="Roboto"/>
              <a:ea typeface="Roboto"/>
              <a:cs typeface="Roboto"/>
              <a:sym typeface="Roboto"/>
            </a:endParaRPr>
          </a:p>
        </p:txBody>
      </p:sp>
      <p:sp>
        <p:nvSpPr>
          <p:cNvPr id="214" name="Google Shape;214;p52"/>
          <p:cNvSpPr txBox="1"/>
          <p:nvPr/>
        </p:nvSpPr>
        <p:spPr>
          <a:xfrm>
            <a:off x="2218325" y="2159088"/>
            <a:ext cx="1490100" cy="3825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Data encryption and biometric authentication</a:t>
            </a:r>
            <a:endParaRPr sz="900">
              <a:solidFill>
                <a:srgbClr val="000000"/>
              </a:solidFill>
              <a:latin typeface="Roboto"/>
              <a:ea typeface="Roboto"/>
              <a:cs typeface="Roboto"/>
              <a:sym typeface="Roboto"/>
            </a:endParaRPr>
          </a:p>
        </p:txBody>
      </p:sp>
      <p:sp>
        <p:nvSpPr>
          <p:cNvPr id="215" name="Google Shape;215;p52"/>
          <p:cNvSpPr txBox="1"/>
          <p:nvPr/>
        </p:nvSpPr>
        <p:spPr>
          <a:xfrm>
            <a:off x="3179525" y="2602700"/>
            <a:ext cx="908700" cy="3825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Emergency fund enabler</a:t>
            </a:r>
            <a:endParaRPr sz="900">
              <a:solidFill>
                <a:srgbClr val="000000"/>
              </a:solidFill>
              <a:latin typeface="Roboto"/>
              <a:ea typeface="Roboto"/>
              <a:cs typeface="Roboto"/>
              <a:sym typeface="Roboto"/>
            </a:endParaRPr>
          </a:p>
        </p:txBody>
      </p:sp>
      <p:sp>
        <p:nvSpPr>
          <p:cNvPr id="216" name="Google Shape;216;p52"/>
          <p:cNvSpPr txBox="1"/>
          <p:nvPr/>
        </p:nvSpPr>
        <p:spPr>
          <a:xfrm>
            <a:off x="2261850" y="3534950"/>
            <a:ext cx="1490100" cy="3825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Various spending (sub)categories available</a:t>
            </a:r>
            <a:endParaRPr sz="900">
              <a:latin typeface="Roboto"/>
              <a:ea typeface="Roboto"/>
              <a:cs typeface="Roboto"/>
              <a:sym typeface="Roboto"/>
            </a:endParaRPr>
          </a:p>
        </p:txBody>
      </p:sp>
      <p:sp>
        <p:nvSpPr>
          <p:cNvPr id="217" name="Google Shape;217;p52"/>
          <p:cNvSpPr txBox="1"/>
          <p:nvPr/>
        </p:nvSpPr>
        <p:spPr>
          <a:xfrm>
            <a:off x="3012513" y="4095825"/>
            <a:ext cx="1104900" cy="3171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Simple and intuitive design</a:t>
            </a:r>
            <a:endParaRPr sz="900">
              <a:solidFill>
                <a:srgbClr val="000000"/>
              </a:solidFill>
              <a:latin typeface="Roboto"/>
              <a:ea typeface="Roboto"/>
              <a:cs typeface="Roboto"/>
              <a:sym typeface="Roboto"/>
            </a:endParaRPr>
          </a:p>
        </p:txBody>
      </p:sp>
      <p:sp>
        <p:nvSpPr>
          <p:cNvPr id="218" name="Google Shape;218;p52"/>
          <p:cNvSpPr txBox="1"/>
          <p:nvPr/>
        </p:nvSpPr>
        <p:spPr>
          <a:xfrm>
            <a:off x="1695600" y="4014450"/>
            <a:ext cx="946200" cy="3171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Spending alert and reminder</a:t>
            </a:r>
            <a:endParaRPr sz="900">
              <a:solidFill>
                <a:srgbClr val="000000"/>
              </a:solidFill>
              <a:latin typeface="Roboto"/>
              <a:ea typeface="Roboto"/>
              <a:cs typeface="Roboto"/>
              <a:sym typeface="Roboto"/>
            </a:endParaRPr>
          </a:p>
        </p:txBody>
      </p:sp>
      <p:sp>
        <p:nvSpPr>
          <p:cNvPr id="219" name="Google Shape;219;p52"/>
          <p:cNvSpPr txBox="1"/>
          <p:nvPr/>
        </p:nvSpPr>
        <p:spPr>
          <a:xfrm>
            <a:off x="7494350" y="2798500"/>
            <a:ext cx="1146000" cy="3171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Financial overview</a:t>
            </a:r>
            <a:endParaRPr sz="900">
              <a:solidFill>
                <a:srgbClr val="000000"/>
              </a:solidFill>
              <a:latin typeface="Roboto"/>
              <a:ea typeface="Roboto"/>
              <a:cs typeface="Roboto"/>
              <a:sym typeface="Roboto"/>
            </a:endParaRPr>
          </a:p>
        </p:txBody>
      </p:sp>
      <p:sp>
        <p:nvSpPr>
          <p:cNvPr id="220" name="Google Shape;220;p52"/>
          <p:cNvSpPr txBox="1"/>
          <p:nvPr/>
        </p:nvSpPr>
        <p:spPr>
          <a:xfrm>
            <a:off x="7010025" y="4510725"/>
            <a:ext cx="10419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Unorganised</a:t>
            </a:r>
            <a:endParaRPr sz="900">
              <a:solidFill>
                <a:srgbClr val="000000"/>
              </a:solidFill>
              <a:latin typeface="Roboto"/>
              <a:ea typeface="Roboto"/>
              <a:cs typeface="Roboto"/>
              <a:sym typeface="Roboto"/>
            </a:endParaRPr>
          </a:p>
        </p:txBody>
      </p:sp>
      <p:sp>
        <p:nvSpPr>
          <p:cNvPr id="221" name="Google Shape;221;p52"/>
          <p:cNvSpPr txBox="1"/>
          <p:nvPr/>
        </p:nvSpPr>
        <p:spPr>
          <a:xfrm>
            <a:off x="7964925" y="3631950"/>
            <a:ext cx="946200" cy="3825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Achieve financial goals</a:t>
            </a:r>
            <a:endParaRPr sz="900">
              <a:solidFill>
                <a:srgbClr val="000000"/>
              </a:solidFill>
              <a:latin typeface="Roboto"/>
              <a:ea typeface="Roboto"/>
              <a:cs typeface="Roboto"/>
              <a:sym typeface="Roboto"/>
            </a:endParaRPr>
          </a:p>
        </p:txBody>
      </p:sp>
      <p:sp>
        <p:nvSpPr>
          <p:cNvPr id="222" name="Google Shape;222;p52"/>
          <p:cNvSpPr txBox="1"/>
          <p:nvPr/>
        </p:nvSpPr>
        <p:spPr>
          <a:xfrm>
            <a:off x="1115850" y="4438125"/>
            <a:ext cx="1407600" cy="4623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Premium subscription fee goes as low as RM0.99/month</a:t>
            </a:r>
            <a:endParaRPr sz="900">
              <a:solidFill>
                <a:srgbClr val="000000"/>
              </a:solidFill>
              <a:latin typeface="Roboto"/>
              <a:ea typeface="Roboto"/>
              <a:cs typeface="Roboto"/>
              <a:sym typeface="Roboto"/>
            </a:endParaRPr>
          </a:p>
        </p:txBody>
      </p:sp>
      <p:sp>
        <p:nvSpPr>
          <p:cNvPr id="223" name="Google Shape;223;p52"/>
          <p:cNvSpPr txBox="1"/>
          <p:nvPr/>
        </p:nvSpPr>
        <p:spPr>
          <a:xfrm>
            <a:off x="340475" y="1889100"/>
            <a:ext cx="1104900" cy="499500"/>
          </a:xfrm>
          <a:prstGeom prst="rect">
            <a:avLst/>
          </a:prstGeom>
          <a:solidFill>
            <a:srgbClr val="D6EEF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Automatic data update from TNG transactions</a:t>
            </a:r>
            <a:endParaRPr sz="900">
              <a:solidFill>
                <a:srgbClr val="000000"/>
              </a:solidFill>
              <a:latin typeface="Roboto"/>
              <a:ea typeface="Roboto"/>
              <a:cs typeface="Roboto"/>
              <a:sym typeface="Roboto"/>
            </a:endParaRPr>
          </a:p>
        </p:txBody>
      </p:sp>
      <p:sp>
        <p:nvSpPr>
          <p:cNvPr id="224" name="Google Shape;224;p52"/>
          <p:cNvSpPr txBox="1"/>
          <p:nvPr/>
        </p:nvSpPr>
        <p:spPr>
          <a:xfrm>
            <a:off x="5098200" y="3899750"/>
            <a:ext cx="946200" cy="3171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Annoying ads</a:t>
            </a:r>
            <a:endParaRPr sz="900">
              <a:solidFill>
                <a:srgbClr val="000000"/>
              </a:solidFill>
              <a:latin typeface="Roboto"/>
              <a:ea typeface="Roboto"/>
              <a:cs typeface="Roboto"/>
              <a:sym typeface="Roboto"/>
            </a:endParaRPr>
          </a:p>
        </p:txBody>
      </p:sp>
      <p:sp>
        <p:nvSpPr>
          <p:cNvPr id="225" name="Google Shape;225;p52"/>
          <p:cNvSpPr txBox="1"/>
          <p:nvPr/>
        </p:nvSpPr>
        <p:spPr>
          <a:xfrm>
            <a:off x="3179525" y="3120850"/>
            <a:ext cx="842700" cy="317100"/>
          </a:xfrm>
          <a:prstGeom prst="rect">
            <a:avLst/>
          </a:prstGeom>
          <a:solidFill>
            <a:srgbClr val="D9D2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Ads-free</a:t>
            </a:r>
            <a:endParaRPr sz="900">
              <a:solidFill>
                <a:srgbClr val="000000"/>
              </a:solidFill>
              <a:latin typeface="Roboto"/>
              <a:ea typeface="Roboto"/>
              <a:cs typeface="Roboto"/>
              <a:sym typeface="Roboto"/>
            </a:endParaRPr>
          </a:p>
        </p:txBody>
      </p:sp>
      <p:sp>
        <p:nvSpPr>
          <p:cNvPr id="226" name="Google Shape;226;p52"/>
          <p:cNvSpPr txBox="1"/>
          <p:nvPr/>
        </p:nvSpPr>
        <p:spPr>
          <a:xfrm>
            <a:off x="5515525" y="2794175"/>
            <a:ext cx="1146000" cy="3171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Effortless money tracking</a:t>
            </a:r>
            <a:endParaRPr sz="900">
              <a:solidFill>
                <a:srgbClr val="000000"/>
              </a:solidFill>
              <a:latin typeface="Roboto"/>
              <a:ea typeface="Roboto"/>
              <a:cs typeface="Roboto"/>
              <a:sym typeface="Roboto"/>
            </a:endParaRPr>
          </a:p>
        </p:txBody>
      </p:sp>
      <p:sp>
        <p:nvSpPr>
          <p:cNvPr id="227" name="Google Shape;227;p52"/>
          <p:cNvSpPr txBox="1"/>
          <p:nvPr/>
        </p:nvSpPr>
        <p:spPr>
          <a:xfrm>
            <a:off x="6241650" y="2220199"/>
            <a:ext cx="946200" cy="382500"/>
          </a:xfrm>
          <a:prstGeom prst="rect">
            <a:avLst/>
          </a:prstGeom>
          <a:solidFill>
            <a:srgbClr val="A3E2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Data security and privacy</a:t>
            </a:r>
            <a:endParaRPr sz="900">
              <a:solidFill>
                <a:srgbClr val="000000"/>
              </a:solidFill>
              <a:latin typeface="Roboto"/>
              <a:ea typeface="Roboto"/>
              <a:cs typeface="Roboto"/>
              <a:sym typeface="Roboto"/>
            </a:endParaRPr>
          </a:p>
        </p:txBody>
      </p:sp>
      <p:sp>
        <p:nvSpPr>
          <p:cNvPr id="228" name="Google Shape;228;p52"/>
          <p:cNvSpPr txBox="1"/>
          <p:nvPr/>
        </p:nvSpPr>
        <p:spPr>
          <a:xfrm>
            <a:off x="7681325" y="1337725"/>
            <a:ext cx="842700" cy="2421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Roboto"/>
                <a:ea typeface="Roboto"/>
                <a:cs typeface="Roboto"/>
                <a:sym typeface="Roboto"/>
              </a:rPr>
              <a:t>Investments</a:t>
            </a:r>
            <a:endParaRPr sz="9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FDFF"/>
        </a:solidFill>
        <a:effectLst/>
      </p:bgPr>
    </p:bg>
    <p:spTree>
      <p:nvGrpSpPr>
        <p:cNvPr id="1" name="Shape 232"/>
        <p:cNvGrpSpPr/>
        <p:nvPr/>
      </p:nvGrpSpPr>
      <p:grpSpPr>
        <a:xfrm>
          <a:off x="0" y="0"/>
          <a:ext cx="0" cy="0"/>
          <a:chOff x="0" y="0"/>
          <a:chExt cx="0" cy="0"/>
        </a:xfrm>
      </p:grpSpPr>
      <p:sp>
        <p:nvSpPr>
          <p:cNvPr id="233" name="Google Shape;233;p53"/>
          <p:cNvSpPr txBox="1">
            <a:spLocks noGrp="1"/>
          </p:cNvSpPr>
          <p:nvPr>
            <p:ph type="title"/>
          </p:nvPr>
        </p:nvSpPr>
        <p:spPr>
          <a:xfrm>
            <a:off x="720000" y="437400"/>
            <a:ext cx="7704000" cy="6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a:t>
            </a:r>
            <a:r>
              <a:rPr lang="en">
                <a:solidFill>
                  <a:schemeClr val="dk2"/>
                </a:solidFill>
              </a:rPr>
              <a:t>model</a:t>
            </a:r>
            <a:endParaRPr>
              <a:solidFill>
                <a:schemeClr val="dk2"/>
              </a:solidFill>
            </a:endParaRPr>
          </a:p>
        </p:txBody>
      </p:sp>
      <p:pic>
        <p:nvPicPr>
          <p:cNvPr id="234" name="Google Shape;234;p53"/>
          <p:cNvPicPr preferRelativeResize="0"/>
          <p:nvPr/>
        </p:nvPicPr>
        <p:blipFill>
          <a:blip r:embed="rId3">
            <a:alphaModFix/>
          </a:blip>
          <a:stretch>
            <a:fillRect/>
          </a:stretch>
        </p:blipFill>
        <p:spPr>
          <a:xfrm>
            <a:off x="340450" y="265825"/>
            <a:ext cx="721950" cy="721950"/>
          </a:xfrm>
          <a:prstGeom prst="rect">
            <a:avLst/>
          </a:prstGeom>
          <a:noFill/>
          <a:ln>
            <a:noFill/>
          </a:ln>
        </p:spPr>
      </p:pic>
      <p:pic>
        <p:nvPicPr>
          <p:cNvPr id="235" name="Google Shape;235;p53"/>
          <p:cNvPicPr preferRelativeResize="0"/>
          <p:nvPr/>
        </p:nvPicPr>
        <p:blipFill>
          <a:blip r:embed="rId4">
            <a:alphaModFix/>
          </a:blip>
          <a:stretch>
            <a:fillRect/>
          </a:stretch>
        </p:blipFill>
        <p:spPr>
          <a:xfrm>
            <a:off x="398750" y="1149325"/>
            <a:ext cx="8395674" cy="3734400"/>
          </a:xfrm>
          <a:prstGeom prst="rect">
            <a:avLst/>
          </a:prstGeom>
          <a:noFill/>
          <a:ln>
            <a:noFill/>
          </a:ln>
        </p:spPr>
      </p:pic>
      <p:sp>
        <p:nvSpPr>
          <p:cNvPr id="236" name="Google Shape;236;p53"/>
          <p:cNvSpPr txBox="1"/>
          <p:nvPr/>
        </p:nvSpPr>
        <p:spPr>
          <a:xfrm>
            <a:off x="4752300" y="4140875"/>
            <a:ext cx="10500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Premium subscriptions</a:t>
            </a:r>
            <a:endParaRPr sz="900" b="1">
              <a:solidFill>
                <a:srgbClr val="000000"/>
              </a:solidFill>
              <a:latin typeface="Roboto"/>
              <a:ea typeface="Roboto"/>
              <a:cs typeface="Roboto"/>
              <a:sym typeface="Roboto"/>
            </a:endParaRPr>
          </a:p>
        </p:txBody>
      </p:sp>
      <p:sp>
        <p:nvSpPr>
          <p:cNvPr id="237" name="Google Shape;237;p53"/>
          <p:cNvSpPr txBox="1"/>
          <p:nvPr/>
        </p:nvSpPr>
        <p:spPr>
          <a:xfrm>
            <a:off x="7209725" y="1676250"/>
            <a:ext cx="13863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‘Busy Bee’ consumers</a:t>
            </a:r>
            <a:endParaRPr sz="900" b="1">
              <a:solidFill>
                <a:srgbClr val="000000"/>
              </a:solidFill>
              <a:latin typeface="Roboto"/>
              <a:ea typeface="Roboto"/>
              <a:cs typeface="Roboto"/>
              <a:sym typeface="Roboto"/>
            </a:endParaRPr>
          </a:p>
        </p:txBody>
      </p:sp>
      <p:sp>
        <p:nvSpPr>
          <p:cNvPr id="238" name="Google Shape;238;p53"/>
          <p:cNvSpPr txBox="1"/>
          <p:nvPr/>
        </p:nvSpPr>
        <p:spPr>
          <a:xfrm>
            <a:off x="7209725" y="2009825"/>
            <a:ext cx="13863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Shopaholics</a:t>
            </a:r>
            <a:endParaRPr sz="900" b="1">
              <a:solidFill>
                <a:srgbClr val="000000"/>
              </a:solidFill>
              <a:latin typeface="Roboto"/>
              <a:ea typeface="Roboto"/>
              <a:cs typeface="Roboto"/>
              <a:sym typeface="Roboto"/>
            </a:endParaRPr>
          </a:p>
        </p:txBody>
      </p:sp>
      <p:sp>
        <p:nvSpPr>
          <p:cNvPr id="239" name="Google Shape;239;p53"/>
          <p:cNvSpPr txBox="1"/>
          <p:nvPr/>
        </p:nvSpPr>
        <p:spPr>
          <a:xfrm>
            <a:off x="7209725" y="2343400"/>
            <a:ext cx="13863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Business-minded people</a:t>
            </a:r>
            <a:endParaRPr sz="900" b="1">
              <a:solidFill>
                <a:srgbClr val="000000"/>
              </a:solidFill>
              <a:latin typeface="Roboto"/>
              <a:ea typeface="Roboto"/>
              <a:cs typeface="Roboto"/>
              <a:sym typeface="Roboto"/>
            </a:endParaRPr>
          </a:p>
        </p:txBody>
      </p:sp>
      <p:sp>
        <p:nvSpPr>
          <p:cNvPr id="240" name="Google Shape;240;p53"/>
          <p:cNvSpPr txBox="1"/>
          <p:nvPr/>
        </p:nvSpPr>
        <p:spPr>
          <a:xfrm>
            <a:off x="7209725" y="2750475"/>
            <a:ext cx="13863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Financially-conscious people</a:t>
            </a:r>
            <a:endParaRPr sz="900" b="1">
              <a:solidFill>
                <a:srgbClr val="000000"/>
              </a:solidFill>
              <a:latin typeface="Roboto"/>
              <a:ea typeface="Roboto"/>
              <a:cs typeface="Roboto"/>
              <a:sym typeface="Roboto"/>
            </a:endParaRPr>
          </a:p>
        </p:txBody>
      </p:sp>
      <p:sp>
        <p:nvSpPr>
          <p:cNvPr id="241" name="Google Shape;241;p53"/>
          <p:cNvSpPr txBox="1"/>
          <p:nvPr/>
        </p:nvSpPr>
        <p:spPr>
          <a:xfrm>
            <a:off x="5518725" y="2983200"/>
            <a:ext cx="8829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T&amp;G e-wallet app/website</a:t>
            </a:r>
            <a:endParaRPr sz="900" b="1">
              <a:solidFill>
                <a:srgbClr val="000000"/>
              </a:solidFill>
              <a:latin typeface="Roboto"/>
              <a:ea typeface="Roboto"/>
              <a:cs typeface="Roboto"/>
              <a:sym typeface="Roboto"/>
            </a:endParaRPr>
          </a:p>
        </p:txBody>
      </p:sp>
      <p:sp>
        <p:nvSpPr>
          <p:cNvPr id="242" name="Google Shape;242;p53"/>
          <p:cNvSpPr txBox="1"/>
          <p:nvPr/>
        </p:nvSpPr>
        <p:spPr>
          <a:xfrm>
            <a:off x="5518700" y="1589125"/>
            <a:ext cx="9636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24/7 customer service</a:t>
            </a:r>
            <a:endParaRPr sz="900" b="1">
              <a:solidFill>
                <a:srgbClr val="000000"/>
              </a:solidFill>
              <a:latin typeface="Roboto"/>
              <a:ea typeface="Roboto"/>
              <a:cs typeface="Roboto"/>
              <a:sym typeface="Roboto"/>
            </a:endParaRPr>
          </a:p>
        </p:txBody>
      </p:sp>
      <p:sp>
        <p:nvSpPr>
          <p:cNvPr id="243" name="Google Shape;243;p53"/>
          <p:cNvSpPr txBox="1"/>
          <p:nvPr/>
        </p:nvSpPr>
        <p:spPr>
          <a:xfrm>
            <a:off x="5448250" y="1913388"/>
            <a:ext cx="8328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Newsletter</a:t>
            </a:r>
            <a:endParaRPr sz="900" b="1">
              <a:solidFill>
                <a:srgbClr val="000000"/>
              </a:solidFill>
              <a:latin typeface="Roboto"/>
              <a:ea typeface="Roboto"/>
              <a:cs typeface="Roboto"/>
              <a:sym typeface="Roboto"/>
            </a:endParaRPr>
          </a:p>
        </p:txBody>
      </p:sp>
      <p:sp>
        <p:nvSpPr>
          <p:cNvPr id="244" name="Google Shape;244;p53"/>
          <p:cNvSpPr txBox="1"/>
          <p:nvPr/>
        </p:nvSpPr>
        <p:spPr>
          <a:xfrm>
            <a:off x="5518700" y="2237650"/>
            <a:ext cx="8328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Customer feedback</a:t>
            </a:r>
            <a:endParaRPr sz="900" b="1">
              <a:solidFill>
                <a:srgbClr val="000000"/>
              </a:solidFill>
              <a:latin typeface="Roboto"/>
              <a:ea typeface="Roboto"/>
              <a:cs typeface="Roboto"/>
              <a:sym typeface="Roboto"/>
            </a:endParaRPr>
          </a:p>
        </p:txBody>
      </p:sp>
      <p:sp>
        <p:nvSpPr>
          <p:cNvPr id="245" name="Google Shape;245;p53"/>
          <p:cNvSpPr txBox="1"/>
          <p:nvPr/>
        </p:nvSpPr>
        <p:spPr>
          <a:xfrm>
            <a:off x="6328988" y="1876638"/>
            <a:ext cx="832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Virtual assistance</a:t>
            </a:r>
            <a:endParaRPr sz="900" b="1">
              <a:solidFill>
                <a:srgbClr val="000000"/>
              </a:solidFill>
              <a:latin typeface="Roboto"/>
              <a:ea typeface="Roboto"/>
              <a:cs typeface="Roboto"/>
              <a:sym typeface="Roboto"/>
            </a:endParaRPr>
          </a:p>
        </p:txBody>
      </p:sp>
      <p:sp>
        <p:nvSpPr>
          <p:cNvPr id="246" name="Google Shape;246;p53"/>
          <p:cNvSpPr txBox="1"/>
          <p:nvPr/>
        </p:nvSpPr>
        <p:spPr>
          <a:xfrm>
            <a:off x="5518700" y="3477975"/>
            <a:ext cx="10500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Search engine</a:t>
            </a:r>
            <a:endParaRPr sz="900" b="1">
              <a:solidFill>
                <a:srgbClr val="000000"/>
              </a:solidFill>
              <a:latin typeface="Roboto"/>
              <a:ea typeface="Roboto"/>
              <a:cs typeface="Roboto"/>
              <a:sym typeface="Roboto"/>
            </a:endParaRPr>
          </a:p>
        </p:txBody>
      </p:sp>
      <p:sp>
        <p:nvSpPr>
          <p:cNvPr id="247" name="Google Shape;247;p53"/>
          <p:cNvSpPr txBox="1"/>
          <p:nvPr/>
        </p:nvSpPr>
        <p:spPr>
          <a:xfrm>
            <a:off x="6210325" y="2661163"/>
            <a:ext cx="8328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Community</a:t>
            </a:r>
            <a:endParaRPr sz="900" b="1">
              <a:solidFill>
                <a:srgbClr val="000000"/>
              </a:solidFill>
              <a:latin typeface="Roboto"/>
              <a:ea typeface="Roboto"/>
              <a:cs typeface="Roboto"/>
              <a:sym typeface="Roboto"/>
            </a:endParaRPr>
          </a:p>
        </p:txBody>
      </p:sp>
      <p:sp>
        <p:nvSpPr>
          <p:cNvPr id="248" name="Google Shape;248;p53"/>
          <p:cNvSpPr txBox="1"/>
          <p:nvPr/>
        </p:nvSpPr>
        <p:spPr>
          <a:xfrm>
            <a:off x="6444763" y="3084675"/>
            <a:ext cx="721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Social media</a:t>
            </a:r>
            <a:endParaRPr sz="900" b="1">
              <a:solidFill>
                <a:srgbClr val="000000"/>
              </a:solidFill>
              <a:latin typeface="Roboto"/>
              <a:ea typeface="Roboto"/>
              <a:cs typeface="Roboto"/>
              <a:sym typeface="Roboto"/>
            </a:endParaRPr>
          </a:p>
        </p:txBody>
      </p:sp>
      <p:sp>
        <p:nvSpPr>
          <p:cNvPr id="249" name="Google Shape;249;p53"/>
          <p:cNvSpPr txBox="1"/>
          <p:nvPr/>
        </p:nvSpPr>
        <p:spPr>
          <a:xfrm>
            <a:off x="3869350" y="1636250"/>
            <a:ext cx="9636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All-in-one</a:t>
            </a:r>
            <a:endParaRPr sz="900" b="1">
              <a:solidFill>
                <a:srgbClr val="000000"/>
              </a:solidFill>
              <a:latin typeface="Roboto"/>
              <a:ea typeface="Roboto"/>
              <a:cs typeface="Roboto"/>
              <a:sym typeface="Roboto"/>
            </a:endParaRPr>
          </a:p>
        </p:txBody>
      </p:sp>
      <p:sp>
        <p:nvSpPr>
          <p:cNvPr id="250" name="Google Shape;250;p53"/>
          <p:cNvSpPr txBox="1"/>
          <p:nvPr/>
        </p:nvSpPr>
        <p:spPr>
          <a:xfrm>
            <a:off x="3869350" y="1936950"/>
            <a:ext cx="9636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Easy-to-use</a:t>
            </a:r>
            <a:endParaRPr sz="900" b="1">
              <a:solidFill>
                <a:srgbClr val="000000"/>
              </a:solidFill>
              <a:latin typeface="Roboto"/>
              <a:ea typeface="Roboto"/>
              <a:cs typeface="Roboto"/>
              <a:sym typeface="Roboto"/>
            </a:endParaRPr>
          </a:p>
        </p:txBody>
      </p:sp>
      <p:sp>
        <p:nvSpPr>
          <p:cNvPr id="251" name="Google Shape;251;p53"/>
          <p:cNvSpPr txBox="1"/>
          <p:nvPr/>
        </p:nvSpPr>
        <p:spPr>
          <a:xfrm>
            <a:off x="3869350" y="2237650"/>
            <a:ext cx="9636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Convenience</a:t>
            </a:r>
            <a:endParaRPr sz="900" b="1">
              <a:solidFill>
                <a:srgbClr val="000000"/>
              </a:solidFill>
              <a:latin typeface="Roboto"/>
              <a:ea typeface="Roboto"/>
              <a:cs typeface="Roboto"/>
              <a:sym typeface="Roboto"/>
            </a:endParaRPr>
          </a:p>
        </p:txBody>
      </p:sp>
      <p:sp>
        <p:nvSpPr>
          <p:cNvPr id="252" name="Google Shape;252;p53"/>
          <p:cNvSpPr txBox="1"/>
          <p:nvPr/>
        </p:nvSpPr>
        <p:spPr>
          <a:xfrm>
            <a:off x="3869350" y="2538350"/>
            <a:ext cx="9636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Security and privacy</a:t>
            </a:r>
            <a:endParaRPr sz="900" b="1">
              <a:solidFill>
                <a:srgbClr val="000000"/>
              </a:solidFill>
              <a:latin typeface="Roboto"/>
              <a:ea typeface="Roboto"/>
              <a:cs typeface="Roboto"/>
              <a:sym typeface="Roboto"/>
            </a:endParaRPr>
          </a:p>
        </p:txBody>
      </p:sp>
      <p:sp>
        <p:nvSpPr>
          <p:cNvPr id="253" name="Google Shape;253;p53"/>
          <p:cNvSpPr txBox="1"/>
          <p:nvPr/>
        </p:nvSpPr>
        <p:spPr>
          <a:xfrm>
            <a:off x="3869350" y="2912550"/>
            <a:ext cx="721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Financial planning</a:t>
            </a:r>
            <a:endParaRPr sz="900" b="1">
              <a:solidFill>
                <a:srgbClr val="000000"/>
              </a:solidFill>
              <a:latin typeface="Roboto"/>
              <a:ea typeface="Roboto"/>
              <a:cs typeface="Roboto"/>
              <a:sym typeface="Roboto"/>
            </a:endParaRPr>
          </a:p>
        </p:txBody>
      </p:sp>
      <p:sp>
        <p:nvSpPr>
          <p:cNvPr id="254" name="Google Shape;254;p53"/>
          <p:cNvSpPr txBox="1"/>
          <p:nvPr/>
        </p:nvSpPr>
        <p:spPr>
          <a:xfrm>
            <a:off x="3869350" y="3286750"/>
            <a:ext cx="721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Personal growth</a:t>
            </a:r>
            <a:endParaRPr sz="900" b="1">
              <a:solidFill>
                <a:srgbClr val="000000"/>
              </a:solidFill>
              <a:latin typeface="Roboto"/>
              <a:ea typeface="Roboto"/>
              <a:cs typeface="Roboto"/>
              <a:sym typeface="Roboto"/>
            </a:endParaRPr>
          </a:p>
        </p:txBody>
      </p:sp>
      <p:sp>
        <p:nvSpPr>
          <p:cNvPr id="255" name="Google Shape;255;p53"/>
          <p:cNvSpPr txBox="1"/>
          <p:nvPr/>
        </p:nvSpPr>
        <p:spPr>
          <a:xfrm>
            <a:off x="4635750" y="2912550"/>
            <a:ext cx="721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Low cost, high value</a:t>
            </a:r>
            <a:endParaRPr sz="900" b="1">
              <a:solidFill>
                <a:srgbClr val="000000"/>
              </a:solidFill>
              <a:latin typeface="Roboto"/>
              <a:ea typeface="Roboto"/>
              <a:cs typeface="Roboto"/>
              <a:sym typeface="Roboto"/>
            </a:endParaRPr>
          </a:p>
        </p:txBody>
      </p:sp>
      <p:sp>
        <p:nvSpPr>
          <p:cNvPr id="256" name="Google Shape;256;p53"/>
          <p:cNvSpPr txBox="1"/>
          <p:nvPr/>
        </p:nvSpPr>
        <p:spPr>
          <a:xfrm>
            <a:off x="4613488" y="3286750"/>
            <a:ext cx="8829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Accessibility</a:t>
            </a:r>
            <a:endParaRPr sz="900" b="1">
              <a:solidFill>
                <a:srgbClr val="000000"/>
              </a:solidFill>
              <a:latin typeface="Roboto"/>
              <a:ea typeface="Roboto"/>
              <a:cs typeface="Roboto"/>
              <a:sym typeface="Roboto"/>
            </a:endParaRPr>
          </a:p>
        </p:txBody>
      </p:sp>
      <p:sp>
        <p:nvSpPr>
          <p:cNvPr id="257" name="Google Shape;257;p53"/>
          <p:cNvSpPr txBox="1"/>
          <p:nvPr/>
        </p:nvSpPr>
        <p:spPr>
          <a:xfrm>
            <a:off x="5931400" y="4140875"/>
            <a:ext cx="10500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Transaction fees</a:t>
            </a:r>
            <a:endParaRPr sz="900" b="1">
              <a:solidFill>
                <a:srgbClr val="000000"/>
              </a:solidFill>
              <a:latin typeface="Roboto"/>
              <a:ea typeface="Roboto"/>
              <a:cs typeface="Roboto"/>
              <a:sym typeface="Roboto"/>
            </a:endParaRPr>
          </a:p>
        </p:txBody>
      </p:sp>
      <p:sp>
        <p:nvSpPr>
          <p:cNvPr id="258" name="Google Shape;258;p53"/>
          <p:cNvSpPr txBox="1"/>
          <p:nvPr/>
        </p:nvSpPr>
        <p:spPr>
          <a:xfrm>
            <a:off x="619600" y="1636250"/>
            <a:ext cx="9636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Software developer</a:t>
            </a:r>
            <a:endParaRPr sz="900" b="1">
              <a:solidFill>
                <a:srgbClr val="000000"/>
              </a:solidFill>
              <a:latin typeface="Roboto"/>
              <a:ea typeface="Roboto"/>
              <a:cs typeface="Roboto"/>
              <a:sym typeface="Roboto"/>
            </a:endParaRPr>
          </a:p>
        </p:txBody>
      </p:sp>
      <p:sp>
        <p:nvSpPr>
          <p:cNvPr id="259" name="Google Shape;259;p53"/>
          <p:cNvSpPr txBox="1"/>
          <p:nvPr/>
        </p:nvSpPr>
        <p:spPr>
          <a:xfrm>
            <a:off x="619600" y="2009825"/>
            <a:ext cx="9636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Cloud service provider</a:t>
            </a:r>
            <a:endParaRPr sz="900" b="1">
              <a:solidFill>
                <a:srgbClr val="000000"/>
              </a:solidFill>
              <a:latin typeface="Roboto"/>
              <a:ea typeface="Roboto"/>
              <a:cs typeface="Roboto"/>
              <a:sym typeface="Roboto"/>
            </a:endParaRPr>
          </a:p>
        </p:txBody>
      </p:sp>
      <p:sp>
        <p:nvSpPr>
          <p:cNvPr id="260" name="Google Shape;260;p53"/>
          <p:cNvSpPr txBox="1"/>
          <p:nvPr/>
        </p:nvSpPr>
        <p:spPr>
          <a:xfrm>
            <a:off x="619600" y="2380150"/>
            <a:ext cx="9636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Cybersecurity provider</a:t>
            </a:r>
            <a:endParaRPr sz="900" b="1">
              <a:solidFill>
                <a:srgbClr val="000000"/>
              </a:solidFill>
              <a:latin typeface="Roboto"/>
              <a:ea typeface="Roboto"/>
              <a:cs typeface="Roboto"/>
              <a:sym typeface="Roboto"/>
            </a:endParaRPr>
          </a:p>
        </p:txBody>
      </p:sp>
      <p:sp>
        <p:nvSpPr>
          <p:cNvPr id="261" name="Google Shape;261;p53"/>
          <p:cNvSpPr txBox="1"/>
          <p:nvPr/>
        </p:nvSpPr>
        <p:spPr>
          <a:xfrm>
            <a:off x="619600" y="2750475"/>
            <a:ext cx="9636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Merchants</a:t>
            </a:r>
            <a:endParaRPr sz="900" b="1">
              <a:solidFill>
                <a:srgbClr val="000000"/>
              </a:solidFill>
              <a:latin typeface="Roboto"/>
              <a:ea typeface="Roboto"/>
              <a:cs typeface="Roboto"/>
              <a:sym typeface="Roboto"/>
            </a:endParaRPr>
          </a:p>
        </p:txBody>
      </p:sp>
      <p:sp>
        <p:nvSpPr>
          <p:cNvPr id="262" name="Google Shape;262;p53"/>
          <p:cNvSpPr txBox="1"/>
          <p:nvPr/>
        </p:nvSpPr>
        <p:spPr>
          <a:xfrm>
            <a:off x="2220000" y="1599500"/>
            <a:ext cx="7896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Marketing</a:t>
            </a:r>
            <a:endParaRPr sz="900" b="1">
              <a:solidFill>
                <a:srgbClr val="000000"/>
              </a:solidFill>
              <a:latin typeface="Roboto"/>
              <a:ea typeface="Roboto"/>
              <a:cs typeface="Roboto"/>
              <a:sym typeface="Roboto"/>
            </a:endParaRPr>
          </a:p>
        </p:txBody>
      </p:sp>
      <p:sp>
        <p:nvSpPr>
          <p:cNvPr id="263" name="Google Shape;263;p53"/>
          <p:cNvSpPr txBox="1"/>
          <p:nvPr/>
        </p:nvSpPr>
        <p:spPr>
          <a:xfrm>
            <a:off x="2220000" y="1913400"/>
            <a:ext cx="1111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Software update and debugging</a:t>
            </a:r>
            <a:endParaRPr sz="900" b="1">
              <a:solidFill>
                <a:srgbClr val="000000"/>
              </a:solidFill>
              <a:latin typeface="Roboto"/>
              <a:ea typeface="Roboto"/>
              <a:cs typeface="Roboto"/>
              <a:sym typeface="Roboto"/>
            </a:endParaRPr>
          </a:p>
        </p:txBody>
      </p:sp>
      <p:sp>
        <p:nvSpPr>
          <p:cNvPr id="264" name="Google Shape;264;p53"/>
          <p:cNvSpPr txBox="1"/>
          <p:nvPr/>
        </p:nvSpPr>
        <p:spPr>
          <a:xfrm>
            <a:off x="2220000" y="2300800"/>
            <a:ext cx="1111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Financial management</a:t>
            </a:r>
            <a:endParaRPr sz="900" b="1">
              <a:solidFill>
                <a:srgbClr val="000000"/>
              </a:solidFill>
              <a:latin typeface="Roboto"/>
              <a:ea typeface="Roboto"/>
              <a:cs typeface="Roboto"/>
              <a:sym typeface="Roboto"/>
            </a:endParaRPr>
          </a:p>
        </p:txBody>
      </p:sp>
      <p:sp>
        <p:nvSpPr>
          <p:cNvPr id="265" name="Google Shape;265;p53"/>
          <p:cNvSpPr txBox="1"/>
          <p:nvPr/>
        </p:nvSpPr>
        <p:spPr>
          <a:xfrm>
            <a:off x="2195525" y="3441225"/>
            <a:ext cx="13332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People (engineers, technicians, service)</a:t>
            </a:r>
            <a:endParaRPr sz="900" b="1">
              <a:solidFill>
                <a:srgbClr val="000000"/>
              </a:solidFill>
              <a:latin typeface="Roboto"/>
              <a:ea typeface="Roboto"/>
              <a:cs typeface="Roboto"/>
              <a:sym typeface="Roboto"/>
            </a:endParaRPr>
          </a:p>
        </p:txBody>
      </p:sp>
      <p:sp>
        <p:nvSpPr>
          <p:cNvPr id="266" name="Google Shape;266;p53"/>
          <p:cNvSpPr txBox="1"/>
          <p:nvPr/>
        </p:nvSpPr>
        <p:spPr>
          <a:xfrm>
            <a:off x="2168975" y="2863525"/>
            <a:ext cx="8829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TNG E-Wallet platform</a:t>
            </a:r>
            <a:endParaRPr sz="900" b="1">
              <a:solidFill>
                <a:srgbClr val="000000"/>
              </a:solidFill>
              <a:latin typeface="Roboto"/>
              <a:ea typeface="Roboto"/>
              <a:cs typeface="Roboto"/>
              <a:sym typeface="Roboto"/>
            </a:endParaRPr>
          </a:p>
        </p:txBody>
      </p:sp>
      <p:sp>
        <p:nvSpPr>
          <p:cNvPr id="267" name="Google Shape;267;p53"/>
          <p:cNvSpPr txBox="1"/>
          <p:nvPr/>
        </p:nvSpPr>
        <p:spPr>
          <a:xfrm>
            <a:off x="2168975" y="3152375"/>
            <a:ext cx="1050000" cy="260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Transaction data</a:t>
            </a:r>
            <a:endParaRPr sz="900" b="1">
              <a:solidFill>
                <a:srgbClr val="000000"/>
              </a:solidFill>
              <a:latin typeface="Roboto"/>
              <a:ea typeface="Roboto"/>
              <a:cs typeface="Roboto"/>
              <a:sym typeface="Roboto"/>
            </a:endParaRPr>
          </a:p>
        </p:txBody>
      </p:sp>
      <p:sp>
        <p:nvSpPr>
          <p:cNvPr id="268" name="Google Shape;268;p53"/>
          <p:cNvSpPr txBox="1"/>
          <p:nvPr/>
        </p:nvSpPr>
        <p:spPr>
          <a:xfrm>
            <a:off x="3135400" y="2790025"/>
            <a:ext cx="6504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TNG branding</a:t>
            </a:r>
            <a:endParaRPr sz="900" b="1">
              <a:solidFill>
                <a:srgbClr val="000000"/>
              </a:solidFill>
              <a:latin typeface="Roboto"/>
              <a:ea typeface="Roboto"/>
              <a:cs typeface="Roboto"/>
              <a:sym typeface="Roboto"/>
            </a:endParaRPr>
          </a:p>
        </p:txBody>
      </p:sp>
      <p:sp>
        <p:nvSpPr>
          <p:cNvPr id="269" name="Google Shape;269;p53"/>
          <p:cNvSpPr txBox="1"/>
          <p:nvPr/>
        </p:nvSpPr>
        <p:spPr>
          <a:xfrm>
            <a:off x="576400" y="4177625"/>
            <a:ext cx="1006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System maintenance</a:t>
            </a:r>
            <a:endParaRPr sz="900" b="1">
              <a:solidFill>
                <a:srgbClr val="000000"/>
              </a:solidFill>
              <a:latin typeface="Roboto"/>
              <a:ea typeface="Roboto"/>
              <a:cs typeface="Roboto"/>
              <a:sym typeface="Roboto"/>
            </a:endParaRPr>
          </a:p>
        </p:txBody>
      </p:sp>
      <p:sp>
        <p:nvSpPr>
          <p:cNvPr id="270" name="Google Shape;270;p53"/>
          <p:cNvSpPr txBox="1"/>
          <p:nvPr/>
        </p:nvSpPr>
        <p:spPr>
          <a:xfrm>
            <a:off x="1695075" y="3930450"/>
            <a:ext cx="1006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Sales and marketing</a:t>
            </a:r>
            <a:endParaRPr sz="900" b="1">
              <a:solidFill>
                <a:srgbClr val="000000"/>
              </a:solidFill>
              <a:latin typeface="Roboto"/>
              <a:ea typeface="Roboto"/>
              <a:cs typeface="Roboto"/>
              <a:sym typeface="Roboto"/>
            </a:endParaRPr>
          </a:p>
        </p:txBody>
      </p:sp>
      <p:sp>
        <p:nvSpPr>
          <p:cNvPr id="271" name="Google Shape;271;p53"/>
          <p:cNvSpPr txBox="1"/>
          <p:nvPr/>
        </p:nvSpPr>
        <p:spPr>
          <a:xfrm>
            <a:off x="1695075" y="4370300"/>
            <a:ext cx="1006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Human resources</a:t>
            </a:r>
            <a:endParaRPr sz="900" b="1">
              <a:solidFill>
                <a:srgbClr val="000000"/>
              </a:solidFill>
              <a:latin typeface="Roboto"/>
              <a:ea typeface="Roboto"/>
              <a:cs typeface="Roboto"/>
              <a:sym typeface="Roboto"/>
            </a:endParaRPr>
          </a:p>
        </p:txBody>
      </p:sp>
      <p:sp>
        <p:nvSpPr>
          <p:cNvPr id="272" name="Google Shape;272;p53"/>
          <p:cNvSpPr txBox="1"/>
          <p:nvPr/>
        </p:nvSpPr>
        <p:spPr>
          <a:xfrm>
            <a:off x="2862550" y="3930450"/>
            <a:ext cx="1006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Innovation and exploration</a:t>
            </a:r>
            <a:endParaRPr sz="900" b="1">
              <a:solidFill>
                <a:srgbClr val="000000"/>
              </a:solidFill>
              <a:latin typeface="Roboto"/>
              <a:ea typeface="Roboto"/>
              <a:cs typeface="Roboto"/>
              <a:sym typeface="Roboto"/>
            </a:endParaRPr>
          </a:p>
        </p:txBody>
      </p:sp>
      <p:sp>
        <p:nvSpPr>
          <p:cNvPr id="273" name="Google Shape;273;p53"/>
          <p:cNvSpPr txBox="1"/>
          <p:nvPr/>
        </p:nvSpPr>
        <p:spPr>
          <a:xfrm>
            <a:off x="2862550" y="4370300"/>
            <a:ext cx="1006800" cy="3342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Roboto"/>
                <a:ea typeface="Roboto"/>
                <a:cs typeface="Roboto"/>
                <a:sym typeface="Roboto"/>
              </a:rPr>
              <a:t>Software development</a:t>
            </a:r>
            <a:endParaRPr sz="900" b="1">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FDFF"/>
        </a:solidFill>
        <a:effectLst/>
      </p:bgPr>
    </p:bg>
    <p:spTree>
      <p:nvGrpSpPr>
        <p:cNvPr id="1" name="Shape 277"/>
        <p:cNvGrpSpPr/>
        <p:nvPr/>
      </p:nvGrpSpPr>
      <p:grpSpPr>
        <a:xfrm>
          <a:off x="0" y="0"/>
          <a:ext cx="0" cy="0"/>
          <a:chOff x="0" y="0"/>
          <a:chExt cx="0" cy="0"/>
        </a:xfrm>
      </p:grpSpPr>
      <p:sp>
        <p:nvSpPr>
          <p:cNvPr id="278" name="Google Shape;278;p54"/>
          <p:cNvSpPr txBox="1">
            <a:spLocks noGrp="1"/>
          </p:cNvSpPr>
          <p:nvPr>
            <p:ph type="title"/>
          </p:nvPr>
        </p:nvSpPr>
        <p:spPr>
          <a:xfrm>
            <a:off x="720000" y="437400"/>
            <a:ext cx="7704000" cy="66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rPr>
              <a:t>closing</a:t>
            </a:r>
            <a:r>
              <a:rPr lang="en"/>
              <a:t> REmarks</a:t>
            </a:r>
            <a:endParaRPr/>
          </a:p>
        </p:txBody>
      </p:sp>
      <p:grpSp>
        <p:nvGrpSpPr>
          <p:cNvPr id="279" name="Google Shape;279;p54"/>
          <p:cNvGrpSpPr/>
          <p:nvPr/>
        </p:nvGrpSpPr>
        <p:grpSpPr>
          <a:xfrm flipH="1">
            <a:off x="723290" y="-563280"/>
            <a:ext cx="759235" cy="1288154"/>
            <a:chOff x="7846811" y="-264405"/>
            <a:chExt cx="759235" cy="1288154"/>
          </a:xfrm>
        </p:grpSpPr>
        <p:sp>
          <p:nvSpPr>
            <p:cNvPr id="280" name="Google Shape;280;p54"/>
            <p:cNvSpPr/>
            <p:nvPr/>
          </p:nvSpPr>
          <p:spPr>
            <a:xfrm>
              <a:off x="8224236" y="-264405"/>
              <a:ext cx="18716" cy="1063989"/>
            </a:xfrm>
            <a:custGeom>
              <a:avLst/>
              <a:gdLst/>
              <a:ahLst/>
              <a:cxnLst/>
              <a:rect l="l" t="t" r="r" b="b"/>
              <a:pathLst>
                <a:path w="572" h="32518" extrusionOk="0">
                  <a:moveTo>
                    <a:pt x="286" y="0"/>
                  </a:moveTo>
                  <a:cubicBezTo>
                    <a:pt x="125" y="0"/>
                    <a:pt x="0" y="330"/>
                    <a:pt x="0" y="732"/>
                  </a:cubicBezTo>
                  <a:lnTo>
                    <a:pt x="0" y="26531"/>
                  </a:lnTo>
                  <a:lnTo>
                    <a:pt x="0" y="31777"/>
                  </a:lnTo>
                  <a:cubicBezTo>
                    <a:pt x="0" y="32178"/>
                    <a:pt x="125" y="32517"/>
                    <a:pt x="286" y="32517"/>
                  </a:cubicBezTo>
                  <a:cubicBezTo>
                    <a:pt x="437" y="32517"/>
                    <a:pt x="571" y="32178"/>
                    <a:pt x="571" y="31777"/>
                  </a:cubicBezTo>
                  <a:lnTo>
                    <a:pt x="571" y="8145"/>
                  </a:lnTo>
                  <a:lnTo>
                    <a:pt x="571" y="732"/>
                  </a:lnTo>
                  <a:cubicBezTo>
                    <a:pt x="571" y="330"/>
                    <a:pt x="437" y="0"/>
                    <a:pt x="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4"/>
            <p:cNvSpPr/>
            <p:nvPr/>
          </p:nvSpPr>
          <p:spPr>
            <a:xfrm>
              <a:off x="7846811" y="761302"/>
              <a:ext cx="759235" cy="262153"/>
            </a:xfrm>
            <a:custGeom>
              <a:avLst/>
              <a:gdLst/>
              <a:ahLst/>
              <a:cxnLst/>
              <a:rect l="l" t="t" r="r" b="b"/>
              <a:pathLst>
                <a:path w="23204" h="8012" extrusionOk="0">
                  <a:moveTo>
                    <a:pt x="11598" y="1"/>
                  </a:moveTo>
                  <a:cubicBezTo>
                    <a:pt x="7735" y="2677"/>
                    <a:pt x="3863" y="5344"/>
                    <a:pt x="0" y="8012"/>
                  </a:cubicBezTo>
                  <a:lnTo>
                    <a:pt x="23204" y="8012"/>
                  </a:lnTo>
                  <a:lnTo>
                    <a:pt x="115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54"/>
            <p:cNvSpPr/>
            <p:nvPr/>
          </p:nvSpPr>
          <p:spPr>
            <a:xfrm>
              <a:off x="8129053" y="744975"/>
              <a:ext cx="196778" cy="196451"/>
            </a:xfrm>
            <a:custGeom>
              <a:avLst/>
              <a:gdLst/>
              <a:ahLst/>
              <a:cxnLst/>
              <a:rect l="l" t="t" r="r" b="b"/>
              <a:pathLst>
                <a:path w="6014" h="6004" extrusionOk="0">
                  <a:moveTo>
                    <a:pt x="1" y="0"/>
                  </a:moveTo>
                  <a:lnTo>
                    <a:pt x="1" y="6004"/>
                  </a:lnTo>
                  <a:lnTo>
                    <a:pt x="6014" y="6004"/>
                  </a:lnTo>
                  <a:lnTo>
                    <a:pt x="60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4"/>
            <p:cNvSpPr/>
            <p:nvPr/>
          </p:nvSpPr>
          <p:spPr>
            <a:xfrm>
              <a:off x="8484000" y="939070"/>
              <a:ext cx="122046" cy="84385"/>
            </a:xfrm>
            <a:custGeom>
              <a:avLst/>
              <a:gdLst/>
              <a:ahLst/>
              <a:cxnLst/>
              <a:rect l="l" t="t" r="r" b="b"/>
              <a:pathLst>
                <a:path w="3730" h="2579" extrusionOk="0">
                  <a:moveTo>
                    <a:pt x="1" y="1"/>
                  </a:moveTo>
                  <a:lnTo>
                    <a:pt x="715" y="500"/>
                  </a:lnTo>
                  <a:lnTo>
                    <a:pt x="3721" y="2579"/>
                  </a:lnTo>
                  <a:lnTo>
                    <a:pt x="3730" y="2579"/>
                  </a:lnTo>
                  <a:cubicBezTo>
                    <a:pt x="2490" y="1722"/>
                    <a:pt x="1241" y="86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4"/>
            <p:cNvSpPr/>
            <p:nvPr/>
          </p:nvSpPr>
          <p:spPr>
            <a:xfrm>
              <a:off x="7846811" y="1023127"/>
              <a:ext cx="92565" cy="327"/>
            </a:xfrm>
            <a:custGeom>
              <a:avLst/>
              <a:gdLst/>
              <a:ahLst/>
              <a:cxnLst/>
              <a:rect l="l" t="t" r="r" b="b"/>
              <a:pathLst>
                <a:path w="2829" h="10" extrusionOk="0">
                  <a:moveTo>
                    <a:pt x="9" y="1"/>
                  </a:moveTo>
                  <a:cubicBezTo>
                    <a:pt x="0" y="10"/>
                    <a:pt x="0" y="10"/>
                    <a:pt x="0" y="10"/>
                  </a:cubicBezTo>
                  <a:lnTo>
                    <a:pt x="2828" y="10"/>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p:nvPr/>
          </p:nvSpPr>
          <p:spPr>
            <a:xfrm>
              <a:off x="7946345" y="1023422"/>
              <a:ext cx="204075" cy="33"/>
            </a:xfrm>
            <a:custGeom>
              <a:avLst/>
              <a:gdLst/>
              <a:ahLst/>
              <a:cxnLst/>
              <a:rect l="l" t="t" r="r" b="b"/>
              <a:pathLst>
                <a:path w="6237" h="1" extrusionOk="0">
                  <a:moveTo>
                    <a:pt x="0" y="1"/>
                  </a:moveTo>
                  <a:lnTo>
                    <a:pt x="6236" y="1"/>
                  </a:lnTo>
                  <a:lnTo>
                    <a:pt x="9" y="1"/>
                  </a:lnTo>
                  <a:cubicBezTo>
                    <a:pt x="0" y="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4"/>
            <p:cNvSpPr/>
            <p:nvPr/>
          </p:nvSpPr>
          <p:spPr>
            <a:xfrm>
              <a:off x="8458315" y="921565"/>
              <a:ext cx="147731" cy="102185"/>
            </a:xfrm>
            <a:custGeom>
              <a:avLst/>
              <a:gdLst/>
              <a:ahLst/>
              <a:cxnLst/>
              <a:rect l="l" t="t" r="r" b="b"/>
              <a:pathLst>
                <a:path w="4515" h="3123" extrusionOk="0">
                  <a:moveTo>
                    <a:pt x="1" y="0"/>
                  </a:moveTo>
                  <a:lnTo>
                    <a:pt x="4506" y="3123"/>
                  </a:lnTo>
                  <a:lnTo>
                    <a:pt x="4515" y="312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4"/>
            <p:cNvSpPr/>
            <p:nvPr/>
          </p:nvSpPr>
          <p:spPr>
            <a:xfrm>
              <a:off x="7946639" y="1023127"/>
              <a:ext cx="263592" cy="327"/>
            </a:xfrm>
            <a:custGeom>
              <a:avLst/>
              <a:gdLst/>
              <a:ahLst/>
              <a:cxnLst/>
              <a:rect l="l" t="t" r="r" b="b"/>
              <a:pathLst>
                <a:path w="8056" h="10" extrusionOk="0">
                  <a:moveTo>
                    <a:pt x="0" y="1"/>
                  </a:moveTo>
                  <a:cubicBezTo>
                    <a:pt x="0" y="1"/>
                    <a:pt x="0" y="1"/>
                    <a:pt x="0" y="10"/>
                  </a:cubicBezTo>
                  <a:lnTo>
                    <a:pt x="8056" y="1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4"/>
            <p:cNvSpPr/>
            <p:nvPr/>
          </p:nvSpPr>
          <p:spPr>
            <a:xfrm>
              <a:off x="7846811" y="744680"/>
              <a:ext cx="329294" cy="278774"/>
            </a:xfrm>
            <a:custGeom>
              <a:avLst/>
              <a:gdLst/>
              <a:ahLst/>
              <a:cxnLst/>
              <a:rect l="l" t="t" r="r" b="b"/>
              <a:pathLst>
                <a:path w="10064" h="8520" extrusionOk="0">
                  <a:moveTo>
                    <a:pt x="8627" y="0"/>
                  </a:moveTo>
                  <a:lnTo>
                    <a:pt x="8627" y="2561"/>
                  </a:lnTo>
                  <a:lnTo>
                    <a:pt x="0" y="8511"/>
                  </a:lnTo>
                  <a:lnTo>
                    <a:pt x="2828" y="8520"/>
                  </a:lnTo>
                  <a:cubicBezTo>
                    <a:pt x="4818" y="6860"/>
                    <a:pt x="7012" y="5469"/>
                    <a:pt x="9028" y="3854"/>
                  </a:cubicBezTo>
                  <a:lnTo>
                    <a:pt x="9019" y="3854"/>
                  </a:lnTo>
                  <a:cubicBezTo>
                    <a:pt x="9358" y="3586"/>
                    <a:pt x="9688" y="3301"/>
                    <a:pt x="10010" y="3016"/>
                  </a:cubicBezTo>
                  <a:cubicBezTo>
                    <a:pt x="10063" y="2016"/>
                    <a:pt x="10054" y="1008"/>
                    <a:pt x="100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4"/>
            <p:cNvSpPr/>
            <p:nvPr/>
          </p:nvSpPr>
          <p:spPr>
            <a:xfrm>
              <a:off x="8185103" y="834268"/>
              <a:ext cx="127314" cy="18683"/>
            </a:xfrm>
            <a:custGeom>
              <a:avLst/>
              <a:gdLst/>
              <a:ahLst/>
              <a:cxnLst/>
              <a:rect l="l" t="t" r="r" b="b"/>
              <a:pathLst>
                <a:path w="3891" h="571" extrusionOk="0">
                  <a:moveTo>
                    <a:pt x="1660" y="144"/>
                  </a:moveTo>
                  <a:cubicBezTo>
                    <a:pt x="1658" y="144"/>
                    <a:pt x="1657" y="144"/>
                    <a:pt x="1655" y="144"/>
                  </a:cubicBezTo>
                  <a:lnTo>
                    <a:pt x="1655" y="144"/>
                  </a:lnTo>
                  <a:cubicBezTo>
                    <a:pt x="1657" y="144"/>
                    <a:pt x="1658" y="144"/>
                    <a:pt x="1660" y="144"/>
                  </a:cubicBezTo>
                  <a:close/>
                  <a:moveTo>
                    <a:pt x="3632" y="1"/>
                  </a:moveTo>
                  <a:cubicBezTo>
                    <a:pt x="2989" y="81"/>
                    <a:pt x="2347" y="135"/>
                    <a:pt x="1696" y="144"/>
                  </a:cubicBezTo>
                  <a:cubicBezTo>
                    <a:pt x="1678" y="144"/>
                    <a:pt x="1660" y="153"/>
                    <a:pt x="1642" y="153"/>
                  </a:cubicBezTo>
                  <a:cubicBezTo>
                    <a:pt x="1649" y="146"/>
                    <a:pt x="1651" y="144"/>
                    <a:pt x="1655" y="144"/>
                  </a:cubicBezTo>
                  <a:lnTo>
                    <a:pt x="1655" y="144"/>
                  </a:lnTo>
                  <a:cubicBezTo>
                    <a:pt x="1578" y="145"/>
                    <a:pt x="1501" y="146"/>
                    <a:pt x="1424" y="146"/>
                  </a:cubicBezTo>
                  <a:cubicBezTo>
                    <a:pt x="1032" y="146"/>
                    <a:pt x="645" y="127"/>
                    <a:pt x="251" y="90"/>
                  </a:cubicBezTo>
                  <a:cubicBezTo>
                    <a:pt x="240" y="89"/>
                    <a:pt x="229" y="88"/>
                    <a:pt x="218" y="88"/>
                  </a:cubicBezTo>
                  <a:cubicBezTo>
                    <a:pt x="115" y="88"/>
                    <a:pt x="26" y="164"/>
                    <a:pt x="10" y="278"/>
                  </a:cubicBezTo>
                  <a:cubicBezTo>
                    <a:pt x="1" y="385"/>
                    <a:pt x="81" y="501"/>
                    <a:pt x="197" y="509"/>
                  </a:cubicBezTo>
                  <a:cubicBezTo>
                    <a:pt x="623" y="552"/>
                    <a:pt x="1050" y="570"/>
                    <a:pt x="1476" y="570"/>
                  </a:cubicBezTo>
                  <a:cubicBezTo>
                    <a:pt x="2217" y="570"/>
                    <a:pt x="2958" y="514"/>
                    <a:pt x="3694" y="429"/>
                  </a:cubicBezTo>
                  <a:cubicBezTo>
                    <a:pt x="3810" y="411"/>
                    <a:pt x="3890" y="295"/>
                    <a:pt x="3872" y="179"/>
                  </a:cubicBezTo>
                  <a:cubicBezTo>
                    <a:pt x="3864" y="72"/>
                    <a:pt x="3765" y="1"/>
                    <a:pt x="36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54"/>
          <p:cNvSpPr/>
          <p:nvPr/>
        </p:nvSpPr>
        <p:spPr>
          <a:xfrm flipH="1">
            <a:off x="8044330" y="-35744"/>
            <a:ext cx="12493" cy="609168"/>
          </a:xfrm>
          <a:custGeom>
            <a:avLst/>
            <a:gdLst/>
            <a:ahLst/>
            <a:cxnLst/>
            <a:rect l="l" t="t" r="r" b="b"/>
            <a:pathLst>
              <a:path w="421" h="20528" extrusionOk="0">
                <a:moveTo>
                  <a:pt x="420" y="20528"/>
                </a:moveTo>
                <a:lnTo>
                  <a:pt x="1" y="20528"/>
                </a:lnTo>
                <a:lnTo>
                  <a:pt x="1" y="1"/>
                </a:lnTo>
                <a:lnTo>
                  <a:pt x="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4"/>
          <p:cNvSpPr/>
          <p:nvPr/>
        </p:nvSpPr>
        <p:spPr>
          <a:xfrm flipH="1">
            <a:off x="7953112" y="526080"/>
            <a:ext cx="195209" cy="384445"/>
          </a:xfrm>
          <a:custGeom>
            <a:avLst/>
            <a:gdLst/>
            <a:ahLst/>
            <a:cxnLst/>
            <a:rect l="l" t="t" r="r" b="b"/>
            <a:pathLst>
              <a:path w="12258" h="24141" extrusionOk="0">
                <a:moveTo>
                  <a:pt x="12258" y="24140"/>
                </a:moveTo>
                <a:lnTo>
                  <a:pt x="0" y="24140"/>
                </a:lnTo>
                <a:lnTo>
                  <a:pt x="0" y="1597"/>
                </a:lnTo>
                <a:cubicBezTo>
                  <a:pt x="0" y="714"/>
                  <a:pt x="723" y="0"/>
                  <a:pt x="1606" y="0"/>
                </a:cubicBezTo>
                <a:lnTo>
                  <a:pt x="10661" y="0"/>
                </a:lnTo>
                <a:cubicBezTo>
                  <a:pt x="11544" y="0"/>
                  <a:pt x="12258" y="714"/>
                  <a:pt x="12258" y="159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4"/>
          <p:cNvSpPr/>
          <p:nvPr/>
        </p:nvSpPr>
        <p:spPr>
          <a:xfrm flipH="1">
            <a:off x="950172" y="604344"/>
            <a:ext cx="305837" cy="225981"/>
          </a:xfrm>
          <a:custGeom>
            <a:avLst/>
            <a:gdLst/>
            <a:ahLst/>
            <a:cxnLst/>
            <a:rect l="l" t="t" r="r" b="b"/>
            <a:pathLst>
              <a:path w="10518" h="7771" extrusionOk="0">
                <a:moveTo>
                  <a:pt x="5264" y="1"/>
                </a:moveTo>
                <a:cubicBezTo>
                  <a:pt x="2364" y="1"/>
                  <a:pt x="0" y="1740"/>
                  <a:pt x="0" y="3890"/>
                </a:cubicBezTo>
                <a:cubicBezTo>
                  <a:pt x="0" y="6031"/>
                  <a:pt x="2364" y="7771"/>
                  <a:pt x="5264" y="7771"/>
                </a:cubicBezTo>
                <a:cubicBezTo>
                  <a:pt x="8154" y="7771"/>
                  <a:pt x="10518" y="6031"/>
                  <a:pt x="10518" y="3890"/>
                </a:cubicBezTo>
                <a:cubicBezTo>
                  <a:pt x="10518" y="1740"/>
                  <a:pt x="8154" y="1"/>
                  <a:pt x="526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3" name="Google Shape;293;p54"/>
          <p:cNvPicPr preferRelativeResize="0"/>
          <p:nvPr/>
        </p:nvPicPr>
        <p:blipFill>
          <a:blip r:embed="rId3">
            <a:alphaModFix/>
          </a:blip>
          <a:stretch>
            <a:fillRect/>
          </a:stretch>
        </p:blipFill>
        <p:spPr>
          <a:xfrm>
            <a:off x="340450" y="265825"/>
            <a:ext cx="721950" cy="721950"/>
          </a:xfrm>
          <a:prstGeom prst="rect">
            <a:avLst/>
          </a:prstGeom>
          <a:noFill/>
          <a:ln>
            <a:noFill/>
          </a:ln>
        </p:spPr>
      </p:pic>
      <p:sp>
        <p:nvSpPr>
          <p:cNvPr id="294" name="Google Shape;294;p54"/>
          <p:cNvSpPr txBox="1"/>
          <p:nvPr/>
        </p:nvSpPr>
        <p:spPr>
          <a:xfrm>
            <a:off x="950175" y="1566625"/>
            <a:ext cx="7607400" cy="28581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900">
                <a:latin typeface="Barlow Semi Condensed"/>
                <a:ea typeface="Barlow Semi Condensed"/>
                <a:cs typeface="Barlow Semi Condensed"/>
                <a:sym typeface="Barlow Semi Condensed"/>
              </a:rPr>
              <a:t>While there are existing money manager apps in the market, but it requires </a:t>
            </a:r>
            <a:r>
              <a:rPr lang="en" sz="1900" b="1">
                <a:solidFill>
                  <a:srgbClr val="FF0000"/>
                </a:solidFill>
                <a:latin typeface="Barlow Semi Condensed"/>
                <a:ea typeface="Barlow Semi Condensed"/>
                <a:cs typeface="Barlow Semi Condensed"/>
                <a:sym typeface="Barlow Semi Condensed"/>
              </a:rPr>
              <a:t>expensive subscriptions</a:t>
            </a:r>
            <a:r>
              <a:rPr lang="en" sz="1900">
                <a:latin typeface="Barlow Semi Condensed"/>
                <a:ea typeface="Barlow Semi Condensed"/>
                <a:cs typeface="Barlow Semi Condensed"/>
                <a:sym typeface="Barlow Semi Condensed"/>
              </a:rPr>
              <a:t> to access unlimited features such as account linking and automatic categorisation. Meanwhile bank account syncing in third party apps impose data safety concerns. With our proposed idea of an affordable budget tracker integrated in TNG e-wallet </a:t>
            </a:r>
            <a:r>
              <a:rPr lang="en" sz="1900" b="1">
                <a:latin typeface="Barlow Semi Condensed"/>
                <a:ea typeface="Barlow Semi Condensed"/>
                <a:cs typeface="Barlow Semi Condensed"/>
                <a:sym typeface="Barlow Semi Condensed"/>
              </a:rPr>
              <a:t>without the use of of sensitive bank account data</a:t>
            </a:r>
            <a:r>
              <a:rPr lang="en" sz="1900">
                <a:latin typeface="Barlow Semi Condensed"/>
                <a:ea typeface="Barlow Semi Condensed"/>
                <a:cs typeface="Barlow Semi Condensed"/>
                <a:sym typeface="Barlow Semi Condensed"/>
              </a:rPr>
              <a:t>, users are able to utilise the multifaceted services of financial budgeting, creating saving goals and planning investments in a fuss-free, secured and all-in-one manner while enjoying other built-in functions of e-wallet. </a:t>
            </a:r>
            <a:endParaRPr sz="1900">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name="Backgrounds for Virtual Business Meetings by Slidesgo">
  <a:themeElements>
    <a:clrScheme name="Simple Light">
      <a:dk1>
        <a:srgbClr val="FFFFFF"/>
      </a:dk1>
      <a:lt1>
        <a:srgbClr val="0D151F"/>
      </a:lt1>
      <a:dk2>
        <a:srgbClr val="3FC1C9"/>
      </a:dk2>
      <a:lt2>
        <a:srgbClr val="A3E2E0"/>
      </a:lt2>
      <a:accent1>
        <a:srgbClr val="631F34"/>
      </a:accent1>
      <a:accent2>
        <a:srgbClr val="822E48"/>
      </a:accent2>
      <a:accent3>
        <a:srgbClr val="CE8A1D"/>
      </a:accent3>
      <a:accent4>
        <a:srgbClr val="FCAF26"/>
      </a:accent4>
      <a:accent5>
        <a:srgbClr val="FFFFFF"/>
      </a:accent5>
      <a:accent6>
        <a:srgbClr val="FFFFFF"/>
      </a:accent6>
      <a:hlink>
        <a:srgbClr val="0D15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On-screen Show (16:9)</PresentationFormat>
  <Paragraphs>107</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Staatliches</vt:lpstr>
      <vt:lpstr>Arial</vt:lpstr>
      <vt:lpstr>Roboto</vt:lpstr>
      <vt:lpstr>Barlow Semi Condensed</vt:lpstr>
      <vt:lpstr>Fira Sans Condensed</vt:lpstr>
      <vt:lpstr>Backgrounds for Virtual Business Meetings by Slidesgo</vt:lpstr>
      <vt:lpstr>tNG Money manager        </vt:lpstr>
      <vt:lpstr>Problem statement         </vt:lpstr>
      <vt:lpstr>market/consumer needs</vt:lpstr>
      <vt:lpstr>value proposition</vt:lpstr>
      <vt:lpstr>business model</vt:lpstr>
      <vt:lpstr>closing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tNG Money manager        </dc:title>
  <cp:lastModifiedBy>Zhen Yong Shoon</cp:lastModifiedBy>
  <cp:revision>1</cp:revision>
  <dcterms:modified xsi:type="dcterms:W3CDTF">2022-07-23T15:39:31Z</dcterms:modified>
</cp:coreProperties>
</file>