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9"/>
      <p:bold r:id="rId10"/>
      <p:italic r:id="rId11"/>
      <p:boldItalic r:id="rId12"/>
    </p:embeddedFont>
    <p:embeddedFont>
      <p:font typeface="Fira Sans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bbc2324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bbc2324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ea8fe3aff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ea8fe3aff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bbc2324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bbc2324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bbc23242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bbc23242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6150" y="1294900"/>
            <a:ext cx="4730100" cy="21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6149" y="3420800"/>
            <a:ext cx="337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ctrTitle"/>
          </p:nvPr>
        </p:nvSpPr>
        <p:spPr>
          <a:xfrm>
            <a:off x="2725650" y="197575"/>
            <a:ext cx="36927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TNG Wave</a:t>
            </a:r>
            <a:endParaRPr/>
          </a:p>
        </p:txBody>
      </p:sp>
      <p:pic>
        <p:nvPicPr>
          <p:cNvPr id="43" name="Google Shape;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75" y="156850"/>
            <a:ext cx="721950" cy="7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925" y="184374"/>
            <a:ext cx="1024058" cy="6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6900" y="1413975"/>
            <a:ext cx="1566400" cy="309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074" y="1414674"/>
            <a:ext cx="1606025" cy="30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8700" y="1416224"/>
            <a:ext cx="1566400" cy="308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7801" y="1418900"/>
            <a:ext cx="1566400" cy="308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/>
          <p:nvPr/>
        </p:nvSpPr>
        <p:spPr>
          <a:xfrm>
            <a:off x="547150" y="878800"/>
            <a:ext cx="236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Card access via fingerprint authentication or T&amp;G Pin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478775" y="1021306"/>
            <a:ext cx="279900" cy="2691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/>
          <p:nvPr/>
        </p:nvSpPr>
        <p:spPr>
          <a:xfrm flipH="1">
            <a:off x="478775" y="986500"/>
            <a:ext cx="14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2567150" y="4499575"/>
            <a:ext cx="236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Place the device against the card reader to pay for the fare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2410075" y="4642081"/>
            <a:ext cx="279900" cy="2691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/>
          <p:nvPr/>
        </p:nvSpPr>
        <p:spPr>
          <a:xfrm flipH="1">
            <a:off x="2410150" y="4607275"/>
            <a:ext cx="20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07800" y="878800"/>
            <a:ext cx="205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 TNG Card or any TNG Wave supported card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572000" y="973581"/>
            <a:ext cx="279900" cy="2691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 flipH="1">
            <a:off x="4572000" y="938775"/>
            <a:ext cx="27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561775" y="4499575"/>
            <a:ext cx="236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Easy subscription for myRapid products and 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374200" y="4607281"/>
            <a:ext cx="279900" cy="2691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 flipH="1">
            <a:off x="6374200" y="4572475"/>
            <a:ext cx="27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4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444225" y="441100"/>
            <a:ext cx="2888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 Statement </a:t>
            </a:r>
            <a:endParaRPr sz="2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056600" y="1161550"/>
            <a:ext cx="70062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users need to top up the enhanced physical TNG card through NFC, only they are able to pay for the transport fare which involves a two-step process. The functionality of NFC is not fully utilized as it is used for top-up purposes only, but not for direct payment Besides, the hassle of registering and subscribing myrapid services takes long time to process and requires complex procedures. 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925" y="265824"/>
            <a:ext cx="1024058" cy="6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Market/Consumer Needs </a:t>
            </a:r>
            <a:endParaRPr sz="28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43400" y="1225200"/>
            <a:ext cx="70401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Abandon the need to own a physical card for payment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Subscribe to myrapid services through TNG applications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NFC for contactless payment on transport or transactions directly via mobile devices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Pay without internet connection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925" y="265824"/>
            <a:ext cx="1024058" cy="6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Value Proposition </a:t>
            </a:r>
            <a:endParaRPr sz="2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6"/>
          <p:cNvGrpSpPr/>
          <p:nvPr/>
        </p:nvGrpSpPr>
        <p:grpSpPr>
          <a:xfrm>
            <a:off x="372113" y="1057352"/>
            <a:ext cx="8435512" cy="3752773"/>
            <a:chOff x="372113" y="1057352"/>
            <a:chExt cx="8435512" cy="3752773"/>
          </a:xfrm>
        </p:grpSpPr>
        <p:sp>
          <p:nvSpPr>
            <p:cNvPr id="84" name="Google Shape;84;p16"/>
            <p:cNvSpPr/>
            <p:nvPr/>
          </p:nvSpPr>
          <p:spPr>
            <a:xfrm>
              <a:off x="5057625" y="1057675"/>
              <a:ext cx="3750000" cy="3752100"/>
            </a:xfrm>
            <a:prstGeom prst="ellipse">
              <a:avLst/>
            </a:prstGeom>
            <a:noFill/>
            <a:ln w="19050" cap="flat" cmpd="sng">
              <a:solidFill>
                <a:srgbClr val="F7C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702200" y="2496025"/>
              <a:ext cx="721800" cy="722100"/>
            </a:xfrm>
            <a:prstGeom prst="ellipse">
              <a:avLst/>
            </a:prstGeom>
            <a:solidFill>
              <a:srgbClr val="F7C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05725" y="1057675"/>
              <a:ext cx="3816900" cy="3752100"/>
            </a:xfrm>
            <a:prstGeom prst="rect">
              <a:avLst/>
            </a:prstGeom>
            <a:noFill/>
            <a:ln w="19050" cap="flat" cmpd="sng">
              <a:solidFill>
                <a:srgbClr val="F7C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" name="Google Shape;87;p16"/>
            <p:cNvCxnSpPr>
              <a:stCxn id="88" idx="0"/>
            </p:cNvCxnSpPr>
            <p:nvPr/>
          </p:nvCxnSpPr>
          <p:spPr>
            <a:xfrm>
              <a:off x="2795525" y="2869464"/>
              <a:ext cx="4207200" cy="34800"/>
            </a:xfrm>
            <a:prstGeom prst="straightConnector1">
              <a:avLst/>
            </a:prstGeom>
            <a:noFill/>
            <a:ln w="19050" cap="rnd" cmpd="sng">
              <a:solidFill>
                <a:srgbClr val="F7C2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16"/>
            <p:cNvSpPr/>
            <p:nvPr/>
          </p:nvSpPr>
          <p:spPr>
            <a:xfrm rot="5400000">
              <a:off x="-225475" y="1789125"/>
              <a:ext cx="3752100" cy="2289900"/>
            </a:xfrm>
            <a:prstGeom prst="triangle">
              <a:avLst>
                <a:gd name="adj" fmla="val 48278"/>
              </a:avLst>
            </a:prstGeom>
            <a:noFill/>
            <a:ln w="19050" cap="flat" cmpd="sng">
              <a:solidFill>
                <a:srgbClr val="F7C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" name="Google Shape;89;p16"/>
            <p:cNvCxnSpPr>
              <a:endCxn id="84" idx="5"/>
            </p:cNvCxnSpPr>
            <p:nvPr/>
          </p:nvCxnSpPr>
          <p:spPr>
            <a:xfrm>
              <a:off x="7086050" y="2839193"/>
              <a:ext cx="1172400" cy="1421100"/>
            </a:xfrm>
            <a:prstGeom prst="straightConnector1">
              <a:avLst/>
            </a:prstGeom>
            <a:noFill/>
            <a:ln w="19050" cap="rnd" cmpd="sng">
              <a:solidFill>
                <a:srgbClr val="F7C2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6"/>
            <p:cNvCxnSpPr/>
            <p:nvPr/>
          </p:nvCxnSpPr>
          <p:spPr>
            <a:xfrm flipH="1">
              <a:off x="7087200" y="1134800"/>
              <a:ext cx="403800" cy="1893600"/>
            </a:xfrm>
            <a:prstGeom prst="straightConnector1">
              <a:avLst/>
            </a:prstGeom>
            <a:noFill/>
            <a:ln w="19050" cap="rnd" cmpd="sng">
              <a:solidFill>
                <a:srgbClr val="F7C24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91;p16"/>
            <p:cNvSpPr txBox="1"/>
            <p:nvPr/>
          </p:nvSpPr>
          <p:spPr>
            <a:xfrm>
              <a:off x="6095633" y="1706538"/>
              <a:ext cx="10029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6095633" y="3590599"/>
              <a:ext cx="10029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7241350" y="2198238"/>
              <a:ext cx="1531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Job-To-Be-Done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2760950" y="4319750"/>
              <a:ext cx="14808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Pain relievers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372113" y="2687225"/>
              <a:ext cx="22047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Products &amp; services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2679825" y="1057352"/>
              <a:ext cx="1642800" cy="5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 b="1">
                  <a:solidFill>
                    <a:srgbClr val="000000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Gain creators</a:t>
              </a:r>
              <a:endParaRPr sz="1600" b="1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6884827" y="2717053"/>
              <a:ext cx="356533" cy="354726"/>
              <a:chOff x="2407800" y="1345700"/>
              <a:chExt cx="316300" cy="286300"/>
            </a:xfrm>
          </p:grpSpPr>
          <p:sp>
            <p:nvSpPr>
              <p:cNvPr id="98" name="Google Shape;98;p16"/>
              <p:cNvSpPr/>
              <p:nvPr/>
            </p:nvSpPr>
            <p:spPr>
              <a:xfrm>
                <a:off x="2431450" y="1345700"/>
                <a:ext cx="3842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2676" extrusionOk="0">
                    <a:moveTo>
                      <a:pt x="768" y="1"/>
                    </a:moveTo>
                    <a:cubicBezTo>
                      <a:pt x="343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3" y="2675"/>
                      <a:pt x="768" y="2675"/>
                    </a:cubicBezTo>
                    <a:cubicBezTo>
                      <a:pt x="1193" y="2675"/>
                      <a:pt x="1536" y="2332"/>
                      <a:pt x="1536" y="1907"/>
                    </a:cubicBezTo>
                    <a:lnTo>
                      <a:pt x="1536" y="769"/>
                    </a:lnTo>
                    <a:cubicBezTo>
                      <a:pt x="1536" y="344"/>
                      <a:pt x="1192" y="1"/>
                      <a:pt x="768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2662000" y="1345700"/>
                <a:ext cx="3842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2676" extrusionOk="0">
                    <a:moveTo>
                      <a:pt x="767" y="1"/>
                    </a:moveTo>
                    <a:cubicBezTo>
                      <a:pt x="342" y="1"/>
                      <a:pt x="0" y="344"/>
                      <a:pt x="0" y="769"/>
                    </a:cubicBezTo>
                    <a:lnTo>
                      <a:pt x="0" y="1907"/>
                    </a:lnTo>
                    <a:cubicBezTo>
                      <a:pt x="0" y="2332"/>
                      <a:pt x="342" y="2675"/>
                      <a:pt x="767" y="2675"/>
                    </a:cubicBezTo>
                    <a:cubicBezTo>
                      <a:pt x="1194" y="2675"/>
                      <a:pt x="1537" y="2332"/>
                      <a:pt x="1537" y="1907"/>
                    </a:cubicBezTo>
                    <a:lnTo>
                      <a:pt x="1537" y="769"/>
                    </a:lnTo>
                    <a:cubicBezTo>
                      <a:pt x="1537" y="344"/>
                      <a:pt x="1194" y="1"/>
                      <a:pt x="767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2539250" y="1357225"/>
                <a:ext cx="53450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532" extrusionOk="0">
                    <a:moveTo>
                      <a:pt x="327" y="1"/>
                    </a:moveTo>
                    <a:cubicBezTo>
                      <a:pt x="148" y="1"/>
                      <a:pt x="0" y="148"/>
                      <a:pt x="0" y="327"/>
                    </a:cubicBezTo>
                    <a:lnTo>
                      <a:pt x="0" y="2769"/>
                    </a:lnTo>
                    <a:cubicBezTo>
                      <a:pt x="0" y="3191"/>
                      <a:pt x="343" y="3531"/>
                      <a:pt x="762" y="3531"/>
                    </a:cubicBezTo>
                    <a:lnTo>
                      <a:pt x="1811" y="3531"/>
                    </a:lnTo>
                    <a:cubicBezTo>
                      <a:pt x="1991" y="3531"/>
                      <a:pt x="2138" y="3385"/>
                      <a:pt x="2138" y="3206"/>
                    </a:cubicBezTo>
                    <a:cubicBezTo>
                      <a:pt x="2135" y="3023"/>
                      <a:pt x="1990" y="2878"/>
                      <a:pt x="1809" y="2878"/>
                    </a:cubicBezTo>
                    <a:lnTo>
                      <a:pt x="761" y="2878"/>
                    </a:lnTo>
                    <a:cubicBezTo>
                      <a:pt x="701" y="2878"/>
                      <a:pt x="653" y="2827"/>
                      <a:pt x="653" y="2769"/>
                    </a:cubicBezTo>
                    <a:lnTo>
                      <a:pt x="653" y="327"/>
                    </a:lnTo>
                    <a:cubicBezTo>
                      <a:pt x="653" y="145"/>
                      <a:pt x="506" y="1"/>
                      <a:pt x="327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2407800" y="1474950"/>
                <a:ext cx="31630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12652" h="6282" extrusionOk="0">
                    <a:moveTo>
                      <a:pt x="11484" y="2357"/>
                    </a:moveTo>
                    <a:cubicBezTo>
                      <a:pt x="11041" y="3301"/>
                      <a:pt x="10344" y="4107"/>
                      <a:pt x="9467" y="4684"/>
                    </a:cubicBezTo>
                    <a:cubicBezTo>
                      <a:pt x="9068" y="4028"/>
                      <a:pt x="8358" y="3622"/>
                      <a:pt x="7569" y="3622"/>
                    </a:cubicBezTo>
                    <a:cubicBezTo>
                      <a:pt x="7123" y="3622"/>
                      <a:pt x="6690" y="3756"/>
                      <a:pt x="6325" y="4002"/>
                    </a:cubicBezTo>
                    <a:cubicBezTo>
                      <a:pt x="5959" y="3756"/>
                      <a:pt x="5527" y="3622"/>
                      <a:pt x="5082" y="3622"/>
                    </a:cubicBezTo>
                    <a:cubicBezTo>
                      <a:pt x="4293" y="3622"/>
                      <a:pt x="3585" y="4028"/>
                      <a:pt x="3185" y="4684"/>
                    </a:cubicBezTo>
                    <a:cubicBezTo>
                      <a:pt x="2320" y="4113"/>
                      <a:pt x="1617" y="3309"/>
                      <a:pt x="1170" y="2357"/>
                    </a:cubicBezTo>
                    <a:close/>
                    <a:moveTo>
                      <a:pt x="649" y="1"/>
                    </a:moveTo>
                    <a:cubicBezTo>
                      <a:pt x="469" y="1"/>
                      <a:pt x="296" y="80"/>
                      <a:pt x="176" y="214"/>
                    </a:cubicBezTo>
                    <a:cubicBezTo>
                      <a:pt x="57" y="350"/>
                      <a:pt x="0" y="530"/>
                      <a:pt x="21" y="709"/>
                    </a:cubicBezTo>
                    <a:cubicBezTo>
                      <a:pt x="411" y="3886"/>
                      <a:pt x="3122" y="6281"/>
                      <a:pt x="6325" y="6281"/>
                    </a:cubicBezTo>
                    <a:cubicBezTo>
                      <a:pt x="6665" y="6281"/>
                      <a:pt x="7003" y="6255"/>
                      <a:pt x="7337" y="6202"/>
                    </a:cubicBezTo>
                    <a:cubicBezTo>
                      <a:pt x="7516" y="6174"/>
                      <a:pt x="7637" y="6006"/>
                      <a:pt x="7607" y="5827"/>
                    </a:cubicBezTo>
                    <a:cubicBezTo>
                      <a:pt x="7583" y="5666"/>
                      <a:pt x="7445" y="5552"/>
                      <a:pt x="7287" y="5552"/>
                    </a:cubicBezTo>
                    <a:cubicBezTo>
                      <a:pt x="7269" y="5552"/>
                      <a:pt x="7251" y="5554"/>
                      <a:pt x="7233" y="5557"/>
                    </a:cubicBezTo>
                    <a:cubicBezTo>
                      <a:pt x="6935" y="5606"/>
                      <a:pt x="6629" y="5630"/>
                      <a:pt x="6325" y="5630"/>
                    </a:cubicBezTo>
                    <a:cubicBezTo>
                      <a:pt x="5404" y="5630"/>
                      <a:pt x="4527" y="5407"/>
                      <a:pt x="3752" y="5014"/>
                    </a:cubicBezTo>
                    <a:cubicBezTo>
                      <a:pt x="4035" y="4559"/>
                      <a:pt x="4532" y="4278"/>
                      <a:pt x="5084" y="4278"/>
                    </a:cubicBezTo>
                    <a:cubicBezTo>
                      <a:pt x="5462" y="4278"/>
                      <a:pt x="5826" y="4414"/>
                      <a:pt x="6113" y="4662"/>
                    </a:cubicBezTo>
                    <a:cubicBezTo>
                      <a:pt x="6174" y="4715"/>
                      <a:pt x="6250" y="4741"/>
                      <a:pt x="6327" y="4741"/>
                    </a:cubicBezTo>
                    <a:cubicBezTo>
                      <a:pt x="6403" y="4741"/>
                      <a:pt x="6480" y="4715"/>
                      <a:pt x="6541" y="4662"/>
                    </a:cubicBezTo>
                    <a:cubicBezTo>
                      <a:pt x="6827" y="4414"/>
                      <a:pt x="7191" y="4278"/>
                      <a:pt x="7570" y="4278"/>
                    </a:cubicBezTo>
                    <a:cubicBezTo>
                      <a:pt x="8122" y="4278"/>
                      <a:pt x="8619" y="4562"/>
                      <a:pt x="8902" y="5017"/>
                    </a:cubicBezTo>
                    <a:cubicBezTo>
                      <a:pt x="8710" y="5114"/>
                      <a:pt x="8511" y="5200"/>
                      <a:pt x="8307" y="5275"/>
                    </a:cubicBezTo>
                    <a:cubicBezTo>
                      <a:pt x="8137" y="5339"/>
                      <a:pt x="8052" y="5527"/>
                      <a:pt x="8114" y="5697"/>
                    </a:cubicBezTo>
                    <a:cubicBezTo>
                      <a:pt x="8164" y="5830"/>
                      <a:pt x="8287" y="5909"/>
                      <a:pt x="8422" y="5909"/>
                    </a:cubicBezTo>
                    <a:cubicBezTo>
                      <a:pt x="8459" y="5909"/>
                      <a:pt x="8499" y="5901"/>
                      <a:pt x="8537" y="5889"/>
                    </a:cubicBezTo>
                    <a:cubicBezTo>
                      <a:pt x="9613" y="5488"/>
                      <a:pt x="10565" y="4802"/>
                      <a:pt x="11287" y="3904"/>
                    </a:cubicBezTo>
                    <a:cubicBezTo>
                      <a:pt x="11708" y="3377"/>
                      <a:pt x="12042" y="2790"/>
                      <a:pt x="12276" y="2166"/>
                    </a:cubicBezTo>
                    <a:lnTo>
                      <a:pt x="12294" y="2122"/>
                    </a:lnTo>
                    <a:cubicBezTo>
                      <a:pt x="12459" y="1668"/>
                      <a:pt x="12574" y="1197"/>
                      <a:pt x="12634" y="713"/>
                    </a:cubicBezTo>
                    <a:cubicBezTo>
                      <a:pt x="12652" y="530"/>
                      <a:pt x="12595" y="350"/>
                      <a:pt x="12476" y="214"/>
                    </a:cubicBezTo>
                    <a:cubicBezTo>
                      <a:pt x="12356" y="78"/>
                      <a:pt x="12183" y="1"/>
                      <a:pt x="12003" y="1"/>
                    </a:cubicBezTo>
                    <a:lnTo>
                      <a:pt x="3795" y="1"/>
                    </a:lnTo>
                    <a:cubicBezTo>
                      <a:pt x="3614" y="1"/>
                      <a:pt x="3468" y="148"/>
                      <a:pt x="3468" y="327"/>
                    </a:cubicBezTo>
                    <a:cubicBezTo>
                      <a:pt x="3468" y="508"/>
                      <a:pt x="3616" y="654"/>
                      <a:pt x="3795" y="654"/>
                    </a:cubicBezTo>
                    <a:lnTo>
                      <a:pt x="11976" y="654"/>
                    </a:lnTo>
                    <a:cubicBezTo>
                      <a:pt x="11930" y="1013"/>
                      <a:pt x="11851" y="1364"/>
                      <a:pt x="11742" y="1701"/>
                    </a:cubicBezTo>
                    <a:lnTo>
                      <a:pt x="909" y="1701"/>
                    </a:lnTo>
                    <a:cubicBezTo>
                      <a:pt x="798" y="1365"/>
                      <a:pt x="719" y="1015"/>
                      <a:pt x="675" y="654"/>
                    </a:cubicBezTo>
                    <a:lnTo>
                      <a:pt x="2573" y="654"/>
                    </a:lnTo>
                    <a:cubicBezTo>
                      <a:pt x="2754" y="654"/>
                      <a:pt x="2900" y="506"/>
                      <a:pt x="2900" y="327"/>
                    </a:cubicBezTo>
                    <a:cubicBezTo>
                      <a:pt x="2900" y="147"/>
                      <a:pt x="2752" y="1"/>
                      <a:pt x="2573" y="1"/>
                    </a:cubicBezTo>
                    <a:close/>
                  </a:path>
                </a:pathLst>
              </a:custGeom>
              <a:solidFill>
                <a:srgbClr val="264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16"/>
            <p:cNvSpPr/>
            <p:nvPr/>
          </p:nvSpPr>
          <p:spPr>
            <a:xfrm>
              <a:off x="2376125" y="2496023"/>
              <a:ext cx="773400" cy="722100"/>
            </a:xfrm>
            <a:prstGeom prst="ellipse">
              <a:avLst/>
            </a:prstGeom>
            <a:solidFill>
              <a:srgbClr val="F7C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499188" y="2660625"/>
              <a:ext cx="527279" cy="392895"/>
            </a:xfrm>
            <a:custGeom>
              <a:avLst/>
              <a:gdLst/>
              <a:ahLst/>
              <a:cxnLst/>
              <a:rect l="l" t="t" r="r" b="b"/>
              <a:pathLst>
                <a:path w="21343" h="21324" extrusionOk="0">
                  <a:moveTo>
                    <a:pt x="4059" y="657"/>
                  </a:moveTo>
                  <a:cubicBezTo>
                    <a:pt x="4226" y="657"/>
                    <a:pt x="4392" y="695"/>
                    <a:pt x="4549" y="770"/>
                  </a:cubicBezTo>
                  <a:lnTo>
                    <a:pt x="8574" y="2680"/>
                  </a:lnTo>
                  <a:cubicBezTo>
                    <a:pt x="8508" y="2834"/>
                    <a:pt x="8471" y="3001"/>
                    <a:pt x="8471" y="3177"/>
                  </a:cubicBezTo>
                  <a:lnTo>
                    <a:pt x="8471" y="3438"/>
                  </a:lnTo>
                  <a:cubicBezTo>
                    <a:pt x="8034" y="3186"/>
                    <a:pt x="7340" y="2813"/>
                    <a:pt x="6590" y="2509"/>
                  </a:cubicBezTo>
                  <a:cubicBezTo>
                    <a:pt x="5744" y="2167"/>
                    <a:pt x="5032" y="1997"/>
                    <a:pt x="4457" y="1997"/>
                  </a:cubicBezTo>
                  <a:cubicBezTo>
                    <a:pt x="3820" y="1997"/>
                    <a:pt x="3352" y="2206"/>
                    <a:pt x="3056" y="2625"/>
                  </a:cubicBezTo>
                  <a:cubicBezTo>
                    <a:pt x="2952" y="2774"/>
                    <a:pt x="2985" y="2979"/>
                    <a:pt x="3134" y="3083"/>
                  </a:cubicBezTo>
                  <a:cubicBezTo>
                    <a:pt x="3192" y="3124"/>
                    <a:pt x="3260" y="3144"/>
                    <a:pt x="3326" y="3144"/>
                  </a:cubicBezTo>
                  <a:cubicBezTo>
                    <a:pt x="3429" y="3144"/>
                    <a:pt x="3530" y="3096"/>
                    <a:pt x="3593" y="3005"/>
                  </a:cubicBezTo>
                  <a:cubicBezTo>
                    <a:pt x="3771" y="2754"/>
                    <a:pt x="4080" y="2652"/>
                    <a:pt x="4462" y="2652"/>
                  </a:cubicBezTo>
                  <a:cubicBezTo>
                    <a:pt x="5665" y="2652"/>
                    <a:pt x="7595" y="3662"/>
                    <a:pt x="8472" y="4202"/>
                  </a:cubicBezTo>
                  <a:lnTo>
                    <a:pt x="8472" y="5765"/>
                  </a:lnTo>
                  <a:lnTo>
                    <a:pt x="3231" y="4321"/>
                  </a:lnTo>
                  <a:cubicBezTo>
                    <a:pt x="2916" y="4237"/>
                    <a:pt x="2663" y="4030"/>
                    <a:pt x="2513" y="3741"/>
                  </a:cubicBezTo>
                  <a:cubicBezTo>
                    <a:pt x="2366" y="3453"/>
                    <a:pt x="2346" y="3123"/>
                    <a:pt x="2460" y="2820"/>
                  </a:cubicBezTo>
                  <a:lnTo>
                    <a:pt x="2985" y="1405"/>
                  </a:lnTo>
                  <a:cubicBezTo>
                    <a:pt x="3100" y="1101"/>
                    <a:pt x="3326" y="867"/>
                    <a:pt x="3626" y="743"/>
                  </a:cubicBezTo>
                  <a:cubicBezTo>
                    <a:pt x="3767" y="686"/>
                    <a:pt x="3913" y="657"/>
                    <a:pt x="4059" y="657"/>
                  </a:cubicBezTo>
                  <a:close/>
                  <a:moveTo>
                    <a:pt x="17271" y="657"/>
                  </a:moveTo>
                  <a:cubicBezTo>
                    <a:pt x="17416" y="657"/>
                    <a:pt x="17562" y="686"/>
                    <a:pt x="17703" y="743"/>
                  </a:cubicBezTo>
                  <a:cubicBezTo>
                    <a:pt x="18003" y="867"/>
                    <a:pt x="18233" y="1101"/>
                    <a:pt x="18345" y="1405"/>
                  </a:cubicBezTo>
                  <a:lnTo>
                    <a:pt x="18870" y="2820"/>
                  </a:lnTo>
                  <a:cubicBezTo>
                    <a:pt x="18985" y="3125"/>
                    <a:pt x="18964" y="3453"/>
                    <a:pt x="18816" y="3741"/>
                  </a:cubicBezTo>
                  <a:cubicBezTo>
                    <a:pt x="18668" y="4030"/>
                    <a:pt x="18413" y="4237"/>
                    <a:pt x="18100" y="4322"/>
                  </a:cubicBezTo>
                  <a:lnTo>
                    <a:pt x="12859" y="5766"/>
                  </a:lnTo>
                  <a:lnTo>
                    <a:pt x="12859" y="4184"/>
                  </a:lnTo>
                  <a:cubicBezTo>
                    <a:pt x="13750" y="3638"/>
                    <a:pt x="15649" y="2652"/>
                    <a:pt x="16837" y="2652"/>
                  </a:cubicBezTo>
                  <a:cubicBezTo>
                    <a:pt x="17219" y="2652"/>
                    <a:pt x="17527" y="2754"/>
                    <a:pt x="17705" y="3005"/>
                  </a:cubicBezTo>
                  <a:cubicBezTo>
                    <a:pt x="17768" y="3096"/>
                    <a:pt x="17869" y="3144"/>
                    <a:pt x="17972" y="3144"/>
                  </a:cubicBezTo>
                  <a:cubicBezTo>
                    <a:pt x="18039" y="3144"/>
                    <a:pt x="18106" y="3124"/>
                    <a:pt x="18164" y="3083"/>
                  </a:cubicBezTo>
                  <a:cubicBezTo>
                    <a:pt x="18313" y="2979"/>
                    <a:pt x="18346" y="2771"/>
                    <a:pt x="18242" y="2624"/>
                  </a:cubicBezTo>
                  <a:cubicBezTo>
                    <a:pt x="17945" y="2206"/>
                    <a:pt x="17476" y="1996"/>
                    <a:pt x="16839" y="1996"/>
                  </a:cubicBezTo>
                  <a:cubicBezTo>
                    <a:pt x="16265" y="1996"/>
                    <a:pt x="15553" y="2167"/>
                    <a:pt x="14708" y="2509"/>
                  </a:cubicBezTo>
                  <a:cubicBezTo>
                    <a:pt x="13976" y="2806"/>
                    <a:pt x="13297" y="3167"/>
                    <a:pt x="12859" y="3419"/>
                  </a:cubicBezTo>
                  <a:lnTo>
                    <a:pt x="12859" y="3177"/>
                  </a:lnTo>
                  <a:cubicBezTo>
                    <a:pt x="12859" y="2999"/>
                    <a:pt x="12822" y="2831"/>
                    <a:pt x="12757" y="2680"/>
                  </a:cubicBezTo>
                  <a:lnTo>
                    <a:pt x="16780" y="770"/>
                  </a:lnTo>
                  <a:cubicBezTo>
                    <a:pt x="16938" y="695"/>
                    <a:pt x="17104" y="657"/>
                    <a:pt x="17271" y="657"/>
                  </a:cubicBezTo>
                  <a:close/>
                  <a:moveTo>
                    <a:pt x="11603" y="2577"/>
                  </a:moveTo>
                  <a:cubicBezTo>
                    <a:pt x="11933" y="2577"/>
                    <a:pt x="12201" y="2846"/>
                    <a:pt x="12201" y="3177"/>
                  </a:cubicBezTo>
                  <a:lnTo>
                    <a:pt x="12201" y="5899"/>
                  </a:lnTo>
                  <a:cubicBezTo>
                    <a:pt x="12201" y="6229"/>
                    <a:pt x="11933" y="6497"/>
                    <a:pt x="11603" y="6497"/>
                  </a:cubicBezTo>
                  <a:lnTo>
                    <a:pt x="9730" y="6497"/>
                  </a:lnTo>
                  <a:cubicBezTo>
                    <a:pt x="9398" y="6497"/>
                    <a:pt x="9130" y="6229"/>
                    <a:pt x="9130" y="5899"/>
                  </a:cubicBezTo>
                  <a:lnTo>
                    <a:pt x="9130" y="3177"/>
                  </a:lnTo>
                  <a:cubicBezTo>
                    <a:pt x="9128" y="2846"/>
                    <a:pt x="9398" y="2577"/>
                    <a:pt x="9730" y="2577"/>
                  </a:cubicBezTo>
                  <a:close/>
                  <a:moveTo>
                    <a:pt x="11129" y="7156"/>
                  </a:moveTo>
                  <a:cubicBezTo>
                    <a:pt x="11499" y="7646"/>
                    <a:pt x="11842" y="8153"/>
                    <a:pt x="12156" y="8676"/>
                  </a:cubicBezTo>
                  <a:lnTo>
                    <a:pt x="9175" y="8676"/>
                  </a:lnTo>
                  <a:cubicBezTo>
                    <a:pt x="9489" y="8153"/>
                    <a:pt x="9832" y="7646"/>
                    <a:pt x="10202" y="7156"/>
                  </a:cubicBezTo>
                  <a:close/>
                  <a:moveTo>
                    <a:pt x="20675" y="4924"/>
                  </a:moveTo>
                  <a:lnTo>
                    <a:pt x="20675" y="8676"/>
                  </a:lnTo>
                  <a:lnTo>
                    <a:pt x="17132" y="8676"/>
                  </a:lnTo>
                  <a:cubicBezTo>
                    <a:pt x="16668" y="7652"/>
                    <a:pt x="16128" y="6661"/>
                    <a:pt x="15512" y="5720"/>
                  </a:cubicBezTo>
                  <a:lnTo>
                    <a:pt x="18276" y="4959"/>
                  </a:lnTo>
                  <a:cubicBezTo>
                    <a:pt x="18313" y="4947"/>
                    <a:pt x="18351" y="4937"/>
                    <a:pt x="18388" y="4924"/>
                  </a:cubicBezTo>
                  <a:close/>
                  <a:moveTo>
                    <a:pt x="6487" y="5902"/>
                  </a:moveTo>
                  <a:lnTo>
                    <a:pt x="8620" y="6490"/>
                  </a:lnTo>
                  <a:cubicBezTo>
                    <a:pt x="8784" y="6795"/>
                    <a:pt x="9070" y="7028"/>
                    <a:pt x="9413" y="7116"/>
                  </a:cubicBezTo>
                  <a:cubicBezTo>
                    <a:pt x="7874" y="9264"/>
                    <a:pt x="6814" y="11734"/>
                    <a:pt x="6317" y="14328"/>
                  </a:cubicBezTo>
                  <a:cubicBezTo>
                    <a:pt x="5966" y="13816"/>
                    <a:pt x="5640" y="13282"/>
                    <a:pt x="5340" y="12727"/>
                  </a:cubicBezTo>
                  <a:cubicBezTo>
                    <a:pt x="5297" y="12648"/>
                    <a:pt x="5221" y="12589"/>
                    <a:pt x="5131" y="12566"/>
                  </a:cubicBezTo>
                  <a:cubicBezTo>
                    <a:pt x="5104" y="12559"/>
                    <a:pt x="5076" y="12556"/>
                    <a:pt x="5049" y="12556"/>
                  </a:cubicBezTo>
                  <a:cubicBezTo>
                    <a:pt x="4985" y="12556"/>
                    <a:pt x="4923" y="12574"/>
                    <a:pt x="4870" y="12608"/>
                  </a:cubicBezTo>
                  <a:cubicBezTo>
                    <a:pt x="4323" y="12966"/>
                    <a:pt x="3784" y="13358"/>
                    <a:pt x="3267" y="13779"/>
                  </a:cubicBezTo>
                  <a:cubicBezTo>
                    <a:pt x="3801" y="10975"/>
                    <a:pt x="4903" y="8274"/>
                    <a:pt x="6487" y="5902"/>
                  </a:cubicBezTo>
                  <a:close/>
                  <a:moveTo>
                    <a:pt x="14843" y="5904"/>
                  </a:moveTo>
                  <a:cubicBezTo>
                    <a:pt x="16425" y="8275"/>
                    <a:pt x="17527" y="10979"/>
                    <a:pt x="18063" y="13783"/>
                  </a:cubicBezTo>
                  <a:cubicBezTo>
                    <a:pt x="17545" y="13360"/>
                    <a:pt x="17008" y="12966"/>
                    <a:pt x="16459" y="12611"/>
                  </a:cubicBezTo>
                  <a:cubicBezTo>
                    <a:pt x="16406" y="12576"/>
                    <a:pt x="16344" y="12558"/>
                    <a:pt x="16280" y="12558"/>
                  </a:cubicBezTo>
                  <a:cubicBezTo>
                    <a:pt x="16253" y="12558"/>
                    <a:pt x="16225" y="12561"/>
                    <a:pt x="16198" y="12568"/>
                  </a:cubicBezTo>
                  <a:cubicBezTo>
                    <a:pt x="16109" y="12590"/>
                    <a:pt x="16034" y="12650"/>
                    <a:pt x="15990" y="12730"/>
                  </a:cubicBezTo>
                  <a:cubicBezTo>
                    <a:pt x="15690" y="13284"/>
                    <a:pt x="15363" y="13819"/>
                    <a:pt x="15013" y="14329"/>
                  </a:cubicBezTo>
                  <a:cubicBezTo>
                    <a:pt x="14514" y="11734"/>
                    <a:pt x="13455" y="9265"/>
                    <a:pt x="11916" y="7118"/>
                  </a:cubicBezTo>
                  <a:cubicBezTo>
                    <a:pt x="12259" y="7028"/>
                    <a:pt x="12547" y="6797"/>
                    <a:pt x="12710" y="6491"/>
                  </a:cubicBezTo>
                  <a:lnTo>
                    <a:pt x="14843" y="5904"/>
                  </a:lnTo>
                  <a:close/>
                  <a:moveTo>
                    <a:pt x="3914" y="9334"/>
                  </a:moveTo>
                  <a:cubicBezTo>
                    <a:pt x="3219" y="11012"/>
                    <a:pt x="2730" y="12777"/>
                    <a:pt x="2466" y="14569"/>
                  </a:cubicBezTo>
                  <a:cubicBezTo>
                    <a:pt x="2445" y="14708"/>
                    <a:pt x="2513" y="14842"/>
                    <a:pt x="2634" y="14908"/>
                  </a:cubicBezTo>
                  <a:cubicBezTo>
                    <a:pt x="2683" y="14934"/>
                    <a:pt x="2737" y="14947"/>
                    <a:pt x="2791" y="14947"/>
                  </a:cubicBezTo>
                  <a:cubicBezTo>
                    <a:pt x="2870" y="14947"/>
                    <a:pt x="2949" y="14918"/>
                    <a:pt x="3010" y="14863"/>
                  </a:cubicBezTo>
                  <a:cubicBezTo>
                    <a:pt x="3623" y="14316"/>
                    <a:pt x="4267" y="13812"/>
                    <a:pt x="4934" y="13358"/>
                  </a:cubicBezTo>
                  <a:cubicBezTo>
                    <a:pt x="5331" y="14059"/>
                    <a:pt x="5771" y="14732"/>
                    <a:pt x="6244" y="15360"/>
                  </a:cubicBezTo>
                  <a:cubicBezTo>
                    <a:pt x="6308" y="15445"/>
                    <a:pt x="6405" y="15491"/>
                    <a:pt x="6508" y="15491"/>
                  </a:cubicBezTo>
                  <a:cubicBezTo>
                    <a:pt x="6535" y="15491"/>
                    <a:pt x="6561" y="15487"/>
                    <a:pt x="6590" y="15479"/>
                  </a:cubicBezTo>
                  <a:cubicBezTo>
                    <a:pt x="6718" y="15446"/>
                    <a:pt x="6815" y="15341"/>
                    <a:pt x="6833" y="15209"/>
                  </a:cubicBezTo>
                  <a:cubicBezTo>
                    <a:pt x="7124" y="13226"/>
                    <a:pt x="7756" y="11303"/>
                    <a:pt x="8688" y="9538"/>
                  </a:cubicBezTo>
                  <a:lnTo>
                    <a:pt x="8688" y="20662"/>
                  </a:lnTo>
                  <a:lnTo>
                    <a:pt x="2160" y="20662"/>
                  </a:lnTo>
                  <a:lnTo>
                    <a:pt x="2160" y="9334"/>
                  </a:lnTo>
                  <a:close/>
                  <a:moveTo>
                    <a:pt x="11983" y="9334"/>
                  </a:moveTo>
                  <a:lnTo>
                    <a:pt x="11983" y="20662"/>
                  </a:lnTo>
                  <a:lnTo>
                    <a:pt x="9349" y="20662"/>
                  </a:lnTo>
                  <a:lnTo>
                    <a:pt x="9349" y="9334"/>
                  </a:lnTo>
                  <a:close/>
                  <a:moveTo>
                    <a:pt x="4062" y="1"/>
                  </a:moveTo>
                  <a:cubicBezTo>
                    <a:pt x="3831" y="1"/>
                    <a:pt x="3600" y="45"/>
                    <a:pt x="3383" y="134"/>
                  </a:cubicBezTo>
                  <a:cubicBezTo>
                    <a:pt x="2916" y="324"/>
                    <a:pt x="2548" y="704"/>
                    <a:pt x="2372" y="1175"/>
                  </a:cubicBezTo>
                  <a:lnTo>
                    <a:pt x="1845" y="2591"/>
                  </a:lnTo>
                  <a:cubicBezTo>
                    <a:pt x="1671" y="3065"/>
                    <a:pt x="1701" y="3592"/>
                    <a:pt x="1932" y="4042"/>
                  </a:cubicBezTo>
                  <a:cubicBezTo>
                    <a:pt x="1970" y="4120"/>
                    <a:pt x="2018" y="4194"/>
                    <a:pt x="2067" y="4266"/>
                  </a:cubicBezTo>
                  <a:lnTo>
                    <a:pt x="330" y="4266"/>
                  </a:lnTo>
                  <a:cubicBezTo>
                    <a:pt x="148" y="4266"/>
                    <a:pt x="0" y="4412"/>
                    <a:pt x="0" y="4595"/>
                  </a:cubicBezTo>
                  <a:lnTo>
                    <a:pt x="0" y="6965"/>
                  </a:lnTo>
                  <a:cubicBezTo>
                    <a:pt x="0" y="7147"/>
                    <a:pt x="148" y="7295"/>
                    <a:pt x="330" y="7295"/>
                  </a:cubicBezTo>
                  <a:cubicBezTo>
                    <a:pt x="513" y="7295"/>
                    <a:pt x="659" y="7147"/>
                    <a:pt x="659" y="6965"/>
                  </a:cubicBezTo>
                  <a:lnTo>
                    <a:pt x="659" y="4924"/>
                  </a:lnTo>
                  <a:lnTo>
                    <a:pt x="2947" y="4924"/>
                  </a:lnTo>
                  <a:cubicBezTo>
                    <a:pt x="2985" y="4937"/>
                    <a:pt x="3022" y="4947"/>
                    <a:pt x="3059" y="4959"/>
                  </a:cubicBezTo>
                  <a:lnTo>
                    <a:pt x="5825" y="5720"/>
                  </a:lnTo>
                  <a:cubicBezTo>
                    <a:pt x="5212" y="6661"/>
                    <a:pt x="4669" y="7652"/>
                    <a:pt x="4205" y="8676"/>
                  </a:cubicBezTo>
                  <a:lnTo>
                    <a:pt x="662" y="8676"/>
                  </a:lnTo>
                  <a:lnTo>
                    <a:pt x="662" y="8281"/>
                  </a:lnTo>
                  <a:cubicBezTo>
                    <a:pt x="662" y="8099"/>
                    <a:pt x="515" y="7951"/>
                    <a:pt x="331" y="7951"/>
                  </a:cubicBezTo>
                  <a:cubicBezTo>
                    <a:pt x="149" y="7951"/>
                    <a:pt x="2" y="8099"/>
                    <a:pt x="2" y="8281"/>
                  </a:cubicBezTo>
                  <a:lnTo>
                    <a:pt x="2" y="9006"/>
                  </a:lnTo>
                  <a:cubicBezTo>
                    <a:pt x="2" y="9189"/>
                    <a:pt x="149" y="9337"/>
                    <a:pt x="331" y="9337"/>
                  </a:cubicBezTo>
                  <a:lnTo>
                    <a:pt x="1507" y="9337"/>
                  </a:lnTo>
                  <a:lnTo>
                    <a:pt x="1507" y="20994"/>
                  </a:lnTo>
                  <a:cubicBezTo>
                    <a:pt x="1507" y="21175"/>
                    <a:pt x="1654" y="21323"/>
                    <a:pt x="1836" y="21323"/>
                  </a:cubicBezTo>
                  <a:lnTo>
                    <a:pt x="19507" y="21323"/>
                  </a:lnTo>
                  <a:cubicBezTo>
                    <a:pt x="19689" y="21323"/>
                    <a:pt x="19836" y="21175"/>
                    <a:pt x="19836" y="20994"/>
                  </a:cubicBezTo>
                  <a:lnTo>
                    <a:pt x="19836" y="19081"/>
                  </a:lnTo>
                  <a:cubicBezTo>
                    <a:pt x="19836" y="18899"/>
                    <a:pt x="19689" y="18752"/>
                    <a:pt x="19507" y="18752"/>
                  </a:cubicBezTo>
                  <a:cubicBezTo>
                    <a:pt x="19323" y="18752"/>
                    <a:pt x="19176" y="18899"/>
                    <a:pt x="19176" y="19081"/>
                  </a:cubicBezTo>
                  <a:lnTo>
                    <a:pt x="19176" y="20665"/>
                  </a:lnTo>
                  <a:lnTo>
                    <a:pt x="12647" y="20665"/>
                  </a:lnTo>
                  <a:lnTo>
                    <a:pt x="12647" y="9540"/>
                  </a:lnTo>
                  <a:cubicBezTo>
                    <a:pt x="13579" y="11307"/>
                    <a:pt x="14210" y="13227"/>
                    <a:pt x="14501" y="15211"/>
                  </a:cubicBezTo>
                  <a:cubicBezTo>
                    <a:pt x="14520" y="15342"/>
                    <a:pt x="14617" y="15449"/>
                    <a:pt x="14746" y="15482"/>
                  </a:cubicBezTo>
                  <a:cubicBezTo>
                    <a:pt x="14772" y="15490"/>
                    <a:pt x="14799" y="15493"/>
                    <a:pt x="14828" y="15493"/>
                  </a:cubicBezTo>
                  <a:cubicBezTo>
                    <a:pt x="14931" y="15493"/>
                    <a:pt x="15028" y="15446"/>
                    <a:pt x="15090" y="15363"/>
                  </a:cubicBezTo>
                  <a:cubicBezTo>
                    <a:pt x="15564" y="14733"/>
                    <a:pt x="16005" y="14062"/>
                    <a:pt x="16401" y="13360"/>
                  </a:cubicBezTo>
                  <a:cubicBezTo>
                    <a:pt x="17066" y="13813"/>
                    <a:pt x="17712" y="14319"/>
                    <a:pt x="18325" y="14865"/>
                  </a:cubicBezTo>
                  <a:cubicBezTo>
                    <a:pt x="18387" y="14919"/>
                    <a:pt x="18466" y="14948"/>
                    <a:pt x="18546" y="14948"/>
                  </a:cubicBezTo>
                  <a:cubicBezTo>
                    <a:pt x="18599" y="14948"/>
                    <a:pt x="18652" y="14936"/>
                    <a:pt x="18700" y="14909"/>
                  </a:cubicBezTo>
                  <a:cubicBezTo>
                    <a:pt x="18822" y="14844"/>
                    <a:pt x="18891" y="14708"/>
                    <a:pt x="18870" y="14572"/>
                  </a:cubicBezTo>
                  <a:cubicBezTo>
                    <a:pt x="18607" y="12778"/>
                    <a:pt x="18117" y="11015"/>
                    <a:pt x="17423" y="9337"/>
                  </a:cubicBezTo>
                  <a:lnTo>
                    <a:pt x="19177" y="9337"/>
                  </a:lnTo>
                  <a:lnTo>
                    <a:pt x="19177" y="17764"/>
                  </a:lnTo>
                  <a:cubicBezTo>
                    <a:pt x="19177" y="17946"/>
                    <a:pt x="19325" y="18094"/>
                    <a:pt x="19508" y="18094"/>
                  </a:cubicBezTo>
                  <a:cubicBezTo>
                    <a:pt x="19690" y="18094"/>
                    <a:pt x="19838" y="17946"/>
                    <a:pt x="19838" y="17764"/>
                  </a:cubicBezTo>
                  <a:lnTo>
                    <a:pt x="19838" y="9337"/>
                  </a:lnTo>
                  <a:lnTo>
                    <a:pt x="21013" y="9337"/>
                  </a:lnTo>
                  <a:cubicBezTo>
                    <a:pt x="21195" y="9337"/>
                    <a:pt x="21343" y="9189"/>
                    <a:pt x="21343" y="9006"/>
                  </a:cubicBezTo>
                  <a:lnTo>
                    <a:pt x="21343" y="4595"/>
                  </a:lnTo>
                  <a:cubicBezTo>
                    <a:pt x="21334" y="4412"/>
                    <a:pt x="21186" y="4266"/>
                    <a:pt x="21003" y="4266"/>
                  </a:cubicBezTo>
                  <a:lnTo>
                    <a:pt x="19265" y="4266"/>
                  </a:lnTo>
                  <a:cubicBezTo>
                    <a:pt x="19316" y="4194"/>
                    <a:pt x="19362" y="4120"/>
                    <a:pt x="19401" y="4042"/>
                  </a:cubicBezTo>
                  <a:cubicBezTo>
                    <a:pt x="19630" y="3592"/>
                    <a:pt x="19662" y="3065"/>
                    <a:pt x="19487" y="2591"/>
                  </a:cubicBezTo>
                  <a:lnTo>
                    <a:pt x="18961" y="1175"/>
                  </a:lnTo>
                  <a:cubicBezTo>
                    <a:pt x="18786" y="704"/>
                    <a:pt x="18416" y="324"/>
                    <a:pt x="17951" y="134"/>
                  </a:cubicBezTo>
                  <a:cubicBezTo>
                    <a:pt x="17733" y="45"/>
                    <a:pt x="17501" y="1"/>
                    <a:pt x="17270" y="1"/>
                  </a:cubicBezTo>
                  <a:cubicBezTo>
                    <a:pt x="17005" y="1"/>
                    <a:pt x="16741" y="59"/>
                    <a:pt x="16498" y="174"/>
                  </a:cubicBezTo>
                  <a:lnTo>
                    <a:pt x="12334" y="2152"/>
                  </a:lnTo>
                  <a:cubicBezTo>
                    <a:pt x="12128" y="2006"/>
                    <a:pt x="11876" y="1918"/>
                    <a:pt x="11604" y="1918"/>
                  </a:cubicBezTo>
                  <a:lnTo>
                    <a:pt x="9730" y="1918"/>
                  </a:lnTo>
                  <a:cubicBezTo>
                    <a:pt x="9457" y="1918"/>
                    <a:pt x="9205" y="2006"/>
                    <a:pt x="9000" y="2152"/>
                  </a:cubicBezTo>
                  <a:lnTo>
                    <a:pt x="4834" y="174"/>
                  </a:lnTo>
                  <a:cubicBezTo>
                    <a:pt x="4591" y="59"/>
                    <a:pt x="4326" y="1"/>
                    <a:pt x="4062" y="1"/>
                  </a:cubicBezTo>
                  <a:close/>
                </a:path>
              </a:pathLst>
            </a:custGeom>
            <a:solidFill>
              <a:srgbClr val="264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6"/>
          <p:cNvSpPr txBox="1"/>
          <p:nvPr/>
        </p:nvSpPr>
        <p:spPr>
          <a:xfrm>
            <a:off x="1282150" y="782875"/>
            <a:ext cx="1359000" cy="646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Intermediary to store bank card details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758300" y="1532575"/>
            <a:ext cx="721800" cy="492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NFC antenna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444800" y="1389200"/>
            <a:ext cx="721800" cy="492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Save time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316800" y="1057350"/>
            <a:ext cx="890700" cy="646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Always “available” e-wallet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458125" y="2571738"/>
            <a:ext cx="721800" cy="646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Make daily payment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035950" y="3588525"/>
            <a:ext cx="1280400" cy="80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Hassle of unlocking phone &amp; open barcode/QR for payment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032800" y="3665475"/>
            <a:ext cx="1280400" cy="64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Link e-wallet to bank for direct usage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479000" y="4389550"/>
            <a:ext cx="1280400" cy="4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Direct TNG Wave feature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12025" y="1958750"/>
            <a:ext cx="988500" cy="800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E-wallet for daily transaction and transport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84725" y="4081750"/>
            <a:ext cx="1280400" cy="80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Unable to pay when no internet connection available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703625" y="1455625"/>
            <a:ext cx="1104000" cy="646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Contactless payment for transport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997025" y="1958750"/>
            <a:ext cx="721800" cy="80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Eliminate the risk of losing card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820325" y="2112650"/>
            <a:ext cx="1280400" cy="492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Easy subscription of  travel pass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123723" y="3020250"/>
            <a:ext cx="1104000" cy="80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Subscription of travel pass at physical counter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641150" y="1532575"/>
            <a:ext cx="721800" cy="954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Auto-subscription of travel pass plan 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681302" y="1389200"/>
            <a:ext cx="890700" cy="646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Pay without internet connection 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435900" y="2102125"/>
            <a:ext cx="1035000" cy="646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Save the step of topping up card  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313200" y="2942025"/>
            <a:ext cx="1280400" cy="64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Subscription of travel pass through TNG app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8223300" y="2774875"/>
            <a:ext cx="890700" cy="6003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Myrapid services subscription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00" y="1104000"/>
            <a:ext cx="8478474" cy="377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Business Model </a:t>
            </a:r>
            <a:endParaRPr sz="28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551950" y="1611475"/>
            <a:ext cx="636600" cy="22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Bank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51950" y="1898300"/>
            <a:ext cx="1295700" cy="22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Payment Gateway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51950" y="2185125"/>
            <a:ext cx="1379400" cy="301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IT company that make NFC software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070400" y="2845288"/>
            <a:ext cx="1612500" cy="37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Near-field communication (NFC) technology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070400" y="3259025"/>
            <a:ext cx="1114200" cy="22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brand name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070400" y="3528150"/>
            <a:ext cx="1513200" cy="22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E Wallet ’s existing user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825163" y="1615750"/>
            <a:ext cx="1379400" cy="722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Contactless payment in daily purchase and transportation by tapping their phone 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125750" y="1611475"/>
            <a:ext cx="1447500" cy="371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E-Wallet user who uses NFC phone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182100" y="2084975"/>
            <a:ext cx="1379400" cy="486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Consumer who are willing to adopt the mobile banking system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517100" y="1574275"/>
            <a:ext cx="1447500" cy="22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Contactless Payment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5517100" y="2845300"/>
            <a:ext cx="1114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TNG e-wallet app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51200" y="2571863"/>
            <a:ext cx="1297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Software Developer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090800" y="1494850"/>
            <a:ext cx="14475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Software Development and Maintenance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065125" y="1791100"/>
            <a:ext cx="1447500" cy="37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Contact and each agreement with store to install NFC readers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070400" y="2198063"/>
            <a:ext cx="1513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Educating the Market to increase consumer base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12075" y="4140875"/>
            <a:ext cx="15717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Software  Development and Maintenance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316150" y="4030175"/>
            <a:ext cx="1885200" cy="37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NFC software and hardware development by IT company 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7346825" y="4240900"/>
            <a:ext cx="1050000" cy="26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Merchant  Fee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517100" y="3164625"/>
            <a:ext cx="1114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Payment Terminal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51950" y="2892975"/>
            <a:ext cx="1379400" cy="421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Prasarana Malaysia (public transport  operator)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010838" y="4240900"/>
            <a:ext cx="1050000" cy="26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Commission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674875" y="4240900"/>
            <a:ext cx="1050000" cy="26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Platform Fee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541325" y="4501600"/>
            <a:ext cx="1156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Human Resources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316150" y="4501600"/>
            <a:ext cx="16125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Advertising and promotion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517100" y="3483975"/>
            <a:ext cx="1114200" cy="260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Roboto"/>
                <a:ea typeface="Roboto"/>
                <a:cs typeface="Roboto"/>
                <a:sym typeface="Roboto"/>
              </a:rPr>
              <a:t>Mobile Devices</a:t>
            </a: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Closing Remarks </a:t>
            </a:r>
            <a:endParaRPr sz="28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50" y="265825"/>
            <a:ext cx="72195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1056600" y="1509750"/>
            <a:ext cx="70308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Covid-19 pandemic has made contactless payment a new norm. At the point of sale, consumers have increasingly migrated toward no-touch payment via near-field communication (NFC) as it is more secure and convenient than a physical card. Thus, integrating NFC payment with a TNG e-wallet would be a good idea to allow the consumer to make payments without a physical wallet or credit/debit card.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porate Stakeholder Analysi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5B9CD8"/>
      </a:accent1>
      <a:accent2>
        <a:srgbClr val="5CA5D6"/>
      </a:accent2>
      <a:accent3>
        <a:srgbClr val="5DAFD4"/>
      </a:accent3>
      <a:accent4>
        <a:srgbClr val="5DB8D3"/>
      </a:accent4>
      <a:accent5>
        <a:srgbClr val="5EC2D1"/>
      </a:accent5>
      <a:accent6>
        <a:srgbClr val="5FCB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460</Words>
  <Application>Microsoft Office PowerPoint</Application>
  <PresentationFormat>On-screen Show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Fira Sans Extra Condensed SemiBold</vt:lpstr>
      <vt:lpstr>Roboto</vt:lpstr>
      <vt:lpstr>Fira Sans Condensed</vt:lpstr>
      <vt:lpstr>Fira Sans Extra Condensed</vt:lpstr>
      <vt:lpstr>Barlow Semi Condensed</vt:lpstr>
      <vt:lpstr>Arial</vt:lpstr>
      <vt:lpstr>Corporate Stakeholder Analysis Infographics by Slidesgo</vt:lpstr>
      <vt:lpstr> TNG Wave</vt:lpstr>
      <vt:lpstr>Problem Statement </vt:lpstr>
      <vt:lpstr>Market/Consumer Needs </vt:lpstr>
      <vt:lpstr>Value Proposition </vt:lpstr>
      <vt:lpstr>Business Model </vt:lpstr>
      <vt:lpstr>Closing Remarks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TNG Wave</dc:title>
  <cp:lastModifiedBy>Zhen Yong Shoon</cp:lastModifiedBy>
  <cp:revision>1</cp:revision>
  <dcterms:modified xsi:type="dcterms:W3CDTF">2022-07-25T04:13:49Z</dcterms:modified>
</cp:coreProperties>
</file>