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9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4" r:id="rId18"/>
    <p:sldId id="275" r:id="rId19"/>
    <p:sldId id="276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6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27930D-4818-A545-95D0-7E11628B42D2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312ED130-AFF0-D54A-A1DA-14601E57E0FD}">
      <dgm:prSet phldrT="[Text]"/>
      <dgm:spPr/>
      <dgm:t>
        <a:bodyPr/>
        <a:lstStyle/>
        <a:p>
          <a:r>
            <a:rPr lang="en-US"/>
            <a:t>Download datasets</a:t>
          </a:r>
        </a:p>
      </dgm:t>
    </dgm:pt>
    <dgm:pt modelId="{AC226E21-9E9F-2948-8654-3F6DB8C94E5D}" type="parTrans" cxnId="{05962EB1-EDB2-8344-A9EC-D853AAA83528}">
      <dgm:prSet/>
      <dgm:spPr/>
      <dgm:t>
        <a:bodyPr/>
        <a:lstStyle/>
        <a:p>
          <a:endParaRPr lang="en-US"/>
        </a:p>
      </dgm:t>
    </dgm:pt>
    <dgm:pt modelId="{CC3B5A4B-C08E-2F48-9DDB-0B077F2AFD75}" type="sibTrans" cxnId="{05962EB1-EDB2-8344-A9EC-D853AAA83528}">
      <dgm:prSet/>
      <dgm:spPr/>
      <dgm:t>
        <a:bodyPr/>
        <a:lstStyle/>
        <a:p>
          <a:endParaRPr lang="en-US"/>
        </a:p>
      </dgm:t>
    </dgm:pt>
    <dgm:pt modelId="{E4253F65-B508-A546-837F-838C60A92B01}">
      <dgm:prSet phldrT="[Text]"/>
      <dgm:spPr/>
      <dgm:t>
        <a:bodyPr/>
        <a:lstStyle/>
        <a:p>
          <a:r>
            <a:rPr lang="en-US"/>
            <a:t>Choose algorithms</a:t>
          </a:r>
        </a:p>
      </dgm:t>
    </dgm:pt>
    <dgm:pt modelId="{3EDCD2C4-463F-9D46-84E9-B803051F602F}" type="parTrans" cxnId="{CE66B468-96CB-5749-A89A-F3B9BE95C41A}">
      <dgm:prSet/>
      <dgm:spPr/>
      <dgm:t>
        <a:bodyPr/>
        <a:lstStyle/>
        <a:p>
          <a:endParaRPr lang="en-US"/>
        </a:p>
      </dgm:t>
    </dgm:pt>
    <dgm:pt modelId="{1638EBBC-F5D1-F942-A1CA-FDD3EDC3BF24}" type="sibTrans" cxnId="{CE66B468-96CB-5749-A89A-F3B9BE95C41A}">
      <dgm:prSet/>
      <dgm:spPr/>
      <dgm:t>
        <a:bodyPr/>
        <a:lstStyle/>
        <a:p>
          <a:endParaRPr lang="en-US"/>
        </a:p>
      </dgm:t>
    </dgm:pt>
    <dgm:pt modelId="{FC3E6411-997D-AE47-B5FF-1835F2DBB389}">
      <dgm:prSet phldrT="[Text]"/>
      <dgm:spPr/>
      <dgm:t>
        <a:bodyPr/>
        <a:lstStyle/>
        <a:p>
          <a:r>
            <a:rPr lang="en-US"/>
            <a:t>Training</a:t>
          </a:r>
        </a:p>
      </dgm:t>
    </dgm:pt>
    <dgm:pt modelId="{955563DF-BF4E-C04D-811B-88625E025F21}" type="parTrans" cxnId="{EA783EFA-AA1C-074E-8B99-CEEAE2768A98}">
      <dgm:prSet/>
      <dgm:spPr/>
      <dgm:t>
        <a:bodyPr/>
        <a:lstStyle/>
        <a:p>
          <a:endParaRPr lang="en-US"/>
        </a:p>
      </dgm:t>
    </dgm:pt>
    <dgm:pt modelId="{1885F2F4-C072-EA47-9E2B-B0B62618A679}" type="sibTrans" cxnId="{EA783EFA-AA1C-074E-8B99-CEEAE2768A98}">
      <dgm:prSet/>
      <dgm:spPr/>
      <dgm:t>
        <a:bodyPr/>
        <a:lstStyle/>
        <a:p>
          <a:endParaRPr lang="en-US"/>
        </a:p>
      </dgm:t>
    </dgm:pt>
    <dgm:pt modelId="{0B8A5D41-2A73-4646-B03A-3C7DD9D91588}">
      <dgm:prSet/>
      <dgm:spPr/>
      <dgm:t>
        <a:bodyPr/>
        <a:lstStyle/>
        <a:p>
          <a:r>
            <a:rPr lang="en-US"/>
            <a:t>Analysis results</a:t>
          </a:r>
        </a:p>
      </dgm:t>
    </dgm:pt>
    <dgm:pt modelId="{D6DB5EF1-9724-434E-9E6D-1EDB122D7601}" type="parTrans" cxnId="{69C0C6D4-4AB7-EA4C-BF9F-B5BFABA3198F}">
      <dgm:prSet/>
      <dgm:spPr/>
      <dgm:t>
        <a:bodyPr/>
        <a:lstStyle/>
        <a:p>
          <a:endParaRPr lang="en-US"/>
        </a:p>
      </dgm:t>
    </dgm:pt>
    <dgm:pt modelId="{43886EF1-EA73-204F-A194-187A14F2ACBA}" type="sibTrans" cxnId="{69C0C6D4-4AB7-EA4C-BF9F-B5BFABA3198F}">
      <dgm:prSet/>
      <dgm:spPr/>
      <dgm:t>
        <a:bodyPr/>
        <a:lstStyle/>
        <a:p>
          <a:endParaRPr lang="en-US"/>
        </a:p>
      </dgm:t>
    </dgm:pt>
    <dgm:pt modelId="{3CAE32E8-07B2-0B48-A8D1-3D2FE4AA3179}">
      <dgm:prSet/>
      <dgm:spPr/>
      <dgm:t>
        <a:bodyPr/>
        <a:lstStyle/>
        <a:p>
          <a:r>
            <a:rPr lang="en-US"/>
            <a:t>Convert Embedded Android</a:t>
          </a:r>
        </a:p>
      </dgm:t>
    </dgm:pt>
    <dgm:pt modelId="{16D2F7CA-CB0F-A54E-B4C1-ED9D0A4EFBE5}" type="parTrans" cxnId="{96C84C77-EA3B-D745-8F77-DABCA79BF12B}">
      <dgm:prSet/>
      <dgm:spPr/>
      <dgm:t>
        <a:bodyPr/>
        <a:lstStyle/>
        <a:p>
          <a:endParaRPr lang="en-US"/>
        </a:p>
      </dgm:t>
    </dgm:pt>
    <dgm:pt modelId="{4FBA19ED-F6A4-BC40-8470-1BC09BACD60F}" type="sibTrans" cxnId="{96C84C77-EA3B-D745-8F77-DABCA79BF12B}">
      <dgm:prSet/>
      <dgm:spPr/>
      <dgm:t>
        <a:bodyPr/>
        <a:lstStyle/>
        <a:p>
          <a:endParaRPr lang="en-US"/>
        </a:p>
      </dgm:t>
    </dgm:pt>
    <dgm:pt modelId="{52D93415-C15A-ED47-B5E0-D714CCEC458F}" type="pres">
      <dgm:prSet presAssocID="{0027930D-4818-A545-95D0-7E11628B42D2}" presName="Name0" presStyleCnt="0">
        <dgm:presLayoutVars>
          <dgm:dir/>
          <dgm:animLvl val="lvl"/>
          <dgm:resizeHandles val="exact"/>
        </dgm:presLayoutVars>
      </dgm:prSet>
      <dgm:spPr/>
    </dgm:pt>
    <dgm:pt modelId="{D738D38D-0474-574E-B325-C9D6410A71A2}" type="pres">
      <dgm:prSet presAssocID="{312ED130-AFF0-D54A-A1DA-14601E57E0FD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A35CAA-09D4-F24F-81E6-C41A7879FE5D}" type="pres">
      <dgm:prSet presAssocID="{CC3B5A4B-C08E-2F48-9DDB-0B077F2AFD75}" presName="parTxOnlySpace" presStyleCnt="0"/>
      <dgm:spPr/>
    </dgm:pt>
    <dgm:pt modelId="{5372A991-3F15-D24F-A9B1-EB1D654A87D6}" type="pres">
      <dgm:prSet presAssocID="{E4253F65-B508-A546-837F-838C60A92B01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82D6AA-B9EC-5D4A-8B0B-57A34BB97750}" type="pres">
      <dgm:prSet presAssocID="{1638EBBC-F5D1-F942-A1CA-FDD3EDC3BF24}" presName="parTxOnlySpace" presStyleCnt="0"/>
      <dgm:spPr/>
    </dgm:pt>
    <dgm:pt modelId="{D5D85036-F4AB-9042-89D3-03F1D4E05DF1}" type="pres">
      <dgm:prSet presAssocID="{FC3E6411-997D-AE47-B5FF-1835F2DBB389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716E01-667B-174A-88F9-A7D4E370BF77}" type="pres">
      <dgm:prSet presAssocID="{1885F2F4-C072-EA47-9E2B-B0B62618A679}" presName="parTxOnlySpace" presStyleCnt="0"/>
      <dgm:spPr/>
    </dgm:pt>
    <dgm:pt modelId="{165F2352-D41B-5B4F-8D71-4C4FDE4ECCB6}" type="pres">
      <dgm:prSet presAssocID="{0B8A5D41-2A73-4646-B03A-3C7DD9D91588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A9E5EB-2D43-1D41-AB5E-7762C7B6A2D6}" type="pres">
      <dgm:prSet presAssocID="{43886EF1-EA73-204F-A194-187A14F2ACBA}" presName="parTxOnlySpace" presStyleCnt="0"/>
      <dgm:spPr/>
    </dgm:pt>
    <dgm:pt modelId="{B7B041D3-1CF7-BF41-899B-E615E184A0FD}" type="pres">
      <dgm:prSet presAssocID="{3CAE32E8-07B2-0B48-A8D1-3D2FE4AA3179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3F06F1-9EFA-AD4C-ADB9-C927E3B1930C}" type="presOf" srcId="{E4253F65-B508-A546-837F-838C60A92B01}" destId="{5372A991-3F15-D24F-A9B1-EB1D654A87D6}" srcOrd="0" destOrd="0" presId="urn:microsoft.com/office/officeart/2005/8/layout/chevron1"/>
    <dgm:cxn modelId="{69C0C6D4-4AB7-EA4C-BF9F-B5BFABA3198F}" srcId="{0027930D-4818-A545-95D0-7E11628B42D2}" destId="{0B8A5D41-2A73-4646-B03A-3C7DD9D91588}" srcOrd="3" destOrd="0" parTransId="{D6DB5EF1-9724-434E-9E6D-1EDB122D7601}" sibTransId="{43886EF1-EA73-204F-A194-187A14F2ACBA}"/>
    <dgm:cxn modelId="{EE213D21-24B2-1541-9217-09C8E307C1AA}" type="presOf" srcId="{0027930D-4818-A545-95D0-7E11628B42D2}" destId="{52D93415-C15A-ED47-B5E0-D714CCEC458F}" srcOrd="0" destOrd="0" presId="urn:microsoft.com/office/officeart/2005/8/layout/chevron1"/>
    <dgm:cxn modelId="{162B4FA3-07FD-464B-AE5D-A799AC70E817}" type="presOf" srcId="{3CAE32E8-07B2-0B48-A8D1-3D2FE4AA3179}" destId="{B7B041D3-1CF7-BF41-899B-E615E184A0FD}" srcOrd="0" destOrd="0" presId="urn:microsoft.com/office/officeart/2005/8/layout/chevron1"/>
    <dgm:cxn modelId="{343DAB61-3BA0-4346-BCE0-FB7D6F70BF17}" type="presOf" srcId="{312ED130-AFF0-D54A-A1DA-14601E57E0FD}" destId="{D738D38D-0474-574E-B325-C9D6410A71A2}" srcOrd="0" destOrd="0" presId="urn:microsoft.com/office/officeart/2005/8/layout/chevron1"/>
    <dgm:cxn modelId="{CE66B468-96CB-5749-A89A-F3B9BE95C41A}" srcId="{0027930D-4818-A545-95D0-7E11628B42D2}" destId="{E4253F65-B508-A546-837F-838C60A92B01}" srcOrd="1" destOrd="0" parTransId="{3EDCD2C4-463F-9D46-84E9-B803051F602F}" sibTransId="{1638EBBC-F5D1-F942-A1CA-FDD3EDC3BF24}"/>
    <dgm:cxn modelId="{E98C920D-D9BC-9C41-AB08-AF60A19078A5}" type="presOf" srcId="{0B8A5D41-2A73-4646-B03A-3C7DD9D91588}" destId="{165F2352-D41B-5B4F-8D71-4C4FDE4ECCB6}" srcOrd="0" destOrd="0" presId="urn:microsoft.com/office/officeart/2005/8/layout/chevron1"/>
    <dgm:cxn modelId="{EA783EFA-AA1C-074E-8B99-CEEAE2768A98}" srcId="{0027930D-4818-A545-95D0-7E11628B42D2}" destId="{FC3E6411-997D-AE47-B5FF-1835F2DBB389}" srcOrd="2" destOrd="0" parTransId="{955563DF-BF4E-C04D-811B-88625E025F21}" sibTransId="{1885F2F4-C072-EA47-9E2B-B0B62618A679}"/>
    <dgm:cxn modelId="{96C84C77-EA3B-D745-8F77-DABCA79BF12B}" srcId="{0027930D-4818-A545-95D0-7E11628B42D2}" destId="{3CAE32E8-07B2-0B48-A8D1-3D2FE4AA3179}" srcOrd="4" destOrd="0" parTransId="{16D2F7CA-CB0F-A54E-B4C1-ED9D0A4EFBE5}" sibTransId="{4FBA19ED-F6A4-BC40-8470-1BC09BACD60F}"/>
    <dgm:cxn modelId="{05962EB1-EDB2-8344-A9EC-D853AAA83528}" srcId="{0027930D-4818-A545-95D0-7E11628B42D2}" destId="{312ED130-AFF0-D54A-A1DA-14601E57E0FD}" srcOrd="0" destOrd="0" parTransId="{AC226E21-9E9F-2948-8654-3F6DB8C94E5D}" sibTransId="{CC3B5A4B-C08E-2F48-9DDB-0B077F2AFD75}"/>
    <dgm:cxn modelId="{5C697D0F-4B3B-9F4E-90FD-2A8B4DBE958E}" type="presOf" srcId="{FC3E6411-997D-AE47-B5FF-1835F2DBB389}" destId="{D5D85036-F4AB-9042-89D3-03F1D4E05DF1}" srcOrd="0" destOrd="0" presId="urn:microsoft.com/office/officeart/2005/8/layout/chevron1"/>
    <dgm:cxn modelId="{712415EB-A022-4F4E-BA66-AC454F72B2C2}" type="presParOf" srcId="{52D93415-C15A-ED47-B5E0-D714CCEC458F}" destId="{D738D38D-0474-574E-B325-C9D6410A71A2}" srcOrd="0" destOrd="0" presId="urn:microsoft.com/office/officeart/2005/8/layout/chevron1"/>
    <dgm:cxn modelId="{BE7A77CF-B9B7-094D-81FE-48FA7A13E8E1}" type="presParOf" srcId="{52D93415-C15A-ED47-B5E0-D714CCEC458F}" destId="{B4A35CAA-09D4-F24F-81E6-C41A7879FE5D}" srcOrd="1" destOrd="0" presId="urn:microsoft.com/office/officeart/2005/8/layout/chevron1"/>
    <dgm:cxn modelId="{AB7173CD-9749-5140-BCFC-1F511E8B24A9}" type="presParOf" srcId="{52D93415-C15A-ED47-B5E0-D714CCEC458F}" destId="{5372A991-3F15-D24F-A9B1-EB1D654A87D6}" srcOrd="2" destOrd="0" presId="urn:microsoft.com/office/officeart/2005/8/layout/chevron1"/>
    <dgm:cxn modelId="{03D3E2E5-4C69-8A4D-9E2A-45821780BF1E}" type="presParOf" srcId="{52D93415-C15A-ED47-B5E0-D714CCEC458F}" destId="{2682D6AA-B9EC-5D4A-8B0B-57A34BB97750}" srcOrd="3" destOrd="0" presId="urn:microsoft.com/office/officeart/2005/8/layout/chevron1"/>
    <dgm:cxn modelId="{442DD4E6-EF43-9F45-BB0B-8A193B5D3F04}" type="presParOf" srcId="{52D93415-C15A-ED47-B5E0-D714CCEC458F}" destId="{D5D85036-F4AB-9042-89D3-03F1D4E05DF1}" srcOrd="4" destOrd="0" presId="urn:microsoft.com/office/officeart/2005/8/layout/chevron1"/>
    <dgm:cxn modelId="{5E2EE28E-43F5-124C-AF90-333720CDDFBC}" type="presParOf" srcId="{52D93415-C15A-ED47-B5E0-D714CCEC458F}" destId="{EC716E01-667B-174A-88F9-A7D4E370BF77}" srcOrd="5" destOrd="0" presId="urn:microsoft.com/office/officeart/2005/8/layout/chevron1"/>
    <dgm:cxn modelId="{5C18EBD3-1873-1643-80F6-30AE94D94FDF}" type="presParOf" srcId="{52D93415-C15A-ED47-B5E0-D714CCEC458F}" destId="{165F2352-D41B-5B4F-8D71-4C4FDE4ECCB6}" srcOrd="6" destOrd="0" presId="urn:microsoft.com/office/officeart/2005/8/layout/chevron1"/>
    <dgm:cxn modelId="{0BAC6C28-1897-8D44-BAD8-858F84948A2D}" type="presParOf" srcId="{52D93415-C15A-ED47-B5E0-D714CCEC458F}" destId="{3AA9E5EB-2D43-1D41-AB5E-7762C7B6A2D6}" srcOrd="7" destOrd="0" presId="urn:microsoft.com/office/officeart/2005/8/layout/chevron1"/>
    <dgm:cxn modelId="{C7488FCD-3140-044E-BC8A-415DF5AB383B}" type="presParOf" srcId="{52D93415-C15A-ED47-B5E0-D714CCEC458F}" destId="{B7B041D3-1CF7-BF41-899B-E615E184A0FD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38D38D-0474-574E-B325-C9D6410A71A2}">
      <dsp:nvSpPr>
        <dsp:cNvPr id="0" name=""/>
        <dsp:cNvSpPr/>
      </dsp:nvSpPr>
      <dsp:spPr>
        <a:xfrm>
          <a:off x="2466" y="1278477"/>
          <a:ext cx="2194935" cy="87797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Download datasets</a:t>
          </a:r>
        </a:p>
      </dsp:txBody>
      <dsp:txXfrm>
        <a:off x="441453" y="1278477"/>
        <a:ext cx="1316961" cy="877974"/>
      </dsp:txXfrm>
    </dsp:sp>
    <dsp:sp modelId="{5372A991-3F15-D24F-A9B1-EB1D654A87D6}">
      <dsp:nvSpPr>
        <dsp:cNvPr id="0" name=""/>
        <dsp:cNvSpPr/>
      </dsp:nvSpPr>
      <dsp:spPr>
        <a:xfrm>
          <a:off x="1977908" y="1278477"/>
          <a:ext cx="2194935" cy="87797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Choose algorithms</a:t>
          </a:r>
        </a:p>
      </dsp:txBody>
      <dsp:txXfrm>
        <a:off x="2416895" y="1278477"/>
        <a:ext cx="1316961" cy="877974"/>
      </dsp:txXfrm>
    </dsp:sp>
    <dsp:sp modelId="{D5D85036-F4AB-9042-89D3-03F1D4E05DF1}">
      <dsp:nvSpPr>
        <dsp:cNvPr id="0" name=""/>
        <dsp:cNvSpPr/>
      </dsp:nvSpPr>
      <dsp:spPr>
        <a:xfrm>
          <a:off x="3953351" y="1278477"/>
          <a:ext cx="2194935" cy="87797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Training</a:t>
          </a:r>
        </a:p>
      </dsp:txBody>
      <dsp:txXfrm>
        <a:off x="4392338" y="1278477"/>
        <a:ext cx="1316961" cy="877974"/>
      </dsp:txXfrm>
    </dsp:sp>
    <dsp:sp modelId="{165F2352-D41B-5B4F-8D71-4C4FDE4ECCB6}">
      <dsp:nvSpPr>
        <dsp:cNvPr id="0" name=""/>
        <dsp:cNvSpPr/>
      </dsp:nvSpPr>
      <dsp:spPr>
        <a:xfrm>
          <a:off x="5928793" y="1278477"/>
          <a:ext cx="2194935" cy="87797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Analysis results</a:t>
          </a:r>
        </a:p>
      </dsp:txBody>
      <dsp:txXfrm>
        <a:off x="6367780" y="1278477"/>
        <a:ext cx="1316961" cy="877974"/>
      </dsp:txXfrm>
    </dsp:sp>
    <dsp:sp modelId="{B7B041D3-1CF7-BF41-899B-E615E184A0FD}">
      <dsp:nvSpPr>
        <dsp:cNvPr id="0" name=""/>
        <dsp:cNvSpPr/>
      </dsp:nvSpPr>
      <dsp:spPr>
        <a:xfrm>
          <a:off x="7904235" y="1278477"/>
          <a:ext cx="2194935" cy="87797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Convert Embedded Android</a:t>
          </a:r>
        </a:p>
      </dsp:txBody>
      <dsp:txXfrm>
        <a:off x="8343222" y="1278477"/>
        <a:ext cx="1316961" cy="8779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86DBE-FE09-E945-B9FD-0C226FD178A3}" type="datetimeFigureOut">
              <a:t>8/6/18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20728-4D9C-8443-8711-0C4DCA17F89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88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20728-4D9C-8443-8711-0C4DCA17F89B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1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F70F0-E8ED-824D-BA38-487825A9A847}" type="datetime1">
              <a:t>8/6/18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FBE8-5D69-874E-AA9D-09E09DD03131}" type="datetime1">
              <a:t>8/6/18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F9D6F-A408-1144-AC5E-561AF492FDDA}" type="datetime1">
              <a:t>8/6/18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0097-C01B-654C-B340-C2ABB1B7C95B}" type="datetime1">
              <a:t>8/6/18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87379-2EDA-1E43-B3E1-647E119C1D0D}" type="datetime1">
              <a:t>8/6/18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72B2-A0A3-5048-9FCD-A8E2CF693E40}" type="datetime1">
              <a:t>8/6/18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83958-ACAF-4C40-9A6A-AED20645E2A5}" type="datetime1">
              <a:t>8/6/18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E76E-9680-2A4A-A8DB-F57704603597}" type="datetime1">
              <a:t>8/6/18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16372-C94E-DA43-AB77-43899912F420}" type="datetime1">
              <a:t>8/6/18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986FFDE-A255-4F41-8055-5DCCCF10802C}" type="datetime1">
              <a:t>8/6/18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78FB-2B0A-D346-904E-1558FE5FD6D7}" type="datetime1">
              <a:t>8/6/18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A5DC8F0-BA62-904A-9EDB-A62BD41E73C6}" type="datetime1">
              <a:t>8/6/18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22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uciml/human-activity-recognition-with-smartphones" TargetMode="External"/><Relationship Id="rId3" Type="http://schemas.openxmlformats.org/officeDocument/2006/relationships/hyperlink" Target="https://archive.ics.uci.edu/ml/datasets/human+activity+recognition+using+smartphone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Health Care Tracking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Human activity recognition using smartphone sensors</a:t>
            </a:r>
          </a:p>
          <a:p>
            <a:r>
              <a:rPr lang="en-US"/>
              <a:t>Asian machine learning camp jeju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62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10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0"/>
            <a:ext cx="10383808" cy="631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9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11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0"/>
            <a:ext cx="10412383" cy="62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3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Modified dataset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Because large of features, I have no time to map 561 features between output model with Android raw signal =&gt; I stopped this. </a:t>
            </a:r>
            <a:r>
              <a:rPr lang="en-US" sz="2800">
                <a:sym typeface="Wingdings"/>
              </a:rPr>
              <a:t></a:t>
            </a:r>
            <a:endParaRPr lang="en-US" sz="2800"/>
          </a:p>
          <a:p>
            <a:endParaRPr lang="en-US" sz="2800"/>
          </a:p>
          <a:p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89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Raw dataset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Test and Validation: 30%</a:t>
            </a:r>
          </a:p>
          <a:p>
            <a:r>
              <a:rPr lang="en-US" sz="2800"/>
              <a:t>Training: 70%</a:t>
            </a:r>
          </a:p>
          <a:p>
            <a:endParaRPr lang="en-US" sz="2800"/>
          </a:p>
          <a:p>
            <a:r>
              <a:rPr lang="en-US" sz="2800"/>
              <a:t>Using recurrent neural network with Keras</a:t>
            </a:r>
          </a:p>
          <a:p>
            <a:r>
              <a:rPr lang="en-US" sz="2800"/>
              <a:t>Epochs: 50</a:t>
            </a:r>
          </a:p>
          <a:p>
            <a:r>
              <a:rPr lang="en-US" sz="2800"/>
              <a:t>Accuracy: 88.36%</a:t>
            </a:r>
          </a:p>
          <a:p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37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14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143000"/>
            <a:ext cx="112014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3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15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6" y="442913"/>
            <a:ext cx="1065847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14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Raw dataset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Using LSTM model with Keras</a:t>
            </a:r>
          </a:p>
          <a:p>
            <a:r>
              <a:rPr lang="en-US" sz="2800"/>
              <a:t>Epochs: 50</a:t>
            </a:r>
          </a:p>
          <a:p>
            <a:r>
              <a:rPr lang="en-US" sz="2800"/>
              <a:t>Accuracy: 74.11%</a:t>
            </a:r>
          </a:p>
          <a:p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425" y="3644899"/>
            <a:ext cx="10088058" cy="182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40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Demostration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17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225" y="142875"/>
            <a:ext cx="4000500" cy="618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45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18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sz="2800"/>
              <a:t>Enhance algorithm, features mapping on modified dataset</a:t>
            </a:r>
          </a:p>
          <a:p>
            <a:r>
              <a:rPr lang="en-US" sz="2800"/>
              <a:t>Write down daily activities, give recommendation</a:t>
            </a:r>
          </a:p>
          <a:p>
            <a:r>
              <a:rPr lang="en-US" sz="2800"/>
              <a:t>Refactor and optimize code</a:t>
            </a:r>
          </a:p>
          <a:p>
            <a:r>
              <a:rPr lang="en-US" sz="2800"/>
              <a:t>Estimate Calories burning</a:t>
            </a:r>
          </a:p>
          <a:p>
            <a:r>
              <a:rPr lang="en-US" sz="2800"/>
              <a:t>Synchronize model with my own server</a:t>
            </a: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59547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19</a:t>
            </a:fld>
            <a:endParaRPr lang="en-US" dirty="0"/>
          </a:p>
        </p:txBody>
      </p:sp>
      <p:pic>
        <p:nvPicPr>
          <p:cNvPr id="2050" name="Picture 2" descr="https://lh3.googleusercontent.com/RykxwqJT5UXFLrt31T-3L9Aya-VJSAYpg-yxfdxpo2O6MSifQPVhNLocUXv-HFfPQNmOb88-gvXmOr-MiYpAflOJNVhUNbjI7Zuo8oTq7CaMdzXoA8exyn1zPImROqs2v0h6b1WrxQ1iGz07dzRH05FT7m3uQdlKuIyfFKOynIiinwAc8ZTQE-4Y2S3pm6uxpNqtfo9cm53hXkeduDA3FiWapJ7X4e8DKO8mFvzODNiJEE0MmK7DhoqO_c1qDzchbLieOU11K7RGgos7qEvcXVFR3Mj4Fi3NCF5QOrK_sRiZuY_N7EK_GecU6BsxAs2JTod1YfoAzE__G7_Oq55wiQVDXnTuJtqH3IWWd1jDNvsf2XRF6LmE7VQGag8W2_a93-V3aH4VgleU-iwmGIz8JBl_lpx5I22_PMgyZeCmn_19_b04QdXhbsZ5KQxwtjeDL_Q14MZAoBy5IUAkRJBWweonE1h63h6SUt-pTc598slIVc4Rufedr2npikc8oh8KB_u3EYItmSni4L36T4_b494NOtrtNhNfxgfwGj9Xu17cdKgtDbk9MN-YHMNQEhNWnxl8XLaKWSEetuyuGtH-ZbzRZHNzMd8WuE4j5zIRT0qY1qHXTzpNrsVMC_DJyX7JbRFPbeYYDv0t1FeZtWy4DdmMg1yGXocT=w2178-h1452-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991" y="1009547"/>
            <a:ext cx="7357481" cy="490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97293" y="2151061"/>
            <a:ext cx="2546350" cy="376347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351718" y="781347"/>
            <a:ext cx="19447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accent1"/>
                  </a:outerShdw>
                </a:effectLst>
              </a:rPr>
              <a:t>Thank</a:t>
            </a:r>
          </a:p>
        </p:txBody>
      </p:sp>
    </p:spTree>
    <p:extLst>
      <p:ext uri="{BB962C8B-B14F-4D97-AF65-F5344CB8AC3E}">
        <p14:creationId xmlns:p14="http://schemas.microsoft.com/office/powerpoint/2010/main" val="48716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Luu Tan Nguyen</a:t>
            </a:r>
          </a:p>
          <a:p>
            <a:r>
              <a:rPr lang="en-US" sz="2800"/>
              <a:t>4-year Bachelor of Software Engineering</a:t>
            </a:r>
          </a:p>
          <a:p>
            <a:r>
              <a:rPr lang="en-US" sz="2800"/>
              <a:t>Hoa Sen University, Vietnam</a:t>
            </a:r>
          </a:p>
          <a:p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28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90A9CFCC-EE3A-44C1-BACA-2FA63EC8B8DF}"/>
              </a:ext>
            </a:extLst>
          </p:cNvPr>
          <p:cNvSpPr/>
          <p:nvPr/>
        </p:nvSpPr>
        <p:spPr>
          <a:xfrm>
            <a:off x="2449830" y="1973196"/>
            <a:ext cx="72923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ea typeface="배달의민족 도현" panose="020B0600000101010101" pitchFamily="50" charset="-127"/>
              </a:rPr>
              <a:t>Fully or partially, </a:t>
            </a:r>
          </a:p>
          <a:p>
            <a:pPr algn="ctr"/>
            <a:r>
              <a:rPr lang="en-US" altLang="ko-KR" sz="3200" dirty="0">
                <a:ea typeface="배달의민족 도현" panose="020B0600000101010101" pitchFamily="50" charset="-127"/>
              </a:rPr>
              <a:t>this work was supported by 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DD2F59DA-BCDD-44FD-93A9-51D98D00EDC4}"/>
              </a:ext>
            </a:extLst>
          </p:cNvPr>
          <p:cNvGrpSpPr/>
          <p:nvPr/>
        </p:nvGrpSpPr>
        <p:grpSpPr>
          <a:xfrm>
            <a:off x="4960997" y="3288411"/>
            <a:ext cx="2270007" cy="502322"/>
            <a:chOff x="2966555" y="6022810"/>
            <a:chExt cx="1005890" cy="22259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xmlns="" id="{AE4E2927-109B-425A-8273-68CF00178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6555" y="6022810"/>
              <a:ext cx="531658" cy="210141"/>
            </a:xfrm>
            <a:prstGeom prst="rect">
              <a:avLst/>
            </a:prstGeom>
          </p:spPr>
        </p:pic>
        <p:pic>
          <p:nvPicPr>
            <p:cNvPr id="10" name="그림 9" descr="클립아트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8E63D5D3-9CB2-44C1-B0FE-3035A9DA3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1171" y="6040843"/>
              <a:ext cx="351274" cy="2045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4797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Health Care Tracking is a an Android application that I built last year</a:t>
            </a:r>
          </a:p>
          <a:p>
            <a:r>
              <a:rPr lang="en-US" sz="2800"/>
              <a:t>The purpose is checking and tracking user’s health status</a:t>
            </a:r>
          </a:p>
          <a:p>
            <a:r>
              <a:rPr lang="en-US" sz="2800"/>
              <a:t>To detect whether or not user’s activities, food-consuming may harm their healthy?</a:t>
            </a:r>
          </a:p>
          <a:p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29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in camp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Human Activity Recognition (HAR) using smartphone sensors to detect 6 activities: WALKING, WALKING UPSTAIRS, WALKING DOWNSTAIRS, SITTING, STANDING, LAYING.</a:t>
            </a:r>
          </a:p>
          <a:p>
            <a:r>
              <a:rPr lang="en-US" sz="2800"/>
              <a:t>Based on Accelerometer and Gyroscope</a:t>
            </a:r>
          </a:p>
          <a:p>
            <a:r>
              <a:rPr lang="en-US" sz="2800"/>
              <a:t> </a:t>
            </a:r>
          </a:p>
          <a:p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06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5</a:t>
            </a:fld>
            <a:endParaRPr lang="en-US" dirty="0"/>
          </a:p>
        </p:txBody>
      </p:sp>
      <p:pic>
        <p:nvPicPr>
          <p:cNvPr id="1026" name="Picture 2" descr="mage result for gyroscope sensor smartph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269246"/>
            <a:ext cx="10495484" cy="5896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6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6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900864358"/>
              </p:ext>
            </p:extLst>
          </p:nvPr>
        </p:nvGraphicFramePr>
        <p:xfrm>
          <a:off x="1110845" y="2113738"/>
          <a:ext cx="10101638" cy="3434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294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/>
              <a:t>The dataset collected by recording 30 participants</a:t>
            </a:r>
          </a:p>
          <a:p>
            <a:r>
              <a:rPr lang="en-US" sz="2800"/>
              <a:t>2 datasets (1 resource)</a:t>
            </a:r>
          </a:p>
          <a:p>
            <a:r>
              <a:rPr lang="en-US" sz="2800"/>
              <a:t>- Modified dataset:</a:t>
            </a:r>
          </a:p>
          <a:p>
            <a:r>
              <a:rPr lang="en-US" sz="2800">
                <a:hlinkClick r:id="rId2"/>
              </a:rPr>
              <a:t>https://www.kaggle.com/uciml/human-activity-recognition-with-smartphones</a:t>
            </a:r>
            <a:endParaRPr lang="en-US" sz="2800"/>
          </a:p>
          <a:p>
            <a:r>
              <a:rPr lang="en-US" sz="2800"/>
              <a:t>- Raw dataset </a:t>
            </a:r>
            <a:r>
              <a:rPr lang="en-US" sz="2800">
                <a:hlinkClick r:id="rId3"/>
              </a:rPr>
              <a:t>https://archive.ics.uci.edu/ml/datasets/human+activity+recognition+using+smartphones</a:t>
            </a:r>
            <a:endParaRPr lang="en-US" sz="2800"/>
          </a:p>
          <a:p>
            <a:endParaRPr lang="en-US" sz="2800"/>
          </a:p>
          <a:p>
            <a:r>
              <a:rPr lang="en-US" sz="2800"/>
              <a:t> </a:t>
            </a:r>
          </a:p>
          <a:p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54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Modified dataset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Test: 30%</a:t>
            </a:r>
          </a:p>
          <a:p>
            <a:r>
              <a:rPr lang="en-US" sz="2800"/>
              <a:t>Training: 70%</a:t>
            </a:r>
          </a:p>
          <a:p>
            <a:r>
              <a:rPr lang="en-US" sz="2800"/>
              <a:t>Validation: 10% split from training  </a:t>
            </a:r>
          </a:p>
          <a:p>
            <a:endParaRPr lang="en-US" sz="2800"/>
          </a:p>
          <a:p>
            <a:r>
              <a:rPr lang="en-US" sz="2800"/>
              <a:t>Using simple neural network with Keras</a:t>
            </a:r>
          </a:p>
          <a:p>
            <a:r>
              <a:rPr lang="en-US" sz="2800"/>
              <a:t>Epochs: ~700</a:t>
            </a:r>
          </a:p>
          <a:p>
            <a:r>
              <a:rPr lang="en-US" sz="2800"/>
              <a:t>Accuracy: 93.69% </a:t>
            </a:r>
          </a:p>
          <a:p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59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25907"/>
          </a:xfrm>
        </p:spPr>
        <p:txBody>
          <a:bodyPr/>
          <a:lstStyle/>
          <a:p>
            <a:r>
              <a:rPr lang="en-US"/>
              <a:t>Modified dataset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2510"/>
            <a:ext cx="1219200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15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178</TotalTime>
  <Words>310</Words>
  <Application>Microsoft Macintosh PowerPoint</Application>
  <PresentationFormat>Widescreen</PresentationFormat>
  <Paragraphs>81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Wingdings</vt:lpstr>
      <vt:lpstr>Arial</vt:lpstr>
      <vt:lpstr>Calibri</vt:lpstr>
      <vt:lpstr>Calibri Light</vt:lpstr>
      <vt:lpstr>배달의민족 도현</vt:lpstr>
      <vt:lpstr>Retrospect</vt:lpstr>
      <vt:lpstr>Health Care Tracking</vt:lpstr>
      <vt:lpstr>About me</vt:lpstr>
      <vt:lpstr>Project overview</vt:lpstr>
      <vt:lpstr>Project in camp </vt:lpstr>
      <vt:lpstr>PowerPoint Presentation</vt:lpstr>
      <vt:lpstr>Methodology</vt:lpstr>
      <vt:lpstr>Techniques</vt:lpstr>
      <vt:lpstr>Modified dataset approach</vt:lpstr>
      <vt:lpstr>Modified dataset approach</vt:lpstr>
      <vt:lpstr>PowerPoint Presentation</vt:lpstr>
      <vt:lpstr>PowerPoint Presentation</vt:lpstr>
      <vt:lpstr>Modified dataset approach</vt:lpstr>
      <vt:lpstr>Raw dataset approach</vt:lpstr>
      <vt:lpstr>PowerPoint Presentation</vt:lpstr>
      <vt:lpstr>PowerPoint Presentation</vt:lpstr>
      <vt:lpstr>Raw dataset approach</vt:lpstr>
      <vt:lpstr>Demostration</vt:lpstr>
      <vt:lpstr>Future work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Luu</dc:creator>
  <cp:lastModifiedBy>Nguyen Luu</cp:lastModifiedBy>
  <cp:revision>71</cp:revision>
  <dcterms:created xsi:type="dcterms:W3CDTF">2018-08-05T22:47:32Z</dcterms:created>
  <dcterms:modified xsi:type="dcterms:W3CDTF">2018-08-06T02:44:22Z</dcterms:modified>
</cp:coreProperties>
</file>