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/>
    <p:restoredTop sz="94746"/>
  </p:normalViewPr>
  <p:slideViewPr>
    <p:cSldViewPr snapToGrid="0" snapToObjects="1">
      <p:cViewPr varScale="1">
        <p:scale>
          <a:sx n="90" d="100"/>
          <a:sy n="90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9857C-11A9-864E-9A17-57C8E004E5B1}" type="datetimeFigureOut">
              <a:rPr kumimoji="1" lang="zh-CN" altLang="en-US" smtClean="0"/>
              <a:t>17/4/26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F6E09-C7B1-4D49-ABA7-37AAF4745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8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vue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F6E09-C7B1-4D49-ABA7-37AAF47458B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66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Vue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分享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Vuejs</a:t>
            </a:r>
            <a:r>
              <a:rPr kumimoji="1" lang="zh-CN" altLang="en-US" dirty="0" smtClean="0"/>
              <a:t>语法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-cli</a:t>
            </a:r>
            <a:r>
              <a:rPr kumimoji="1" lang="zh-CN" altLang="en-US" dirty="0" smtClean="0"/>
              <a:t>脚手架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-router</a:t>
            </a:r>
            <a:r>
              <a:rPr kumimoji="1" lang="zh-CN" altLang="en-US" dirty="0" smtClean="0"/>
              <a:t>路由</a:t>
            </a:r>
            <a:endParaRPr kumimoji="1" lang="en-US" altLang="zh-CN" dirty="0" smtClean="0"/>
          </a:p>
          <a:p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高仿 饿了么</a:t>
            </a:r>
            <a:r>
              <a:rPr kumimoji="1" lang="en-US" altLang="zh-CN" dirty="0" smtClean="0"/>
              <a:t>’ </a:t>
            </a:r>
            <a:r>
              <a:rPr kumimoji="1" lang="zh-CN" altLang="en-US" dirty="0" smtClean="0"/>
              <a:t>项目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中常用的</a:t>
            </a:r>
            <a:r>
              <a:rPr kumimoji="1" lang="en-US" altLang="zh-CN" dirty="0" err="1" smtClean="0"/>
              <a:t>ui</a:t>
            </a:r>
            <a:r>
              <a:rPr kumimoji="1" lang="zh-CN" altLang="en-US" dirty="0" smtClean="0"/>
              <a:t>框架分享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43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计算属性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</a:rPr>
              <a:t>将模板中的数据逻辑抽离出来，放在计算属性中</a:t>
            </a:r>
          </a:p>
          <a:p>
            <a:pPr marL="0" lvl="1">
              <a:buClr>
                <a:srgbClr val="F50A64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</a:rPr>
              <a:t>计算属性是依赖数据进行缓存的，只有数据发生变化，才会重新求值</a:t>
            </a:r>
          </a:p>
          <a:p>
            <a:pPr marL="0" lvl="1">
              <a:buClr>
                <a:srgbClr val="F50A64"/>
              </a:buClr>
              <a:buNone/>
            </a:pPr>
            <a:endParaRPr lang="en-US" altLang="zh-CN" sz="2000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59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31235"/>
            <a:ext cx="8915400" cy="4479987"/>
          </a:xfrm>
        </p:spPr>
        <p:txBody>
          <a:bodyPr>
            <a:normAutofit/>
          </a:bodyPr>
          <a:lstStyle/>
          <a:p>
            <a:pPr marL="0"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把视图按照功能，切分若干基本单元</a:t>
            </a:r>
          </a:p>
          <a:p>
            <a:pPr marL="0" lvl="1">
              <a:buClr>
                <a:srgbClr val="F50A64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前端组件化</a:t>
            </a:r>
            <a:endParaRPr lang="zh-CN" altLang="en-US" sz="2400" b="1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核心思路就是将一个巨大复杂的东西拆分成粒度合理的小东西</a:t>
            </a:r>
          </a:p>
          <a:p>
            <a:pPr marL="0" lvl="1">
              <a:buClr>
                <a:srgbClr val="F50A64"/>
              </a:buClr>
              <a:buNone/>
            </a:pPr>
            <a:endParaRPr lang="zh-CN" altLang="en-US" sz="2000" dirty="0">
              <a:solidFill>
                <a:srgbClr val="7F7F7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组件的组成</a:t>
            </a:r>
          </a:p>
          <a:p>
            <a:pPr marL="400050" lvl="2" indent="0">
              <a:lnSpc>
                <a:spcPct val="90000"/>
              </a:lnSpc>
              <a:buClr>
                <a:srgbClr val="F50A64"/>
              </a:buClr>
              <a:buFont typeface="Wingdings" charset="2"/>
              <a:buNone/>
            </a:pPr>
            <a:r>
              <a:rPr lang="en-US" altLang="zh-CN" sz="17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	</a:t>
            </a: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样式结构</a:t>
            </a:r>
          </a:p>
          <a:p>
            <a:pPr marL="400050" lvl="2" indent="0">
              <a:lnSpc>
                <a:spcPct val="90000"/>
              </a:lnSpc>
              <a:buClr>
                <a:srgbClr val="F50A64"/>
              </a:buClr>
              <a:buFont typeface="Wingdings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	行为</a:t>
            </a:r>
            <a:r>
              <a:rPr lang="zh-CN" altLang="en-US" sz="18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逻辑</a:t>
            </a:r>
          </a:p>
          <a:p>
            <a:pPr marL="400050" lvl="2" indent="0">
              <a:lnSpc>
                <a:spcPct val="90000"/>
              </a:lnSpc>
              <a:buClr>
                <a:srgbClr val="F50A64"/>
              </a:buClr>
              <a:buFont typeface="Wingdings" charset="2"/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	数据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30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单向数据流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lnSpc>
                <a:spcPct val="90000"/>
              </a:lnSpc>
              <a:buClr>
                <a:srgbClr val="F50A64"/>
              </a:buClr>
              <a:buFont typeface="Wingdings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数据从父组件流向（传递）给子组件，只能单向绑定。</a:t>
            </a:r>
          </a:p>
          <a:p>
            <a:pPr marL="0" lvl="1">
              <a:lnSpc>
                <a:spcPct val="90000"/>
              </a:lnSpc>
              <a:buClr>
                <a:srgbClr val="F50A64"/>
              </a:buClr>
              <a:buFont typeface="Wingdings" charset="2"/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在子组件内部不应该修改父组件传递过来的数据。</a:t>
            </a:r>
          </a:p>
          <a:p>
            <a:pPr marL="0" lvl="1">
              <a:lnSpc>
                <a:spcPct val="90000"/>
              </a:lnSpc>
              <a:buClr>
                <a:srgbClr val="F50A64"/>
              </a:buClr>
              <a:buFont typeface="Wingdings" charset="2"/>
              <a:buNone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lnSpc>
                <a:spcPct val="90000"/>
              </a:lnSpc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使用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prop</a:t>
            </a: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传递数据</a:t>
            </a:r>
          </a:p>
          <a:p>
            <a:pPr marL="0" lvl="1">
              <a:lnSpc>
                <a:spcPct val="90000"/>
              </a:lnSpc>
              <a:buClr>
                <a:srgbClr val="7F7F7F"/>
              </a:buClr>
              <a:buFont typeface="Wingdings" charset="2"/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</a:t>
            </a: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组件实例的作用域是孤立的。</a:t>
            </a:r>
          </a:p>
        </p:txBody>
      </p:sp>
    </p:spTree>
    <p:extLst>
      <p:ext uri="{BB962C8B-B14F-4D97-AF65-F5344CB8AC3E}">
        <p14:creationId xmlns:p14="http://schemas.microsoft.com/office/powerpoint/2010/main" val="176771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组件间通信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父组件-&gt;子组件</a:t>
            </a:r>
            <a:endParaRPr lang="zh-CN" altLang="en-US" sz="2400" b="1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使用</a:t>
            </a: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prop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传递</a:t>
            </a:r>
          </a:p>
          <a:p>
            <a:pPr marL="0" lvl="1">
              <a:buClr>
                <a:srgbClr val="F50A64"/>
              </a:buClr>
              <a:buNone/>
            </a:pPr>
            <a:endParaRPr lang="zh-CN" altLang="en-US" sz="2000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marL="0" lvl="1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charset="-122"/>
                <a:ea typeface="微软雅黑" charset="-122"/>
              </a:rPr>
              <a:t>子组件-&gt;父组件</a:t>
            </a:r>
          </a:p>
          <a:p>
            <a:pPr marL="17145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自定义事件</a:t>
            </a:r>
          </a:p>
          <a:p>
            <a:endParaRPr kumimoji="1" lang="zh-CN" altLang="en-US" dirty="0"/>
          </a:p>
        </p:txBody>
      </p:sp>
      <p:pic>
        <p:nvPicPr>
          <p:cNvPr id="4" name="图片 3" descr="props-ev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199" y="1586948"/>
            <a:ext cx="4086225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40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slot</a:t>
            </a:r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分发内容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混合父组件的内容与子组件自己的模板，这个过程被称为内容分发</a:t>
            </a:r>
          </a:p>
          <a:p>
            <a:pPr marL="0"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使用特殊的 &lt;slot&gt; 元素作为原始内容的插槽。</a:t>
            </a:r>
          </a:p>
          <a:p>
            <a:pPr marL="0" lvl="1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单个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slot</a:t>
            </a:r>
          </a:p>
          <a:p>
            <a:pPr marL="0" lvl="1">
              <a:buClr>
                <a:srgbClr val="7F7F7F"/>
              </a:buClr>
              <a:buNone/>
            </a:pPr>
            <a:endParaRPr lang="en-US" altLang="zh-CN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具名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slot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9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编写可复用组件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6226"/>
          </a:xfrm>
        </p:spPr>
        <p:txBody>
          <a:bodyPr>
            <a:normAutofit/>
          </a:bodyPr>
          <a:lstStyle/>
          <a:p>
            <a:pPr marL="0"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可复用组件应当定义一个清晰的公开接口。</a:t>
            </a:r>
          </a:p>
          <a:p>
            <a:pPr marL="0" lvl="1">
              <a:buClr>
                <a:srgbClr val="F50A64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Vue 组件的 API 来自三部分</a:t>
            </a: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Props 传递数据给组件</a:t>
            </a: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	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Events 自定义监听子组件内部变化事件</a:t>
            </a: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	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Slots 混合模板到子组件中</a:t>
            </a:r>
          </a:p>
          <a:p>
            <a:pPr marL="0" lvl="1">
              <a:buClr>
                <a:srgbClr val="F50A64"/>
              </a:buClr>
              <a:buNone/>
            </a:pPr>
            <a:endParaRPr lang="zh-CN" altLang="en-US" sz="2000" dirty="0">
              <a:solidFill>
                <a:srgbClr val="7F7F7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饿了么组件库：</a:t>
            </a: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	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http://element.eleme.io/#/zh-CN/component/installation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34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子组件双向数据绑定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要让组件的 v-model 生效</a:t>
            </a:r>
          </a:p>
          <a:p>
            <a:pPr marL="0" lvl="1">
              <a:buClr>
                <a:srgbClr val="F50A64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接受一个 value 属性</a:t>
            </a:r>
          </a:p>
          <a:p>
            <a:pPr marL="0" lvl="1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在有新的 value 时触发 input 事件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369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异步组件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可能需要将应用拆分为多个小模块，按需从服务器下载。</a:t>
            </a:r>
          </a:p>
          <a:p>
            <a:pPr marL="0" lvl="1">
              <a:buClr>
                <a:srgbClr val="F50A64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只在组件需要渲染时触发工厂函数，并且把结果缓存起来，用于后面的再次渲染</a:t>
            </a:r>
          </a:p>
          <a:p>
            <a:pPr marL="0" lvl="1">
              <a:buClr>
                <a:srgbClr val="F50A64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buClr>
                <a:srgbClr val="F50A64"/>
              </a:buClr>
              <a:buNone/>
            </a:pPr>
            <a:r>
              <a:rPr lang="zh-CN" altLang="en-US" sz="18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Vue.component(custom-async', function (resolve, reject) {</a:t>
            </a:r>
          </a:p>
          <a:p>
            <a:pPr marL="0" lvl="1">
              <a:buClr>
                <a:srgbClr val="F50A64"/>
              </a:buClr>
              <a:buNone/>
            </a:pPr>
            <a:r>
              <a:rPr lang="zh-CN" altLang="en-US" sz="18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  resolve</a:t>
            </a: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()</a:t>
            </a:r>
          </a:p>
          <a:p>
            <a:pPr marL="0" lvl="1">
              <a:buClr>
                <a:srgbClr val="F50A64"/>
              </a:buClr>
              <a:buNone/>
            </a:pPr>
            <a:r>
              <a:rPr lang="zh-CN" altLang="en-US" sz="18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})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32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vue</a:t>
            </a:r>
            <a:r>
              <a:rPr lang="en-US" altLang="zh-CN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-cli</a:t>
            </a:r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脚手架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Clr>
                <a:srgbClr val="7F7F7F"/>
              </a:buClr>
              <a:buFont typeface="Wingdings" charset="2"/>
              <a:buChar char="l"/>
            </a:pPr>
            <a:r>
              <a:rPr lang="en-US" altLang="zh-CN" sz="1800" dirty="0" err="1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vue</a:t>
            </a:r>
            <a:r>
              <a:rPr lang="zh-CN" altLang="en-US" sz="18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提供的脚手架工具</a:t>
            </a:r>
          </a:p>
          <a:p>
            <a:pPr marL="342900" lvl="1" indent="-342900">
              <a:lnSpc>
                <a:spcPct val="90000"/>
              </a:lnSpc>
              <a:buClr>
                <a:srgbClr val="7F7F7F"/>
              </a:buClr>
              <a:buNone/>
            </a:pPr>
            <a:endParaRPr lang="zh-CN" altLang="en-US" sz="18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342900" lvl="1" indent="-342900">
              <a:lnSpc>
                <a:spcPct val="90000"/>
              </a:lnSpc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18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什么是脚手架</a:t>
            </a:r>
          </a:p>
          <a:p>
            <a:pPr marL="342900" lvl="1" indent="-342900">
              <a:lnSpc>
                <a:spcPct val="90000"/>
              </a:lnSpc>
              <a:buClr>
                <a:srgbClr val="7F7F7F"/>
              </a:buClr>
              <a:buNone/>
            </a:pPr>
            <a:endParaRPr lang="zh-CN" altLang="en-US" sz="1800" dirty="0">
              <a:solidFill>
                <a:srgbClr val="7F7F7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342900" lvl="1" indent="-342900">
              <a:lnSpc>
                <a:spcPct val="90000"/>
              </a:lnSpc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18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编写基础代码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152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vue</a:t>
            </a:r>
            <a:r>
              <a:rPr lang="en-US" altLang="zh-CN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-cli </a:t>
            </a:r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脚手架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90000"/>
              </a:lnSpc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生成目录结构</a:t>
            </a:r>
          </a:p>
          <a:p>
            <a:pPr marL="0" lvl="1" indent="0">
              <a:lnSpc>
                <a:spcPct val="90000"/>
              </a:lnSpc>
              <a:buClr>
                <a:srgbClr val="7F7F7F"/>
              </a:buClr>
              <a:buFont typeface="Wingdings" charset="2"/>
              <a:buChar char="l"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 indent="0">
              <a:lnSpc>
                <a:spcPct val="90000"/>
              </a:lnSpc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本地开发调试</a:t>
            </a:r>
          </a:p>
          <a:p>
            <a:pPr marL="0" lvl="1" indent="0">
              <a:lnSpc>
                <a:spcPct val="90000"/>
              </a:lnSpc>
              <a:buClr>
                <a:srgbClr val="7F7F7F"/>
              </a:buClr>
              <a:buFont typeface="Wingdings" charset="2"/>
              <a:buChar char="l"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 indent="0">
              <a:lnSpc>
                <a:spcPct val="90000"/>
              </a:lnSpc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代码部署</a:t>
            </a:r>
          </a:p>
          <a:p>
            <a:pPr marL="0" lvl="1" indent="0">
              <a:lnSpc>
                <a:spcPct val="90000"/>
              </a:lnSpc>
              <a:buClr>
                <a:srgbClr val="7F7F7F"/>
              </a:buClr>
              <a:buFont typeface="Wingdings" charset="2"/>
              <a:buChar char="l"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 indent="0">
              <a:lnSpc>
                <a:spcPct val="90000"/>
              </a:lnSpc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热加载</a:t>
            </a:r>
          </a:p>
          <a:p>
            <a:pPr marL="0" lvl="1" indent="0">
              <a:lnSpc>
                <a:spcPct val="90000"/>
              </a:lnSpc>
              <a:buClr>
                <a:srgbClr val="7F7F7F"/>
              </a:buClr>
              <a:buFont typeface="Wingdings" charset="2"/>
              <a:buChar char="l"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 indent="0">
              <a:lnSpc>
                <a:spcPct val="90000"/>
              </a:lnSpc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单元测试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54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Vue</a:t>
            </a:r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zh-CN" altLang="en-US" sz="24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响应式的数据绑定</a:t>
            </a:r>
          </a:p>
          <a:p>
            <a:r>
              <a:rPr lang="zh-CN" altLang="en-US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可组合的视图组件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060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前端路由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27443"/>
          </a:xfrm>
        </p:spPr>
        <p:txBody>
          <a:bodyPr/>
          <a:lstStyle/>
          <a:p>
            <a:pPr marL="342900" lvl="1" indent="-342900"/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前端路由是根据不同的 url 地址展示不同的内容或页面</a:t>
            </a:r>
            <a:endParaRPr lang="en-US" altLang="zh-CN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buClr>
                <a:srgbClr val="7F7F7F"/>
              </a:buClr>
              <a:buNone/>
            </a:pPr>
            <a:endParaRPr lang="en-US" altLang="zh-CN" sz="2000" dirty="0" smtClean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buClr>
                <a:srgbClr val="7F7F7F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 </a:t>
            </a:r>
            <a:r>
              <a:rPr lang="zh-CN" altLang="en-US" sz="2000" dirty="0" smtClean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应用</a:t>
            </a: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在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SPA</a:t>
            </a: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单页应用上</a:t>
            </a:r>
          </a:p>
          <a:p>
            <a:pPr marL="0" lvl="1">
              <a:buClr>
                <a:srgbClr val="7F7F7F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http://</a:t>
            </a:r>
            <a:r>
              <a:rPr lang="en-US" altLang="zh-CN" sz="2000" dirty="0" err="1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miaov.com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/study</a:t>
            </a:r>
          </a:p>
          <a:p>
            <a:pPr marL="0" lvl="1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http://</a:t>
            </a:r>
            <a:r>
              <a:rPr lang="en-US" altLang="zh-CN" sz="2000" dirty="0" err="1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miaov.com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/</a:t>
            </a:r>
            <a:r>
              <a:rPr lang="en-US" altLang="zh-CN" sz="2000" dirty="0" err="1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bbs</a:t>
            </a:r>
            <a:endParaRPr lang="en-US" altLang="zh-CN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995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vue</a:t>
            </a:r>
            <a:r>
              <a:rPr lang="en-US" altLang="zh-CN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-router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90261"/>
            <a:ext cx="8915400" cy="5267739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7F7F7F"/>
              </a:buClr>
              <a:buFont typeface="Wingdings" charset="2"/>
              <a:buChar char="l"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配置组件和路由映射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{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path: </a:t>
            </a:r>
            <a:r>
              <a:rPr lang="zh-CN" altLang="en-US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路径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name: </a:t>
            </a:r>
            <a:r>
              <a:rPr lang="zh-CN" altLang="en-US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路由名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component: </a:t>
            </a:r>
            <a:r>
              <a:rPr lang="zh-CN" altLang="en-US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对应组件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children:</a:t>
            </a:r>
            <a:r>
              <a:rPr lang="zh-CN" altLang="en-US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子路由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}</a:t>
            </a:r>
          </a:p>
          <a:p>
            <a:pPr marL="342900" lvl="1" indent="-342900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导航和渲染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&lt;</a:t>
            </a:r>
            <a:r>
              <a:rPr lang="zh-CN" altLang="en-US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router-link</a:t>
            </a:r>
            <a:r>
              <a:rPr lang="en-US" altLang="zh-CN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&gt;  导航</a:t>
            </a:r>
            <a:r>
              <a:rPr lang="zh-CN" altLang="en-US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链接，默认生成</a:t>
            </a:r>
            <a:r>
              <a:rPr lang="en-US" altLang="zh-CN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a</a:t>
            </a:r>
          </a:p>
          <a:p>
            <a:pPr marL="457200" lvl="2" indent="0">
              <a:buClr>
                <a:srgbClr val="7F7F7F"/>
              </a:buClr>
              <a:buNone/>
            </a:pPr>
            <a:endParaRPr lang="en-US" altLang="zh-CN" sz="17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17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&lt;router-view&gt; 渲染路径匹配到的视图组件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9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懒加载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7F7F7F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当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导航到匹配的路由</a:t>
            </a: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，按需加载对应的文件</a:t>
            </a:r>
          </a:p>
          <a:p>
            <a:pPr marL="342900" lvl="1" indent="-342900">
              <a:buClr>
                <a:srgbClr val="7F7F7F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342900" lvl="1" indent="-342900">
              <a:buClr>
                <a:srgbClr val="7F7F7F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使用</a:t>
            </a:r>
            <a:r>
              <a:rPr lang="en-US" altLang="zh-CN" sz="2000" dirty="0" err="1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webpack</a:t>
            </a: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的 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按需分离代码 </a:t>
            </a: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功能</a:t>
            </a:r>
          </a:p>
          <a:p>
            <a:pPr marL="342900" lvl="1" indent="-342900">
              <a:buClr>
                <a:srgbClr val="7F7F7F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342900" lvl="1" indent="-342900">
              <a:buClr>
                <a:srgbClr val="7F7F7F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require.ensure(dependencies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, callback, [</a:t>
            </a:r>
            <a:r>
              <a:rPr lang="en-US" altLang="zh-CN" sz="2000" dirty="0" err="1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chunkName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]</a:t>
            </a: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)</a:t>
            </a:r>
          </a:p>
          <a:p>
            <a:pPr marL="342900" lvl="1" indent="-342900">
              <a:buClr>
                <a:srgbClr val="7F7F7F"/>
              </a:buClr>
              <a:buNone/>
            </a:pPr>
            <a:endParaRPr lang="zh-CN" altLang="en-US" sz="200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342900" lvl="1" indent="-342900">
              <a:buClr>
                <a:srgbClr val="7F7F7F"/>
              </a:buClr>
              <a:buNone/>
            </a:pPr>
            <a:endParaRPr lang="en-US" altLang="zh-CN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41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zh-CN" altLang="en-US" sz="3600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响应式的数据</a:t>
            </a:r>
            <a:r>
              <a:rPr lang="zh-CN" altLang="en-US" sz="3600" b="1" dirty="0" smtClean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绑定</a:t>
            </a:r>
            <a:r>
              <a:rPr lang="en-US" altLang="zh-CN" sz="3600" b="1" dirty="0" smtClean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/>
            </a:r>
            <a:br>
              <a:rPr lang="en-US" altLang="zh-CN" sz="3600" b="1" dirty="0" smtClean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</a:br>
            <a:r>
              <a:rPr lang="en-US" altLang="zh-CN" b="1" dirty="0" smtClean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/>
            </a:r>
            <a:br>
              <a:rPr lang="en-US" altLang="zh-CN" b="1" dirty="0" smtClean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</a:br>
            <a:r>
              <a:rPr lang="zh-CN" altLang="en-US" sz="14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一旦修改了数据，立马更新视图</a:t>
            </a: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/>
            </a:r>
            <a:b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 数据</a:t>
            </a:r>
            <a:r>
              <a:rPr lang="zh-CN" altLang="en-US" sz="24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驱动思想</a:t>
            </a:r>
          </a:p>
          <a:p>
            <a:pPr marL="0" lvl="1" indent="0">
              <a:buClr>
                <a:srgbClr val="7F7F7F"/>
              </a:buClr>
              <a:buNone/>
            </a:pPr>
            <a:r>
              <a:rPr lang="en-US" altLang="zh-CN" sz="24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</a:t>
            </a:r>
            <a:r>
              <a:rPr lang="zh-CN" altLang="en-US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数据到视图的映射</a:t>
            </a:r>
          </a:p>
          <a:p>
            <a:pPr marL="0" lvl="1" indent="0">
              <a:buClr>
                <a:srgbClr val="7F7F7F"/>
              </a:buClr>
              <a:buNone/>
            </a:pPr>
            <a:r>
              <a:rPr lang="en-US" altLang="zh-CN" sz="1800" b="1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	</a:t>
            </a:r>
            <a:r>
              <a:rPr lang="zh-CN" altLang="en-US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操作数据改变视图</a:t>
            </a:r>
          </a:p>
          <a:p>
            <a:pPr marL="0" lvl="1" indent="0">
              <a:buClr>
                <a:srgbClr val="7F7F7F"/>
              </a:buClr>
              <a:buNone/>
            </a:pPr>
            <a:r>
              <a:rPr lang="en-US" altLang="zh-CN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	</a:t>
            </a:r>
            <a:r>
              <a:rPr lang="zh-CN" altLang="en-US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简化对</a:t>
            </a:r>
            <a:r>
              <a:rPr lang="en-US" altLang="zh-CN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DOM</a:t>
            </a:r>
            <a:r>
              <a:rPr lang="zh-CN" altLang="en-US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的操作</a:t>
            </a:r>
            <a:r>
              <a:rPr lang="en-US" altLang="zh-CN" sz="1800" b="1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</a:t>
            </a:r>
          </a:p>
          <a:p>
            <a:pPr marL="0" lvl="1" indent="0">
              <a:buClr>
                <a:srgbClr val="7F7F7F"/>
              </a:buClr>
              <a:buNone/>
            </a:pPr>
            <a:endParaRPr kumimoji="1" lang="en-US" altLang="zh-CN" dirty="0" smtClean="0"/>
          </a:p>
          <a:p>
            <a:pPr marL="0" lvl="1" indent="0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追踪依赖变化</a:t>
            </a:r>
          </a:p>
          <a:p>
            <a:pPr marL="0" lvl="1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Object.defineProperty</a:t>
            </a:r>
          </a:p>
          <a:p>
            <a:pPr marL="0" lvl="1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微软雅黑" charset="-122"/>
              </a:rPr>
              <a:t>	watcher 实例对象</a:t>
            </a:r>
          </a:p>
          <a:p>
            <a:endParaRPr kumimoji="1" lang="zh-CN" altLang="en-US" dirty="0"/>
          </a:p>
        </p:txBody>
      </p:sp>
      <p:pic>
        <p:nvPicPr>
          <p:cNvPr id="4" name="图片 3" descr="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2" y="2536764"/>
            <a:ext cx="34956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43" y="1905000"/>
            <a:ext cx="5208104" cy="416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88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7827" y="0"/>
            <a:ext cx="9516786" cy="1311965"/>
          </a:xfrm>
        </p:spPr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可组合的视图组件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6486" y="1311965"/>
            <a:ext cx="9501810" cy="5546035"/>
          </a:xfrm>
        </p:spPr>
        <p:txBody>
          <a:bodyPr/>
          <a:lstStyle/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 smtClean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把视图按照功能，切分若干基本单元</a:t>
            </a: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 smtClean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组件可以一级一级组合成整个应用，形成了倒置的组件树</a:t>
            </a:r>
          </a:p>
          <a:p>
            <a:pPr marL="0" lvl="1" indent="0">
              <a:buClr>
                <a:srgbClr val="F50A64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 smtClean="0">
                <a:solidFill>
                  <a:srgbClr val="3F3F3F"/>
                </a:solidFill>
                <a:latin typeface="微软雅黑" charset="-122"/>
                <a:ea typeface="微软雅黑" charset="-122"/>
              </a:rPr>
              <a:t>使用组件的好处：可维护、可重用、可测试</a:t>
            </a:r>
            <a:endParaRPr lang="zh-CN" altLang="en-US" sz="2000" b="1" dirty="0" smtClean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endParaRPr lang="zh-CN" altLang="en-US" sz="2000" b="1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endParaRPr kumimoji="1" lang="zh-CN" altLang="en-US" dirty="0"/>
          </a:p>
        </p:txBody>
      </p:sp>
      <p:pic>
        <p:nvPicPr>
          <p:cNvPr id="7" name="图片 2" descr="zuj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486" y="4084982"/>
            <a:ext cx="6773449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1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Vue</a:t>
            </a:r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264554"/>
            <a:ext cx="8915400" cy="5434419"/>
          </a:xfrm>
        </p:spPr>
        <p:txBody>
          <a:bodyPr>
            <a:normAutofit/>
          </a:bodyPr>
          <a:lstStyle/>
          <a:p>
            <a:pPr marL="0" lvl="1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每个 </a:t>
            </a:r>
            <a:r>
              <a:rPr lang="en-US" altLang="zh-CN" sz="2000" dirty="0" err="1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Vue.js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 应用都是通过构造函数 </a:t>
            </a:r>
            <a:r>
              <a:rPr lang="en-US" altLang="zh-CN" sz="2000" dirty="0" err="1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Vue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 创建一个 </a:t>
            </a:r>
            <a:r>
              <a:rPr lang="en-US" altLang="zh-CN" sz="2000" dirty="0" err="1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Vue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 的根实例启动的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new </a:t>
            </a:r>
            <a:r>
              <a:rPr lang="en-US" altLang="zh-CN" sz="2000" dirty="0" err="1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Vue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({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   // </a:t>
            </a: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选项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})</a:t>
            </a: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endParaRPr lang="zh-CN" altLang="en-US" sz="2000" dirty="0">
              <a:solidFill>
                <a:srgbClr val="3F3F3F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457200" lvl="2" indent="0">
              <a:buClr>
                <a:srgbClr val="7F7F7F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选项参数：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el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data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methods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computed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watch</a:t>
            </a:r>
          </a:p>
          <a:p>
            <a:pPr marL="457200" lvl="2" indent="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	template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29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7163"/>
            <a:ext cx="4125913" cy="2286000"/>
          </a:xfrm>
        </p:spPr>
        <p:txBody>
          <a:bodyPr>
            <a:normAutofit fontScale="90000"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altLang="en-US" sz="4000" b="1" dirty="0" err="1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Vue</a:t>
            </a:r>
            <a:r>
              <a:rPr lang="zh-CN" altLang="en-US" sz="4000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实例生命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周期</a:t>
            </a:r>
            <a:r>
              <a:rPr lang="en-US" altLang="zh-CN" sz="3600" b="1" dirty="0" smtClean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/>
            </a:r>
            <a:br>
              <a:rPr lang="en-US" altLang="zh-CN" sz="3600" b="1" dirty="0" smtClean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</a:br>
            <a:r>
              <a:rPr lang="en-US" altLang="zh-CN" sz="3600" b="1" dirty="0" smtClean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/>
            </a:r>
            <a:br>
              <a:rPr lang="en-US" altLang="zh-CN" sz="3600" b="1" dirty="0" smtClean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</a:br>
            <a:r>
              <a:rPr lang="en-US" altLang="zh-CN" sz="2000" dirty="0" err="1">
                <a:solidFill>
                  <a:srgbClr val="3F3F3F"/>
                </a:solidFill>
                <a:latin typeface="微软雅黑" charset="-122"/>
                <a:ea typeface="微软雅黑" charset="-122"/>
              </a:rPr>
              <a:t>Vue</a:t>
            </a: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</a:rPr>
              <a:t>实例从创建到销毁的过程，就是生命周期</a:t>
            </a:r>
            <a:b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</a:rPr>
            </a:br>
            <a:r>
              <a:rPr lang="en-US" altLang="zh-CN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/>
            </a:r>
            <a:br>
              <a:rPr lang="en-US" altLang="zh-CN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>
          <a:xfrm>
            <a:off x="2589212" y="2443163"/>
            <a:ext cx="3771831" cy="3937758"/>
          </a:xfrm>
        </p:spPr>
        <p:txBody>
          <a:bodyPr>
            <a:normAutofit fontScale="92500"/>
          </a:bodyPr>
          <a:lstStyle/>
          <a:p>
            <a:pPr marL="0" lvl="1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</a:rPr>
              <a:t>钩子函数：</a:t>
            </a: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2000" b="1" dirty="0">
                <a:solidFill>
                  <a:srgbClr val="3F3F3F"/>
                </a:solidFill>
                <a:latin typeface="微软雅黑" charset="-122"/>
                <a:ea typeface="微软雅黑" charset="-122"/>
              </a:rPr>
              <a:t>	</a:t>
            </a:r>
            <a:r>
              <a:rPr lang="en-US" altLang="zh-CN" sz="1800" dirty="0" err="1">
                <a:solidFill>
                  <a:srgbClr val="7F7F7F"/>
                </a:solidFill>
                <a:latin typeface="微软雅黑" charset="-122"/>
                <a:ea typeface="微软雅黑" charset="-122"/>
              </a:rPr>
              <a:t>beforeCreate</a:t>
            </a: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:  数据绑定前</a:t>
            </a: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          created :  数据绑定后</a:t>
            </a: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</a:t>
            </a:r>
            <a:r>
              <a:rPr lang="en-US" altLang="zh-CN" sz="1800" dirty="0" err="1">
                <a:solidFill>
                  <a:srgbClr val="7F7F7F"/>
                </a:solidFill>
                <a:latin typeface="微软雅黑" charset="-122"/>
                <a:ea typeface="微软雅黑" charset="-122"/>
              </a:rPr>
              <a:t>beforeMount</a:t>
            </a: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:  挂载之前</a:t>
            </a: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       mounted  :  挂载之后</a:t>
            </a: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           </a:t>
            </a:r>
            <a:r>
              <a:rPr lang="en-US" altLang="zh-CN" sz="1800" dirty="0" err="1">
                <a:solidFill>
                  <a:srgbClr val="7F7F7F"/>
                </a:solidFill>
                <a:latin typeface="微软雅黑" charset="-122"/>
                <a:ea typeface="微软雅黑" charset="-122"/>
              </a:rPr>
              <a:t>beforeUpdate</a:t>
            </a: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:  更新之前</a:t>
            </a: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                    updated  :  更新之后</a:t>
            </a:r>
          </a:p>
          <a:p>
            <a:pPr marL="0" lvl="1">
              <a:buClr>
                <a:srgbClr val="F50A64"/>
              </a:buClr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           </a:t>
            </a:r>
            <a:r>
              <a:rPr lang="en-US" altLang="zh-CN" sz="1800" dirty="0" err="1">
                <a:solidFill>
                  <a:srgbClr val="7F7F7F"/>
                </a:solidFill>
                <a:latin typeface="微软雅黑" charset="-122"/>
                <a:ea typeface="微软雅黑" charset="-122"/>
              </a:rPr>
              <a:t>beforeDestroy</a:t>
            </a: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:  </a:t>
            </a:r>
            <a:r>
              <a:rPr lang="zh-CN" altLang="en-US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销毁之前</a:t>
            </a:r>
          </a:p>
          <a:p>
            <a:pPr marL="0" lvl="1">
              <a:buClr>
                <a:srgbClr val="F50A64"/>
              </a:buClr>
              <a:buNone/>
            </a:pPr>
            <a:r>
              <a:rPr lang="zh-CN" altLang="en-US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                 destroyed  </a:t>
            </a:r>
            <a:r>
              <a:rPr lang="en-US" altLang="zh-CN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:  </a:t>
            </a:r>
            <a:r>
              <a:rPr lang="zh-CN" altLang="en-US" sz="18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销毁之后</a:t>
            </a:r>
          </a:p>
          <a:p>
            <a:endParaRPr kumimoji="1" lang="zh-CN" altLang="en-US" dirty="0"/>
          </a:p>
        </p:txBody>
      </p:sp>
      <p:pic>
        <p:nvPicPr>
          <p:cNvPr id="8" name="内容占位符 7" descr="lifecyc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71" y="258416"/>
            <a:ext cx="3975651" cy="61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23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2925" y="198784"/>
            <a:ext cx="8911687" cy="755373"/>
          </a:xfrm>
        </p:spPr>
        <p:txBody>
          <a:bodyPr/>
          <a:lstStyle/>
          <a:p>
            <a:r>
              <a:rPr lang="en-US" altLang="en-US" b="1" dirty="0" err="1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Vue</a:t>
            </a:r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指令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89212" y="954158"/>
            <a:ext cx="9602788" cy="5685182"/>
          </a:xfrm>
        </p:spPr>
        <p:txBody>
          <a:bodyPr>
            <a:normAutofit/>
          </a:bodyPr>
          <a:lstStyle/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指令是行间内特殊的属性，以</a:t>
            </a:r>
            <a:r>
              <a:rPr lang="en-US" altLang="zh-CN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v-</a:t>
            </a: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开头，</a:t>
            </a: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微软雅黑" charset="-122"/>
              </a:rPr>
              <a:t>指令的职责就是当其表达式的值改变时相应地将某些行为应用到DOM 上</a:t>
            </a:r>
          </a:p>
          <a:p>
            <a:pPr marL="0" lvl="1" indent="0">
              <a:buClr>
                <a:srgbClr val="F50A64"/>
              </a:buClr>
              <a:buNone/>
            </a:pPr>
            <a:endParaRPr lang="zh-CN" altLang="en-US" sz="2000" b="1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v-bind     动态的绑定数据。简写为 :          </a:t>
            </a: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v-on        绑定事件监听器。简写为 @</a:t>
            </a:r>
            <a:endParaRPr lang="en-US" altLang="zh-CN" sz="2000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v-for        循环数据             </a:t>
            </a: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v-model  在表单控件元素上创建双向数据绑定</a:t>
            </a: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v-if    v-else-if   v-else     条件判断指令</a:t>
            </a: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v-cloak  隐藏未编译的 Mustache语法，css中设置[v-cloak] { display: none }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07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条件和列表渲染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70383"/>
            <a:ext cx="8915400" cy="5009321"/>
          </a:xfrm>
        </p:spPr>
        <p:txBody>
          <a:bodyPr>
            <a:normAutofit/>
          </a:bodyPr>
          <a:lstStyle/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条件渲染</a:t>
            </a:r>
            <a:endParaRPr lang="en-US" altLang="zh-CN" sz="2000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v-if</a:t>
            </a:r>
          </a:p>
          <a:p>
            <a:pPr marL="0" lvl="1" indent="0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v-else-if</a:t>
            </a:r>
          </a:p>
          <a:p>
            <a:pPr marL="0" lvl="1" indent="0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v-else</a:t>
            </a:r>
          </a:p>
          <a:p>
            <a:pPr marL="0" lvl="1" indent="0">
              <a:buClr>
                <a:srgbClr val="F50A64"/>
              </a:buClr>
              <a:buNone/>
            </a:pPr>
            <a:endParaRPr lang="en-US" altLang="zh-CN" sz="2000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列表渲染</a:t>
            </a:r>
          </a:p>
          <a:p>
            <a:pPr marL="0" lvl="1" indent="0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v-for =  "</a:t>
            </a:r>
            <a:r>
              <a:rPr lang="en-US" altLang="zh-CN" sz="2000" dirty="0" err="1">
                <a:solidFill>
                  <a:srgbClr val="7F7F7F"/>
                </a:solidFill>
                <a:latin typeface="微软雅黑" charset="-122"/>
                <a:ea typeface="微软雅黑" charset="-122"/>
              </a:rPr>
              <a:t>key,value</a:t>
            </a: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in array"</a:t>
            </a:r>
          </a:p>
          <a:p>
            <a:pPr marL="0" lvl="1" indent="0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          v-for =  "</a:t>
            </a:r>
            <a:r>
              <a:rPr lang="en-US" altLang="zh-CN" sz="2000" dirty="0" err="1">
                <a:solidFill>
                  <a:srgbClr val="7F7F7F"/>
                </a:solidFill>
                <a:latin typeface="微软雅黑" charset="-122"/>
                <a:ea typeface="微软雅黑" charset="-122"/>
              </a:rPr>
              <a:t>key,value,index</a:t>
            </a: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in object"</a:t>
            </a:r>
          </a:p>
          <a:p>
            <a:pPr marL="0" lvl="1" indent="0">
              <a:buClr>
                <a:srgbClr val="F50A64"/>
              </a:buClr>
              <a:buNone/>
            </a:pPr>
            <a:endParaRPr lang="en-US" altLang="zh-CN" sz="2000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marL="0" lvl="1" indent="0">
              <a:buClr>
                <a:srgbClr val="F50A64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	key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值的使用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7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159026"/>
            <a:ext cx="8911687" cy="914400"/>
          </a:xfrm>
        </p:spPr>
        <p:txBody>
          <a:bodyPr/>
          <a:lstStyle/>
          <a:p>
            <a:r>
              <a:rPr lang="zh-CN" altLang="en-US" b="1">
                <a:solidFill>
                  <a:srgbClr val="F50A64"/>
                </a:solidFill>
                <a:latin typeface="微软雅黑" charset="-122"/>
                <a:ea typeface="微软雅黑" charset="-122"/>
                <a:sym typeface="微软雅黑" charset="-122"/>
              </a:rPr>
              <a:t>事件处理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1073426"/>
            <a:ext cx="9198597" cy="4837796"/>
          </a:xfrm>
        </p:spPr>
        <p:txBody>
          <a:bodyPr/>
          <a:lstStyle/>
          <a:p>
            <a:pPr marL="342900" lvl="1" indent="-342900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400" dirty="0">
                <a:solidFill>
                  <a:srgbClr val="3F3F3F"/>
                </a:solidFill>
                <a:latin typeface="微软雅黑" charset="-122"/>
                <a:ea typeface="微软雅黑" charset="-122"/>
              </a:rPr>
              <a:t>事件绑定</a:t>
            </a:r>
          </a:p>
          <a:p>
            <a:pPr marL="342900" lvl="1" indent="-34290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	v-on: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事件名</a:t>
            </a: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="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事件处理函数</a:t>
            </a: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"</a:t>
            </a:r>
          </a:p>
          <a:p>
            <a:pPr marL="342900" lvl="1" indent="-342900">
              <a:buClr>
                <a:srgbClr val="7F7F7F"/>
              </a:buClr>
              <a:buFont typeface="Wingdings" charset="2"/>
              <a:buChar char="n"/>
            </a:pPr>
            <a:endParaRPr lang="en-US" altLang="zh-CN" sz="2000" dirty="0">
              <a:solidFill>
                <a:srgbClr val="7F7F7F"/>
              </a:solidFill>
              <a:latin typeface="微软雅黑" charset="-122"/>
              <a:ea typeface="微软雅黑" charset="-122"/>
              <a:sym typeface="宋体" charset="-122"/>
            </a:endParaRPr>
          </a:p>
          <a:p>
            <a:pPr marL="342900" lvl="1" indent="-342900">
              <a:buClr>
                <a:srgbClr val="7F7F7F"/>
              </a:buClr>
              <a:buFont typeface="Wingdings" charset="2"/>
              <a:buChar char="l"/>
            </a:pPr>
            <a:r>
              <a:rPr lang="zh-CN" altLang="en-US" sz="24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  </a:t>
            </a:r>
            <a:r>
              <a:rPr lang="zh-CN" altLang="en-US" sz="2400" dirty="0">
                <a:solidFill>
                  <a:srgbClr val="3F3F3F"/>
                </a:solidFill>
                <a:latin typeface="微软雅黑" charset="-122"/>
                <a:ea typeface="微软雅黑" charset="-122"/>
                <a:sym typeface="宋体" charset="-122"/>
              </a:rPr>
              <a:t>事件修饰符</a:t>
            </a:r>
          </a:p>
          <a:p>
            <a:pPr marL="342900" lvl="1" indent="-342900">
              <a:buClr>
                <a:srgbClr val="7F7F7F"/>
              </a:buClr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	</a:t>
            </a: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methods 只有纯粹的数据逻辑，而不是去处理 DOM 事件细节</a:t>
            </a:r>
          </a:p>
          <a:p>
            <a:pPr marL="342900" lvl="1" indent="-34290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	</a:t>
            </a:r>
          </a:p>
          <a:p>
            <a:pPr marL="342900" lvl="1" indent="-34290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	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例如：要阻止冒泡：v-on:click.stop = "doThis"</a:t>
            </a:r>
          </a:p>
          <a:p>
            <a:pPr marL="342900" lvl="1" indent="-342900">
              <a:buClr>
                <a:srgbClr val="7F7F7F"/>
              </a:buClr>
              <a:buNone/>
            </a:pP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	          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指定按键：v-on:</a:t>
            </a:r>
            <a:r>
              <a:rPr lang="en-US" altLang="zh-CN" sz="2000" dirty="0" err="1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keyup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.</a:t>
            </a:r>
            <a:r>
              <a:rPr lang="en-US" altLang="zh-CN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13 </a:t>
            </a:r>
            <a:r>
              <a:rPr lang="zh-CN" altLang="en-US" sz="2000" dirty="0">
                <a:solidFill>
                  <a:srgbClr val="7F7F7F"/>
                </a:solidFill>
                <a:latin typeface="微软雅黑" charset="-122"/>
                <a:ea typeface="微软雅黑" charset="-122"/>
                <a:sym typeface="宋体" charset="-122"/>
              </a:rPr>
              <a:t>= "doThis"</a:t>
            </a:r>
            <a:endParaRPr lang="en-US" altLang="zh-CN" sz="2000" dirty="0">
              <a:solidFill>
                <a:srgbClr val="7F7F7F"/>
              </a:solidFill>
              <a:latin typeface="微软雅黑" charset="-122"/>
              <a:ea typeface="微软雅黑" charset="-122"/>
              <a:sym typeface="宋体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1278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488</TotalTime>
  <Words>559</Words>
  <Application>Microsoft Macintosh PowerPoint</Application>
  <PresentationFormat>宽屏</PresentationFormat>
  <Paragraphs>174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Century Gothic</vt:lpstr>
      <vt:lpstr>DengXian</vt:lpstr>
      <vt:lpstr>Wingdings</vt:lpstr>
      <vt:lpstr>Wingdings 3</vt:lpstr>
      <vt:lpstr>宋体</vt:lpstr>
      <vt:lpstr>微软雅黑</vt:lpstr>
      <vt:lpstr>幼圆</vt:lpstr>
      <vt:lpstr>Arial</vt:lpstr>
      <vt:lpstr>丝状</vt:lpstr>
      <vt:lpstr>Vue分享</vt:lpstr>
      <vt:lpstr>Vue的特点</vt:lpstr>
      <vt:lpstr>响应式的数据绑定  一旦修改了数据，立马更新视图 </vt:lpstr>
      <vt:lpstr>可组合的视图组件</vt:lpstr>
      <vt:lpstr>Vue实例</vt:lpstr>
      <vt:lpstr>Vue实例生命周期  Vue实例从创建到销毁的过程，就是生命周期  </vt:lpstr>
      <vt:lpstr>Vue指令</vt:lpstr>
      <vt:lpstr>条件和列表渲染</vt:lpstr>
      <vt:lpstr>事件处理</vt:lpstr>
      <vt:lpstr>计算属性</vt:lpstr>
      <vt:lpstr>组件</vt:lpstr>
      <vt:lpstr>单向数据流</vt:lpstr>
      <vt:lpstr>组件间通信</vt:lpstr>
      <vt:lpstr>slot分发内容</vt:lpstr>
      <vt:lpstr>编写可复用组件</vt:lpstr>
      <vt:lpstr>子组件双向数据绑定</vt:lpstr>
      <vt:lpstr>异步组件</vt:lpstr>
      <vt:lpstr>vue-cli脚手架</vt:lpstr>
      <vt:lpstr>vue-cli 脚手架</vt:lpstr>
      <vt:lpstr>前端路由</vt:lpstr>
      <vt:lpstr>vue-router</vt:lpstr>
      <vt:lpstr>懒加载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Vue分享</dc:title>
  <dc:creator>yong wang</dc:creator>
  <cp:lastModifiedBy>yong wang</cp:lastModifiedBy>
  <cp:revision>11</cp:revision>
  <dcterms:created xsi:type="dcterms:W3CDTF">2017-04-25T03:36:56Z</dcterms:created>
  <dcterms:modified xsi:type="dcterms:W3CDTF">2017-04-26T06:44:15Z</dcterms:modified>
</cp:coreProperties>
</file>