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83" r:id="rId4"/>
    <p:sldId id="318" r:id="rId5"/>
    <p:sldId id="304" r:id="rId6"/>
    <p:sldId id="329" r:id="rId7"/>
    <p:sldId id="325" r:id="rId8"/>
    <p:sldId id="326" r:id="rId9"/>
    <p:sldId id="327" r:id="rId10"/>
    <p:sldId id="328" r:id="rId11"/>
    <p:sldId id="330" r:id="rId12"/>
    <p:sldId id="321" r:id="rId13"/>
    <p:sldId id="323" r:id="rId14"/>
    <p:sldId id="331" r:id="rId15"/>
    <p:sldId id="33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1268"/>
    <a:srgbClr val="581662"/>
    <a:srgbClr val="660874"/>
    <a:srgbClr val="511E59"/>
    <a:srgbClr val="FFFFFF"/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 autoAdjust="0"/>
    <p:restoredTop sz="86410"/>
  </p:normalViewPr>
  <p:slideViewPr>
    <p:cSldViewPr snapToGrid="0" snapToObjects="1">
      <p:cViewPr varScale="1">
        <p:scale>
          <a:sx n="82" d="100"/>
          <a:sy n="82" d="100"/>
        </p:scale>
        <p:origin x="420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739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78DF36B-770A-C151-6B2F-2C37F60A83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FC15F3-6BE3-1C88-33CA-BE77AE598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6DF9E-9262-4AFD-A90E-54DE4561A501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24D3978-6111-7E1E-301A-26C698F14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F8D49-2615-A2BB-E371-224191C82E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9C05-9F9A-4C5E-8ADF-320801317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30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9F003-E79D-48D4-81B5-18998EBAB516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90362-59F8-44BC-A65D-337D5AC6BA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3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090362-59F8-44BC-A65D-337D5AC6BA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91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C1FBC-DB92-8D4C-8889-541C754A53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00" y="275794"/>
            <a:ext cx="2519770" cy="9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9FD38A4E-98EA-FF67-C7C1-9ACB7A2CA49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7C8EE1D9-BE11-C986-A0A0-A14B0F7DFC6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9A0A3D8-670D-6FDD-17AD-882078795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5B7696-CB4E-1240-9BA7-6A92558524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3637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98806B-B47C-4F4E-99EE-E81C923B8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600" y="92600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4B44660-41EC-A14F-B294-9C3C67425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735133-AAF8-B043-8177-73831FB4A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2241" y="5257877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65412776-2C9D-783F-B480-31662A9490F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3C3E81-C8AD-683A-B28C-369DD8E3639D}"/>
              </a:ext>
            </a:extLst>
          </p:cNvPr>
          <p:cNvSpPr txBox="1"/>
          <p:nvPr userDrawn="1"/>
        </p:nvSpPr>
        <p:spPr>
          <a:xfrm>
            <a:off x="838200" y="6573450"/>
            <a:ext cx="2660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2023/6/21</a:t>
            </a:r>
            <a:endPara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C069992-2608-2153-7A58-3F0B5F951CD6}"/>
              </a:ext>
            </a:extLst>
          </p:cNvPr>
          <p:cNvSpPr txBox="1"/>
          <p:nvPr userDrawn="1"/>
        </p:nvSpPr>
        <p:spPr>
          <a:xfrm>
            <a:off x="4375150" y="6573450"/>
            <a:ext cx="483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朱镇</a:t>
            </a:r>
            <a:r>
              <a:rPr lang="en-US" altLang="zh-C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高温镍基合金</a:t>
            </a:r>
            <a:r>
              <a:rPr lang="en-US" altLang="zh-CN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Inconel718</a:t>
            </a:r>
            <a:r>
              <a:rPr lang="zh-CN" alt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热力耦合切削仿真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1BAC9A4-757E-E890-00C7-0E708F64387D}"/>
              </a:ext>
            </a:extLst>
          </p:cNvPr>
          <p:cNvSpPr txBox="1"/>
          <p:nvPr userDrawn="1"/>
        </p:nvSpPr>
        <p:spPr>
          <a:xfrm>
            <a:off x="10090150" y="6573450"/>
            <a:ext cx="134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3B366CA-5038-4B10-B9DB-FA627D94A2A1}" type="slidenum">
              <a: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‹#›</a:t>
            </a:fld>
            <a:endParaRPr lang="zh-CN" altLang="en-US" sz="1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EB3E51EC-6B4A-3B7B-93E0-8354817133C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582B129C-921B-A1F0-2816-8795B465A8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72160" y="87749"/>
            <a:ext cx="1015763" cy="10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dirty="0"/>
              <a:t>高温镍基合金</a:t>
            </a:r>
            <a:r>
              <a:rPr lang="en-US" altLang="zh-CN" dirty="0"/>
              <a:t>Inconel718</a:t>
            </a:r>
            <a:r>
              <a:rPr lang="zh-CN" altLang="en-US" dirty="0"/>
              <a:t>热力耦合切削仿真</a:t>
            </a:r>
            <a:br>
              <a:rPr lang="en-US" altLang="zh-CN" dirty="0"/>
            </a:br>
            <a:r>
              <a:rPr lang="en-US" altLang="zh-CN" dirty="0"/>
              <a:t>—— </a:t>
            </a:r>
            <a:r>
              <a:rPr lang="en-US" altLang="zh-CN" sz="2800" dirty="0" err="1"/>
              <a:t>Cuttingsim</a:t>
            </a:r>
            <a:r>
              <a:rPr lang="zh-CN" altLang="en-US" sz="2800" dirty="0"/>
              <a:t>辅助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汇报人：朱镇 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进给力对比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82D873-48E1-DBB9-78FF-DF8AD216F989}"/>
              </a:ext>
            </a:extLst>
          </p:cNvPr>
          <p:cNvSpPr txBox="1"/>
          <p:nvPr/>
        </p:nvSpPr>
        <p:spPr>
          <a:xfrm>
            <a:off x="663302" y="5154094"/>
            <a:ext cx="3613398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红线：我的仿真结果（模拟值）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蓝线：论文仿真结果（参考值）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黑线：论文实验结果（真实值）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E9632-0DB0-57BC-21B2-80F82573A4F7}"/>
              </a:ext>
            </a:extLst>
          </p:cNvPr>
          <p:cNvSpPr txBox="1"/>
          <p:nvPr/>
        </p:nvSpPr>
        <p:spPr>
          <a:xfrm>
            <a:off x="526642" y="1363527"/>
            <a:ext cx="4604481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不同切削速度（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20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80 m/min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513B93-74A8-0C10-006C-245B77D10709}"/>
              </a:ext>
            </a:extLst>
          </p:cNvPr>
          <p:cNvSpPr txBox="1"/>
          <p:nvPr/>
        </p:nvSpPr>
        <p:spPr>
          <a:xfrm>
            <a:off x="5877770" y="5334143"/>
            <a:ext cx="6175597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数值基本一致，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 趋势基本一致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三种切削速度下，随着刀具圆角增加，进给力反而增大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D3675BFE-5E49-95C4-3C6B-B22A69A53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403" y="1954016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1A7FD7C8-021B-F6F6-2461-B281B5EB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341" y="1911652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D1DA9608-1356-464F-B2FF-4E61E7A01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9" y="1911653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3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kumimoji="1" lang="zh-CN" altLang="en-US" dirty="0"/>
              <a:t>三、切屑厚度与形状对比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199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475F-BA86-33B0-8001-A9212C0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切屑厚度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5CAF04D-9209-A011-E8EF-D07FA1C0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523" y="1179281"/>
            <a:ext cx="3559787" cy="27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D3668D8-7827-4353-B8D4-AB4F94BB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4" y="3964159"/>
            <a:ext cx="3221834" cy="252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DA59ACD-3193-3528-CBD5-A0E091304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398" y="3971747"/>
            <a:ext cx="3384912" cy="265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F092FF-BDA6-C8D5-1F11-3E5B4E2454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170" t="17870" r="21876" b="12176"/>
          <a:stretch/>
        </p:blipFill>
        <p:spPr>
          <a:xfrm>
            <a:off x="2021582" y="87749"/>
            <a:ext cx="1356455" cy="108290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369670F-0B05-38C7-0ACE-5C932B73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7" y="1214213"/>
            <a:ext cx="3363747" cy="26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BEB1B0-9FDE-B749-FB6D-5F6F598414A3}"/>
              </a:ext>
            </a:extLst>
          </p:cNvPr>
          <p:cNvSpPr txBox="1"/>
          <p:nvPr/>
        </p:nvSpPr>
        <p:spPr>
          <a:xfrm>
            <a:off x="7908611" y="3494196"/>
            <a:ext cx="3613398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红线：我的仿真结果（模拟值）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蓝线：论文仿真结果（参考值）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黑线：论文实验结果（真实值）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744419-CE73-C348-3478-36E9FC2323B2}"/>
              </a:ext>
            </a:extLst>
          </p:cNvPr>
          <p:cNvSpPr txBox="1"/>
          <p:nvPr/>
        </p:nvSpPr>
        <p:spPr>
          <a:xfrm>
            <a:off x="7600588" y="1546764"/>
            <a:ext cx="4199250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蓝黑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趋势基本一致，数值差异较大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两种刀具圆角下，随着切削速度增加，切屑厚度减小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40E31-1C49-3D09-6635-F68CC0876DB2}"/>
              </a:ext>
            </a:extLst>
          </p:cNvPr>
          <p:cNvSpPr txBox="1"/>
          <p:nvPr/>
        </p:nvSpPr>
        <p:spPr>
          <a:xfrm>
            <a:off x="7710236" y="4836769"/>
            <a:ext cx="4199250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两种切削速度下，随着刀具圆角增加，切屑厚度有减小倾向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2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475F-BA86-33B0-8001-A9212C0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切屑形状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461CCAD-137C-4A45-CFD4-C9B0AE05D5B2}"/>
              </a:ext>
            </a:extLst>
          </p:cNvPr>
          <p:cNvGrpSpPr/>
          <p:nvPr/>
        </p:nvGrpSpPr>
        <p:grpSpPr>
          <a:xfrm>
            <a:off x="4533148" y="59053"/>
            <a:ext cx="7858137" cy="6209528"/>
            <a:chOff x="5323177" y="871374"/>
            <a:chExt cx="6967179" cy="550549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EEF79EE-8C9F-058F-8DDE-A348B4A32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3177" y="871374"/>
              <a:ext cx="6777087" cy="550549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19BE63-1E68-279A-25E7-A94DBD7E9205}"/>
                </a:ext>
              </a:extLst>
            </p:cNvPr>
            <p:cNvSpPr txBox="1"/>
            <p:nvPr/>
          </p:nvSpPr>
          <p:spPr>
            <a:xfrm>
              <a:off x="6908508" y="1266739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0.159mm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EE42CC2-FFA7-4DE1-09FA-BEC9A53D64C8}"/>
                </a:ext>
              </a:extLst>
            </p:cNvPr>
            <p:cNvSpPr txBox="1"/>
            <p:nvPr/>
          </p:nvSpPr>
          <p:spPr>
            <a:xfrm>
              <a:off x="8825642" y="1316475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0.152mm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7D7446-56A8-4F09-573F-290A3F2EA8D7}"/>
                </a:ext>
              </a:extLst>
            </p:cNvPr>
            <p:cNvSpPr txBox="1"/>
            <p:nvPr/>
          </p:nvSpPr>
          <p:spPr>
            <a:xfrm>
              <a:off x="11045634" y="1394893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0.144mm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E1D9246-E072-2796-936F-3BF3367DBE9A}"/>
                </a:ext>
              </a:extLst>
            </p:cNvPr>
            <p:cNvSpPr txBox="1"/>
            <p:nvPr/>
          </p:nvSpPr>
          <p:spPr>
            <a:xfrm>
              <a:off x="6825508" y="3073212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0.171mm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680F95-BA6F-5996-5B27-E5CFBBDEFD45}"/>
                </a:ext>
              </a:extLst>
            </p:cNvPr>
            <p:cNvSpPr txBox="1"/>
            <p:nvPr/>
          </p:nvSpPr>
          <p:spPr>
            <a:xfrm>
              <a:off x="8929016" y="3027250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0.156mm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8AAA047-B82A-43CE-14AD-D1B20597498D}"/>
                </a:ext>
              </a:extLst>
            </p:cNvPr>
            <p:cNvSpPr txBox="1"/>
            <p:nvPr/>
          </p:nvSpPr>
          <p:spPr>
            <a:xfrm>
              <a:off x="10947278" y="3055062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0.147mm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8C85662-D67C-3ADF-1670-CA49E8CDB4E3}"/>
                </a:ext>
              </a:extLst>
            </p:cNvPr>
            <p:cNvSpPr txBox="1"/>
            <p:nvPr/>
          </p:nvSpPr>
          <p:spPr>
            <a:xfrm>
              <a:off x="7003637" y="4650844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0.158mm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8189FA7-C495-40A3-BD2C-357B259D98AE}"/>
                </a:ext>
              </a:extLst>
            </p:cNvPr>
            <p:cNvSpPr txBox="1"/>
            <p:nvPr/>
          </p:nvSpPr>
          <p:spPr>
            <a:xfrm>
              <a:off x="8929016" y="4660768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0.156mm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FACE0AD-AC6D-502E-478F-671B0D6CFEEA}"/>
                </a:ext>
              </a:extLst>
            </p:cNvPr>
            <p:cNvSpPr txBox="1"/>
            <p:nvPr/>
          </p:nvSpPr>
          <p:spPr>
            <a:xfrm>
              <a:off x="11045634" y="4660768"/>
              <a:ext cx="1244722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0.150mm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FEC770-58AC-ABD7-7115-25B95EEF145C}"/>
              </a:ext>
            </a:extLst>
          </p:cNvPr>
          <p:cNvGrpSpPr/>
          <p:nvPr/>
        </p:nvGrpSpPr>
        <p:grpSpPr>
          <a:xfrm>
            <a:off x="450111" y="3280589"/>
            <a:ext cx="3738454" cy="3365637"/>
            <a:chOff x="415685" y="2181290"/>
            <a:chExt cx="3738454" cy="336563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A7065957-24C9-CB6D-8117-17B44B3F2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685" y="2181290"/>
              <a:ext cx="3738454" cy="2815192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70902F1-1B34-7239-9975-330B8A92B0CE}"/>
                </a:ext>
              </a:extLst>
            </p:cNvPr>
            <p:cNvSpPr txBox="1"/>
            <p:nvPr/>
          </p:nvSpPr>
          <p:spPr>
            <a:xfrm>
              <a:off x="1795450" y="5039865"/>
              <a:ext cx="866800" cy="50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2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μ=0</a:t>
              </a: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D37A8FF-A3A4-1503-23A8-2A4290E57DF7}"/>
              </a:ext>
            </a:extLst>
          </p:cNvPr>
          <p:cNvSpPr txBox="1"/>
          <p:nvPr/>
        </p:nvSpPr>
        <p:spPr>
          <a:xfrm>
            <a:off x="8166699" y="6139164"/>
            <a:ext cx="866800" cy="50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μ=0.5</a:t>
            </a:r>
          </a:p>
        </p:txBody>
      </p:sp>
    </p:spTree>
    <p:extLst>
      <p:ext uri="{BB962C8B-B14F-4D97-AF65-F5344CB8AC3E}">
        <p14:creationId xmlns:p14="http://schemas.microsoft.com/office/powerpoint/2010/main" val="426465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kumimoji="1" lang="zh-CN" altLang="en-US" dirty="0"/>
              <a:t>四、</a:t>
            </a:r>
            <a:r>
              <a:rPr kumimoji="1" lang="en-US" altLang="zh-CN" dirty="0" err="1"/>
              <a:t>CuttingSim</a:t>
            </a:r>
            <a:r>
              <a:rPr kumimoji="1" lang="zh-CN" altLang="en-US" dirty="0"/>
              <a:t>使用思考与感悟</a:t>
            </a:r>
          </a:p>
        </p:txBody>
      </p:sp>
    </p:spTree>
    <p:extLst>
      <p:ext uri="{BB962C8B-B14F-4D97-AF65-F5344CB8AC3E}">
        <p14:creationId xmlns:p14="http://schemas.microsoft.com/office/powerpoint/2010/main" val="1347980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96F600-517A-1C00-58BF-00F254ABE77F}"/>
              </a:ext>
            </a:extLst>
          </p:cNvPr>
          <p:cNvSpPr txBox="1"/>
          <p:nvPr/>
        </p:nvSpPr>
        <p:spPr>
          <a:xfrm>
            <a:off x="144367" y="3141903"/>
            <a:ext cx="5202252" cy="1142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优化空间：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、针对院校教育类的服务，平衡商业利益与教学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可通过发布教程或分析类视频，提升产品影响力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C8475F-BA86-33B0-8001-A9212C0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思考与感悟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744419-CE73-C348-3478-36E9FC2323B2}"/>
              </a:ext>
            </a:extLst>
          </p:cNvPr>
          <p:cNvSpPr txBox="1"/>
          <p:nvPr/>
        </p:nvSpPr>
        <p:spPr>
          <a:xfrm>
            <a:off x="144367" y="1385547"/>
            <a:ext cx="5859150" cy="1502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优点：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、作图与曲线生成效率很高，可以批量开展仿真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、网格、模型优化好，有效缩短仿真时间，提升仿真成功率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78E9AE-11E3-D3B9-7371-7F385F3E8604}"/>
              </a:ext>
            </a:extLst>
          </p:cNvPr>
          <p:cNvGrpSpPr/>
          <p:nvPr/>
        </p:nvGrpSpPr>
        <p:grpSpPr>
          <a:xfrm>
            <a:off x="6096000" y="1349665"/>
            <a:ext cx="5279136" cy="1403108"/>
            <a:chOff x="5841210" y="1514299"/>
            <a:chExt cx="5279136" cy="140310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4C65B3A-3B47-FB17-D389-8B9C3CFE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210" y="1514299"/>
              <a:ext cx="5279136" cy="13335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91183C5-CDDF-C0DD-F2D1-517BD2D5681F}"/>
                </a:ext>
              </a:extLst>
            </p:cNvPr>
            <p:cNvSpPr txBox="1"/>
            <p:nvPr/>
          </p:nvSpPr>
          <p:spPr>
            <a:xfrm>
              <a:off x="7060012" y="2536277"/>
              <a:ext cx="3157583" cy="3811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+mj-ea"/>
                  <a:ea typeface="+mj-ea"/>
                  <a:cs typeface="Calibri" panose="020F0502020204030204" pitchFamily="34" charset="0"/>
                </a:rPr>
                <a:t>自制切削模型切削力仿真结果</a:t>
              </a:r>
              <a:endParaRPr lang="en-US" altLang="zh-CN" sz="1600" dirty="0"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26F3627-7262-4E88-5435-AE6B619F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75" y="1190313"/>
            <a:ext cx="10176825" cy="54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4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谢 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2023/6/21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810" y="1137357"/>
            <a:ext cx="7661999" cy="4583289"/>
          </a:xfrm>
        </p:spPr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一、热</a:t>
            </a:r>
            <a:r>
              <a:rPr kumimoji="1" lang="en-US" altLang="zh-CN" dirty="0"/>
              <a:t>-</a:t>
            </a:r>
            <a:r>
              <a:rPr kumimoji="1" lang="zh-CN" altLang="en-US" dirty="0"/>
              <a:t>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几何模型介绍</a:t>
            </a:r>
            <a:endParaRPr kumimoji="1" lang="en-US" altLang="zh-CN" dirty="0"/>
          </a:p>
          <a:p>
            <a:r>
              <a:rPr kumimoji="1" lang="zh-CN" altLang="en-US" dirty="0"/>
              <a:t>二、切削力与进给力对比</a:t>
            </a:r>
            <a:endParaRPr kumimoji="1" lang="en-US" altLang="zh-CN" dirty="0"/>
          </a:p>
          <a:p>
            <a:r>
              <a:rPr kumimoji="1" lang="zh-CN" altLang="en-US" dirty="0"/>
              <a:t>三、切屑厚度与形状对比</a:t>
            </a:r>
            <a:endParaRPr kumimoji="1" lang="en-US" altLang="zh-CN" dirty="0"/>
          </a:p>
          <a:p>
            <a:r>
              <a:rPr kumimoji="1" lang="zh-CN" altLang="en-US" dirty="0"/>
              <a:t>四、</a:t>
            </a:r>
            <a:r>
              <a:rPr kumimoji="1" lang="en-US" altLang="zh-CN" dirty="0" err="1"/>
              <a:t>CuttingSim</a:t>
            </a:r>
            <a:r>
              <a:rPr kumimoji="1" lang="zh-CN" altLang="en-US" dirty="0"/>
              <a:t>使用思考与感悟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kumimoji="1" lang="zh-CN" altLang="en-US" dirty="0"/>
              <a:t>一、热</a:t>
            </a:r>
            <a:r>
              <a:rPr kumimoji="1" lang="en-US" altLang="zh-CN" dirty="0"/>
              <a:t>-</a:t>
            </a:r>
            <a:r>
              <a:rPr kumimoji="1" lang="zh-CN" altLang="en-US" dirty="0"/>
              <a:t>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几何模型介绍</a:t>
            </a:r>
          </a:p>
        </p:txBody>
      </p:sp>
    </p:spTree>
    <p:extLst>
      <p:ext uri="{BB962C8B-B14F-4D97-AF65-F5344CB8AC3E}">
        <p14:creationId xmlns:p14="http://schemas.microsoft.com/office/powerpoint/2010/main" val="255396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/>
              <a:t>热</a:t>
            </a:r>
            <a:r>
              <a:rPr kumimoji="1" lang="en-US" altLang="zh-CN" dirty="0"/>
              <a:t>-</a:t>
            </a:r>
            <a:r>
              <a:rPr kumimoji="1" lang="zh-CN" altLang="en-US" dirty="0"/>
              <a:t>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几何模型介绍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E680D6-6550-7874-B08B-CD9483E92B51}"/>
              </a:ext>
            </a:extLst>
          </p:cNvPr>
          <p:cNvSpPr txBox="1"/>
          <p:nvPr/>
        </p:nvSpPr>
        <p:spPr>
          <a:xfrm>
            <a:off x="695544" y="1925663"/>
            <a:ext cx="11797373" cy="1855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热模型：热力学第一定律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比热容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cp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热传导率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λ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热膨胀率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弹性形变模型：胡克定律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杨氏模量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，泊松比</a:t>
            </a:r>
            <a:r>
              <a:rPr lang="el-GR" altLang="zh-CN" dirty="0">
                <a:latin typeface="Calibri" panose="020F0502020204030204" pitchFamily="34" charset="0"/>
                <a:cs typeface="Calibri" panose="020F0502020204030204" pitchFamily="34" charset="0"/>
              </a:rPr>
              <a:t>ν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塑性变形模型：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Johnson-Cook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模型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系数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，基准温度</a:t>
            </a:r>
            <a:r>
              <a:rPr lang="en-US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altLang="zh-CN" baseline="-250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0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，基准应变率    ，融化温度</a:t>
            </a:r>
            <a:r>
              <a:rPr lang="en-US" altLang="zh-CN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m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材料分离（切削生成）模型：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Johnson-Cook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损伤模型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——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系数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d1, d2, d3, d4, d5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，基准同上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9691642-960C-B13F-87EF-962A28F70460}"/>
              </a:ext>
            </a:extLst>
          </p:cNvPr>
          <p:cNvSpPr/>
          <p:nvPr/>
        </p:nvSpPr>
        <p:spPr>
          <a:xfrm>
            <a:off x="157254" y="1284250"/>
            <a:ext cx="2003526" cy="588244"/>
          </a:xfrm>
          <a:prstGeom prst="roundRect">
            <a:avLst/>
          </a:prstGeom>
          <a:solidFill>
            <a:srgbClr val="581662"/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热力学模型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027F05F-60BC-3B10-46D9-28D8A21158B1}"/>
              </a:ext>
            </a:extLst>
          </p:cNvPr>
          <p:cNvSpPr/>
          <p:nvPr/>
        </p:nvSpPr>
        <p:spPr>
          <a:xfrm>
            <a:off x="157254" y="3871638"/>
            <a:ext cx="2003526" cy="588244"/>
          </a:xfrm>
          <a:prstGeom prst="roundRect">
            <a:avLst/>
          </a:prstGeom>
          <a:solidFill>
            <a:srgbClr val="581662"/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模型参数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F992DB-AD34-A724-BCFD-1804A9C5F99B}"/>
              </a:ext>
            </a:extLst>
          </p:cNvPr>
          <p:cNvGrpSpPr/>
          <p:nvPr/>
        </p:nvGrpSpPr>
        <p:grpSpPr>
          <a:xfrm>
            <a:off x="346092" y="4550156"/>
            <a:ext cx="9767686" cy="1628787"/>
            <a:chOff x="157254" y="4550156"/>
            <a:chExt cx="9767686" cy="1628787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BF74751-D234-D904-6331-5B4AB5D3E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512" y="4550156"/>
              <a:ext cx="8996428" cy="1628787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2413554-9FF2-6E8C-E8CF-16321EBA81FD}"/>
                </a:ext>
              </a:extLst>
            </p:cNvPr>
            <p:cNvSpPr txBox="1"/>
            <p:nvPr/>
          </p:nvSpPr>
          <p:spPr>
            <a:xfrm>
              <a:off x="4322565" y="5006215"/>
              <a:ext cx="1163835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3.5mm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6A770FA-54BF-49DA-5091-D004E52E7E09}"/>
                </a:ext>
              </a:extLst>
            </p:cNvPr>
            <p:cNvSpPr txBox="1"/>
            <p:nvPr/>
          </p:nvSpPr>
          <p:spPr>
            <a:xfrm>
              <a:off x="157254" y="5573750"/>
              <a:ext cx="1163835" cy="423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0.3mm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F5E97DE-41A1-2481-AB45-6829E366941E}"/>
              </a:ext>
            </a:extLst>
          </p:cNvPr>
          <p:cNvSpPr txBox="1"/>
          <p:nvPr/>
        </p:nvSpPr>
        <p:spPr>
          <a:xfrm>
            <a:off x="70219" y="6069254"/>
            <a:ext cx="11760679" cy="589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just">
              <a:lnSpc>
                <a:spcPts val="2000"/>
              </a:lnSpc>
            </a:pPr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宋体" panose="02010600030101010101" pitchFamily="2" charset="-122"/>
              </a:rPr>
              <a:t>[1]	</a:t>
            </a:r>
            <a:r>
              <a:rPr lang="en-US" altLang="zh-CN" sz="16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宋体" panose="02010600030101010101" pitchFamily="2" charset="-122"/>
              </a:rPr>
              <a:t>Bedzra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宋体" panose="02010600030101010101" pitchFamily="2" charset="-122"/>
              </a:rPr>
              <a:t> R. Finite element simulation of two dimensional orthogonal cutting process and comparison with experiments[D]. GER: RWTH Aachen University, 2013.</a:t>
            </a:r>
            <a:endParaRPr lang="zh-CN" altLang="zh-CN" sz="16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BF72CF-C7EB-55E1-9714-2BF979615B77}"/>
              </a:ext>
            </a:extLst>
          </p:cNvPr>
          <p:cNvSpPr txBox="1"/>
          <p:nvPr/>
        </p:nvSpPr>
        <p:spPr>
          <a:xfrm>
            <a:off x="9213985" y="4179177"/>
            <a:ext cx="1163835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前角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9D92FF-C1C5-5792-C54E-3D86B6B0B2EA}"/>
              </a:ext>
            </a:extLst>
          </p:cNvPr>
          <p:cNvSpPr txBox="1"/>
          <p:nvPr/>
        </p:nvSpPr>
        <p:spPr>
          <a:xfrm>
            <a:off x="9721201" y="5514659"/>
            <a:ext cx="1163835" cy="423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后角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10°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C52966-0052-ACE1-ED5C-BE0200416754}"/>
              </a:ext>
            </a:extLst>
          </p:cNvPr>
          <p:cNvCxnSpPr>
            <a:cxnSpLocks/>
          </p:cNvCxnSpPr>
          <p:nvPr/>
        </p:nvCxnSpPr>
        <p:spPr>
          <a:xfrm>
            <a:off x="9213985" y="5275040"/>
            <a:ext cx="1112029" cy="1"/>
          </a:xfrm>
          <a:prstGeom prst="line">
            <a:avLst/>
          </a:prstGeom>
          <a:ln w="28575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8739BF-7EAA-EBE2-5A26-3860078505BD}"/>
              </a:ext>
            </a:extLst>
          </p:cNvPr>
          <p:cNvCxnSpPr>
            <a:cxnSpLocks/>
          </p:cNvCxnSpPr>
          <p:nvPr/>
        </p:nvCxnSpPr>
        <p:spPr>
          <a:xfrm flipV="1">
            <a:off x="9001611" y="4406589"/>
            <a:ext cx="0" cy="868451"/>
          </a:xfrm>
          <a:prstGeom prst="line">
            <a:avLst/>
          </a:prstGeom>
          <a:ln w="28575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4CF08A3-015E-1B84-9E2A-006BECF8DF8B}"/>
              </a:ext>
            </a:extLst>
          </p:cNvPr>
          <p:cNvSpPr txBox="1"/>
          <p:nvPr/>
        </p:nvSpPr>
        <p:spPr>
          <a:xfrm>
            <a:off x="10367900" y="4957415"/>
            <a:ext cx="1740746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切削力方向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31C633-BFE0-25ED-02C0-EAB6F5BD3983}"/>
              </a:ext>
            </a:extLst>
          </p:cNvPr>
          <p:cNvSpPr txBox="1"/>
          <p:nvPr/>
        </p:nvSpPr>
        <p:spPr>
          <a:xfrm>
            <a:off x="7635323" y="4195570"/>
            <a:ext cx="1465403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进给力方向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521A2-3D3E-3641-0FF4-ECF7B2DCD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201" y="2915154"/>
            <a:ext cx="280988" cy="3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30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kumimoji="1" lang="zh-CN" altLang="en-US" dirty="0"/>
              <a:t>热</a:t>
            </a:r>
            <a:r>
              <a:rPr kumimoji="1" lang="en-US" altLang="zh-CN" dirty="0"/>
              <a:t>-</a:t>
            </a:r>
            <a:r>
              <a:rPr kumimoji="1" lang="zh-CN" altLang="en-US" dirty="0"/>
              <a:t>力</a:t>
            </a:r>
            <a:r>
              <a:rPr kumimoji="1" lang="en-US" altLang="zh-CN" dirty="0"/>
              <a:t>-</a:t>
            </a:r>
            <a:r>
              <a:rPr kumimoji="1" lang="zh-CN" altLang="en-US" dirty="0"/>
              <a:t>几何模型介绍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027F05F-60BC-3B10-46D9-28D8A21158B1}"/>
              </a:ext>
            </a:extLst>
          </p:cNvPr>
          <p:cNvSpPr/>
          <p:nvPr/>
        </p:nvSpPr>
        <p:spPr>
          <a:xfrm>
            <a:off x="108980" y="1279902"/>
            <a:ext cx="2003526" cy="588244"/>
          </a:xfrm>
          <a:prstGeom prst="roundRect">
            <a:avLst/>
          </a:prstGeom>
          <a:solidFill>
            <a:srgbClr val="581662"/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仿真参数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C846F84-1A0B-C2F4-A13C-AA39FEA42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44"/>
          <a:stretch/>
        </p:blipFill>
        <p:spPr>
          <a:xfrm>
            <a:off x="5765962" y="1212175"/>
            <a:ext cx="6355627" cy="22168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57651C0-6A05-F376-811E-8E92DA67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962" y="3536028"/>
            <a:ext cx="6355627" cy="1664104"/>
          </a:xfrm>
          <a:prstGeom prst="rect">
            <a:avLst/>
          </a:prstGeom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016743E3-68C7-9A9B-C75C-A65CC9DCC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482611"/>
              </p:ext>
            </p:extLst>
          </p:nvPr>
        </p:nvGraphicFramePr>
        <p:xfrm>
          <a:off x="270377" y="1988369"/>
          <a:ext cx="4904964" cy="1509812"/>
        </p:xfrm>
        <a:graphic>
          <a:graphicData uri="http://schemas.openxmlformats.org/drawingml/2006/table">
            <a:tbl>
              <a:tblPr firstRow="1" firstCol="1" bandRow="1"/>
              <a:tblGrid>
                <a:gridCol w="817494">
                  <a:extLst>
                    <a:ext uri="{9D8B030D-6E8A-4147-A177-3AD203B41FA5}">
                      <a16:colId xmlns:a16="http://schemas.microsoft.com/office/drawing/2014/main" val="3929675812"/>
                    </a:ext>
                  </a:extLst>
                </a:gridCol>
                <a:gridCol w="817494">
                  <a:extLst>
                    <a:ext uri="{9D8B030D-6E8A-4147-A177-3AD203B41FA5}">
                      <a16:colId xmlns:a16="http://schemas.microsoft.com/office/drawing/2014/main" val="3817948460"/>
                    </a:ext>
                  </a:extLst>
                </a:gridCol>
                <a:gridCol w="817494">
                  <a:extLst>
                    <a:ext uri="{9D8B030D-6E8A-4147-A177-3AD203B41FA5}">
                      <a16:colId xmlns:a16="http://schemas.microsoft.com/office/drawing/2014/main" val="2596185019"/>
                    </a:ext>
                  </a:extLst>
                </a:gridCol>
                <a:gridCol w="817494">
                  <a:extLst>
                    <a:ext uri="{9D8B030D-6E8A-4147-A177-3AD203B41FA5}">
                      <a16:colId xmlns:a16="http://schemas.microsoft.com/office/drawing/2014/main" val="1128090004"/>
                    </a:ext>
                  </a:extLst>
                </a:gridCol>
                <a:gridCol w="817494">
                  <a:extLst>
                    <a:ext uri="{9D8B030D-6E8A-4147-A177-3AD203B41FA5}">
                      <a16:colId xmlns:a16="http://schemas.microsoft.com/office/drawing/2014/main" val="161000272"/>
                    </a:ext>
                  </a:extLst>
                </a:gridCol>
                <a:gridCol w="817494">
                  <a:extLst>
                    <a:ext uri="{9D8B030D-6E8A-4147-A177-3AD203B41FA5}">
                      <a16:colId xmlns:a16="http://schemas.microsoft.com/office/drawing/2014/main" val="2857178833"/>
                    </a:ext>
                  </a:extLst>
                </a:gridCol>
              </a:tblGrid>
              <a:tr h="45492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刀具圆角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切削速度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摩擦系数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力类型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平均力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切屑厚度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570507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 μm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 m/min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091" marR="89091" marT="44546" marB="4454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切削力</a:t>
                      </a:r>
                    </a:p>
                  </a:txBody>
                  <a:tcPr marL="89091" marR="89091" marT="44546" marB="4454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091" marR="89091" marT="44546" marB="4454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endParaRPr lang="zh-CN" sz="13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9091" marR="89091" marT="44546" marB="44546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107433"/>
                  </a:ext>
                </a:extLst>
              </a:tr>
              <a:tr h="2248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 μm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 m/min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00531"/>
                  </a:ext>
                </a:extLst>
              </a:tr>
              <a:tr h="60519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 μm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 m/min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lang="zh-CN" sz="13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240"/>
                        </a:spcBef>
                      </a:pPr>
                      <a:r>
                        <a:rPr lang="zh-CN" sz="13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进给力</a:t>
                      </a:r>
                    </a:p>
                  </a:txBody>
                  <a:tcPr marL="74443" marR="7444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554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AA6ABED0-FAAD-061E-A1DE-68FA78E7776A}"/>
              </a:ext>
            </a:extLst>
          </p:cNvPr>
          <p:cNvSpPr txBox="1"/>
          <p:nvPr/>
        </p:nvSpPr>
        <p:spPr>
          <a:xfrm>
            <a:off x="2320497" y="1382243"/>
            <a:ext cx="3148431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个特征量，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36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组仿真数据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3C52251-6DBC-88A1-67BC-8D9F0A14111C}"/>
              </a:ext>
            </a:extLst>
          </p:cNvPr>
          <p:cNvGrpSpPr/>
          <p:nvPr/>
        </p:nvGrpSpPr>
        <p:grpSpPr>
          <a:xfrm>
            <a:off x="169422" y="3548394"/>
            <a:ext cx="11403270" cy="3064609"/>
            <a:chOff x="169422" y="3548394"/>
            <a:chExt cx="11403270" cy="306460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4C6B3C5-4BA5-13EA-799D-ECE86FB63F57}"/>
                </a:ext>
              </a:extLst>
            </p:cNvPr>
            <p:cNvGrpSpPr/>
            <p:nvPr/>
          </p:nvGrpSpPr>
          <p:grpSpPr>
            <a:xfrm>
              <a:off x="169422" y="3548394"/>
              <a:ext cx="3632756" cy="3060093"/>
              <a:chOff x="169422" y="3548394"/>
              <a:chExt cx="3632756" cy="3060093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B7284643-36DD-6DD1-62BC-ECA2DA743CC4}"/>
                  </a:ext>
                </a:extLst>
              </p:cNvPr>
              <p:cNvGrpSpPr/>
              <p:nvPr/>
            </p:nvGrpSpPr>
            <p:grpSpPr>
              <a:xfrm>
                <a:off x="169422" y="3548394"/>
                <a:ext cx="3632756" cy="2724568"/>
                <a:chOff x="362648" y="4087300"/>
                <a:chExt cx="3273596" cy="2455197"/>
              </a:xfrm>
            </p:grpSpPr>
            <p:pic>
              <p:nvPicPr>
                <p:cNvPr id="52" name="图片 51">
                  <a:extLst>
                    <a:ext uri="{FF2B5EF4-FFF2-40B4-BE49-F238E27FC236}">
                      <a16:creationId xmlns:a16="http://schemas.microsoft.com/office/drawing/2014/main" id="{FC6B3621-4A45-E2B7-B7C7-5783E714C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2648" y="4087300"/>
                  <a:ext cx="3273596" cy="2455197"/>
                </a:xfrm>
                <a:prstGeom prst="rect">
                  <a:avLst/>
                </a:prstGeom>
              </p:spPr>
            </p:pic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8DED06E8-DE96-24CE-C970-400F8734B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72438" y="4411738"/>
                  <a:ext cx="0" cy="1907523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08C185F0-8539-311A-CD79-8E1AE6C9E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986" y="4411738"/>
                  <a:ext cx="0" cy="1907523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0478F5-545E-3F68-49DF-34F5834E978E}"/>
                  </a:ext>
                </a:extLst>
              </p:cNvPr>
              <p:cNvSpPr txBox="1"/>
              <p:nvPr/>
            </p:nvSpPr>
            <p:spPr>
              <a:xfrm>
                <a:off x="1606303" y="6185166"/>
                <a:ext cx="1163835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平均力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C19410C-A914-312F-90A7-C50EE6C411DD}"/>
                </a:ext>
              </a:extLst>
            </p:cNvPr>
            <p:cNvGrpSpPr/>
            <p:nvPr/>
          </p:nvGrpSpPr>
          <p:grpSpPr>
            <a:xfrm>
              <a:off x="3787805" y="3908428"/>
              <a:ext cx="2857521" cy="2700058"/>
              <a:chOff x="3703167" y="3908428"/>
              <a:chExt cx="2857521" cy="2700058"/>
            </a:xfrm>
          </p:grpSpPr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id="{E3812B8C-5860-7C24-D1C7-7F656EB78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167" y="3908428"/>
                <a:ext cx="2857521" cy="228125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5DA1C7-C2D8-BDA2-19CF-EE69575E2D56}"/>
                  </a:ext>
                </a:extLst>
              </p:cNvPr>
              <p:cNvSpPr txBox="1"/>
              <p:nvPr/>
            </p:nvSpPr>
            <p:spPr>
              <a:xfrm>
                <a:off x="4954514" y="6185165"/>
                <a:ext cx="1163835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切屑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187154B-CBFD-386D-2CE2-43A2309CAF96}"/>
                </a:ext>
              </a:extLst>
            </p:cNvPr>
            <p:cNvGrpSpPr/>
            <p:nvPr/>
          </p:nvGrpSpPr>
          <p:grpSpPr>
            <a:xfrm>
              <a:off x="6789525" y="3908428"/>
              <a:ext cx="4783167" cy="2704575"/>
              <a:chOff x="6655569" y="3908428"/>
              <a:chExt cx="4783167" cy="270457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0D29B834-1907-81A6-6369-9FAF300A7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569" y="3908428"/>
                <a:ext cx="4783167" cy="2416847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0F6A0F-03FE-BBB0-9560-4189D27F3B38}"/>
                  </a:ext>
                </a:extLst>
              </p:cNvPr>
              <p:cNvSpPr txBox="1"/>
              <p:nvPr/>
            </p:nvSpPr>
            <p:spPr>
              <a:xfrm>
                <a:off x="8943775" y="6189682"/>
                <a:ext cx="1163835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温度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3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29000"/>
            <a:ext cx="11029615" cy="1497507"/>
          </a:xfrm>
        </p:spPr>
        <p:txBody>
          <a:bodyPr/>
          <a:lstStyle/>
          <a:p>
            <a:r>
              <a:rPr kumimoji="1" lang="zh-CN" altLang="en-US" dirty="0"/>
              <a:t>二、切削力与进给力对比</a:t>
            </a:r>
          </a:p>
        </p:txBody>
      </p:sp>
    </p:spTree>
    <p:extLst>
      <p:ext uri="{BB962C8B-B14F-4D97-AF65-F5344CB8AC3E}">
        <p14:creationId xmlns:p14="http://schemas.microsoft.com/office/powerpoint/2010/main" val="1826138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切削力对比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82D873-48E1-DBB9-78FF-DF8AD216F989}"/>
              </a:ext>
            </a:extLst>
          </p:cNvPr>
          <p:cNvSpPr txBox="1"/>
          <p:nvPr/>
        </p:nvSpPr>
        <p:spPr>
          <a:xfrm>
            <a:off x="663302" y="5154094"/>
            <a:ext cx="3613398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红线：我的仿真结果（模拟值）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蓝线：论文仿真结果（参考值）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黑线：论文实验结果（真实值）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E9632-0DB0-57BC-21B2-80F82573A4F7}"/>
              </a:ext>
            </a:extLst>
          </p:cNvPr>
          <p:cNvSpPr txBox="1"/>
          <p:nvPr/>
        </p:nvSpPr>
        <p:spPr>
          <a:xfrm>
            <a:off x="526642" y="1363527"/>
            <a:ext cx="4604481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不同刀具圆角（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Radius=10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30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μm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513B93-74A8-0C10-006C-245B77D10709}"/>
              </a:ext>
            </a:extLst>
          </p:cNvPr>
          <p:cNvSpPr txBox="1"/>
          <p:nvPr/>
        </p:nvSpPr>
        <p:spPr>
          <a:xfrm>
            <a:off x="6096000" y="5334143"/>
            <a:ext cx="5517463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 趋势与数值基本一致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三种刀具圆角下，随着切削速度增加，切削力减小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558EC1-395C-1043-1BF7-B0A0D3FE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262" y="1869791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1DD39A8-2044-CE1A-5DBD-7FAB777D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06" y="1869791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3A408DC-C90F-EC9F-28C3-F4A948A59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" y="1869791"/>
            <a:ext cx="3851330" cy="305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26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切削力对比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82D873-48E1-DBB9-78FF-DF8AD216F989}"/>
              </a:ext>
            </a:extLst>
          </p:cNvPr>
          <p:cNvSpPr txBox="1"/>
          <p:nvPr/>
        </p:nvSpPr>
        <p:spPr>
          <a:xfrm>
            <a:off x="663302" y="5154094"/>
            <a:ext cx="3613398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红线：我的仿真结果（模拟值）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蓝线：论文仿真结果（参考值）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黑线：论文实验结果（真实值）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E9632-0DB0-57BC-21B2-80F82573A4F7}"/>
              </a:ext>
            </a:extLst>
          </p:cNvPr>
          <p:cNvSpPr txBox="1"/>
          <p:nvPr/>
        </p:nvSpPr>
        <p:spPr>
          <a:xfrm>
            <a:off x="526642" y="1363527"/>
            <a:ext cx="4604481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不同切削速度（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20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80 m/min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513B93-74A8-0C10-006C-245B77D10709}"/>
              </a:ext>
            </a:extLst>
          </p:cNvPr>
          <p:cNvSpPr txBox="1"/>
          <p:nvPr/>
        </p:nvSpPr>
        <p:spPr>
          <a:xfrm>
            <a:off x="5877770" y="5334143"/>
            <a:ext cx="6175597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数值基本一致，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黑趋势不明显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三种切削速度下，随着刀具圆角增加，无法判断切削力变化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0">
            <a:extLst>
              <a:ext uri="{FF2B5EF4-FFF2-40B4-BE49-F238E27FC236}">
                <a16:creationId xmlns:a16="http://schemas.microsoft.com/office/drawing/2014/main" id="{A286FCBA-248C-C924-C83A-4FD8E8E8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447" y="1986480"/>
            <a:ext cx="3931920" cy="31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ECCA1E3F-DF78-5EC4-1D01-FCD0ECDF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54015"/>
            <a:ext cx="3931920" cy="31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E834581-910B-A54E-D937-10BCC238A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34" y="1964258"/>
            <a:ext cx="3931920" cy="311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8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进给力对比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82D873-48E1-DBB9-78FF-DF8AD216F989}"/>
              </a:ext>
            </a:extLst>
          </p:cNvPr>
          <p:cNvSpPr txBox="1"/>
          <p:nvPr/>
        </p:nvSpPr>
        <p:spPr>
          <a:xfrm>
            <a:off x="663302" y="5154094"/>
            <a:ext cx="3613398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红线：我的仿真结果（模拟值）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蓝线：论文仿真结果（参考值）</a:t>
            </a:r>
            <a:endParaRPr lang="en-US" altLang="zh-C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黑线：论文实验结果（真实值）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AE9632-0DB0-57BC-21B2-80F82573A4F7}"/>
              </a:ext>
            </a:extLst>
          </p:cNvPr>
          <p:cNvSpPr txBox="1"/>
          <p:nvPr/>
        </p:nvSpPr>
        <p:spPr>
          <a:xfrm>
            <a:off x="526642" y="1363527"/>
            <a:ext cx="4604481" cy="422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不同刀具圆角（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Radius=10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30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μm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513B93-74A8-0C10-006C-245B77D10709}"/>
              </a:ext>
            </a:extLst>
          </p:cNvPr>
          <p:cNvSpPr txBox="1"/>
          <p:nvPr/>
        </p:nvSpPr>
        <p:spPr>
          <a:xfrm>
            <a:off x="6096000" y="5334143"/>
            <a:ext cx="5517463" cy="782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数值基本一致，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红</a:t>
            </a:r>
            <a:r>
              <a: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蓝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黑 趋势基本一致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三种刀具圆角下，随着切削速度增加，进给力减小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30">
            <a:extLst>
              <a:ext uri="{FF2B5EF4-FFF2-40B4-BE49-F238E27FC236}">
                <a16:creationId xmlns:a16="http://schemas.microsoft.com/office/drawing/2014/main" id="{77FD2C54-0328-F9EF-E200-50CC48BA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06" y="1924041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2">
            <a:extLst>
              <a:ext uri="{FF2B5EF4-FFF2-40B4-BE49-F238E27FC236}">
                <a16:creationId xmlns:a16="http://schemas.microsoft.com/office/drawing/2014/main" id="{92F9486D-E747-793A-9E5F-6216B95A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393" y="1923853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>
            <a:extLst>
              <a:ext uri="{FF2B5EF4-FFF2-40B4-BE49-F238E27FC236}">
                <a16:creationId xmlns:a16="http://schemas.microsoft.com/office/drawing/2014/main" id="{23455D4D-8530-D845-2892-34C8C8DF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82" y="1954016"/>
            <a:ext cx="3931920" cy="31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85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5744</TotalTime>
  <Words>719</Words>
  <Application>Microsoft Office PowerPoint</Application>
  <PresentationFormat>宽屏</PresentationFormat>
  <Paragraphs>110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华文中宋</vt:lpstr>
      <vt:lpstr>等线</vt:lpstr>
      <vt:lpstr>Calibri</vt:lpstr>
      <vt:lpstr>Gill Sans MT</vt:lpstr>
      <vt:lpstr>Times New Roman</vt:lpstr>
      <vt:lpstr>Wingdings 2</vt:lpstr>
      <vt:lpstr>清华简约主题-顶边-16:9</vt:lpstr>
      <vt:lpstr>高温镍基合金Inconel718热力耦合切削仿真 —— Cuttingsim辅助</vt:lpstr>
      <vt:lpstr>目录</vt:lpstr>
      <vt:lpstr>一、热-力-几何模型介绍</vt:lpstr>
      <vt:lpstr>热-力-几何模型介绍</vt:lpstr>
      <vt:lpstr>热-力-几何模型介绍</vt:lpstr>
      <vt:lpstr>二、切削力与进给力对比</vt:lpstr>
      <vt:lpstr>切削力对比</vt:lpstr>
      <vt:lpstr>切削力对比</vt:lpstr>
      <vt:lpstr>进给力对比</vt:lpstr>
      <vt:lpstr>进给力对比</vt:lpstr>
      <vt:lpstr>三、切屑厚度与形状对比</vt:lpstr>
      <vt:lpstr>切屑厚度</vt:lpstr>
      <vt:lpstr>切屑形状</vt:lpstr>
      <vt:lpstr>四、CuttingSim使用思考与感悟</vt:lpstr>
      <vt:lpstr>思考与感悟</vt:lpstr>
      <vt:lpstr>谢 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镇 朱</cp:lastModifiedBy>
  <cp:revision>1425</cp:revision>
  <cp:lastPrinted>2020-04-04T02:50:47Z</cp:lastPrinted>
  <dcterms:created xsi:type="dcterms:W3CDTF">2020-01-04T07:43:38Z</dcterms:created>
  <dcterms:modified xsi:type="dcterms:W3CDTF">2023-06-22T07:12:09Z</dcterms:modified>
</cp:coreProperties>
</file>