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2" r:id="rId3"/>
    <p:sldId id="257" r:id="rId4"/>
    <p:sldId id="293" r:id="rId5"/>
    <p:sldId id="292" r:id="rId6"/>
    <p:sldId id="283" r:id="rId7"/>
    <p:sldId id="289" r:id="rId8"/>
    <p:sldId id="286" r:id="rId9"/>
    <p:sldId id="296" r:id="rId10"/>
    <p:sldId id="297" r:id="rId11"/>
    <p:sldId id="284" r:id="rId12"/>
    <p:sldId id="290" r:id="rId13"/>
    <p:sldId id="291" r:id="rId14"/>
    <p:sldId id="285" r:id="rId15"/>
    <p:sldId id="287" r:id="rId16"/>
    <p:sldId id="294" r:id="rId17"/>
    <p:sldId id="295" r:id="rId18"/>
    <p:sldId id="299" r:id="rId19"/>
    <p:sldId id="301" r:id="rId20"/>
    <p:sldId id="300" r:id="rId2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660"/>
  </p:normalViewPr>
  <p:slideViewPr>
    <p:cSldViewPr>
      <p:cViewPr>
        <p:scale>
          <a:sx n="70" d="100"/>
          <a:sy n="70" d="100"/>
        </p:scale>
        <p:origin x="-1350" y="-3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D6E7F3-AD3C-498C-8E9C-9A3243FE120D}" type="doc">
      <dgm:prSet loTypeId="urn:microsoft.com/office/officeart/2005/8/layout/hierarchy2" loCatId="hierarchy" qsTypeId="urn:microsoft.com/office/officeart/2005/8/quickstyle/simple4" qsCatId="simple" csTypeId="urn:microsoft.com/office/officeart/2005/8/colors/colorful2" csCatId="colorful" phldr="1"/>
      <dgm:spPr/>
      <dgm:t>
        <a:bodyPr/>
        <a:lstStyle/>
        <a:p>
          <a:endParaRPr lang="es-ES"/>
        </a:p>
      </dgm:t>
    </dgm:pt>
    <dgm:pt modelId="{FAEA89B7-2146-4E82-9E12-C4DF3C7047B0}">
      <dgm:prSet phldrT="[Texto]"/>
      <dgm:spPr/>
      <dgm:t>
        <a:bodyPr/>
        <a:lstStyle/>
        <a:p>
          <a:r>
            <a:rPr lang="es-ES" dirty="0" smtClean="0"/>
            <a:t>Variables</a:t>
          </a:r>
          <a:endParaRPr lang="es-ES" dirty="0"/>
        </a:p>
      </dgm:t>
    </dgm:pt>
    <dgm:pt modelId="{0D48A175-0041-42CF-8455-D6F364D31B5E}" type="parTrans" cxnId="{463ABCB8-7F89-42E0-9C98-DF216DCF773D}">
      <dgm:prSet/>
      <dgm:spPr/>
      <dgm:t>
        <a:bodyPr/>
        <a:lstStyle/>
        <a:p>
          <a:endParaRPr lang="es-ES"/>
        </a:p>
      </dgm:t>
    </dgm:pt>
    <dgm:pt modelId="{4AC38BAE-7308-4439-8216-C8CB79E8F3EF}" type="sibTrans" cxnId="{463ABCB8-7F89-42E0-9C98-DF216DCF773D}">
      <dgm:prSet/>
      <dgm:spPr/>
      <dgm:t>
        <a:bodyPr/>
        <a:lstStyle/>
        <a:p>
          <a:endParaRPr lang="es-ES"/>
        </a:p>
      </dgm:t>
    </dgm:pt>
    <dgm:pt modelId="{A7CF79F9-6680-4D0D-A2B9-9E44690D5803}">
      <dgm:prSet phldrT="[Texto]"/>
      <dgm:spPr/>
      <dgm:t>
        <a:bodyPr/>
        <a:lstStyle/>
        <a:p>
          <a:r>
            <a:rPr lang="es-ES" dirty="0" smtClean="0"/>
            <a:t>cuantitativas</a:t>
          </a:r>
          <a:endParaRPr lang="es-ES" dirty="0"/>
        </a:p>
      </dgm:t>
    </dgm:pt>
    <dgm:pt modelId="{2136D171-BE7E-4810-BBF4-93DEAFA9679F}" type="parTrans" cxnId="{57DA65DD-4696-4435-9AF2-EADF6A502F30}">
      <dgm:prSet/>
      <dgm:spPr/>
      <dgm:t>
        <a:bodyPr/>
        <a:lstStyle/>
        <a:p>
          <a:endParaRPr lang="es-ES"/>
        </a:p>
      </dgm:t>
    </dgm:pt>
    <dgm:pt modelId="{B92C0297-3153-45D9-B5AF-18730A37F72D}" type="sibTrans" cxnId="{57DA65DD-4696-4435-9AF2-EADF6A502F30}">
      <dgm:prSet/>
      <dgm:spPr/>
      <dgm:t>
        <a:bodyPr/>
        <a:lstStyle/>
        <a:p>
          <a:endParaRPr lang="es-ES"/>
        </a:p>
      </dgm:t>
    </dgm:pt>
    <dgm:pt modelId="{1CEA4683-FDA1-4660-B39A-0FF59D5981DC}">
      <dgm:prSet phldrT="[Texto]">
        <dgm:style>
          <a:lnRef idx="0">
            <a:schemeClr val="accent3"/>
          </a:lnRef>
          <a:fillRef idx="3">
            <a:schemeClr val="accent3"/>
          </a:fillRef>
          <a:effectRef idx="3">
            <a:schemeClr val="accent3"/>
          </a:effectRef>
          <a:fontRef idx="minor">
            <a:schemeClr val="lt1"/>
          </a:fontRef>
        </dgm:style>
      </dgm:prSet>
      <dgm:spPr/>
      <dgm:t>
        <a:bodyPr/>
        <a:lstStyle/>
        <a:p>
          <a:r>
            <a:rPr lang="es-ES" dirty="0" smtClean="0"/>
            <a:t>discretas</a:t>
          </a:r>
          <a:endParaRPr lang="es-ES" dirty="0"/>
        </a:p>
      </dgm:t>
    </dgm:pt>
    <dgm:pt modelId="{3D8E3413-94C9-4BB5-A94E-670679EBADEC}" type="parTrans" cxnId="{942B087F-66C3-46E2-B8A0-5019CB972107}">
      <dgm:prSet/>
      <dgm:spPr/>
      <dgm:t>
        <a:bodyPr/>
        <a:lstStyle/>
        <a:p>
          <a:endParaRPr lang="es-ES"/>
        </a:p>
      </dgm:t>
    </dgm:pt>
    <dgm:pt modelId="{B1FF1FD5-0D0C-4787-A7BC-5D050B8CBAD4}" type="sibTrans" cxnId="{942B087F-66C3-46E2-B8A0-5019CB972107}">
      <dgm:prSet/>
      <dgm:spPr/>
      <dgm:t>
        <a:bodyPr/>
        <a:lstStyle/>
        <a:p>
          <a:endParaRPr lang="es-ES"/>
        </a:p>
      </dgm:t>
    </dgm:pt>
    <dgm:pt modelId="{75B2A1E0-441D-4FB0-96D1-6C4754F5517D}">
      <dgm:prSet phldrT="[Texto]">
        <dgm:style>
          <a:lnRef idx="0">
            <a:schemeClr val="accent3"/>
          </a:lnRef>
          <a:fillRef idx="3">
            <a:schemeClr val="accent3"/>
          </a:fillRef>
          <a:effectRef idx="3">
            <a:schemeClr val="accent3"/>
          </a:effectRef>
          <a:fontRef idx="minor">
            <a:schemeClr val="lt1"/>
          </a:fontRef>
        </dgm:style>
      </dgm:prSet>
      <dgm:spPr/>
      <dgm:t>
        <a:bodyPr/>
        <a:lstStyle/>
        <a:p>
          <a:r>
            <a:rPr lang="es-ES" dirty="0" smtClean="0"/>
            <a:t>continuas</a:t>
          </a:r>
          <a:endParaRPr lang="es-ES" dirty="0"/>
        </a:p>
      </dgm:t>
    </dgm:pt>
    <dgm:pt modelId="{5A395A78-BC01-4741-ACCF-AE30FE387B49}" type="parTrans" cxnId="{0B97F056-75D1-4FA1-9671-8BF190C5DC9B}">
      <dgm:prSet/>
      <dgm:spPr/>
      <dgm:t>
        <a:bodyPr/>
        <a:lstStyle/>
        <a:p>
          <a:endParaRPr lang="es-ES"/>
        </a:p>
      </dgm:t>
    </dgm:pt>
    <dgm:pt modelId="{3CD0F3CC-D95B-4507-9678-4EB324C355D7}" type="sibTrans" cxnId="{0B97F056-75D1-4FA1-9671-8BF190C5DC9B}">
      <dgm:prSet/>
      <dgm:spPr/>
      <dgm:t>
        <a:bodyPr/>
        <a:lstStyle/>
        <a:p>
          <a:endParaRPr lang="es-ES"/>
        </a:p>
      </dgm:t>
    </dgm:pt>
    <dgm:pt modelId="{08001B7E-F7D8-4FEE-8013-AC4A0D4C43CB}">
      <dgm:prSet phldrT="[Texto]">
        <dgm:style>
          <a:lnRef idx="1">
            <a:schemeClr val="accent4"/>
          </a:lnRef>
          <a:fillRef idx="3">
            <a:schemeClr val="accent4"/>
          </a:fillRef>
          <a:effectRef idx="2">
            <a:schemeClr val="accent4"/>
          </a:effectRef>
          <a:fontRef idx="minor">
            <a:schemeClr val="lt1"/>
          </a:fontRef>
        </dgm:style>
      </dgm:prSet>
      <dgm:spPr/>
      <dgm:t>
        <a:bodyPr/>
        <a:lstStyle/>
        <a:p>
          <a:r>
            <a:rPr lang="es-ES" dirty="0" smtClean="0"/>
            <a:t>cualitativas</a:t>
          </a:r>
          <a:endParaRPr lang="es-ES" dirty="0"/>
        </a:p>
      </dgm:t>
    </dgm:pt>
    <dgm:pt modelId="{E7151780-99E5-42B6-BAB5-77B9E6AAC3B5}" type="parTrans" cxnId="{1F3768B3-2ABA-4D7E-95CB-57EF985C38BD}">
      <dgm:prSet/>
      <dgm:spPr/>
      <dgm:t>
        <a:bodyPr/>
        <a:lstStyle/>
        <a:p>
          <a:endParaRPr lang="es-ES"/>
        </a:p>
      </dgm:t>
    </dgm:pt>
    <dgm:pt modelId="{A7A6682D-E0D1-47E4-88E0-ABA483794423}" type="sibTrans" cxnId="{1F3768B3-2ABA-4D7E-95CB-57EF985C38BD}">
      <dgm:prSet/>
      <dgm:spPr/>
      <dgm:t>
        <a:bodyPr/>
        <a:lstStyle/>
        <a:p>
          <a:endParaRPr lang="es-ES"/>
        </a:p>
      </dgm:t>
    </dgm:pt>
    <dgm:pt modelId="{F75B7D03-B28B-41B9-9AF8-15EEB4BBC442}">
      <dgm:prSet phldrT="[Texto]">
        <dgm:style>
          <a:lnRef idx="0">
            <a:schemeClr val="accent4"/>
          </a:lnRef>
          <a:fillRef idx="3">
            <a:schemeClr val="accent4"/>
          </a:fillRef>
          <a:effectRef idx="3">
            <a:schemeClr val="accent4"/>
          </a:effectRef>
          <a:fontRef idx="minor">
            <a:schemeClr val="lt1"/>
          </a:fontRef>
        </dgm:style>
      </dgm:prSet>
      <dgm:spPr/>
      <dgm:t>
        <a:bodyPr/>
        <a:lstStyle/>
        <a:p>
          <a:r>
            <a:rPr lang="es-ES" dirty="0" smtClean="0"/>
            <a:t>ordinales</a:t>
          </a:r>
          <a:endParaRPr lang="es-ES" dirty="0"/>
        </a:p>
      </dgm:t>
    </dgm:pt>
    <dgm:pt modelId="{6EB55D5C-D995-4FAC-8EDB-47D301B80885}" type="parTrans" cxnId="{508ADD9A-B72C-4711-A1AA-CE43C4C00EAF}">
      <dgm:prSet/>
      <dgm:spPr/>
      <dgm:t>
        <a:bodyPr/>
        <a:lstStyle/>
        <a:p>
          <a:endParaRPr lang="es-ES"/>
        </a:p>
      </dgm:t>
    </dgm:pt>
    <dgm:pt modelId="{370E5F0A-2529-49DE-9B4F-6D0B17713B75}" type="sibTrans" cxnId="{508ADD9A-B72C-4711-A1AA-CE43C4C00EAF}">
      <dgm:prSet/>
      <dgm:spPr/>
      <dgm:t>
        <a:bodyPr/>
        <a:lstStyle/>
        <a:p>
          <a:endParaRPr lang="es-ES"/>
        </a:p>
      </dgm:t>
    </dgm:pt>
    <dgm:pt modelId="{52442BCB-3A9A-4DFE-A1DD-622EB955F0B8}">
      <dgm:prSet phldrT="[Texto]">
        <dgm:style>
          <a:lnRef idx="0">
            <a:schemeClr val="accent4"/>
          </a:lnRef>
          <a:fillRef idx="3">
            <a:schemeClr val="accent4"/>
          </a:fillRef>
          <a:effectRef idx="3">
            <a:schemeClr val="accent4"/>
          </a:effectRef>
          <a:fontRef idx="minor">
            <a:schemeClr val="lt1"/>
          </a:fontRef>
        </dgm:style>
      </dgm:prSet>
      <dgm:spPr/>
      <dgm:t>
        <a:bodyPr/>
        <a:lstStyle/>
        <a:p>
          <a:r>
            <a:rPr lang="es-ES" dirty="0" smtClean="0"/>
            <a:t>nominales</a:t>
          </a:r>
          <a:endParaRPr lang="es-ES" dirty="0"/>
        </a:p>
      </dgm:t>
    </dgm:pt>
    <dgm:pt modelId="{DE65AD8C-7257-4FA9-8E65-A2435497DC9F}" type="parTrans" cxnId="{119EBFFE-6EB4-493C-A375-C3D06EF2C554}">
      <dgm:prSet/>
      <dgm:spPr/>
      <dgm:t>
        <a:bodyPr/>
        <a:lstStyle/>
        <a:p>
          <a:endParaRPr lang="es-ES"/>
        </a:p>
      </dgm:t>
    </dgm:pt>
    <dgm:pt modelId="{680214FE-4A7A-4DEE-B5AA-2D4B9636B48D}" type="sibTrans" cxnId="{119EBFFE-6EB4-493C-A375-C3D06EF2C554}">
      <dgm:prSet/>
      <dgm:spPr/>
      <dgm:t>
        <a:bodyPr/>
        <a:lstStyle/>
        <a:p>
          <a:endParaRPr lang="es-ES"/>
        </a:p>
      </dgm:t>
    </dgm:pt>
    <dgm:pt modelId="{FB1A931F-C9C4-443E-B3F1-D6A841C75970}" type="pres">
      <dgm:prSet presAssocID="{ADD6E7F3-AD3C-498C-8E9C-9A3243FE120D}" presName="diagram" presStyleCnt="0">
        <dgm:presLayoutVars>
          <dgm:chPref val="1"/>
          <dgm:dir/>
          <dgm:animOne val="branch"/>
          <dgm:animLvl val="lvl"/>
          <dgm:resizeHandles val="exact"/>
        </dgm:presLayoutVars>
      </dgm:prSet>
      <dgm:spPr/>
      <dgm:t>
        <a:bodyPr/>
        <a:lstStyle/>
        <a:p>
          <a:endParaRPr lang="es-ES"/>
        </a:p>
      </dgm:t>
    </dgm:pt>
    <dgm:pt modelId="{6BF34CFB-0356-4672-915C-552CC82CF817}" type="pres">
      <dgm:prSet presAssocID="{FAEA89B7-2146-4E82-9E12-C4DF3C7047B0}" presName="root1" presStyleCnt="0"/>
      <dgm:spPr/>
    </dgm:pt>
    <dgm:pt modelId="{09FF1781-0FB8-4957-A326-65782B06E675}" type="pres">
      <dgm:prSet presAssocID="{FAEA89B7-2146-4E82-9E12-C4DF3C7047B0}" presName="LevelOneTextNode" presStyleLbl="node0" presStyleIdx="0" presStyleCnt="1">
        <dgm:presLayoutVars>
          <dgm:chPref val="3"/>
        </dgm:presLayoutVars>
      </dgm:prSet>
      <dgm:spPr/>
      <dgm:t>
        <a:bodyPr/>
        <a:lstStyle/>
        <a:p>
          <a:endParaRPr lang="es-ES"/>
        </a:p>
      </dgm:t>
    </dgm:pt>
    <dgm:pt modelId="{A7552C8B-4A64-4D8D-8711-E37994F970C4}" type="pres">
      <dgm:prSet presAssocID="{FAEA89B7-2146-4E82-9E12-C4DF3C7047B0}" presName="level2hierChild" presStyleCnt="0"/>
      <dgm:spPr/>
    </dgm:pt>
    <dgm:pt modelId="{FCD7CCCD-2147-419A-84DF-C385FEDF3051}" type="pres">
      <dgm:prSet presAssocID="{2136D171-BE7E-4810-BBF4-93DEAFA9679F}" presName="conn2-1" presStyleLbl="parChTrans1D2" presStyleIdx="0" presStyleCnt="2"/>
      <dgm:spPr/>
      <dgm:t>
        <a:bodyPr/>
        <a:lstStyle/>
        <a:p>
          <a:endParaRPr lang="es-ES"/>
        </a:p>
      </dgm:t>
    </dgm:pt>
    <dgm:pt modelId="{64E6D7B7-FC3B-4F0D-BA5D-D5A4724C375B}" type="pres">
      <dgm:prSet presAssocID="{2136D171-BE7E-4810-BBF4-93DEAFA9679F}" presName="connTx" presStyleLbl="parChTrans1D2" presStyleIdx="0" presStyleCnt="2"/>
      <dgm:spPr/>
      <dgm:t>
        <a:bodyPr/>
        <a:lstStyle/>
        <a:p>
          <a:endParaRPr lang="es-ES"/>
        </a:p>
      </dgm:t>
    </dgm:pt>
    <dgm:pt modelId="{6E946F02-78E5-41BF-884F-3A8BDB01F70F}" type="pres">
      <dgm:prSet presAssocID="{A7CF79F9-6680-4D0D-A2B9-9E44690D5803}" presName="root2" presStyleCnt="0"/>
      <dgm:spPr/>
    </dgm:pt>
    <dgm:pt modelId="{FDA741A8-7585-49C3-9326-4C5B09986850}" type="pres">
      <dgm:prSet presAssocID="{A7CF79F9-6680-4D0D-A2B9-9E44690D5803}" presName="LevelTwoTextNode" presStyleLbl="node2" presStyleIdx="0" presStyleCnt="2">
        <dgm:presLayoutVars>
          <dgm:chPref val="3"/>
        </dgm:presLayoutVars>
      </dgm:prSet>
      <dgm:spPr/>
      <dgm:t>
        <a:bodyPr/>
        <a:lstStyle/>
        <a:p>
          <a:endParaRPr lang="es-ES"/>
        </a:p>
      </dgm:t>
    </dgm:pt>
    <dgm:pt modelId="{3355FFC5-CEC1-42B7-946F-34402E85E7ED}" type="pres">
      <dgm:prSet presAssocID="{A7CF79F9-6680-4D0D-A2B9-9E44690D5803}" presName="level3hierChild" presStyleCnt="0"/>
      <dgm:spPr/>
    </dgm:pt>
    <dgm:pt modelId="{AA6DFBD6-FADA-4993-B132-C1A754ECEA1F}" type="pres">
      <dgm:prSet presAssocID="{3D8E3413-94C9-4BB5-A94E-670679EBADEC}" presName="conn2-1" presStyleLbl="parChTrans1D3" presStyleIdx="0" presStyleCnt="4"/>
      <dgm:spPr/>
      <dgm:t>
        <a:bodyPr/>
        <a:lstStyle/>
        <a:p>
          <a:endParaRPr lang="es-ES"/>
        </a:p>
      </dgm:t>
    </dgm:pt>
    <dgm:pt modelId="{975E63AC-B49F-4A25-9342-3C6D976F5C40}" type="pres">
      <dgm:prSet presAssocID="{3D8E3413-94C9-4BB5-A94E-670679EBADEC}" presName="connTx" presStyleLbl="parChTrans1D3" presStyleIdx="0" presStyleCnt="4"/>
      <dgm:spPr/>
      <dgm:t>
        <a:bodyPr/>
        <a:lstStyle/>
        <a:p>
          <a:endParaRPr lang="es-ES"/>
        </a:p>
      </dgm:t>
    </dgm:pt>
    <dgm:pt modelId="{481BB28F-5283-4B61-B2CB-3E8C6009F21A}" type="pres">
      <dgm:prSet presAssocID="{1CEA4683-FDA1-4660-B39A-0FF59D5981DC}" presName="root2" presStyleCnt="0"/>
      <dgm:spPr/>
    </dgm:pt>
    <dgm:pt modelId="{155436E1-357D-4E49-8255-C1B915D1EF54}" type="pres">
      <dgm:prSet presAssocID="{1CEA4683-FDA1-4660-B39A-0FF59D5981DC}" presName="LevelTwoTextNode" presStyleLbl="node3" presStyleIdx="0" presStyleCnt="4">
        <dgm:presLayoutVars>
          <dgm:chPref val="3"/>
        </dgm:presLayoutVars>
      </dgm:prSet>
      <dgm:spPr/>
      <dgm:t>
        <a:bodyPr/>
        <a:lstStyle/>
        <a:p>
          <a:endParaRPr lang="es-ES"/>
        </a:p>
      </dgm:t>
    </dgm:pt>
    <dgm:pt modelId="{69B5889E-F24D-4FA9-AD4E-5BA5F1A2C832}" type="pres">
      <dgm:prSet presAssocID="{1CEA4683-FDA1-4660-B39A-0FF59D5981DC}" presName="level3hierChild" presStyleCnt="0"/>
      <dgm:spPr/>
    </dgm:pt>
    <dgm:pt modelId="{12BAE6C1-A476-4442-957A-F93A977C35F0}" type="pres">
      <dgm:prSet presAssocID="{5A395A78-BC01-4741-ACCF-AE30FE387B49}" presName="conn2-1" presStyleLbl="parChTrans1D3" presStyleIdx="1" presStyleCnt="4"/>
      <dgm:spPr/>
      <dgm:t>
        <a:bodyPr/>
        <a:lstStyle/>
        <a:p>
          <a:endParaRPr lang="es-ES"/>
        </a:p>
      </dgm:t>
    </dgm:pt>
    <dgm:pt modelId="{90163CEE-4A7F-42DD-9D05-42BA8323BAE9}" type="pres">
      <dgm:prSet presAssocID="{5A395A78-BC01-4741-ACCF-AE30FE387B49}" presName="connTx" presStyleLbl="parChTrans1D3" presStyleIdx="1" presStyleCnt="4"/>
      <dgm:spPr/>
      <dgm:t>
        <a:bodyPr/>
        <a:lstStyle/>
        <a:p>
          <a:endParaRPr lang="es-ES"/>
        </a:p>
      </dgm:t>
    </dgm:pt>
    <dgm:pt modelId="{4E8D0147-AE58-4BD1-B9B4-740011748654}" type="pres">
      <dgm:prSet presAssocID="{75B2A1E0-441D-4FB0-96D1-6C4754F5517D}" presName="root2" presStyleCnt="0"/>
      <dgm:spPr/>
    </dgm:pt>
    <dgm:pt modelId="{A1DC141B-C140-4B30-B8B8-DAAF9F362CEE}" type="pres">
      <dgm:prSet presAssocID="{75B2A1E0-441D-4FB0-96D1-6C4754F5517D}" presName="LevelTwoTextNode" presStyleLbl="node3" presStyleIdx="1" presStyleCnt="4">
        <dgm:presLayoutVars>
          <dgm:chPref val="3"/>
        </dgm:presLayoutVars>
      </dgm:prSet>
      <dgm:spPr/>
      <dgm:t>
        <a:bodyPr/>
        <a:lstStyle/>
        <a:p>
          <a:endParaRPr lang="es-ES"/>
        </a:p>
      </dgm:t>
    </dgm:pt>
    <dgm:pt modelId="{3EFC6767-A2CC-46DB-9D1E-A98740CB3D8F}" type="pres">
      <dgm:prSet presAssocID="{75B2A1E0-441D-4FB0-96D1-6C4754F5517D}" presName="level3hierChild" presStyleCnt="0"/>
      <dgm:spPr/>
    </dgm:pt>
    <dgm:pt modelId="{3558CD3E-90EE-4B33-9544-A1B83F53B308}" type="pres">
      <dgm:prSet presAssocID="{E7151780-99E5-42B6-BAB5-77B9E6AAC3B5}" presName="conn2-1" presStyleLbl="parChTrans1D2" presStyleIdx="1" presStyleCnt="2"/>
      <dgm:spPr/>
      <dgm:t>
        <a:bodyPr/>
        <a:lstStyle/>
        <a:p>
          <a:endParaRPr lang="es-ES"/>
        </a:p>
      </dgm:t>
    </dgm:pt>
    <dgm:pt modelId="{8587BC3F-5E7A-4491-983F-FA48909A9DA3}" type="pres">
      <dgm:prSet presAssocID="{E7151780-99E5-42B6-BAB5-77B9E6AAC3B5}" presName="connTx" presStyleLbl="parChTrans1D2" presStyleIdx="1" presStyleCnt="2"/>
      <dgm:spPr/>
      <dgm:t>
        <a:bodyPr/>
        <a:lstStyle/>
        <a:p>
          <a:endParaRPr lang="es-ES"/>
        </a:p>
      </dgm:t>
    </dgm:pt>
    <dgm:pt modelId="{A711FF86-7F7B-4BDA-B631-E1FD4842ED77}" type="pres">
      <dgm:prSet presAssocID="{08001B7E-F7D8-4FEE-8013-AC4A0D4C43CB}" presName="root2" presStyleCnt="0"/>
      <dgm:spPr/>
    </dgm:pt>
    <dgm:pt modelId="{03D002F7-65EC-4325-81B1-A682930F5656}" type="pres">
      <dgm:prSet presAssocID="{08001B7E-F7D8-4FEE-8013-AC4A0D4C43CB}" presName="LevelTwoTextNode" presStyleLbl="node2" presStyleIdx="1" presStyleCnt="2">
        <dgm:presLayoutVars>
          <dgm:chPref val="3"/>
        </dgm:presLayoutVars>
      </dgm:prSet>
      <dgm:spPr/>
      <dgm:t>
        <a:bodyPr/>
        <a:lstStyle/>
        <a:p>
          <a:endParaRPr lang="es-ES"/>
        </a:p>
      </dgm:t>
    </dgm:pt>
    <dgm:pt modelId="{30FDEDFE-0A28-4779-A063-5D308A3C7225}" type="pres">
      <dgm:prSet presAssocID="{08001B7E-F7D8-4FEE-8013-AC4A0D4C43CB}" presName="level3hierChild" presStyleCnt="0"/>
      <dgm:spPr/>
    </dgm:pt>
    <dgm:pt modelId="{264EA4C4-F430-48B4-A3FE-D375DE5620A1}" type="pres">
      <dgm:prSet presAssocID="{6EB55D5C-D995-4FAC-8EDB-47D301B80885}" presName="conn2-1" presStyleLbl="parChTrans1D3" presStyleIdx="2" presStyleCnt="4"/>
      <dgm:spPr/>
      <dgm:t>
        <a:bodyPr/>
        <a:lstStyle/>
        <a:p>
          <a:endParaRPr lang="es-ES"/>
        </a:p>
      </dgm:t>
    </dgm:pt>
    <dgm:pt modelId="{A4A7AEED-5A17-4C38-93AD-962583321808}" type="pres">
      <dgm:prSet presAssocID="{6EB55D5C-D995-4FAC-8EDB-47D301B80885}" presName="connTx" presStyleLbl="parChTrans1D3" presStyleIdx="2" presStyleCnt="4"/>
      <dgm:spPr/>
      <dgm:t>
        <a:bodyPr/>
        <a:lstStyle/>
        <a:p>
          <a:endParaRPr lang="es-ES"/>
        </a:p>
      </dgm:t>
    </dgm:pt>
    <dgm:pt modelId="{6CD737E1-DDBE-4A9E-8959-5D06144F6C40}" type="pres">
      <dgm:prSet presAssocID="{F75B7D03-B28B-41B9-9AF8-15EEB4BBC442}" presName="root2" presStyleCnt="0"/>
      <dgm:spPr/>
    </dgm:pt>
    <dgm:pt modelId="{D08A1FDA-6F7F-4FA8-AD57-31564D7BF6AE}" type="pres">
      <dgm:prSet presAssocID="{F75B7D03-B28B-41B9-9AF8-15EEB4BBC442}" presName="LevelTwoTextNode" presStyleLbl="node3" presStyleIdx="2" presStyleCnt="4">
        <dgm:presLayoutVars>
          <dgm:chPref val="3"/>
        </dgm:presLayoutVars>
      </dgm:prSet>
      <dgm:spPr/>
      <dgm:t>
        <a:bodyPr/>
        <a:lstStyle/>
        <a:p>
          <a:endParaRPr lang="es-ES"/>
        </a:p>
      </dgm:t>
    </dgm:pt>
    <dgm:pt modelId="{D264FC37-C4A4-4D65-A120-BBB193F221BC}" type="pres">
      <dgm:prSet presAssocID="{F75B7D03-B28B-41B9-9AF8-15EEB4BBC442}" presName="level3hierChild" presStyleCnt="0"/>
      <dgm:spPr/>
    </dgm:pt>
    <dgm:pt modelId="{A97213ED-BAE3-4C3C-8C26-5C7CE10AB09D}" type="pres">
      <dgm:prSet presAssocID="{DE65AD8C-7257-4FA9-8E65-A2435497DC9F}" presName="conn2-1" presStyleLbl="parChTrans1D3" presStyleIdx="3" presStyleCnt="4"/>
      <dgm:spPr/>
      <dgm:t>
        <a:bodyPr/>
        <a:lstStyle/>
        <a:p>
          <a:endParaRPr lang="es-ES"/>
        </a:p>
      </dgm:t>
    </dgm:pt>
    <dgm:pt modelId="{3A622CEC-0B7A-45CF-87B5-356A707F9F28}" type="pres">
      <dgm:prSet presAssocID="{DE65AD8C-7257-4FA9-8E65-A2435497DC9F}" presName="connTx" presStyleLbl="parChTrans1D3" presStyleIdx="3" presStyleCnt="4"/>
      <dgm:spPr/>
      <dgm:t>
        <a:bodyPr/>
        <a:lstStyle/>
        <a:p>
          <a:endParaRPr lang="es-ES"/>
        </a:p>
      </dgm:t>
    </dgm:pt>
    <dgm:pt modelId="{79191FAE-A94A-4923-AAF2-8246BD596031}" type="pres">
      <dgm:prSet presAssocID="{52442BCB-3A9A-4DFE-A1DD-622EB955F0B8}" presName="root2" presStyleCnt="0"/>
      <dgm:spPr/>
    </dgm:pt>
    <dgm:pt modelId="{1266451B-C887-4D40-AC7D-5BCD41B86E05}" type="pres">
      <dgm:prSet presAssocID="{52442BCB-3A9A-4DFE-A1DD-622EB955F0B8}" presName="LevelTwoTextNode" presStyleLbl="node3" presStyleIdx="3" presStyleCnt="4">
        <dgm:presLayoutVars>
          <dgm:chPref val="3"/>
        </dgm:presLayoutVars>
      </dgm:prSet>
      <dgm:spPr/>
      <dgm:t>
        <a:bodyPr/>
        <a:lstStyle/>
        <a:p>
          <a:endParaRPr lang="es-ES"/>
        </a:p>
      </dgm:t>
    </dgm:pt>
    <dgm:pt modelId="{85DB6BB9-4D4E-40BD-80DF-0D3AEA0E8FBF}" type="pres">
      <dgm:prSet presAssocID="{52442BCB-3A9A-4DFE-A1DD-622EB955F0B8}" presName="level3hierChild" presStyleCnt="0"/>
      <dgm:spPr/>
    </dgm:pt>
  </dgm:ptLst>
  <dgm:cxnLst>
    <dgm:cxn modelId="{86D23F04-4388-4044-8549-28131E81EE99}" type="presOf" srcId="{1CEA4683-FDA1-4660-B39A-0FF59D5981DC}" destId="{155436E1-357D-4E49-8255-C1B915D1EF54}" srcOrd="0" destOrd="0" presId="urn:microsoft.com/office/officeart/2005/8/layout/hierarchy2"/>
    <dgm:cxn modelId="{7FDD2050-0CBF-4D5E-AF08-3C85F28BC59C}" type="presOf" srcId="{FAEA89B7-2146-4E82-9E12-C4DF3C7047B0}" destId="{09FF1781-0FB8-4957-A326-65782B06E675}" srcOrd="0" destOrd="0" presId="urn:microsoft.com/office/officeart/2005/8/layout/hierarchy2"/>
    <dgm:cxn modelId="{1F3768B3-2ABA-4D7E-95CB-57EF985C38BD}" srcId="{FAEA89B7-2146-4E82-9E12-C4DF3C7047B0}" destId="{08001B7E-F7D8-4FEE-8013-AC4A0D4C43CB}" srcOrd="1" destOrd="0" parTransId="{E7151780-99E5-42B6-BAB5-77B9E6AAC3B5}" sibTransId="{A7A6682D-E0D1-47E4-88E0-ABA483794423}"/>
    <dgm:cxn modelId="{119EBFFE-6EB4-493C-A375-C3D06EF2C554}" srcId="{08001B7E-F7D8-4FEE-8013-AC4A0D4C43CB}" destId="{52442BCB-3A9A-4DFE-A1DD-622EB955F0B8}" srcOrd="1" destOrd="0" parTransId="{DE65AD8C-7257-4FA9-8E65-A2435497DC9F}" sibTransId="{680214FE-4A7A-4DEE-B5AA-2D4B9636B48D}"/>
    <dgm:cxn modelId="{2A79E306-6AA5-47CF-B6C7-C2810ABEB902}" type="presOf" srcId="{2136D171-BE7E-4810-BBF4-93DEAFA9679F}" destId="{64E6D7B7-FC3B-4F0D-BA5D-D5A4724C375B}" srcOrd="1" destOrd="0" presId="urn:microsoft.com/office/officeart/2005/8/layout/hierarchy2"/>
    <dgm:cxn modelId="{0B0AE4CC-64F5-4E79-A461-9540009DDE31}" type="presOf" srcId="{ADD6E7F3-AD3C-498C-8E9C-9A3243FE120D}" destId="{FB1A931F-C9C4-443E-B3F1-D6A841C75970}" srcOrd="0" destOrd="0" presId="urn:microsoft.com/office/officeart/2005/8/layout/hierarchy2"/>
    <dgm:cxn modelId="{463ABCB8-7F89-42E0-9C98-DF216DCF773D}" srcId="{ADD6E7F3-AD3C-498C-8E9C-9A3243FE120D}" destId="{FAEA89B7-2146-4E82-9E12-C4DF3C7047B0}" srcOrd="0" destOrd="0" parTransId="{0D48A175-0041-42CF-8455-D6F364D31B5E}" sibTransId="{4AC38BAE-7308-4439-8216-C8CB79E8F3EF}"/>
    <dgm:cxn modelId="{4749A891-1683-4C0D-B6A3-072CD7E169B2}" type="presOf" srcId="{6EB55D5C-D995-4FAC-8EDB-47D301B80885}" destId="{264EA4C4-F430-48B4-A3FE-D375DE5620A1}" srcOrd="0" destOrd="0" presId="urn:microsoft.com/office/officeart/2005/8/layout/hierarchy2"/>
    <dgm:cxn modelId="{88988A33-EB1C-4C10-8523-3D8942AFF3F1}" type="presOf" srcId="{DE65AD8C-7257-4FA9-8E65-A2435497DC9F}" destId="{A97213ED-BAE3-4C3C-8C26-5C7CE10AB09D}" srcOrd="0" destOrd="0" presId="urn:microsoft.com/office/officeart/2005/8/layout/hierarchy2"/>
    <dgm:cxn modelId="{26B7F598-A36C-4914-AC4B-53E3C70073BF}" type="presOf" srcId="{E7151780-99E5-42B6-BAB5-77B9E6AAC3B5}" destId="{3558CD3E-90EE-4B33-9544-A1B83F53B308}" srcOrd="0" destOrd="0" presId="urn:microsoft.com/office/officeart/2005/8/layout/hierarchy2"/>
    <dgm:cxn modelId="{358116F0-A980-44C6-B918-A16F02765FCE}" type="presOf" srcId="{3D8E3413-94C9-4BB5-A94E-670679EBADEC}" destId="{975E63AC-B49F-4A25-9342-3C6D976F5C40}" srcOrd="1" destOrd="0" presId="urn:microsoft.com/office/officeart/2005/8/layout/hierarchy2"/>
    <dgm:cxn modelId="{59A7C499-2724-480A-B1FB-6D41F01D02A2}" type="presOf" srcId="{6EB55D5C-D995-4FAC-8EDB-47D301B80885}" destId="{A4A7AEED-5A17-4C38-93AD-962583321808}" srcOrd="1" destOrd="0" presId="urn:microsoft.com/office/officeart/2005/8/layout/hierarchy2"/>
    <dgm:cxn modelId="{508ADD9A-B72C-4711-A1AA-CE43C4C00EAF}" srcId="{08001B7E-F7D8-4FEE-8013-AC4A0D4C43CB}" destId="{F75B7D03-B28B-41B9-9AF8-15EEB4BBC442}" srcOrd="0" destOrd="0" parTransId="{6EB55D5C-D995-4FAC-8EDB-47D301B80885}" sibTransId="{370E5F0A-2529-49DE-9B4F-6D0B17713B75}"/>
    <dgm:cxn modelId="{DE82DFB3-DA62-41E8-8309-C518280178D7}" type="presOf" srcId="{E7151780-99E5-42B6-BAB5-77B9E6AAC3B5}" destId="{8587BC3F-5E7A-4491-983F-FA48909A9DA3}" srcOrd="1" destOrd="0" presId="urn:microsoft.com/office/officeart/2005/8/layout/hierarchy2"/>
    <dgm:cxn modelId="{9B2DFFF6-E42A-486A-A3BB-3AB8BAF189E5}" type="presOf" srcId="{5A395A78-BC01-4741-ACCF-AE30FE387B49}" destId="{12BAE6C1-A476-4442-957A-F93A977C35F0}" srcOrd="0" destOrd="0" presId="urn:microsoft.com/office/officeart/2005/8/layout/hierarchy2"/>
    <dgm:cxn modelId="{52149CFF-0B79-4AF6-8761-DF51082C65D8}" type="presOf" srcId="{52442BCB-3A9A-4DFE-A1DD-622EB955F0B8}" destId="{1266451B-C887-4D40-AC7D-5BCD41B86E05}" srcOrd="0" destOrd="0" presId="urn:microsoft.com/office/officeart/2005/8/layout/hierarchy2"/>
    <dgm:cxn modelId="{D958F5EE-F3FC-4752-8DEE-C3FD0A05CE7E}" type="presOf" srcId="{5A395A78-BC01-4741-ACCF-AE30FE387B49}" destId="{90163CEE-4A7F-42DD-9D05-42BA8323BAE9}" srcOrd="1" destOrd="0" presId="urn:microsoft.com/office/officeart/2005/8/layout/hierarchy2"/>
    <dgm:cxn modelId="{97C69F1B-4B22-4557-935C-BEC13C2BD798}" type="presOf" srcId="{DE65AD8C-7257-4FA9-8E65-A2435497DC9F}" destId="{3A622CEC-0B7A-45CF-87B5-356A707F9F28}" srcOrd="1" destOrd="0" presId="urn:microsoft.com/office/officeart/2005/8/layout/hierarchy2"/>
    <dgm:cxn modelId="{81C84F7C-DE3D-4F3C-96A8-398D0CDA8B97}" type="presOf" srcId="{3D8E3413-94C9-4BB5-A94E-670679EBADEC}" destId="{AA6DFBD6-FADA-4993-B132-C1A754ECEA1F}" srcOrd="0" destOrd="0" presId="urn:microsoft.com/office/officeart/2005/8/layout/hierarchy2"/>
    <dgm:cxn modelId="{9F336E6B-113D-4705-9636-AD331B57EB5F}" type="presOf" srcId="{75B2A1E0-441D-4FB0-96D1-6C4754F5517D}" destId="{A1DC141B-C140-4B30-B8B8-DAAF9F362CEE}" srcOrd="0" destOrd="0" presId="urn:microsoft.com/office/officeart/2005/8/layout/hierarchy2"/>
    <dgm:cxn modelId="{25EE6BEB-0028-4AE9-9CC1-49CE14ED8862}" type="presOf" srcId="{2136D171-BE7E-4810-BBF4-93DEAFA9679F}" destId="{FCD7CCCD-2147-419A-84DF-C385FEDF3051}" srcOrd="0" destOrd="0" presId="urn:microsoft.com/office/officeart/2005/8/layout/hierarchy2"/>
    <dgm:cxn modelId="{8E3FC61E-4CD5-4FE8-B9B7-459EF9083187}" type="presOf" srcId="{F75B7D03-B28B-41B9-9AF8-15EEB4BBC442}" destId="{D08A1FDA-6F7F-4FA8-AD57-31564D7BF6AE}" srcOrd="0" destOrd="0" presId="urn:microsoft.com/office/officeart/2005/8/layout/hierarchy2"/>
    <dgm:cxn modelId="{942B087F-66C3-46E2-B8A0-5019CB972107}" srcId="{A7CF79F9-6680-4D0D-A2B9-9E44690D5803}" destId="{1CEA4683-FDA1-4660-B39A-0FF59D5981DC}" srcOrd="0" destOrd="0" parTransId="{3D8E3413-94C9-4BB5-A94E-670679EBADEC}" sibTransId="{B1FF1FD5-0D0C-4787-A7BC-5D050B8CBAD4}"/>
    <dgm:cxn modelId="{97203D83-3B99-4321-9309-8F344A876F4E}" type="presOf" srcId="{A7CF79F9-6680-4D0D-A2B9-9E44690D5803}" destId="{FDA741A8-7585-49C3-9326-4C5B09986850}" srcOrd="0" destOrd="0" presId="urn:microsoft.com/office/officeart/2005/8/layout/hierarchy2"/>
    <dgm:cxn modelId="{57DA65DD-4696-4435-9AF2-EADF6A502F30}" srcId="{FAEA89B7-2146-4E82-9E12-C4DF3C7047B0}" destId="{A7CF79F9-6680-4D0D-A2B9-9E44690D5803}" srcOrd="0" destOrd="0" parTransId="{2136D171-BE7E-4810-BBF4-93DEAFA9679F}" sibTransId="{B92C0297-3153-45D9-B5AF-18730A37F72D}"/>
    <dgm:cxn modelId="{0B97F056-75D1-4FA1-9671-8BF190C5DC9B}" srcId="{A7CF79F9-6680-4D0D-A2B9-9E44690D5803}" destId="{75B2A1E0-441D-4FB0-96D1-6C4754F5517D}" srcOrd="1" destOrd="0" parTransId="{5A395A78-BC01-4741-ACCF-AE30FE387B49}" sibTransId="{3CD0F3CC-D95B-4507-9678-4EB324C355D7}"/>
    <dgm:cxn modelId="{E9EC0A72-56FE-42C3-B7AF-5AA54CB04409}" type="presOf" srcId="{08001B7E-F7D8-4FEE-8013-AC4A0D4C43CB}" destId="{03D002F7-65EC-4325-81B1-A682930F5656}" srcOrd="0" destOrd="0" presId="urn:microsoft.com/office/officeart/2005/8/layout/hierarchy2"/>
    <dgm:cxn modelId="{C6BBBD22-710C-4A46-84FB-4988450FDE1D}" type="presParOf" srcId="{FB1A931F-C9C4-443E-B3F1-D6A841C75970}" destId="{6BF34CFB-0356-4672-915C-552CC82CF817}" srcOrd="0" destOrd="0" presId="urn:microsoft.com/office/officeart/2005/8/layout/hierarchy2"/>
    <dgm:cxn modelId="{2E47CBEB-C535-4444-957B-B1868392F42C}" type="presParOf" srcId="{6BF34CFB-0356-4672-915C-552CC82CF817}" destId="{09FF1781-0FB8-4957-A326-65782B06E675}" srcOrd="0" destOrd="0" presId="urn:microsoft.com/office/officeart/2005/8/layout/hierarchy2"/>
    <dgm:cxn modelId="{727F4E75-2B6B-4E33-875A-24F919B0677B}" type="presParOf" srcId="{6BF34CFB-0356-4672-915C-552CC82CF817}" destId="{A7552C8B-4A64-4D8D-8711-E37994F970C4}" srcOrd="1" destOrd="0" presId="urn:microsoft.com/office/officeart/2005/8/layout/hierarchy2"/>
    <dgm:cxn modelId="{99E159CD-15C2-4D15-99C1-6137471F9D5D}" type="presParOf" srcId="{A7552C8B-4A64-4D8D-8711-E37994F970C4}" destId="{FCD7CCCD-2147-419A-84DF-C385FEDF3051}" srcOrd="0" destOrd="0" presId="urn:microsoft.com/office/officeart/2005/8/layout/hierarchy2"/>
    <dgm:cxn modelId="{21CDC68D-8730-42CE-9FD0-D7F4D2AD2833}" type="presParOf" srcId="{FCD7CCCD-2147-419A-84DF-C385FEDF3051}" destId="{64E6D7B7-FC3B-4F0D-BA5D-D5A4724C375B}" srcOrd="0" destOrd="0" presId="urn:microsoft.com/office/officeart/2005/8/layout/hierarchy2"/>
    <dgm:cxn modelId="{62A59D4F-B7A5-4D64-8CD4-5530277C1272}" type="presParOf" srcId="{A7552C8B-4A64-4D8D-8711-E37994F970C4}" destId="{6E946F02-78E5-41BF-884F-3A8BDB01F70F}" srcOrd="1" destOrd="0" presId="urn:microsoft.com/office/officeart/2005/8/layout/hierarchy2"/>
    <dgm:cxn modelId="{F2104E87-272F-4800-A3DC-2799CF29093D}" type="presParOf" srcId="{6E946F02-78E5-41BF-884F-3A8BDB01F70F}" destId="{FDA741A8-7585-49C3-9326-4C5B09986850}" srcOrd="0" destOrd="0" presId="urn:microsoft.com/office/officeart/2005/8/layout/hierarchy2"/>
    <dgm:cxn modelId="{90474CEC-78F1-4B2C-B3C7-362F9D68FB62}" type="presParOf" srcId="{6E946F02-78E5-41BF-884F-3A8BDB01F70F}" destId="{3355FFC5-CEC1-42B7-946F-34402E85E7ED}" srcOrd="1" destOrd="0" presId="urn:microsoft.com/office/officeart/2005/8/layout/hierarchy2"/>
    <dgm:cxn modelId="{1FFDF7AC-D606-43A9-9EFC-BCF1B00BE94D}" type="presParOf" srcId="{3355FFC5-CEC1-42B7-946F-34402E85E7ED}" destId="{AA6DFBD6-FADA-4993-B132-C1A754ECEA1F}" srcOrd="0" destOrd="0" presId="urn:microsoft.com/office/officeart/2005/8/layout/hierarchy2"/>
    <dgm:cxn modelId="{4BB011B7-8FA9-4AE3-A0A2-98396A3F0049}" type="presParOf" srcId="{AA6DFBD6-FADA-4993-B132-C1A754ECEA1F}" destId="{975E63AC-B49F-4A25-9342-3C6D976F5C40}" srcOrd="0" destOrd="0" presId="urn:microsoft.com/office/officeart/2005/8/layout/hierarchy2"/>
    <dgm:cxn modelId="{1E9BAA1E-9212-4D9C-8C9E-2470C1414035}" type="presParOf" srcId="{3355FFC5-CEC1-42B7-946F-34402E85E7ED}" destId="{481BB28F-5283-4B61-B2CB-3E8C6009F21A}" srcOrd="1" destOrd="0" presId="urn:microsoft.com/office/officeart/2005/8/layout/hierarchy2"/>
    <dgm:cxn modelId="{3A3E1D7B-5BAD-4554-AB93-7216B35A25C8}" type="presParOf" srcId="{481BB28F-5283-4B61-B2CB-3E8C6009F21A}" destId="{155436E1-357D-4E49-8255-C1B915D1EF54}" srcOrd="0" destOrd="0" presId="urn:microsoft.com/office/officeart/2005/8/layout/hierarchy2"/>
    <dgm:cxn modelId="{B46D93C3-69CB-4513-92FE-317B6BA97063}" type="presParOf" srcId="{481BB28F-5283-4B61-B2CB-3E8C6009F21A}" destId="{69B5889E-F24D-4FA9-AD4E-5BA5F1A2C832}" srcOrd="1" destOrd="0" presId="urn:microsoft.com/office/officeart/2005/8/layout/hierarchy2"/>
    <dgm:cxn modelId="{3EC29FD1-E123-4666-BECD-76EC1191D856}" type="presParOf" srcId="{3355FFC5-CEC1-42B7-946F-34402E85E7ED}" destId="{12BAE6C1-A476-4442-957A-F93A977C35F0}" srcOrd="2" destOrd="0" presId="urn:microsoft.com/office/officeart/2005/8/layout/hierarchy2"/>
    <dgm:cxn modelId="{CE89B7B7-F396-406E-9841-34EB4D3A0532}" type="presParOf" srcId="{12BAE6C1-A476-4442-957A-F93A977C35F0}" destId="{90163CEE-4A7F-42DD-9D05-42BA8323BAE9}" srcOrd="0" destOrd="0" presId="urn:microsoft.com/office/officeart/2005/8/layout/hierarchy2"/>
    <dgm:cxn modelId="{B56B7B9B-A026-4D1C-A5BB-802D8B09040F}" type="presParOf" srcId="{3355FFC5-CEC1-42B7-946F-34402E85E7ED}" destId="{4E8D0147-AE58-4BD1-B9B4-740011748654}" srcOrd="3" destOrd="0" presId="urn:microsoft.com/office/officeart/2005/8/layout/hierarchy2"/>
    <dgm:cxn modelId="{41D58A22-590E-4EB1-A581-DAF480F9441B}" type="presParOf" srcId="{4E8D0147-AE58-4BD1-B9B4-740011748654}" destId="{A1DC141B-C140-4B30-B8B8-DAAF9F362CEE}" srcOrd="0" destOrd="0" presId="urn:microsoft.com/office/officeart/2005/8/layout/hierarchy2"/>
    <dgm:cxn modelId="{7174322B-B779-4B60-BA8D-25E28788C821}" type="presParOf" srcId="{4E8D0147-AE58-4BD1-B9B4-740011748654}" destId="{3EFC6767-A2CC-46DB-9D1E-A98740CB3D8F}" srcOrd="1" destOrd="0" presId="urn:microsoft.com/office/officeart/2005/8/layout/hierarchy2"/>
    <dgm:cxn modelId="{A4FCD109-5D07-41F1-891E-45483F623A44}" type="presParOf" srcId="{A7552C8B-4A64-4D8D-8711-E37994F970C4}" destId="{3558CD3E-90EE-4B33-9544-A1B83F53B308}" srcOrd="2" destOrd="0" presId="urn:microsoft.com/office/officeart/2005/8/layout/hierarchy2"/>
    <dgm:cxn modelId="{BCE3A600-41A6-4255-A58D-1A39441D1E0B}" type="presParOf" srcId="{3558CD3E-90EE-4B33-9544-A1B83F53B308}" destId="{8587BC3F-5E7A-4491-983F-FA48909A9DA3}" srcOrd="0" destOrd="0" presId="urn:microsoft.com/office/officeart/2005/8/layout/hierarchy2"/>
    <dgm:cxn modelId="{8E110FED-04D5-4460-9D32-C4B669633886}" type="presParOf" srcId="{A7552C8B-4A64-4D8D-8711-E37994F970C4}" destId="{A711FF86-7F7B-4BDA-B631-E1FD4842ED77}" srcOrd="3" destOrd="0" presId="urn:microsoft.com/office/officeart/2005/8/layout/hierarchy2"/>
    <dgm:cxn modelId="{32A1E2BE-E0FD-4652-A4FB-D0A4C417400A}" type="presParOf" srcId="{A711FF86-7F7B-4BDA-B631-E1FD4842ED77}" destId="{03D002F7-65EC-4325-81B1-A682930F5656}" srcOrd="0" destOrd="0" presId="urn:microsoft.com/office/officeart/2005/8/layout/hierarchy2"/>
    <dgm:cxn modelId="{FCF94EB5-C99E-41A9-834E-E546E395BDF7}" type="presParOf" srcId="{A711FF86-7F7B-4BDA-B631-E1FD4842ED77}" destId="{30FDEDFE-0A28-4779-A063-5D308A3C7225}" srcOrd="1" destOrd="0" presId="urn:microsoft.com/office/officeart/2005/8/layout/hierarchy2"/>
    <dgm:cxn modelId="{1B6963DC-B74A-4E3B-876C-5030C9FCC18C}" type="presParOf" srcId="{30FDEDFE-0A28-4779-A063-5D308A3C7225}" destId="{264EA4C4-F430-48B4-A3FE-D375DE5620A1}" srcOrd="0" destOrd="0" presId="urn:microsoft.com/office/officeart/2005/8/layout/hierarchy2"/>
    <dgm:cxn modelId="{1B796252-1FAB-49C1-916F-EBE3AAE3095F}" type="presParOf" srcId="{264EA4C4-F430-48B4-A3FE-D375DE5620A1}" destId="{A4A7AEED-5A17-4C38-93AD-962583321808}" srcOrd="0" destOrd="0" presId="urn:microsoft.com/office/officeart/2005/8/layout/hierarchy2"/>
    <dgm:cxn modelId="{5718433A-5290-4D22-834E-17FCF91B8FB7}" type="presParOf" srcId="{30FDEDFE-0A28-4779-A063-5D308A3C7225}" destId="{6CD737E1-DDBE-4A9E-8959-5D06144F6C40}" srcOrd="1" destOrd="0" presId="urn:microsoft.com/office/officeart/2005/8/layout/hierarchy2"/>
    <dgm:cxn modelId="{0AA94484-A9D3-46AD-BC0E-D2C8EAD47EDB}" type="presParOf" srcId="{6CD737E1-DDBE-4A9E-8959-5D06144F6C40}" destId="{D08A1FDA-6F7F-4FA8-AD57-31564D7BF6AE}" srcOrd="0" destOrd="0" presId="urn:microsoft.com/office/officeart/2005/8/layout/hierarchy2"/>
    <dgm:cxn modelId="{33876FD7-5A62-42E8-A934-19949DF0AC84}" type="presParOf" srcId="{6CD737E1-DDBE-4A9E-8959-5D06144F6C40}" destId="{D264FC37-C4A4-4D65-A120-BBB193F221BC}" srcOrd="1" destOrd="0" presId="urn:microsoft.com/office/officeart/2005/8/layout/hierarchy2"/>
    <dgm:cxn modelId="{24D82D7A-239F-4235-8738-E3BC721AE119}" type="presParOf" srcId="{30FDEDFE-0A28-4779-A063-5D308A3C7225}" destId="{A97213ED-BAE3-4C3C-8C26-5C7CE10AB09D}" srcOrd="2" destOrd="0" presId="urn:microsoft.com/office/officeart/2005/8/layout/hierarchy2"/>
    <dgm:cxn modelId="{D7A29C1B-1C23-4B5F-A62A-909FEAD9810E}" type="presParOf" srcId="{A97213ED-BAE3-4C3C-8C26-5C7CE10AB09D}" destId="{3A622CEC-0B7A-45CF-87B5-356A707F9F28}" srcOrd="0" destOrd="0" presId="urn:microsoft.com/office/officeart/2005/8/layout/hierarchy2"/>
    <dgm:cxn modelId="{E4C741C6-A699-4C06-BF21-A1C9EB1A7536}" type="presParOf" srcId="{30FDEDFE-0A28-4779-A063-5D308A3C7225}" destId="{79191FAE-A94A-4923-AAF2-8246BD596031}" srcOrd="3" destOrd="0" presId="urn:microsoft.com/office/officeart/2005/8/layout/hierarchy2"/>
    <dgm:cxn modelId="{CACE17C9-2FBD-410A-9902-40AD83E1BBCE}" type="presParOf" srcId="{79191FAE-A94A-4923-AAF2-8246BD596031}" destId="{1266451B-C887-4D40-AC7D-5BCD41B86E05}" srcOrd="0" destOrd="0" presId="urn:microsoft.com/office/officeart/2005/8/layout/hierarchy2"/>
    <dgm:cxn modelId="{1D5B1EA2-B034-492C-B333-457C3E190871}" type="presParOf" srcId="{79191FAE-A94A-4923-AAF2-8246BD596031}" destId="{85DB6BB9-4D4E-40BD-80DF-0D3AEA0E8FBF}" srcOrd="1" destOrd="0" presId="urn:microsoft.com/office/officeart/2005/8/layout/hierarchy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155C3ADA-1C46-42AC-AA13-7330843DF97B}" type="datetimeFigureOut">
              <a:rPr lang="es-ES" smtClean="0"/>
              <a:pPr/>
              <a:t>26/08/2014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155C3ADA-1C46-42AC-AA13-7330843DF97B}" type="datetimeFigureOut">
              <a:rPr lang="es-ES" smtClean="0"/>
              <a:pPr/>
              <a:t>26/08/2014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155C3ADA-1C46-42AC-AA13-7330843DF97B}" type="datetimeFigureOut">
              <a:rPr lang="es-ES" smtClean="0"/>
              <a:pPr/>
              <a:t>26/08/2014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155C3ADA-1C46-42AC-AA13-7330843DF97B}" type="datetimeFigureOut">
              <a:rPr lang="es-ES" smtClean="0"/>
              <a:pPr/>
              <a:t>26/08/2014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155C3ADA-1C46-42AC-AA13-7330843DF97B}" type="datetimeFigureOut">
              <a:rPr lang="es-ES" smtClean="0"/>
              <a:pPr/>
              <a:t>26/08/2014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155C3ADA-1C46-42AC-AA13-7330843DF97B}" type="datetimeFigureOut">
              <a:rPr lang="es-ES" smtClean="0"/>
              <a:pPr/>
              <a:t>26/08/2014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155C3ADA-1C46-42AC-AA13-7330843DF97B}" type="datetimeFigureOut">
              <a:rPr lang="es-ES" smtClean="0"/>
              <a:pPr/>
              <a:t>26/08/2014</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155C3ADA-1C46-42AC-AA13-7330843DF97B}" type="datetimeFigureOut">
              <a:rPr lang="es-ES" smtClean="0"/>
              <a:pPr/>
              <a:t>26/08/2014</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55C3ADA-1C46-42AC-AA13-7330843DF97B}" type="datetimeFigureOut">
              <a:rPr lang="es-ES" smtClean="0"/>
              <a:pPr/>
              <a:t>26/08/2014</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55C3ADA-1C46-42AC-AA13-7330843DF97B}" type="datetimeFigureOut">
              <a:rPr lang="es-ES" smtClean="0"/>
              <a:pPr/>
              <a:t>26/08/2014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55C3ADA-1C46-42AC-AA13-7330843DF97B}" type="datetimeFigureOut">
              <a:rPr lang="es-ES" smtClean="0"/>
              <a:pPr/>
              <a:t>26/08/2014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C3ADA-1C46-42AC-AA13-7330843DF97B}" type="datetimeFigureOut">
              <a:rPr lang="es-ES" smtClean="0"/>
              <a:pPr/>
              <a:t>26/08/2014</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337F4C-C1C5-4BB8-A0C6-C6A470C49856}"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92000"/>
            <a:lum/>
          </a:blip>
          <a:srcRect/>
          <a:stretch>
            <a:fillRect l="-3000" r="-3000"/>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0" y="0"/>
            <a:ext cx="8420472" cy="1470025"/>
          </a:xfrm>
        </p:spPr>
        <p:txBody>
          <a:bodyPr>
            <a:noAutofit/>
          </a:bodyPr>
          <a:lstStyle/>
          <a:p>
            <a:r>
              <a:rPr lang="es-ES" sz="11500" b="1" dirty="0" smtClean="0">
                <a:solidFill>
                  <a:schemeClr val="accent1">
                    <a:lumMod val="60000"/>
                    <a:lumOff val="40000"/>
                  </a:schemeClr>
                </a:solidFill>
                <a:effectLst>
                  <a:outerShdw blurRad="38100" dist="38100" dir="2700000" algn="tl">
                    <a:srgbClr val="000000">
                      <a:alpha val="43137"/>
                    </a:srgbClr>
                  </a:outerShdw>
                </a:effectLst>
              </a:rPr>
              <a:t>ESTADÍSTICA</a:t>
            </a:r>
            <a:endParaRPr lang="es-ES" sz="11500" b="1" dirty="0">
              <a:solidFill>
                <a:schemeClr val="accent1">
                  <a:lumMod val="60000"/>
                  <a:lumOff val="40000"/>
                </a:schemeClr>
              </a:solidFill>
              <a:effectLst>
                <a:outerShdw blurRad="38100" dist="38100" dir="2700000" algn="tl">
                  <a:srgbClr val="000000">
                    <a:alpha val="43137"/>
                  </a:srgbClr>
                </a:outerShdw>
              </a:effectLst>
            </a:endParaRPr>
          </a:p>
        </p:txBody>
      </p:sp>
      <p:sp>
        <p:nvSpPr>
          <p:cNvPr id="5" name="1 Título"/>
          <p:cNvSpPr txBox="1">
            <a:spLocks/>
          </p:cNvSpPr>
          <p:nvPr/>
        </p:nvSpPr>
        <p:spPr>
          <a:xfrm>
            <a:off x="4355976" y="1340769"/>
            <a:ext cx="3816424" cy="1008112"/>
          </a:xfrm>
          <a:prstGeom prst="rect">
            <a:avLst/>
          </a:prstGeom>
        </p:spPr>
        <p:txBody>
          <a:bodyPr vert="horz" lIns="91440" tIns="45720" rIns="91440" bIns="45720" rtlCol="0" anchor="ctr">
            <a:normAutofit fontScale="5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11500" b="1" i="1"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descriptiva</a:t>
            </a:r>
            <a:endParaRPr kumimoji="0" lang="es-ES" sz="11500" b="1" i="1" u="none" strike="noStrike" kern="1200" cap="none" spc="0" normalizeH="0" baseline="0" noProof="0" dirty="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grpSp>
        <p:nvGrpSpPr>
          <p:cNvPr id="6" name="5 Grupo"/>
          <p:cNvGrpSpPr/>
          <p:nvPr/>
        </p:nvGrpSpPr>
        <p:grpSpPr>
          <a:xfrm>
            <a:off x="251520" y="5949280"/>
            <a:ext cx="648072" cy="671580"/>
            <a:chOff x="0" y="18878"/>
            <a:chExt cx="648072" cy="671580"/>
          </a:xfrm>
        </p:grpSpPr>
        <p:sp>
          <p:nvSpPr>
            <p:cNvPr id="7" name="6 Rectángulo redondeado"/>
            <p:cNvSpPr/>
            <p:nvPr/>
          </p:nvSpPr>
          <p:spPr>
            <a:xfrm>
              <a:off x="0" y="18878"/>
              <a:ext cx="648072" cy="671580"/>
            </a:xfrm>
            <a:prstGeom prst="roundRect">
              <a:avLst/>
            </a:prstGeom>
            <a:solidFill>
              <a:schemeClr val="accent1">
                <a:hueOff val="0"/>
                <a:satOff val="0"/>
                <a:lumOff val="0"/>
                <a:alpha val="1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7 Rectángulo"/>
            <p:cNvSpPr/>
            <p:nvPr/>
          </p:nvSpPr>
          <p:spPr>
            <a:xfrm>
              <a:off x="31636" y="50514"/>
              <a:ext cx="584800" cy="6083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s-ES" sz="2800" b="1" kern="1200" dirty="0" smtClean="0"/>
                <a:t>02</a:t>
              </a:r>
              <a:endParaRPr lang="es-ES" sz="2800" kern="1200" dirty="0"/>
            </a:p>
          </p:txBody>
        </p:sp>
      </p:grpSp>
      <p:sp>
        <p:nvSpPr>
          <p:cNvPr id="9" name="2 Subtítulo"/>
          <p:cNvSpPr>
            <a:spLocks noGrp="1"/>
          </p:cNvSpPr>
          <p:nvPr>
            <p:ph type="subTitle" idx="1"/>
          </p:nvPr>
        </p:nvSpPr>
        <p:spPr>
          <a:xfrm>
            <a:off x="3960440" y="6381328"/>
            <a:ext cx="2915816" cy="360040"/>
          </a:xfrm>
        </p:spPr>
        <p:txBody>
          <a:bodyPr>
            <a:normAutofit fontScale="55000" lnSpcReduction="20000"/>
          </a:bodyPr>
          <a:lstStyle/>
          <a:p>
            <a:r>
              <a:rPr lang="es-ES" sz="3600" i="1" dirty="0" smtClean="0">
                <a:solidFill>
                  <a:srgbClr val="FFFF00"/>
                </a:solidFill>
              </a:rPr>
              <a:t>Marcelo Monferrato</a:t>
            </a:r>
            <a:endParaRPr lang="es-ES" sz="3600" i="1" dirty="0">
              <a:solidFill>
                <a:srgbClr val="FFFF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Parámetros y Estadísticos</a:t>
            </a:r>
            <a:endParaRPr lang="es-ES" sz="1600" dirty="0"/>
          </a:p>
        </p:txBody>
      </p:sp>
      <p:sp>
        <p:nvSpPr>
          <p:cNvPr id="6" name="5 CuadroTexto"/>
          <p:cNvSpPr txBox="1"/>
          <p:nvPr/>
        </p:nvSpPr>
        <p:spPr>
          <a:xfrm>
            <a:off x="395536" y="931361"/>
            <a:ext cx="8424936" cy="5693866"/>
          </a:xfrm>
          <a:prstGeom prst="rect">
            <a:avLst/>
          </a:prstGeom>
          <a:noFill/>
        </p:spPr>
        <p:txBody>
          <a:bodyPr wrap="square" rtlCol="0">
            <a:normAutofit/>
          </a:bodyPr>
          <a:lstStyle/>
          <a:p>
            <a:pPr algn="just"/>
            <a:r>
              <a:rPr lang="es-ES" sz="2800" dirty="0" smtClean="0"/>
              <a:t>Hagamos una comparación para entender un poco más estas diferencias:</a:t>
            </a:r>
          </a:p>
          <a:p>
            <a:pPr algn="just"/>
            <a:endParaRPr lang="es-ES" sz="2800" dirty="0" smtClean="0"/>
          </a:p>
          <a:p>
            <a:pPr algn="just"/>
            <a:endParaRPr lang="es-ES" sz="2800" dirty="0" smtClean="0"/>
          </a:p>
          <a:p>
            <a:endParaRPr lang="es-ES" sz="2800" dirty="0"/>
          </a:p>
        </p:txBody>
      </p:sp>
      <p:graphicFrame>
        <p:nvGraphicFramePr>
          <p:cNvPr id="4" name="3 Tabla"/>
          <p:cNvGraphicFramePr>
            <a:graphicFrameLocks noGrp="1"/>
          </p:cNvGraphicFramePr>
          <p:nvPr/>
        </p:nvGraphicFramePr>
        <p:xfrm>
          <a:off x="539553" y="1988842"/>
          <a:ext cx="8136903" cy="4176462"/>
        </p:xfrm>
        <a:graphic>
          <a:graphicData uri="http://schemas.openxmlformats.org/drawingml/2006/table">
            <a:tbl>
              <a:tblPr firstRow="1" bandRow="1">
                <a:tableStyleId>{93296810-A885-4BE3-A3E7-6D5BEEA58F35}</a:tableStyleId>
              </a:tblPr>
              <a:tblGrid>
                <a:gridCol w="2712301"/>
                <a:gridCol w="2712301"/>
                <a:gridCol w="2712301"/>
              </a:tblGrid>
              <a:tr h="696077">
                <a:tc>
                  <a:txBody>
                    <a:bodyPr/>
                    <a:lstStyle/>
                    <a:p>
                      <a:endParaRPr lang="es-ES" dirty="0"/>
                    </a:p>
                  </a:txBody>
                  <a:tcPr anchor="ctr"/>
                </a:tc>
                <a:tc>
                  <a:txBody>
                    <a:bodyPr/>
                    <a:lstStyle/>
                    <a:p>
                      <a:pPr algn="ctr"/>
                      <a:r>
                        <a:rPr lang="es-ES" dirty="0" smtClean="0"/>
                        <a:t>Estadístico</a:t>
                      </a:r>
                      <a:endParaRPr lang="es-ES" dirty="0"/>
                    </a:p>
                  </a:txBody>
                  <a:tcPr anchor="ctr"/>
                </a:tc>
                <a:tc>
                  <a:txBody>
                    <a:bodyPr/>
                    <a:lstStyle/>
                    <a:p>
                      <a:pPr algn="ctr"/>
                      <a:r>
                        <a:rPr lang="es-ES" dirty="0" smtClean="0"/>
                        <a:t>Parámetro</a:t>
                      </a:r>
                      <a:endParaRPr lang="es-ES" dirty="0"/>
                    </a:p>
                  </a:txBody>
                  <a:tcPr anchor="ctr"/>
                </a:tc>
              </a:tr>
              <a:tr h="696077">
                <a:tc>
                  <a:txBody>
                    <a:bodyPr/>
                    <a:lstStyle/>
                    <a:p>
                      <a:r>
                        <a:rPr lang="es-ES" dirty="0" smtClean="0"/>
                        <a:t>Se</a:t>
                      </a:r>
                      <a:r>
                        <a:rPr lang="es-ES" baseline="0" dirty="0" smtClean="0"/>
                        <a:t> obtiene de la…</a:t>
                      </a:r>
                      <a:endParaRPr lang="es-ES" dirty="0"/>
                    </a:p>
                  </a:txBody>
                  <a:tcPr anchor="ctr"/>
                </a:tc>
                <a:tc>
                  <a:txBody>
                    <a:bodyPr/>
                    <a:lstStyle/>
                    <a:p>
                      <a:pPr algn="ctr"/>
                      <a:r>
                        <a:rPr lang="es-ES" dirty="0" smtClean="0"/>
                        <a:t>Muestra</a:t>
                      </a:r>
                      <a:endParaRPr lang="es-ES" dirty="0"/>
                    </a:p>
                  </a:txBody>
                  <a:tcPr anchor="ctr"/>
                </a:tc>
                <a:tc>
                  <a:txBody>
                    <a:bodyPr/>
                    <a:lstStyle/>
                    <a:p>
                      <a:pPr algn="ctr"/>
                      <a:r>
                        <a:rPr lang="es-ES" dirty="0" smtClean="0"/>
                        <a:t>Población</a:t>
                      </a:r>
                      <a:endParaRPr lang="es-ES" dirty="0"/>
                    </a:p>
                  </a:txBody>
                  <a:tcPr anchor="ctr"/>
                </a:tc>
              </a:tr>
              <a:tr h="696077">
                <a:tc>
                  <a:txBody>
                    <a:bodyPr/>
                    <a:lstStyle/>
                    <a:p>
                      <a:r>
                        <a:rPr lang="es-ES" dirty="0" smtClean="0"/>
                        <a:t>Sus valores son a menudo…</a:t>
                      </a:r>
                      <a:endParaRPr lang="es-ES" dirty="0"/>
                    </a:p>
                  </a:txBody>
                  <a:tcPr anchor="ctr"/>
                </a:tc>
                <a:tc>
                  <a:txBody>
                    <a:bodyPr/>
                    <a:lstStyle/>
                    <a:p>
                      <a:pPr algn="ctr"/>
                      <a:r>
                        <a:rPr lang="es-ES" dirty="0" smtClean="0"/>
                        <a:t>Conocidos</a:t>
                      </a:r>
                      <a:endParaRPr lang="es-ES" dirty="0"/>
                    </a:p>
                  </a:txBody>
                  <a:tcPr anchor="ctr"/>
                </a:tc>
                <a:tc>
                  <a:txBody>
                    <a:bodyPr/>
                    <a:lstStyle/>
                    <a:p>
                      <a:pPr algn="ctr"/>
                      <a:r>
                        <a:rPr lang="es-ES" dirty="0" smtClean="0"/>
                        <a:t>Desconocidos</a:t>
                      </a:r>
                      <a:endParaRPr lang="es-ES" dirty="0"/>
                    </a:p>
                  </a:txBody>
                  <a:tcPr anchor="ctr"/>
                </a:tc>
              </a:tr>
              <a:tr h="696077">
                <a:tc>
                  <a:txBody>
                    <a:bodyPr/>
                    <a:lstStyle/>
                    <a:p>
                      <a:r>
                        <a:rPr lang="es-ES" dirty="0" smtClean="0"/>
                        <a:t>Por su naturaleza son…</a:t>
                      </a:r>
                      <a:endParaRPr lang="es-ES" dirty="0"/>
                    </a:p>
                  </a:txBody>
                  <a:tcPr anchor="ctr"/>
                </a:tc>
                <a:tc>
                  <a:txBody>
                    <a:bodyPr/>
                    <a:lstStyle/>
                    <a:p>
                      <a:pPr algn="ctr"/>
                      <a:r>
                        <a:rPr lang="es-ES" dirty="0" smtClean="0"/>
                        <a:t>Variables según la muestra</a:t>
                      </a:r>
                      <a:endParaRPr lang="es-ES" dirty="0"/>
                    </a:p>
                  </a:txBody>
                  <a:tcPr anchor="ctr"/>
                </a:tc>
                <a:tc>
                  <a:txBody>
                    <a:bodyPr/>
                    <a:lstStyle/>
                    <a:p>
                      <a:pPr algn="ctr"/>
                      <a:r>
                        <a:rPr lang="es-ES" dirty="0" smtClean="0"/>
                        <a:t>Fijos</a:t>
                      </a:r>
                      <a:r>
                        <a:rPr lang="es-ES" baseline="0" dirty="0" smtClean="0"/>
                        <a:t> para una población</a:t>
                      </a:r>
                      <a:endParaRPr lang="es-ES" dirty="0"/>
                    </a:p>
                  </a:txBody>
                  <a:tcPr anchor="ctr"/>
                </a:tc>
              </a:tr>
              <a:tr h="696077">
                <a:tc>
                  <a:txBody>
                    <a:bodyPr/>
                    <a:lstStyle/>
                    <a:p>
                      <a:r>
                        <a:rPr lang="es-ES" dirty="0" smtClean="0"/>
                        <a:t>Por sus características…</a:t>
                      </a:r>
                      <a:endParaRPr lang="es-ES" dirty="0"/>
                    </a:p>
                  </a:txBody>
                  <a:tcPr anchor="ctr"/>
                </a:tc>
                <a:tc>
                  <a:txBody>
                    <a:bodyPr/>
                    <a:lstStyle/>
                    <a:p>
                      <a:pPr algn="ctr"/>
                      <a:r>
                        <a:rPr lang="es-ES" dirty="0" smtClean="0"/>
                        <a:t>Son estimadores</a:t>
                      </a:r>
                      <a:endParaRPr lang="es-ES" dirty="0"/>
                    </a:p>
                  </a:txBody>
                  <a:tcPr anchor="ctr"/>
                </a:tc>
                <a:tc>
                  <a:txBody>
                    <a:bodyPr/>
                    <a:lstStyle/>
                    <a:p>
                      <a:pPr algn="ctr"/>
                      <a:r>
                        <a:rPr lang="es-ES" dirty="0" smtClean="0"/>
                        <a:t>Deben</a:t>
                      </a:r>
                      <a:r>
                        <a:rPr lang="es-ES" baseline="0" dirty="0" smtClean="0"/>
                        <a:t> ser estimados</a:t>
                      </a:r>
                      <a:endParaRPr lang="es-ES" dirty="0"/>
                    </a:p>
                  </a:txBody>
                  <a:tcPr anchor="ctr"/>
                </a:tc>
              </a:tr>
              <a:tr h="696077">
                <a:tc>
                  <a:txBody>
                    <a:bodyPr/>
                    <a:lstStyle/>
                    <a:p>
                      <a:r>
                        <a:rPr lang="es-ES" dirty="0" smtClean="0"/>
                        <a:t>Ejemplo:</a:t>
                      </a:r>
                      <a:endParaRPr lang="es-ES" dirty="0"/>
                    </a:p>
                  </a:txBody>
                  <a:tcPr anchor="ctr"/>
                </a:tc>
                <a:tc>
                  <a:txBody>
                    <a:bodyPr/>
                    <a:lstStyle/>
                    <a:p>
                      <a:pPr algn="ctr"/>
                      <a:r>
                        <a:rPr lang="es-ES" dirty="0" smtClean="0"/>
                        <a:t>media aritmética</a:t>
                      </a:r>
                      <a:endParaRPr lang="es-ES" dirty="0"/>
                    </a:p>
                  </a:txBody>
                  <a:tcPr anchor="ctr"/>
                </a:tc>
                <a:tc>
                  <a:txBody>
                    <a:bodyPr/>
                    <a:lstStyle/>
                    <a:p>
                      <a:pPr algn="ctr"/>
                      <a:r>
                        <a:rPr lang="es-ES" dirty="0" smtClean="0"/>
                        <a:t>media poblacional</a:t>
                      </a:r>
                      <a:endParaRPr lang="es-ES" dirty="0"/>
                    </a:p>
                  </a:txBody>
                  <a:tcPr anchor="ctr"/>
                </a:tc>
              </a:tr>
            </a:tbl>
          </a:graphicData>
        </a:graphic>
      </p:graphicFrame>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1029"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0" y="0"/>
            <a:ext cx="76200" cy="1905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Censo y Encuesta</a:t>
            </a:r>
            <a:endParaRPr lang="es-ES" sz="1600" dirty="0"/>
          </a:p>
        </p:txBody>
      </p:sp>
      <p:sp>
        <p:nvSpPr>
          <p:cNvPr id="6" name="5 CuadroTexto"/>
          <p:cNvSpPr txBox="1"/>
          <p:nvPr/>
        </p:nvSpPr>
        <p:spPr>
          <a:xfrm>
            <a:off x="395536" y="931361"/>
            <a:ext cx="8424936" cy="5693866"/>
          </a:xfrm>
          <a:prstGeom prst="rect">
            <a:avLst/>
          </a:prstGeom>
          <a:noFill/>
        </p:spPr>
        <p:txBody>
          <a:bodyPr wrap="square" rtlCol="0">
            <a:normAutofit/>
          </a:bodyPr>
          <a:lstStyle/>
          <a:p>
            <a:r>
              <a:rPr lang="es-ES" sz="2800" dirty="0" smtClean="0"/>
              <a:t>Cuando el relevamiento se realiza para la totalidad de las unidades de estudio (o sea, para el total de la población) se lo suele denominar </a:t>
            </a:r>
            <a:r>
              <a:rPr lang="es-ES" sz="2800" b="1" dirty="0" smtClean="0">
                <a:solidFill>
                  <a:srgbClr val="FF0000"/>
                </a:solidFill>
              </a:rPr>
              <a:t>censo</a:t>
            </a:r>
            <a:r>
              <a:rPr lang="es-ES" sz="2800" dirty="0" smtClean="0"/>
              <a:t>.</a:t>
            </a:r>
          </a:p>
          <a:p>
            <a:r>
              <a:rPr lang="es-ES" sz="2800" dirty="0" smtClean="0"/>
              <a:t>En cambio, cuando se releva una muestra, se suele utilizar el término </a:t>
            </a:r>
            <a:r>
              <a:rPr lang="es-ES" sz="2800" b="1" dirty="0" smtClean="0">
                <a:solidFill>
                  <a:srgbClr val="FF0000"/>
                </a:solidFill>
              </a:rPr>
              <a:t>encuesta</a:t>
            </a:r>
            <a:r>
              <a:rPr lang="es-ES" sz="2800" dirty="0" smtClean="0"/>
              <a:t>. </a:t>
            </a:r>
          </a:p>
          <a:p>
            <a:r>
              <a:rPr lang="es-ES" sz="2800" dirty="0" smtClean="0"/>
              <a:t>Podríamos decir que un censo es una encuesta que se realiza a la totalidad de la población.</a:t>
            </a:r>
          </a:p>
          <a:p>
            <a:r>
              <a:rPr lang="es-ES" sz="2800" dirty="0" smtClean="0"/>
              <a:t>Por ejemplo, los gobiernos realizan censos poblacionales cada diez años aproximadamente.</a:t>
            </a:r>
          </a:p>
          <a:p>
            <a:r>
              <a:rPr lang="es-ES" sz="2800" dirty="0" smtClean="0"/>
              <a:t>Las empresas de marketing realizan encuestas de opinión en forma periódica.</a:t>
            </a:r>
            <a:endParaRPr lang="es-ES"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Censo y Encuesta (ejercicio)</a:t>
            </a:r>
            <a:endParaRPr lang="es-ES" sz="1600" dirty="0"/>
          </a:p>
        </p:txBody>
      </p:sp>
      <p:sp>
        <p:nvSpPr>
          <p:cNvPr id="6" name="5 CuadroTexto"/>
          <p:cNvSpPr txBox="1"/>
          <p:nvPr/>
        </p:nvSpPr>
        <p:spPr>
          <a:xfrm>
            <a:off x="395536" y="931361"/>
            <a:ext cx="8424936" cy="5693866"/>
          </a:xfrm>
          <a:prstGeom prst="rect">
            <a:avLst/>
          </a:prstGeom>
          <a:noFill/>
        </p:spPr>
        <p:txBody>
          <a:bodyPr wrap="square" rtlCol="0">
            <a:normAutofit/>
          </a:bodyPr>
          <a:lstStyle/>
          <a:p>
            <a:pPr marL="514350" indent="-514350">
              <a:buAutoNum type="alphaLcParenR"/>
            </a:pPr>
            <a:r>
              <a:rPr lang="es-ES" sz="2800" dirty="0" smtClean="0"/>
              <a:t>¿Por qué es preferible una encuesta a un censo?</a:t>
            </a:r>
          </a:p>
          <a:p>
            <a:pPr marL="514350" indent="-514350">
              <a:buAutoNum type="alphaLcParenR"/>
            </a:pPr>
            <a:r>
              <a:rPr lang="es-ES" sz="2800" dirty="0" smtClean="0"/>
              <a:t>¿Por qué se realizan censos si es preferible una encuesta?</a:t>
            </a:r>
          </a:p>
          <a:p>
            <a:pPr marL="514350" indent="-514350">
              <a:buAutoNum type="alphaLcParenR"/>
            </a:pPr>
            <a:endParaRPr lang="es-ES"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Censo y Encuesta (solución)</a:t>
            </a:r>
            <a:endParaRPr lang="es-ES" sz="1600" dirty="0"/>
          </a:p>
        </p:txBody>
      </p:sp>
      <p:sp>
        <p:nvSpPr>
          <p:cNvPr id="6" name="5 CuadroTexto"/>
          <p:cNvSpPr txBox="1"/>
          <p:nvPr/>
        </p:nvSpPr>
        <p:spPr>
          <a:xfrm>
            <a:off x="395536" y="931361"/>
            <a:ext cx="8424936" cy="5693866"/>
          </a:xfrm>
          <a:prstGeom prst="rect">
            <a:avLst/>
          </a:prstGeom>
          <a:noFill/>
        </p:spPr>
        <p:txBody>
          <a:bodyPr wrap="square" rtlCol="0">
            <a:normAutofit/>
          </a:bodyPr>
          <a:lstStyle/>
          <a:p>
            <a:pPr marL="514350" indent="-514350">
              <a:buAutoNum type="alphaLcParenR"/>
            </a:pPr>
            <a:r>
              <a:rPr lang="es-ES" sz="2800" dirty="0" smtClean="0"/>
              <a:t>¿Por qué es preferible una encuesta a un censo?</a:t>
            </a:r>
            <a:br>
              <a:rPr lang="es-ES" sz="2800" dirty="0" smtClean="0"/>
            </a:br>
            <a:r>
              <a:rPr lang="es-ES" sz="2800" dirty="0" smtClean="0"/>
              <a:t>Algunas de las razones son:</a:t>
            </a:r>
          </a:p>
          <a:p>
            <a:pPr marL="971550" lvl="1" indent="-514350">
              <a:buFont typeface="Arial" pitchFamily="34" charset="0"/>
              <a:buChar char="•"/>
            </a:pPr>
            <a:r>
              <a:rPr lang="es-ES" sz="2800" dirty="0" smtClean="0"/>
              <a:t>Porque es menos costosa.</a:t>
            </a:r>
          </a:p>
          <a:p>
            <a:pPr marL="971550" lvl="1" indent="-514350">
              <a:buFont typeface="Arial" pitchFamily="34" charset="0"/>
              <a:buChar char="•"/>
            </a:pPr>
            <a:r>
              <a:rPr lang="es-ES" sz="2800" dirty="0" smtClean="0"/>
              <a:t>Porque se realiza en menos tiempo.</a:t>
            </a:r>
          </a:p>
          <a:p>
            <a:pPr marL="971550" lvl="1" indent="-514350">
              <a:buFont typeface="Arial" pitchFamily="34" charset="0"/>
              <a:buChar char="•"/>
            </a:pPr>
            <a:r>
              <a:rPr lang="es-ES" sz="2800" dirty="0" smtClean="0"/>
              <a:t>Porque es más fácil de administrar.</a:t>
            </a:r>
          </a:p>
          <a:p>
            <a:pPr marL="971550" lvl="1" indent="-514350">
              <a:buFont typeface="Arial" pitchFamily="34" charset="0"/>
              <a:buChar char="•"/>
            </a:pPr>
            <a:r>
              <a:rPr lang="es-ES" sz="2800" dirty="0" smtClean="0"/>
              <a:t>Porque a veces el censo es impracticable.</a:t>
            </a:r>
          </a:p>
          <a:p>
            <a:pPr marL="514350" indent="-514350">
              <a:buAutoNum type="alphaLcParenR"/>
            </a:pPr>
            <a:r>
              <a:rPr lang="es-ES" sz="2800" dirty="0" smtClean="0"/>
              <a:t>¿Por qué se realizan censos si es preferible una encuesta?</a:t>
            </a:r>
          </a:p>
          <a:p>
            <a:pPr marL="971550" lvl="1" indent="-514350">
              <a:buFont typeface="Arial" pitchFamily="34" charset="0"/>
              <a:buChar char="•"/>
            </a:pPr>
            <a:r>
              <a:rPr lang="es-ES" sz="2800" dirty="0" smtClean="0"/>
              <a:t>Porque cada tanto se examinan los parámetros poblacionales, para contrastar con los estadísticos obtenidos mediante encuestas, y de esta manera analizar si las muestras están sesgadas.</a:t>
            </a:r>
          </a:p>
          <a:p>
            <a:pPr marL="514350" indent="-514350">
              <a:buAutoNum type="alphaLcParenR"/>
            </a:pPr>
            <a:endParaRPr lang="es-ES"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Censo y Encuesta (ejercicio)</a:t>
            </a:r>
            <a:endParaRPr lang="es-ES" sz="1600" dirty="0"/>
          </a:p>
        </p:txBody>
      </p:sp>
      <p:sp>
        <p:nvSpPr>
          <p:cNvPr id="6" name="5 CuadroTexto"/>
          <p:cNvSpPr txBox="1"/>
          <p:nvPr/>
        </p:nvSpPr>
        <p:spPr>
          <a:xfrm>
            <a:off x="395536" y="931361"/>
            <a:ext cx="8424936" cy="5693866"/>
          </a:xfrm>
          <a:prstGeom prst="rect">
            <a:avLst/>
          </a:prstGeom>
          <a:noFill/>
        </p:spPr>
        <p:txBody>
          <a:bodyPr wrap="square" rtlCol="0">
            <a:normAutofit/>
          </a:bodyPr>
          <a:lstStyle/>
          <a:p>
            <a:r>
              <a:rPr lang="es-ES" sz="2800" dirty="0" smtClean="0"/>
              <a:t>Identifique si se trata de un censo o una encuesta:</a:t>
            </a:r>
          </a:p>
          <a:p>
            <a:endParaRPr lang="es-ES" sz="2800" dirty="0" smtClean="0"/>
          </a:p>
          <a:p>
            <a:pPr marL="514350" indent="-514350">
              <a:buAutoNum type="alphaLcParenR"/>
            </a:pPr>
            <a:r>
              <a:rPr lang="es-ES" sz="2800" dirty="0" smtClean="0"/>
              <a:t>Los comicios electorales.</a:t>
            </a:r>
          </a:p>
          <a:p>
            <a:pPr marL="514350" indent="-514350">
              <a:buAutoNum type="alphaLcParenR"/>
            </a:pPr>
            <a:r>
              <a:rPr lang="es-ES" sz="2800" dirty="0" smtClean="0"/>
              <a:t>SMS que me envían para conocer a quién pienso votar.</a:t>
            </a:r>
          </a:p>
          <a:p>
            <a:pPr marL="514350" indent="-514350">
              <a:buAutoNum type="alphaLcParenR"/>
            </a:pPr>
            <a:r>
              <a:rPr lang="es-ES" sz="2800" dirty="0" smtClean="0"/>
              <a:t>Análisis de estados financieros.</a:t>
            </a:r>
          </a:p>
          <a:p>
            <a:pPr marL="514350" indent="-514350">
              <a:buAutoNum type="alphaLcParenR"/>
            </a:pPr>
            <a:r>
              <a:rPr lang="es-ES" sz="2800" dirty="0" smtClean="0"/>
              <a:t>Consulta a alumnos sobre el desempeño de un docente.</a:t>
            </a:r>
          </a:p>
          <a:p>
            <a:pPr marL="514350" indent="-514350">
              <a:buAutoNum type="alphaLcParenR"/>
            </a:pPr>
            <a:r>
              <a:rPr lang="es-ES" sz="2800" dirty="0" smtClean="0"/>
              <a:t>Formulario de satisfacción sobre un producto.</a:t>
            </a:r>
          </a:p>
          <a:p>
            <a:pPr marL="514350" indent="-514350">
              <a:buAutoNum type="alphaLcParenR"/>
            </a:pPr>
            <a:endParaRPr lang="es-ES" sz="2800" dirty="0" smtClean="0"/>
          </a:p>
          <a:p>
            <a:pPr marL="514350" indent="-514350">
              <a:buAutoNum type="alphaLcParenR"/>
            </a:pPr>
            <a:endParaRPr lang="es-ES"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Tipos de variables</a:t>
            </a:r>
            <a:endParaRPr lang="es-ES" sz="1600" dirty="0"/>
          </a:p>
        </p:txBody>
      </p:sp>
      <p:sp>
        <p:nvSpPr>
          <p:cNvPr id="6" name="5 CuadroTexto"/>
          <p:cNvSpPr txBox="1"/>
          <p:nvPr/>
        </p:nvSpPr>
        <p:spPr>
          <a:xfrm>
            <a:off x="395536" y="931361"/>
            <a:ext cx="8424936" cy="5521975"/>
          </a:xfrm>
          <a:prstGeom prst="rect">
            <a:avLst/>
          </a:prstGeom>
          <a:noFill/>
        </p:spPr>
        <p:txBody>
          <a:bodyPr wrap="square" rtlCol="0">
            <a:normAutofit/>
          </a:bodyPr>
          <a:lstStyle/>
          <a:p>
            <a:r>
              <a:rPr lang="es-ES" sz="2800" dirty="0" smtClean="0"/>
              <a:t>Una variable es una característica o atributo de interés relacionado con una unidad de estudio. Básicamente las podemos clasificar en:</a:t>
            </a:r>
          </a:p>
        </p:txBody>
      </p:sp>
      <p:graphicFrame>
        <p:nvGraphicFramePr>
          <p:cNvPr id="4" name="3 Diagrama"/>
          <p:cNvGraphicFramePr/>
          <p:nvPr/>
        </p:nvGraphicFramePr>
        <p:xfrm>
          <a:off x="1187624" y="2420888"/>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Tipos de variables</a:t>
            </a:r>
            <a:endParaRPr lang="es-ES" sz="1600" dirty="0"/>
          </a:p>
        </p:txBody>
      </p:sp>
      <p:sp>
        <p:nvSpPr>
          <p:cNvPr id="6" name="5 CuadroTexto"/>
          <p:cNvSpPr txBox="1"/>
          <p:nvPr/>
        </p:nvSpPr>
        <p:spPr>
          <a:xfrm>
            <a:off x="395536" y="931361"/>
            <a:ext cx="8424936" cy="5521975"/>
          </a:xfrm>
          <a:prstGeom prst="rect">
            <a:avLst/>
          </a:prstGeom>
          <a:noFill/>
        </p:spPr>
        <p:txBody>
          <a:bodyPr wrap="square" rtlCol="0">
            <a:normAutofit/>
          </a:bodyPr>
          <a:lstStyle/>
          <a:p>
            <a:pPr algn="just"/>
            <a:r>
              <a:rPr lang="es-ES" sz="2800" b="1" dirty="0" smtClean="0">
                <a:solidFill>
                  <a:srgbClr val="FF0000"/>
                </a:solidFill>
              </a:rPr>
              <a:t>Cuantitativas</a:t>
            </a:r>
            <a:r>
              <a:rPr lang="es-ES" sz="2800" dirty="0" smtClean="0"/>
              <a:t>: se pueden expresar con números que son operables. </a:t>
            </a:r>
          </a:p>
          <a:p>
            <a:pPr algn="just"/>
            <a:r>
              <a:rPr lang="es-ES" sz="2800" dirty="0" smtClean="0"/>
              <a:t>Se denominan </a:t>
            </a:r>
            <a:r>
              <a:rPr lang="es-ES" sz="2800" b="1" dirty="0" smtClean="0">
                <a:solidFill>
                  <a:srgbClr val="FF0000"/>
                </a:solidFill>
              </a:rPr>
              <a:t>discretas</a:t>
            </a:r>
            <a:r>
              <a:rPr lang="es-ES" sz="2800" dirty="0" smtClean="0"/>
              <a:t> cuando el conjunto de valores que pueden tomar es finito o contable. Si pueden tomar infinitos valores se denominan </a:t>
            </a:r>
            <a:r>
              <a:rPr lang="es-ES" sz="2800" b="1" dirty="0" smtClean="0">
                <a:solidFill>
                  <a:srgbClr val="FF0000"/>
                </a:solidFill>
              </a:rPr>
              <a:t>continuas</a:t>
            </a:r>
            <a:r>
              <a:rPr lang="es-ES" sz="2800" dirty="0" smtClean="0"/>
              <a:t>. </a:t>
            </a:r>
          </a:p>
          <a:p>
            <a:pPr algn="just"/>
            <a:endParaRPr lang="es-ES" sz="2800" dirty="0" smtClean="0"/>
          </a:p>
          <a:p>
            <a:pPr algn="just"/>
            <a:r>
              <a:rPr lang="es-ES" sz="2800" b="1" dirty="0" smtClean="0">
                <a:solidFill>
                  <a:srgbClr val="FF0000"/>
                </a:solidFill>
              </a:rPr>
              <a:t>Cualitativas</a:t>
            </a:r>
            <a:r>
              <a:rPr lang="es-ES" sz="2800" dirty="0" smtClean="0"/>
              <a:t>: sus valores indican niveles o categorías. </a:t>
            </a:r>
          </a:p>
          <a:p>
            <a:pPr algn="just"/>
            <a:r>
              <a:rPr lang="es-ES" sz="2800" dirty="0" smtClean="0"/>
              <a:t>Son </a:t>
            </a:r>
            <a:r>
              <a:rPr lang="es-ES" sz="2800" b="1" dirty="0" smtClean="0">
                <a:solidFill>
                  <a:srgbClr val="FF0000"/>
                </a:solidFill>
              </a:rPr>
              <a:t>ordinales</a:t>
            </a:r>
            <a:r>
              <a:rPr lang="es-ES" sz="2800" dirty="0" smtClean="0"/>
              <a:t> si los valores se pueden ordenar en una escala y </a:t>
            </a:r>
            <a:r>
              <a:rPr lang="es-ES" sz="2800" b="1" dirty="0" smtClean="0">
                <a:solidFill>
                  <a:srgbClr val="FF0000"/>
                </a:solidFill>
              </a:rPr>
              <a:t>nominales</a:t>
            </a:r>
            <a:r>
              <a:rPr lang="es-ES" sz="2800" dirty="0" smtClean="0"/>
              <a:t> si el ordenamiento carece de sentido.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Tipos de variables (ejercicio)</a:t>
            </a:r>
            <a:endParaRPr lang="es-ES" sz="1600" dirty="0"/>
          </a:p>
        </p:txBody>
      </p:sp>
      <p:sp>
        <p:nvSpPr>
          <p:cNvPr id="6" name="5 CuadroTexto"/>
          <p:cNvSpPr txBox="1"/>
          <p:nvPr/>
        </p:nvSpPr>
        <p:spPr>
          <a:xfrm>
            <a:off x="395536" y="931361"/>
            <a:ext cx="8424936" cy="5521975"/>
          </a:xfrm>
          <a:prstGeom prst="rect">
            <a:avLst/>
          </a:prstGeom>
          <a:noFill/>
        </p:spPr>
        <p:txBody>
          <a:bodyPr wrap="square" rtlCol="0">
            <a:normAutofit/>
          </a:bodyPr>
          <a:lstStyle/>
          <a:p>
            <a:pPr algn="just"/>
            <a:r>
              <a:rPr lang="es-ES" sz="2800" dirty="0" smtClean="0"/>
              <a:t>Identifique las siguientes variables:</a:t>
            </a:r>
          </a:p>
          <a:p>
            <a:pPr algn="just"/>
            <a:endParaRPr lang="es-ES" sz="2800" dirty="0" smtClean="0"/>
          </a:p>
          <a:p>
            <a:pPr algn="just">
              <a:buFont typeface="Arial" pitchFamily="34" charset="0"/>
              <a:buChar char="•"/>
            </a:pPr>
            <a:r>
              <a:rPr lang="es-ES" sz="2800" dirty="0" smtClean="0"/>
              <a:t>Edad de una persona en años.</a:t>
            </a:r>
          </a:p>
          <a:p>
            <a:pPr algn="just">
              <a:buFont typeface="Arial" pitchFamily="34" charset="0"/>
              <a:buChar char="•"/>
            </a:pPr>
            <a:r>
              <a:rPr lang="es-ES" sz="2800" dirty="0" smtClean="0"/>
              <a:t>Edad de una persona.</a:t>
            </a:r>
          </a:p>
          <a:p>
            <a:pPr algn="just">
              <a:buFont typeface="Arial" pitchFamily="34" charset="0"/>
              <a:buChar char="•"/>
            </a:pPr>
            <a:r>
              <a:rPr lang="es-ES" sz="2800" dirty="0" smtClean="0"/>
              <a:t>Nivel de estudios.</a:t>
            </a:r>
          </a:p>
          <a:p>
            <a:pPr algn="just">
              <a:buFont typeface="Arial" pitchFamily="34" charset="0"/>
              <a:buChar char="•"/>
            </a:pPr>
            <a:r>
              <a:rPr lang="es-ES" sz="2800" dirty="0" smtClean="0"/>
              <a:t>Color de cabello.</a:t>
            </a:r>
          </a:p>
          <a:p>
            <a:pPr algn="just">
              <a:buFont typeface="Arial" pitchFamily="34" charset="0"/>
              <a:buChar char="•"/>
            </a:pPr>
            <a:r>
              <a:rPr lang="es-ES" sz="2800" dirty="0" smtClean="0"/>
              <a:t>Calificación de la licencia de conducir.</a:t>
            </a:r>
          </a:p>
          <a:p>
            <a:pPr algn="just">
              <a:buFont typeface="Arial" pitchFamily="34" charset="0"/>
              <a:buChar char="•"/>
            </a:pPr>
            <a:r>
              <a:rPr lang="es-ES" sz="2800" dirty="0" smtClean="0"/>
              <a:t>Grupo sanguíneo.</a:t>
            </a:r>
          </a:p>
          <a:p>
            <a:pPr algn="just">
              <a:buFont typeface="Arial" pitchFamily="34" charset="0"/>
              <a:buChar char="•"/>
            </a:pPr>
            <a:r>
              <a:rPr lang="es-ES" sz="2800" dirty="0" smtClean="0"/>
              <a:t>Estatura de una persona.</a:t>
            </a:r>
          </a:p>
          <a:p>
            <a:pPr algn="just">
              <a:buFont typeface="Arial" pitchFamily="34" charset="0"/>
              <a:buChar char="•"/>
            </a:pPr>
            <a:r>
              <a:rPr lang="es-ES" sz="2800" dirty="0" smtClean="0"/>
              <a:t>Nivel de colesterol.</a:t>
            </a:r>
          </a:p>
          <a:p>
            <a:pPr algn="just">
              <a:buFont typeface="Arial" pitchFamily="34" charset="0"/>
              <a:buChar char="•"/>
            </a:pPr>
            <a:r>
              <a:rPr lang="es-ES" sz="2800" dirty="0" smtClean="0"/>
              <a:t>Nivel de estratificación social.</a:t>
            </a:r>
          </a:p>
          <a:p>
            <a:pPr algn="just">
              <a:buFont typeface="Arial" pitchFamily="34" charset="0"/>
              <a:buChar char="•"/>
            </a:pPr>
            <a:r>
              <a:rPr lang="es-ES" sz="2800" dirty="0" smtClean="0"/>
              <a:t>Estado de cuenta bancaria.</a:t>
            </a:r>
          </a:p>
        </p:txBody>
      </p:sp>
      <p:sp>
        <p:nvSpPr>
          <p:cNvPr id="4" name="3 Rectángulo"/>
          <p:cNvSpPr/>
          <p:nvPr/>
        </p:nvSpPr>
        <p:spPr>
          <a:xfrm>
            <a:off x="6300192" y="1844824"/>
            <a:ext cx="2418184" cy="36004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ES" dirty="0" smtClean="0"/>
              <a:t>Cuantitativa discreta</a:t>
            </a:r>
            <a:endParaRPr lang="es-ES" dirty="0"/>
          </a:p>
        </p:txBody>
      </p:sp>
      <p:sp>
        <p:nvSpPr>
          <p:cNvPr id="5" name="4 Rectángulo"/>
          <p:cNvSpPr/>
          <p:nvPr/>
        </p:nvSpPr>
        <p:spPr>
          <a:xfrm>
            <a:off x="6300192" y="3140968"/>
            <a:ext cx="2418184" cy="36004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ES" dirty="0" smtClean="0"/>
              <a:t>Cualitativa nominal</a:t>
            </a:r>
            <a:endParaRPr lang="es-ES" dirty="0"/>
          </a:p>
        </p:txBody>
      </p:sp>
      <p:sp>
        <p:nvSpPr>
          <p:cNvPr id="7" name="6 Rectángulo"/>
          <p:cNvSpPr/>
          <p:nvPr/>
        </p:nvSpPr>
        <p:spPr>
          <a:xfrm>
            <a:off x="6300192" y="4869160"/>
            <a:ext cx="2418184" cy="36004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ES" dirty="0" smtClean="0"/>
              <a:t>Cuantitativa discreta</a:t>
            </a:r>
            <a:endParaRPr lang="es-ES" dirty="0"/>
          </a:p>
        </p:txBody>
      </p:sp>
      <p:sp>
        <p:nvSpPr>
          <p:cNvPr id="8" name="7 Rectángulo"/>
          <p:cNvSpPr/>
          <p:nvPr/>
        </p:nvSpPr>
        <p:spPr>
          <a:xfrm>
            <a:off x="6300192" y="2276872"/>
            <a:ext cx="2418184" cy="36004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ES" dirty="0" smtClean="0"/>
              <a:t>Cuantitativa continua</a:t>
            </a:r>
            <a:endParaRPr lang="es-ES" dirty="0"/>
          </a:p>
        </p:txBody>
      </p:sp>
      <p:sp>
        <p:nvSpPr>
          <p:cNvPr id="9" name="8 Rectángulo"/>
          <p:cNvSpPr/>
          <p:nvPr/>
        </p:nvSpPr>
        <p:spPr>
          <a:xfrm>
            <a:off x="6300192" y="2708920"/>
            <a:ext cx="2418184" cy="36004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ES" dirty="0" smtClean="0"/>
              <a:t>Cualitativa ordinal</a:t>
            </a:r>
            <a:endParaRPr lang="es-ES" dirty="0"/>
          </a:p>
        </p:txBody>
      </p:sp>
      <p:sp>
        <p:nvSpPr>
          <p:cNvPr id="10" name="9 Rectángulo"/>
          <p:cNvSpPr/>
          <p:nvPr/>
        </p:nvSpPr>
        <p:spPr>
          <a:xfrm>
            <a:off x="6300192" y="3573016"/>
            <a:ext cx="2418184" cy="36004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ES" dirty="0" smtClean="0"/>
              <a:t>Cualitativa ordinal</a:t>
            </a:r>
            <a:endParaRPr lang="es-ES" dirty="0"/>
          </a:p>
        </p:txBody>
      </p:sp>
      <p:sp>
        <p:nvSpPr>
          <p:cNvPr id="11" name="10 Rectángulo"/>
          <p:cNvSpPr/>
          <p:nvPr/>
        </p:nvSpPr>
        <p:spPr>
          <a:xfrm>
            <a:off x="6300192" y="4005064"/>
            <a:ext cx="2418184" cy="36004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ES" dirty="0" smtClean="0"/>
              <a:t>Cualitativa nominal</a:t>
            </a:r>
            <a:endParaRPr lang="es-ES" dirty="0"/>
          </a:p>
        </p:txBody>
      </p:sp>
      <p:sp>
        <p:nvSpPr>
          <p:cNvPr id="12" name="11 Rectángulo"/>
          <p:cNvSpPr/>
          <p:nvPr/>
        </p:nvSpPr>
        <p:spPr>
          <a:xfrm>
            <a:off x="6300192" y="4437112"/>
            <a:ext cx="2418184" cy="36004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ES" dirty="0" smtClean="0"/>
              <a:t>Cuantitativa continua</a:t>
            </a:r>
            <a:endParaRPr lang="es-ES" dirty="0"/>
          </a:p>
        </p:txBody>
      </p:sp>
      <p:sp>
        <p:nvSpPr>
          <p:cNvPr id="13" name="12 Rectángulo"/>
          <p:cNvSpPr/>
          <p:nvPr/>
        </p:nvSpPr>
        <p:spPr>
          <a:xfrm>
            <a:off x="6300192" y="5301208"/>
            <a:ext cx="2418184" cy="36004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ES" dirty="0" smtClean="0"/>
              <a:t>Cualitativa ordinal</a:t>
            </a:r>
            <a:endParaRPr lang="es-ES" dirty="0"/>
          </a:p>
        </p:txBody>
      </p:sp>
      <p:sp>
        <p:nvSpPr>
          <p:cNvPr id="14" name="13 Rectángulo"/>
          <p:cNvSpPr/>
          <p:nvPr/>
        </p:nvSpPr>
        <p:spPr>
          <a:xfrm>
            <a:off x="6300192" y="5733256"/>
            <a:ext cx="2418184" cy="36004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ES" dirty="0" smtClean="0"/>
              <a:t>Cuantitativa continua</a:t>
            </a:r>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2000" r="-12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78098"/>
          </a:xfrm>
        </p:spPr>
        <p:txBody>
          <a:bodyPr>
            <a:normAutofit/>
          </a:bodyPr>
          <a:lstStyle/>
          <a:p>
            <a:r>
              <a:rPr lang="es-ES" sz="4000" b="1" dirty="0" smtClean="0"/>
              <a:t>Cuestionario</a:t>
            </a:r>
            <a:endParaRPr lang="es-ES" sz="4000" b="1" dirty="0"/>
          </a:p>
        </p:txBody>
      </p:sp>
      <p:sp>
        <p:nvSpPr>
          <p:cNvPr id="5" name="2 Marcador de contenido"/>
          <p:cNvSpPr>
            <a:spLocks noGrp="1"/>
          </p:cNvSpPr>
          <p:nvPr>
            <p:ph idx="1"/>
          </p:nvPr>
        </p:nvSpPr>
        <p:spPr>
          <a:xfrm>
            <a:off x="457200" y="1124744"/>
            <a:ext cx="8229600" cy="5256584"/>
          </a:xfrm>
        </p:spPr>
        <p:txBody>
          <a:bodyPr>
            <a:normAutofit/>
          </a:bodyPr>
          <a:lstStyle/>
          <a:p>
            <a:pPr marL="514350" indent="-514350" algn="just">
              <a:buFont typeface="+mj-lt"/>
              <a:buAutoNum type="arabicPeriod"/>
            </a:pPr>
            <a:r>
              <a:rPr lang="es-ES" dirty="0" smtClean="0"/>
              <a:t>¿Cuál es la diferencia entre muestra y población?</a:t>
            </a:r>
          </a:p>
          <a:p>
            <a:pPr marL="514350" indent="-514350" algn="just">
              <a:buFont typeface="+mj-lt"/>
              <a:buAutoNum type="arabicPeriod"/>
            </a:pPr>
            <a:r>
              <a:rPr lang="es-ES" dirty="0" smtClean="0"/>
              <a:t>¿Cuál es la diferencia entre parámetro y estadístico?</a:t>
            </a:r>
          </a:p>
          <a:p>
            <a:pPr marL="514350" indent="-514350" algn="just">
              <a:buFont typeface="+mj-lt"/>
              <a:buAutoNum type="arabicPeriod"/>
            </a:pPr>
            <a:r>
              <a:rPr lang="es-ES" dirty="0" smtClean="0"/>
              <a:t>¿Cómo se clasifican las variables?</a:t>
            </a:r>
          </a:p>
          <a:p>
            <a:pPr marL="514350" indent="-514350" algn="just">
              <a:buFont typeface="+mj-lt"/>
              <a:buAutoNum type="arabicPeriod"/>
            </a:pPr>
            <a:r>
              <a:rPr lang="es-ES" dirty="0" smtClean="0"/>
              <a:t>¿Cuáles son las ventajas de trabajar sobre una muestra?</a:t>
            </a:r>
          </a:p>
          <a:p>
            <a:pPr marL="514350" indent="-514350" algn="just">
              <a:buFont typeface="+mj-lt"/>
              <a:buAutoNum type="arabicPeriod"/>
            </a:pPr>
            <a:r>
              <a:rPr lang="es-ES" dirty="0" smtClean="0"/>
              <a:t>¿Cómo puedo obtener datos?</a:t>
            </a:r>
          </a:p>
          <a:p>
            <a:pPr marL="514350" indent="-514350" algn="just">
              <a:buFont typeface="+mj-lt"/>
              <a:buAutoNum type="arabicPeriod"/>
            </a:pPr>
            <a:endParaRPr lang="es-ES" dirty="0" smtClean="0"/>
          </a:p>
          <a:p>
            <a:pPr marL="514350" indent="-514350" algn="just">
              <a:buFont typeface="+mj-lt"/>
              <a:buAutoNum type="arabicPeriod"/>
            </a:pPr>
            <a:endParaRPr lang="es-E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2000" r="-12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78098"/>
          </a:xfrm>
        </p:spPr>
        <p:txBody>
          <a:bodyPr>
            <a:normAutofit/>
          </a:bodyPr>
          <a:lstStyle/>
          <a:p>
            <a:r>
              <a:rPr lang="es-ES" sz="4000" b="1" dirty="0" smtClean="0"/>
              <a:t>Autoevaluación</a:t>
            </a:r>
            <a:endParaRPr lang="es-ES" sz="4000" b="1" dirty="0"/>
          </a:p>
        </p:txBody>
      </p:sp>
      <p:sp>
        <p:nvSpPr>
          <p:cNvPr id="3" name="2 Marcador de contenido"/>
          <p:cNvSpPr>
            <a:spLocks noGrp="1"/>
          </p:cNvSpPr>
          <p:nvPr>
            <p:ph idx="1"/>
          </p:nvPr>
        </p:nvSpPr>
        <p:spPr>
          <a:xfrm>
            <a:off x="457200" y="1124744"/>
            <a:ext cx="8229600" cy="5256584"/>
          </a:xfrm>
        </p:spPr>
        <p:txBody>
          <a:bodyPr>
            <a:noAutofit/>
          </a:bodyPr>
          <a:lstStyle/>
          <a:p>
            <a:pPr marL="514350" indent="-514350" algn="just">
              <a:buFont typeface="+mj-lt"/>
              <a:buAutoNum type="arabicPeriod"/>
            </a:pPr>
            <a:r>
              <a:rPr lang="es-ES" sz="1500" dirty="0" smtClean="0"/>
              <a:t>El  estado civil de un individuo es una variable de tipo:</a:t>
            </a:r>
          </a:p>
          <a:p>
            <a:pPr marL="914400" lvl="1" indent="-514350" algn="just">
              <a:buFont typeface="+mj-lt"/>
              <a:buAutoNum type="arabicPeriod"/>
            </a:pPr>
            <a:r>
              <a:rPr lang="es-ES" sz="1500" dirty="0" smtClean="0"/>
              <a:t>Ordinal.</a:t>
            </a:r>
          </a:p>
          <a:p>
            <a:pPr marL="914400" lvl="1" indent="-514350" algn="just">
              <a:buFont typeface="+mj-lt"/>
              <a:buAutoNum type="arabicPeriod"/>
            </a:pPr>
            <a:r>
              <a:rPr lang="es-ES" sz="1500" dirty="0" smtClean="0"/>
              <a:t>Discreta.</a:t>
            </a:r>
          </a:p>
          <a:p>
            <a:pPr marL="914400" lvl="1" indent="-514350" algn="just">
              <a:buFont typeface="+mj-lt"/>
              <a:buAutoNum type="arabicPeriod"/>
            </a:pPr>
            <a:r>
              <a:rPr lang="es-ES" sz="1500" dirty="0" smtClean="0"/>
              <a:t>Nominal.</a:t>
            </a:r>
          </a:p>
          <a:p>
            <a:pPr marL="914400" lvl="1" indent="-514350" algn="just">
              <a:buFont typeface="+mj-lt"/>
              <a:buAutoNum type="arabicPeriod"/>
            </a:pPr>
            <a:r>
              <a:rPr lang="es-ES" sz="1500" dirty="0" smtClean="0"/>
              <a:t>Continua.</a:t>
            </a:r>
          </a:p>
          <a:p>
            <a:pPr marL="914400" lvl="1" indent="-514350" algn="just">
              <a:buFont typeface="+mj-lt"/>
              <a:buAutoNum type="arabicPeriod"/>
            </a:pPr>
            <a:r>
              <a:rPr lang="es-ES" sz="1500" dirty="0" smtClean="0"/>
              <a:t>Ninguno de los anteriores.</a:t>
            </a:r>
          </a:p>
          <a:p>
            <a:pPr marL="514350" indent="-514350" algn="just">
              <a:buFont typeface="+mj-lt"/>
              <a:buAutoNum type="arabicPeriod"/>
            </a:pPr>
            <a:r>
              <a:rPr lang="es-ES" sz="1500" dirty="0" smtClean="0"/>
              <a:t>Las variables cualitativas pueden tomar como valores:</a:t>
            </a:r>
          </a:p>
          <a:p>
            <a:pPr marL="914400" lvl="1" indent="-514350" algn="just">
              <a:buFont typeface="+mj-lt"/>
              <a:buAutoNum type="arabicPeriod"/>
            </a:pPr>
            <a:r>
              <a:rPr lang="es-ES" sz="1500" dirty="0" smtClean="0"/>
              <a:t>Sólo  números enteros.</a:t>
            </a:r>
          </a:p>
          <a:p>
            <a:pPr marL="914400" lvl="1" indent="-514350" algn="just">
              <a:buFont typeface="+mj-lt"/>
              <a:buAutoNum type="arabicPeriod"/>
            </a:pPr>
            <a:r>
              <a:rPr lang="es-ES" sz="1500" dirty="0" smtClean="0"/>
              <a:t>Letras, palabras, símbolos, pero no números.</a:t>
            </a:r>
          </a:p>
          <a:p>
            <a:pPr marL="914400" lvl="1" indent="-514350" algn="just">
              <a:buFont typeface="+mj-lt"/>
              <a:buAutoNum type="arabicPeriod"/>
            </a:pPr>
            <a:r>
              <a:rPr lang="es-ES" sz="1500" dirty="0" smtClean="0"/>
              <a:t>Sólo letras y números.</a:t>
            </a:r>
          </a:p>
          <a:p>
            <a:pPr marL="914400" lvl="1" indent="-514350" algn="just">
              <a:buFont typeface="+mj-lt"/>
              <a:buAutoNum type="arabicPeriod"/>
            </a:pPr>
            <a:r>
              <a:rPr lang="es-ES" sz="1500" dirty="0" smtClean="0"/>
              <a:t>Letras, números, símbolos y palabras.</a:t>
            </a:r>
          </a:p>
          <a:p>
            <a:pPr marL="914400" lvl="1" indent="-514350" algn="just">
              <a:buFont typeface="+mj-lt"/>
              <a:buAutoNum type="arabicPeriod"/>
            </a:pPr>
            <a:r>
              <a:rPr lang="es-ES" sz="1500" dirty="0" smtClean="0"/>
              <a:t>Palabras.</a:t>
            </a:r>
          </a:p>
          <a:p>
            <a:pPr marL="514350" indent="-514350" algn="just">
              <a:buFont typeface="+mj-lt"/>
              <a:buAutoNum type="arabicPeriod"/>
            </a:pPr>
            <a:r>
              <a:rPr lang="es-ES" sz="1500" dirty="0" smtClean="0"/>
              <a:t>Un censo puede realizarse sólo sobre:</a:t>
            </a:r>
          </a:p>
          <a:p>
            <a:pPr marL="914400" lvl="1" indent="-514350" algn="just">
              <a:buFont typeface="+mj-lt"/>
              <a:buAutoNum type="arabicPeriod"/>
            </a:pPr>
            <a:r>
              <a:rPr lang="es-ES" sz="1500" dirty="0" smtClean="0"/>
              <a:t>Personas.</a:t>
            </a:r>
          </a:p>
          <a:p>
            <a:pPr marL="914400" lvl="1" indent="-514350" algn="just">
              <a:buFont typeface="+mj-lt"/>
              <a:buAutoNum type="arabicPeriod"/>
            </a:pPr>
            <a:r>
              <a:rPr lang="es-ES" sz="1500" dirty="0" smtClean="0"/>
              <a:t>Una parte de las unidades de estudio de una población.</a:t>
            </a:r>
          </a:p>
          <a:p>
            <a:pPr marL="914400" lvl="1" indent="-514350" algn="just">
              <a:buFont typeface="+mj-lt"/>
              <a:buAutoNum type="arabicPeriod"/>
            </a:pPr>
            <a:r>
              <a:rPr lang="es-ES" sz="1500" dirty="0" smtClean="0"/>
              <a:t>Todas las unidades de estudio de una población.</a:t>
            </a:r>
          </a:p>
          <a:p>
            <a:pPr marL="914400" lvl="1" indent="-514350" algn="just">
              <a:buFont typeface="+mj-lt"/>
              <a:buAutoNum type="arabicPeriod"/>
            </a:pPr>
            <a:r>
              <a:rPr lang="es-ES" sz="1500" dirty="0" smtClean="0"/>
              <a:t>Cualquier tipo de objeto que sea unidad de estudio de una población.</a:t>
            </a:r>
          </a:p>
          <a:p>
            <a:pPr marL="914400" lvl="1" indent="-514350" algn="just">
              <a:buFont typeface="+mj-lt"/>
              <a:buAutoNum type="arabicPeriod"/>
            </a:pPr>
            <a:r>
              <a:rPr lang="es-ES" sz="1500" dirty="0" smtClean="0"/>
              <a:t>Cualquier persona que sea  unidad de estudio de una población.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6000"/>
            <a:lum/>
          </a:blip>
          <a:srcRect/>
          <a:stretch>
            <a:fillRect l="-3000" r="-3000"/>
          </a:stretch>
        </a:blipFill>
        <a:effectLst/>
      </p:bgPr>
    </p:bg>
    <p:spTree>
      <p:nvGrpSpPr>
        <p:cNvPr id="1" name=""/>
        <p:cNvGrpSpPr/>
        <p:nvPr/>
      </p:nvGrpSpPr>
      <p:grpSpPr>
        <a:xfrm>
          <a:off x="0" y="0"/>
          <a:ext cx="0" cy="0"/>
          <a:chOff x="0" y="0"/>
          <a:chExt cx="0" cy="0"/>
        </a:xfrm>
      </p:grpSpPr>
      <p:sp>
        <p:nvSpPr>
          <p:cNvPr id="9" name="8 CuadroTexto"/>
          <p:cNvSpPr txBox="1"/>
          <p:nvPr/>
        </p:nvSpPr>
        <p:spPr>
          <a:xfrm>
            <a:off x="467544" y="1412777"/>
            <a:ext cx="7992888" cy="4968552"/>
          </a:xfrm>
          <a:prstGeom prst="rect">
            <a:avLst/>
          </a:prstGeom>
          <a:noFill/>
        </p:spPr>
        <p:txBody>
          <a:bodyPr wrap="square" rtlCol="0">
            <a:normAutofit/>
          </a:bodyPr>
          <a:lstStyle/>
          <a:p>
            <a:endParaRPr lang="es-ES" sz="1200" dirty="0" smtClean="0"/>
          </a:p>
          <a:p>
            <a:pPr lvl="1">
              <a:buFont typeface="Arial" pitchFamily="34" charset="0"/>
              <a:buChar char="•"/>
            </a:pPr>
            <a:r>
              <a:rPr lang="es-ES" sz="2800" i="1" dirty="0" smtClean="0"/>
              <a:t>Obtención de Datos.</a:t>
            </a:r>
          </a:p>
          <a:p>
            <a:pPr lvl="1">
              <a:buFont typeface="Arial" pitchFamily="34" charset="0"/>
              <a:buChar char="•"/>
            </a:pPr>
            <a:r>
              <a:rPr lang="es-ES" sz="2800" i="1" dirty="0" smtClean="0"/>
              <a:t>Población y Muestra.</a:t>
            </a:r>
          </a:p>
          <a:p>
            <a:pPr lvl="1">
              <a:buFont typeface="Arial" pitchFamily="34" charset="0"/>
              <a:buChar char="•"/>
            </a:pPr>
            <a:r>
              <a:rPr lang="es-ES" sz="2800" i="1" dirty="0" smtClean="0"/>
              <a:t>Tamaño.</a:t>
            </a:r>
          </a:p>
          <a:p>
            <a:pPr lvl="1">
              <a:buFont typeface="Arial" pitchFamily="34" charset="0"/>
              <a:buChar char="•"/>
            </a:pPr>
            <a:r>
              <a:rPr lang="es-ES" sz="2800" i="1" dirty="0" smtClean="0"/>
              <a:t>Censo y Encuesta.</a:t>
            </a:r>
          </a:p>
          <a:p>
            <a:pPr lvl="1">
              <a:buFont typeface="Arial" pitchFamily="34" charset="0"/>
              <a:buChar char="•"/>
            </a:pPr>
            <a:r>
              <a:rPr lang="es-ES" sz="2800" i="1" dirty="0" smtClean="0"/>
              <a:t>Parámetro y Estadístico.</a:t>
            </a:r>
          </a:p>
          <a:p>
            <a:pPr lvl="1">
              <a:buFont typeface="Arial" pitchFamily="34" charset="0"/>
              <a:buChar char="•"/>
            </a:pPr>
            <a:r>
              <a:rPr lang="es-ES" sz="2800" i="1" dirty="0" smtClean="0"/>
              <a:t>Tipos de variables.</a:t>
            </a:r>
          </a:p>
          <a:p>
            <a:pPr lvl="1">
              <a:buFont typeface="Arial" pitchFamily="34" charset="0"/>
              <a:buChar char="•"/>
            </a:pPr>
            <a:r>
              <a:rPr lang="es-ES" sz="2800" i="1" dirty="0" smtClean="0"/>
              <a:t> Variables cuantitativas discretas y continuas.</a:t>
            </a:r>
          </a:p>
          <a:p>
            <a:pPr lvl="1">
              <a:buFont typeface="Arial" pitchFamily="34" charset="0"/>
              <a:buChar char="•"/>
            </a:pPr>
            <a:r>
              <a:rPr lang="es-ES" sz="2800" i="1" dirty="0" smtClean="0"/>
              <a:t>Variables cualitativas ordinales y nominales.</a:t>
            </a:r>
          </a:p>
          <a:p>
            <a:pPr lvl="1">
              <a:buFont typeface="Arial" pitchFamily="34" charset="0"/>
              <a:buChar char="•"/>
            </a:pPr>
            <a:r>
              <a:rPr lang="es-ES" sz="2800" i="1" dirty="0" smtClean="0"/>
              <a:t>Ejercicios de Aplicación.</a:t>
            </a:r>
            <a:endParaRPr lang="es-ES" sz="2800" dirty="0"/>
          </a:p>
        </p:txBody>
      </p:sp>
      <p:sp>
        <p:nvSpPr>
          <p:cNvPr id="4" name="1 Título"/>
          <p:cNvSpPr txBox="1">
            <a:spLocks/>
          </p:cNvSpPr>
          <p:nvPr/>
        </p:nvSpPr>
        <p:spPr>
          <a:xfrm>
            <a:off x="395536" y="260648"/>
            <a:ext cx="2736304" cy="72008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ES" sz="5400" b="1" i="1"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Temario</a:t>
            </a:r>
            <a:endParaRPr kumimoji="0" lang="es-ES" sz="5400" b="1" i="1" u="none" strike="noStrike" kern="1200" cap="none" spc="0" normalizeH="0" baseline="0" noProof="0" dirty="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grpSp>
        <p:nvGrpSpPr>
          <p:cNvPr id="10" name="9 Grupo"/>
          <p:cNvGrpSpPr/>
          <p:nvPr/>
        </p:nvGrpSpPr>
        <p:grpSpPr>
          <a:xfrm>
            <a:off x="251520" y="5949280"/>
            <a:ext cx="648072" cy="671580"/>
            <a:chOff x="0" y="18878"/>
            <a:chExt cx="648072" cy="671580"/>
          </a:xfrm>
        </p:grpSpPr>
        <p:sp>
          <p:nvSpPr>
            <p:cNvPr id="11" name="10 Rectángulo redondeado"/>
            <p:cNvSpPr/>
            <p:nvPr/>
          </p:nvSpPr>
          <p:spPr>
            <a:xfrm>
              <a:off x="0" y="18878"/>
              <a:ext cx="648072" cy="671580"/>
            </a:xfrm>
            <a:prstGeom prst="roundRect">
              <a:avLst/>
            </a:prstGeom>
            <a:solidFill>
              <a:schemeClr val="accent1">
                <a:hueOff val="0"/>
                <a:satOff val="0"/>
                <a:lumOff val="0"/>
                <a:alpha val="1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11 Rectángulo"/>
            <p:cNvSpPr/>
            <p:nvPr/>
          </p:nvSpPr>
          <p:spPr>
            <a:xfrm>
              <a:off x="31636" y="50514"/>
              <a:ext cx="584800" cy="6083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s-ES" sz="2800" b="1" kern="1200" dirty="0" smtClean="0"/>
                <a:t>02</a:t>
              </a:r>
              <a:endParaRPr lang="es-ES" sz="2800" kern="1200" dirty="0"/>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2000" r="-12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78098"/>
          </a:xfrm>
        </p:spPr>
        <p:txBody>
          <a:bodyPr>
            <a:normAutofit/>
          </a:bodyPr>
          <a:lstStyle/>
          <a:p>
            <a:r>
              <a:rPr lang="es-ES" sz="4000" b="1" dirty="0" smtClean="0"/>
              <a:t>Lecturas</a:t>
            </a:r>
            <a:endParaRPr lang="es-ES" sz="4000" b="1" dirty="0"/>
          </a:p>
        </p:txBody>
      </p:sp>
      <p:sp>
        <p:nvSpPr>
          <p:cNvPr id="3" name="2 Marcador de contenido"/>
          <p:cNvSpPr>
            <a:spLocks noGrp="1"/>
          </p:cNvSpPr>
          <p:nvPr>
            <p:ph idx="1"/>
          </p:nvPr>
        </p:nvSpPr>
        <p:spPr>
          <a:xfrm>
            <a:off x="457200" y="1124744"/>
            <a:ext cx="8229600" cy="5256584"/>
          </a:xfrm>
        </p:spPr>
        <p:txBody>
          <a:bodyPr>
            <a:normAutofit/>
          </a:bodyPr>
          <a:lstStyle/>
          <a:p>
            <a:pPr algn="just"/>
            <a:r>
              <a:rPr lang="es-ES" b="1" dirty="0" err="1" smtClean="0">
                <a:solidFill>
                  <a:srgbClr val="FF0000"/>
                </a:solidFill>
              </a:rPr>
              <a:t>Walpole</a:t>
            </a:r>
            <a:r>
              <a:rPr lang="es-ES" dirty="0" smtClean="0"/>
              <a:t> </a:t>
            </a:r>
          </a:p>
          <a:p>
            <a:pPr algn="just">
              <a:buNone/>
            </a:pPr>
            <a:r>
              <a:rPr lang="es-ES" dirty="0" smtClean="0"/>
              <a:t>	p. 4 (el papel de la Probabilidad)</a:t>
            </a:r>
          </a:p>
          <a:p>
            <a:pPr algn="just"/>
            <a:r>
              <a:rPr lang="es-ES" b="1" dirty="0" smtClean="0">
                <a:solidFill>
                  <a:srgbClr val="FF0000"/>
                </a:solidFill>
              </a:rPr>
              <a:t>Anderson</a:t>
            </a:r>
            <a:r>
              <a:rPr lang="es-ES" dirty="0" smtClean="0"/>
              <a:t> </a:t>
            </a:r>
          </a:p>
          <a:p>
            <a:pPr algn="just">
              <a:buNone/>
            </a:pPr>
            <a:r>
              <a:rPr lang="es-ES" dirty="0" smtClean="0"/>
              <a:t>	p. 7 (datos cuantitativos y cualitativos)</a:t>
            </a:r>
          </a:p>
          <a:p>
            <a:pPr algn="just">
              <a:buNone/>
            </a:pPr>
            <a:r>
              <a:rPr lang="es-ES" dirty="0" smtClean="0"/>
              <a:t>	p.17 (relación entre población y muestra)</a:t>
            </a:r>
          </a:p>
          <a:p>
            <a:pPr algn="just">
              <a:buNone/>
            </a:pPr>
            <a:r>
              <a:rPr lang="es-ES" dirty="0" smtClean="0"/>
              <a:t>	p.18 (Glosario)</a:t>
            </a:r>
          </a:p>
          <a:p>
            <a:pPr algn="just">
              <a:buNone/>
            </a:pPr>
            <a:endParaRPr lang="es-ES" dirty="0" smtClean="0"/>
          </a:p>
          <a:p>
            <a:pPr algn="just">
              <a:buNone/>
            </a:pPr>
            <a:endParaRPr lang="es-ES" dirty="0" smtClean="0"/>
          </a:p>
          <a:p>
            <a:pPr algn="just"/>
            <a:endParaRPr lang="es-ES" dirty="0" smtClean="0"/>
          </a:p>
          <a:p>
            <a:pPr algn="just"/>
            <a:endParaRPr lang="es-E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¿Cómo puedo obtener datos?</a:t>
            </a:r>
            <a:endParaRPr lang="es-ES" sz="1600" dirty="0"/>
          </a:p>
        </p:txBody>
      </p:sp>
      <p:sp>
        <p:nvSpPr>
          <p:cNvPr id="6" name="5 CuadroTexto"/>
          <p:cNvSpPr txBox="1"/>
          <p:nvPr/>
        </p:nvSpPr>
        <p:spPr>
          <a:xfrm>
            <a:off x="395536" y="931361"/>
            <a:ext cx="8424936" cy="5693866"/>
          </a:xfrm>
          <a:prstGeom prst="rect">
            <a:avLst/>
          </a:prstGeom>
          <a:noFill/>
        </p:spPr>
        <p:txBody>
          <a:bodyPr wrap="square" rtlCol="0">
            <a:normAutofit/>
          </a:bodyPr>
          <a:lstStyle/>
          <a:p>
            <a:pPr algn="just"/>
            <a:r>
              <a:rPr lang="es-ES" sz="2800" dirty="0" smtClean="0"/>
              <a:t>La primera etapa de un estudio estadístico consiste en la recolección de datos. La misma puede hacerse de muchas maneras, por ejemplo:</a:t>
            </a:r>
          </a:p>
          <a:p>
            <a:pPr algn="just"/>
            <a:endParaRPr lang="es-ES" sz="2800" dirty="0" smtClean="0"/>
          </a:p>
          <a:p>
            <a:pPr algn="just">
              <a:buFont typeface="Arial" pitchFamily="34" charset="0"/>
              <a:buChar char="•"/>
            </a:pPr>
            <a:r>
              <a:rPr lang="es-ES" sz="2800" dirty="0" smtClean="0"/>
              <a:t>Los datos los aporta una empresa o una organización.</a:t>
            </a:r>
          </a:p>
          <a:p>
            <a:pPr algn="just">
              <a:buFont typeface="Arial" pitchFamily="34" charset="0"/>
              <a:buChar char="•"/>
            </a:pPr>
            <a:r>
              <a:rPr lang="es-ES" sz="2800" dirty="0" smtClean="0"/>
              <a:t>Los obtengo a través de una encuesta.</a:t>
            </a:r>
          </a:p>
          <a:p>
            <a:pPr algn="just">
              <a:buFont typeface="Arial" pitchFamily="34" charset="0"/>
              <a:buChar char="•"/>
            </a:pPr>
            <a:r>
              <a:rPr lang="es-ES" sz="2800" dirty="0" smtClean="0"/>
              <a:t>Diseño un experimento para obtenerlos.</a:t>
            </a:r>
          </a:p>
          <a:p>
            <a:pPr algn="just">
              <a:buFont typeface="Arial" pitchFamily="34" charset="0"/>
              <a:buChar char="•"/>
            </a:pPr>
            <a:r>
              <a:rPr lang="es-ES" sz="2800" dirty="0" smtClean="0"/>
              <a:t>Realizo un estudio observacional.</a:t>
            </a:r>
          </a:p>
          <a:p>
            <a:pPr algn="just"/>
            <a:endParaRPr lang="es-ES" sz="2800" dirty="0" smtClean="0"/>
          </a:p>
          <a:p>
            <a:pPr algn="just"/>
            <a:r>
              <a:rPr lang="es-ES" sz="2800" dirty="0" smtClean="0"/>
              <a:t>Para todos los casos, es importante que los datos obtenidos no contengan </a:t>
            </a:r>
            <a:r>
              <a:rPr lang="es-ES" sz="2800" b="1" dirty="0" smtClean="0">
                <a:solidFill>
                  <a:srgbClr val="FF0000"/>
                </a:solidFill>
              </a:rPr>
              <a:t>sesgos</a:t>
            </a:r>
            <a:r>
              <a:rPr lang="es-ES" sz="2800" dirty="0" smtClean="0"/>
              <a:t>, </a:t>
            </a:r>
            <a:r>
              <a:rPr lang="es-ES" sz="2800" b="1" dirty="0" smtClean="0">
                <a:solidFill>
                  <a:srgbClr val="FF0000"/>
                </a:solidFill>
              </a:rPr>
              <a:t>ambigüedades</a:t>
            </a:r>
            <a:r>
              <a:rPr lang="es-ES" sz="2800" dirty="0" smtClean="0"/>
              <a:t> ni </a:t>
            </a:r>
            <a:r>
              <a:rPr lang="es-ES" sz="2800" b="1" dirty="0" smtClean="0">
                <a:solidFill>
                  <a:srgbClr val="FF0000"/>
                </a:solidFill>
              </a:rPr>
              <a:t>errores</a:t>
            </a:r>
            <a:r>
              <a:rPr lang="es-ES" sz="2800" dirty="0" smtClean="0"/>
              <a:t>.</a:t>
            </a:r>
          </a:p>
          <a:p>
            <a:endParaRPr lang="es-E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sz="3600" b="1" dirty="0" smtClean="0">
                <a:solidFill>
                  <a:schemeClr val="tx2">
                    <a:lumMod val="40000"/>
                    <a:lumOff val="60000"/>
                  </a:schemeClr>
                </a:solidFill>
                <a:effectLst>
                  <a:outerShdw blurRad="38100" dist="38100" dir="2700000" algn="tl">
                    <a:srgbClr val="000000">
                      <a:alpha val="43137"/>
                    </a:srgbClr>
                  </a:outerShdw>
                </a:effectLst>
              </a:rPr>
              <a:t>¿Cómo puedo obtener datos? (ejercicio)</a:t>
            </a:r>
            <a:endParaRPr lang="es-ES" sz="1200" dirty="0"/>
          </a:p>
        </p:txBody>
      </p:sp>
      <p:sp>
        <p:nvSpPr>
          <p:cNvPr id="6" name="5 CuadroTexto"/>
          <p:cNvSpPr txBox="1"/>
          <p:nvPr/>
        </p:nvSpPr>
        <p:spPr>
          <a:xfrm>
            <a:off x="395536" y="931361"/>
            <a:ext cx="8424936" cy="5693866"/>
          </a:xfrm>
          <a:prstGeom prst="rect">
            <a:avLst/>
          </a:prstGeom>
          <a:noFill/>
        </p:spPr>
        <p:txBody>
          <a:bodyPr wrap="square" rtlCol="0">
            <a:normAutofit/>
          </a:bodyPr>
          <a:lstStyle/>
          <a:p>
            <a:pPr marL="514350" indent="-514350" algn="just">
              <a:buAutoNum type="alphaLcParenR"/>
            </a:pPr>
            <a:r>
              <a:rPr lang="es-ES" sz="2800" dirty="0" smtClean="0"/>
              <a:t>Dé un ejemplo de obtención de datos para cada uno de los mecanismos nombrados.</a:t>
            </a:r>
          </a:p>
          <a:p>
            <a:pPr marL="514350" indent="-514350" algn="just">
              <a:buAutoNum type="alphaLcParenR"/>
            </a:pPr>
            <a:r>
              <a:rPr lang="es-ES" sz="2800" dirty="0" smtClean="0"/>
              <a:t>Enumere sesgos, errores y ambigüedades que pueden surgir en la recolección de datos.</a:t>
            </a:r>
          </a:p>
          <a:p>
            <a:pPr marL="514350" indent="-514350" algn="just">
              <a:buAutoNum type="alphaLcParenR"/>
            </a:pPr>
            <a:r>
              <a:rPr lang="es-ES" sz="2800" dirty="0" smtClean="0"/>
              <a:t>Si usted está interesado en conocer la edad promedio de los alumnos que concurren a su Universidad, ¿qué mecanismo utilizaría?</a:t>
            </a:r>
          </a:p>
          <a:p>
            <a:pPr marL="514350" indent="-514350" algn="just">
              <a:buAutoNum type="alphaLcParenR"/>
            </a:pPr>
            <a:r>
              <a:rPr lang="es-ES" sz="2800" dirty="0" smtClean="0"/>
              <a:t>Si usted está interesado en saber qué porcentaje de automóviles de color gris pasan por día por la puerta de su casa, ¿qué mecanismo utilizaría?</a:t>
            </a:r>
          </a:p>
          <a:p>
            <a:pPr marL="514350" indent="-514350" algn="just">
              <a:buAutoNum type="alphaLcParenR"/>
            </a:pPr>
            <a:r>
              <a:rPr lang="es-ES" sz="2800" dirty="0" smtClean="0"/>
              <a:t>Si quiere saber si vale la pena ver una película o resultó muy mala, ¿qué mecanismo utilizaría?</a:t>
            </a:r>
            <a:endParaRPr lang="es-E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Población y Muestra</a:t>
            </a:r>
            <a:endParaRPr lang="es-ES" sz="1600" dirty="0"/>
          </a:p>
        </p:txBody>
      </p:sp>
      <p:sp>
        <p:nvSpPr>
          <p:cNvPr id="6" name="5 CuadroTexto"/>
          <p:cNvSpPr txBox="1"/>
          <p:nvPr/>
        </p:nvSpPr>
        <p:spPr>
          <a:xfrm>
            <a:off x="395536" y="931361"/>
            <a:ext cx="8424936" cy="5693866"/>
          </a:xfrm>
          <a:prstGeom prst="rect">
            <a:avLst/>
          </a:prstGeom>
          <a:noFill/>
        </p:spPr>
        <p:txBody>
          <a:bodyPr wrap="square" rtlCol="0">
            <a:normAutofit fontScale="92500" lnSpcReduction="10000"/>
          </a:bodyPr>
          <a:lstStyle/>
          <a:p>
            <a:pPr algn="just"/>
            <a:r>
              <a:rPr lang="es-ES" sz="2800" dirty="0" smtClean="0"/>
              <a:t>Un análisis estadístico puede hacerse sobre la totalidad de los elementos a analizar (</a:t>
            </a:r>
            <a:r>
              <a:rPr lang="es-ES" sz="2800" b="1" dirty="0" smtClean="0">
                <a:solidFill>
                  <a:srgbClr val="FF0000"/>
                </a:solidFill>
              </a:rPr>
              <a:t>población</a:t>
            </a:r>
            <a:r>
              <a:rPr lang="es-ES" sz="2800" dirty="0" smtClean="0"/>
              <a:t>), o bien sobre un subconjunto de dichos elementos (</a:t>
            </a:r>
            <a:r>
              <a:rPr lang="es-ES" sz="2800" b="1" dirty="0" smtClean="0">
                <a:solidFill>
                  <a:srgbClr val="FF0000"/>
                </a:solidFill>
              </a:rPr>
              <a:t>muestra</a:t>
            </a:r>
            <a:r>
              <a:rPr lang="es-ES" sz="2800" dirty="0" smtClean="0"/>
              <a:t>).</a:t>
            </a:r>
          </a:p>
          <a:p>
            <a:pPr algn="just"/>
            <a:r>
              <a:rPr lang="es-ES" sz="2800" dirty="0" smtClean="0"/>
              <a:t>Por ejemplo, si se está realizando una auditoría sobre los documentos emitidos por una empresa durante un mes, el análisis deberá realizarse sobre la totalidad de los documentos emitidos (que llamaremos </a:t>
            </a:r>
            <a:r>
              <a:rPr lang="es-ES" sz="2800" b="1" dirty="0" smtClean="0">
                <a:solidFill>
                  <a:srgbClr val="FF0000"/>
                </a:solidFill>
              </a:rPr>
              <a:t>población</a:t>
            </a:r>
            <a:r>
              <a:rPr lang="es-ES" sz="2800" dirty="0" smtClean="0"/>
              <a:t>). Pero a veces esto no es posible. Existen limitaciones de tiempo, de costos, o incluso limitaciones técnicas. Un médico no puede extraer toda la sangre de su paciente para realizar un conteo de glóbulos rojos. En estos casos, lo que se hace es extraer una </a:t>
            </a:r>
            <a:r>
              <a:rPr lang="es-ES" sz="2800" b="1" dirty="0" smtClean="0">
                <a:solidFill>
                  <a:srgbClr val="FF0000"/>
                </a:solidFill>
              </a:rPr>
              <a:t>muestra</a:t>
            </a:r>
            <a:r>
              <a:rPr lang="es-ES" sz="2800" dirty="0" smtClean="0"/>
              <a:t> de sangre.</a:t>
            </a:r>
          </a:p>
          <a:p>
            <a:pPr algn="just"/>
            <a:r>
              <a:rPr lang="es-ES" sz="2800" dirty="0" smtClean="0"/>
              <a:t>Sea cual fuere el origen, cada uno de los elementos de la </a:t>
            </a:r>
            <a:r>
              <a:rPr lang="es-ES" sz="2800" b="1" dirty="0" smtClean="0">
                <a:solidFill>
                  <a:srgbClr val="FF0000"/>
                </a:solidFill>
              </a:rPr>
              <a:t>población</a:t>
            </a:r>
            <a:r>
              <a:rPr lang="es-ES" sz="2800" dirty="0" smtClean="0"/>
              <a:t> (o de la </a:t>
            </a:r>
            <a:r>
              <a:rPr lang="es-ES" sz="2800" b="1" dirty="0" smtClean="0">
                <a:solidFill>
                  <a:srgbClr val="FF0000"/>
                </a:solidFill>
              </a:rPr>
              <a:t>muestra</a:t>
            </a:r>
            <a:r>
              <a:rPr lang="es-ES" sz="2800" dirty="0" smtClean="0"/>
              <a:t>) recibe el nombre de </a:t>
            </a:r>
            <a:r>
              <a:rPr lang="es-ES" sz="2800" b="1" dirty="0" smtClean="0">
                <a:solidFill>
                  <a:srgbClr val="FF0000"/>
                </a:solidFill>
              </a:rPr>
              <a:t>unidad de estudio</a:t>
            </a:r>
            <a:r>
              <a:rPr lang="es-ES" sz="2800" dirty="0" smtClean="0"/>
              <a:t>.</a:t>
            </a:r>
          </a:p>
          <a:p>
            <a:endParaRPr lang="es-E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Población y Muestra (ejercicio)</a:t>
            </a:r>
            <a:endParaRPr lang="es-ES" sz="1600" dirty="0"/>
          </a:p>
        </p:txBody>
      </p:sp>
      <p:sp>
        <p:nvSpPr>
          <p:cNvPr id="6" name="5 CuadroTexto"/>
          <p:cNvSpPr txBox="1"/>
          <p:nvPr/>
        </p:nvSpPr>
        <p:spPr>
          <a:xfrm>
            <a:off x="395536" y="931361"/>
            <a:ext cx="8424936" cy="5693866"/>
          </a:xfrm>
          <a:prstGeom prst="rect">
            <a:avLst/>
          </a:prstGeom>
          <a:noFill/>
        </p:spPr>
        <p:txBody>
          <a:bodyPr wrap="square" rtlCol="0">
            <a:normAutofit/>
          </a:bodyPr>
          <a:lstStyle/>
          <a:p>
            <a:pPr algn="just"/>
            <a:r>
              <a:rPr lang="es-ES" sz="2800" dirty="0" smtClean="0"/>
              <a:t>Identifique, si es posible, la población, muestra y unidad de estudio en los ejemplos mencionados:</a:t>
            </a:r>
          </a:p>
          <a:p>
            <a:pPr algn="just"/>
            <a:endParaRPr lang="es-ES" sz="2800" dirty="0" smtClean="0"/>
          </a:p>
          <a:p>
            <a:pPr marL="514350" indent="-514350" algn="just">
              <a:buAutoNum type="alphaLcParenR"/>
            </a:pPr>
            <a:r>
              <a:rPr lang="es-ES" sz="2800" dirty="0" smtClean="0"/>
              <a:t>Auditor que estudia los comprobantes emitidos por una empresa durante un mes.</a:t>
            </a:r>
          </a:p>
          <a:p>
            <a:pPr marL="514350" indent="-514350" algn="just">
              <a:buAutoNum type="alphaLcParenR"/>
            </a:pPr>
            <a:r>
              <a:rPr lang="es-ES" sz="2800" dirty="0" smtClean="0"/>
              <a:t>Médico que solicita conteo de glóbulos rojos.</a:t>
            </a:r>
          </a:p>
          <a:p>
            <a:endParaRPr lang="es-E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Población y Muestra (solución)</a:t>
            </a:r>
            <a:endParaRPr lang="es-ES" sz="1600" dirty="0"/>
          </a:p>
        </p:txBody>
      </p:sp>
      <p:sp>
        <p:nvSpPr>
          <p:cNvPr id="6" name="5 CuadroTexto"/>
          <p:cNvSpPr txBox="1"/>
          <p:nvPr/>
        </p:nvSpPr>
        <p:spPr>
          <a:xfrm>
            <a:off x="395536" y="931361"/>
            <a:ext cx="8424936" cy="5693866"/>
          </a:xfrm>
          <a:prstGeom prst="rect">
            <a:avLst/>
          </a:prstGeom>
          <a:noFill/>
        </p:spPr>
        <p:txBody>
          <a:bodyPr wrap="square" rtlCol="0">
            <a:normAutofit/>
          </a:bodyPr>
          <a:lstStyle/>
          <a:p>
            <a:pPr algn="just"/>
            <a:r>
              <a:rPr lang="es-ES" sz="2800" dirty="0" smtClean="0"/>
              <a:t>Solución.</a:t>
            </a:r>
          </a:p>
          <a:p>
            <a:pPr marL="514350" indent="-514350" algn="just">
              <a:buAutoNum type="alphaLcParenR"/>
            </a:pPr>
            <a:r>
              <a:rPr lang="es-ES" sz="2800" dirty="0" smtClean="0"/>
              <a:t>Auditor que estudia los comprobantes emitidos por una empresa durante un mes.</a:t>
            </a:r>
          </a:p>
          <a:p>
            <a:pPr marL="971550" lvl="1" indent="-514350" algn="just">
              <a:buFont typeface="Arial" pitchFamily="34" charset="0"/>
              <a:buChar char="•"/>
            </a:pPr>
            <a:r>
              <a:rPr lang="es-ES" sz="2800" dirty="0" smtClean="0"/>
              <a:t>Población: todos los documentos emitidos por la empresa para el mes analizado.</a:t>
            </a:r>
          </a:p>
          <a:p>
            <a:pPr marL="971550" lvl="1" indent="-514350" algn="just">
              <a:buFont typeface="Arial" pitchFamily="34" charset="0"/>
              <a:buChar char="•"/>
            </a:pPr>
            <a:r>
              <a:rPr lang="es-ES" sz="2800" dirty="0" smtClean="0"/>
              <a:t>Unidad de estudio: cada uno de los documentos mencionados.</a:t>
            </a:r>
          </a:p>
          <a:p>
            <a:pPr marL="514350" indent="-514350" algn="just">
              <a:buAutoNum type="alphaLcParenR"/>
            </a:pPr>
            <a:r>
              <a:rPr lang="es-ES" sz="2800" dirty="0" smtClean="0"/>
              <a:t>Médico que solicita conteo de glóbulos rojos.</a:t>
            </a:r>
          </a:p>
          <a:p>
            <a:pPr marL="971550" lvl="1" indent="-514350" algn="just">
              <a:buFont typeface="Arial" pitchFamily="34" charset="0"/>
              <a:buChar char="•"/>
            </a:pPr>
            <a:r>
              <a:rPr lang="es-ES" sz="2800" dirty="0" smtClean="0"/>
              <a:t>Población: la totalidad de la sangre del paciente.</a:t>
            </a:r>
          </a:p>
          <a:p>
            <a:pPr marL="971550" lvl="1" indent="-514350" algn="just">
              <a:buFont typeface="Arial" pitchFamily="34" charset="0"/>
              <a:buChar char="•"/>
            </a:pPr>
            <a:r>
              <a:rPr lang="es-ES" sz="2800" dirty="0" smtClean="0"/>
              <a:t>Muestra: la extracción de sangre realizada.</a:t>
            </a:r>
          </a:p>
          <a:p>
            <a:pPr marL="971550" lvl="1" indent="-514350" algn="just">
              <a:buFont typeface="Arial" pitchFamily="34" charset="0"/>
              <a:buChar char="•"/>
            </a:pPr>
            <a:r>
              <a:rPr lang="es-ES" sz="2800" dirty="0" smtClean="0"/>
              <a:t>Unidad de estudio: un mililitro de sangre (si es que los resultados se expresan por ml).</a:t>
            </a:r>
          </a:p>
          <a:p>
            <a:endParaRPr lang="es-E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Tamaño de Población y Muestra</a:t>
            </a:r>
            <a:endParaRPr lang="es-ES" sz="1600" dirty="0"/>
          </a:p>
        </p:txBody>
      </p:sp>
      <p:sp>
        <p:nvSpPr>
          <p:cNvPr id="6" name="5 CuadroTexto"/>
          <p:cNvSpPr txBox="1"/>
          <p:nvPr/>
        </p:nvSpPr>
        <p:spPr>
          <a:xfrm>
            <a:off x="395536" y="931361"/>
            <a:ext cx="8424936" cy="5693866"/>
          </a:xfrm>
          <a:prstGeom prst="rect">
            <a:avLst/>
          </a:prstGeom>
          <a:noFill/>
        </p:spPr>
        <p:txBody>
          <a:bodyPr wrap="square" rtlCol="0">
            <a:normAutofit/>
          </a:bodyPr>
          <a:lstStyle/>
          <a:p>
            <a:pPr algn="just"/>
            <a:r>
              <a:rPr lang="es-ES" sz="2800" dirty="0" smtClean="0"/>
              <a:t>El </a:t>
            </a:r>
            <a:r>
              <a:rPr lang="es-ES" sz="2800" b="1" dirty="0" smtClean="0">
                <a:solidFill>
                  <a:srgbClr val="FF0000"/>
                </a:solidFill>
              </a:rPr>
              <a:t>tamaño de una población </a:t>
            </a:r>
            <a:r>
              <a:rPr lang="es-ES" sz="2800" dirty="0" smtClean="0"/>
              <a:t>es número total de unidades de estudio que la componen, y puede ser </a:t>
            </a:r>
            <a:r>
              <a:rPr lang="es-ES" sz="2800" b="1" dirty="0" smtClean="0">
                <a:solidFill>
                  <a:srgbClr val="FF0000"/>
                </a:solidFill>
              </a:rPr>
              <a:t>finito</a:t>
            </a:r>
            <a:r>
              <a:rPr lang="es-ES" sz="2800" dirty="0" smtClean="0"/>
              <a:t> o </a:t>
            </a:r>
            <a:r>
              <a:rPr lang="es-ES" sz="2800" b="1" dirty="0" smtClean="0">
                <a:solidFill>
                  <a:srgbClr val="FF0000"/>
                </a:solidFill>
              </a:rPr>
              <a:t>infinito</a:t>
            </a:r>
            <a:r>
              <a:rPr lang="es-ES" sz="2800" dirty="0" smtClean="0"/>
              <a:t>. Si su tamaño es finito, se lo denomina con la letra “</a:t>
            </a:r>
            <a:r>
              <a:rPr lang="es-ES" sz="2800" b="1" dirty="0" smtClean="0">
                <a:solidFill>
                  <a:srgbClr val="FF0000"/>
                </a:solidFill>
              </a:rPr>
              <a:t>N</a:t>
            </a:r>
            <a:r>
              <a:rPr lang="es-ES" sz="2800" dirty="0" smtClean="0"/>
              <a:t>”.</a:t>
            </a:r>
          </a:p>
          <a:p>
            <a:pPr algn="just"/>
            <a:endParaRPr lang="es-ES" sz="2800" dirty="0" smtClean="0"/>
          </a:p>
          <a:p>
            <a:pPr algn="just"/>
            <a:r>
              <a:rPr lang="es-ES" sz="2800" dirty="0" smtClean="0"/>
              <a:t>El </a:t>
            </a:r>
            <a:r>
              <a:rPr lang="es-ES" sz="2800" b="1" dirty="0" smtClean="0">
                <a:solidFill>
                  <a:srgbClr val="FF0000"/>
                </a:solidFill>
              </a:rPr>
              <a:t>tamaño de una muestra </a:t>
            </a:r>
            <a:r>
              <a:rPr lang="es-ES" sz="2800" dirty="0" smtClean="0"/>
              <a:t>es el número total de elementos que la componen, y se denomina con la letra “</a:t>
            </a:r>
            <a:r>
              <a:rPr lang="es-ES" sz="2800" b="1" dirty="0" smtClean="0">
                <a:solidFill>
                  <a:srgbClr val="FF0000"/>
                </a:solidFill>
              </a:rPr>
              <a:t>n</a:t>
            </a:r>
            <a:r>
              <a:rPr lang="es-ES" sz="2800" dirty="0" smtClean="0"/>
              <a:t>”.</a:t>
            </a:r>
          </a:p>
          <a:p>
            <a:pPr algn="just"/>
            <a:endParaRPr lang="es-ES" sz="2800" dirty="0" smtClean="0"/>
          </a:p>
          <a:p>
            <a:pPr algn="just"/>
            <a:r>
              <a:rPr lang="es-ES" sz="2800" dirty="0" smtClean="0"/>
              <a:t>El tamaño de una muestra es importante para definir si la misma es </a:t>
            </a:r>
            <a:r>
              <a:rPr lang="es-ES" sz="2800" b="1" dirty="0" smtClean="0">
                <a:solidFill>
                  <a:srgbClr val="FF0000"/>
                </a:solidFill>
              </a:rPr>
              <a:t>representativa</a:t>
            </a:r>
            <a:r>
              <a:rPr lang="es-ES" sz="2800" dirty="0" smtClean="0"/>
              <a:t> de la población. </a:t>
            </a:r>
          </a:p>
          <a:p>
            <a:endParaRPr lang="es-E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Parámetros y Estadísticos</a:t>
            </a:r>
            <a:endParaRPr lang="es-ES" sz="1600" dirty="0"/>
          </a:p>
        </p:txBody>
      </p:sp>
      <p:sp>
        <p:nvSpPr>
          <p:cNvPr id="6" name="5 CuadroTexto"/>
          <p:cNvSpPr txBox="1"/>
          <p:nvPr/>
        </p:nvSpPr>
        <p:spPr>
          <a:xfrm>
            <a:off x="395536" y="931361"/>
            <a:ext cx="8424936" cy="5693866"/>
          </a:xfrm>
          <a:prstGeom prst="rect">
            <a:avLst/>
          </a:prstGeom>
          <a:noFill/>
        </p:spPr>
        <p:txBody>
          <a:bodyPr wrap="square" rtlCol="0">
            <a:normAutofit/>
          </a:bodyPr>
          <a:lstStyle/>
          <a:p>
            <a:pPr algn="just"/>
            <a:r>
              <a:rPr lang="es-ES" sz="2800" dirty="0" smtClean="0"/>
              <a:t>A las características de las poblaciones las denominamos </a:t>
            </a:r>
            <a:r>
              <a:rPr lang="es-ES" sz="2800" b="1" dirty="0" smtClean="0">
                <a:solidFill>
                  <a:srgbClr val="FF0000"/>
                </a:solidFill>
              </a:rPr>
              <a:t>parámetros</a:t>
            </a:r>
            <a:r>
              <a:rPr lang="es-ES" sz="2800" dirty="0" smtClean="0"/>
              <a:t> y a las características de la muestra las denominamos </a:t>
            </a:r>
            <a:r>
              <a:rPr lang="es-ES" sz="2800" b="1" dirty="0" smtClean="0">
                <a:solidFill>
                  <a:srgbClr val="FF0000"/>
                </a:solidFill>
              </a:rPr>
              <a:t>estadísticos</a:t>
            </a:r>
            <a:r>
              <a:rPr lang="es-ES" sz="2800" dirty="0" smtClean="0"/>
              <a:t>. Aclaramos en este punto que en el estudio estadístico es de vital importancia la </a:t>
            </a:r>
            <a:r>
              <a:rPr lang="es-ES" sz="2800" b="1" u="sng" dirty="0" smtClean="0">
                <a:solidFill>
                  <a:srgbClr val="FF0000"/>
                </a:solidFill>
              </a:rPr>
              <a:t>Probabilidad</a:t>
            </a:r>
            <a:r>
              <a:rPr lang="es-ES" sz="2800" dirty="0" smtClean="0"/>
              <a:t>, pues al no ser el estadístico un exacto reflejo de su correspondiente parámetro, interesa saber el porcentaje o probabilidad de que se ajuste al mismo.</a:t>
            </a:r>
          </a:p>
          <a:p>
            <a:endParaRPr lang="es-ES"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1101</TotalTime>
  <Words>1266</Words>
  <Application>Microsoft Office PowerPoint</Application>
  <PresentationFormat>Presentación en pantalla (4:3)</PresentationFormat>
  <Paragraphs>174</Paragraphs>
  <Slides>20</Slides>
  <Notes>0</Notes>
  <HiddenSlides>0</HiddenSlides>
  <MMClips>0</MMClip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Tema de Office</vt:lpstr>
      <vt:lpstr>ESTADÍSTICA</vt:lpstr>
      <vt:lpstr>Diapositiva 2</vt:lpstr>
      <vt:lpstr>¿Cómo puedo obtener datos?</vt:lpstr>
      <vt:lpstr>¿Cómo puedo obtener datos? (ejercicio)</vt:lpstr>
      <vt:lpstr>Población y Muestra</vt:lpstr>
      <vt:lpstr>Población y Muestra (ejercicio)</vt:lpstr>
      <vt:lpstr>Población y Muestra (solución)</vt:lpstr>
      <vt:lpstr>Tamaño de Población y Muestra</vt:lpstr>
      <vt:lpstr>Parámetros y Estadísticos</vt:lpstr>
      <vt:lpstr>Parámetros y Estadísticos</vt:lpstr>
      <vt:lpstr>Censo y Encuesta</vt:lpstr>
      <vt:lpstr>Censo y Encuesta (ejercicio)</vt:lpstr>
      <vt:lpstr>Censo y Encuesta (solución)</vt:lpstr>
      <vt:lpstr>Censo y Encuesta (ejercicio)</vt:lpstr>
      <vt:lpstr>Tipos de variables</vt:lpstr>
      <vt:lpstr>Tipos de variables</vt:lpstr>
      <vt:lpstr>Tipos de variables (ejercicio)</vt:lpstr>
      <vt:lpstr>Cuestionario</vt:lpstr>
      <vt:lpstr>Autoevaluación</vt:lpstr>
      <vt:lpstr>Lecturas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ESTADÍSTICA</dc:title>
  <dc:creator>marcelo</dc:creator>
  <cp:lastModifiedBy>marcelo</cp:lastModifiedBy>
  <cp:revision>134</cp:revision>
  <dcterms:created xsi:type="dcterms:W3CDTF">2014-03-13T15:14:48Z</dcterms:created>
  <dcterms:modified xsi:type="dcterms:W3CDTF">2014-08-26T17:29:21Z</dcterms:modified>
</cp:coreProperties>
</file>