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81" r:id="rId3"/>
    <p:sldId id="367" r:id="rId4"/>
    <p:sldId id="382" r:id="rId5"/>
    <p:sldId id="383" r:id="rId6"/>
    <p:sldId id="307" r:id="rId7"/>
    <p:sldId id="384" r:id="rId8"/>
    <p:sldId id="328" r:id="rId9"/>
    <p:sldId id="385" r:id="rId10"/>
    <p:sldId id="387" r:id="rId11"/>
    <p:sldId id="388" r:id="rId12"/>
    <p:sldId id="390" r:id="rId13"/>
    <p:sldId id="386" r:id="rId14"/>
    <p:sldId id="392" r:id="rId15"/>
    <p:sldId id="393" r:id="rId16"/>
    <p:sldId id="391" r:id="rId17"/>
    <p:sldId id="378" r:id="rId18"/>
    <p:sldId id="394" r:id="rId19"/>
    <p:sldId id="395" r:id="rId20"/>
    <p:sldId id="373" r:id="rId21"/>
    <p:sldId id="396" r:id="rId22"/>
    <p:sldId id="397" r:id="rId23"/>
    <p:sldId id="370" r:id="rId24"/>
    <p:sldId id="399" r:id="rId25"/>
    <p:sldId id="400" r:id="rId26"/>
    <p:sldId id="398" r:id="rId27"/>
    <p:sldId id="402" r:id="rId28"/>
    <p:sldId id="403" r:id="rId29"/>
    <p:sldId id="404" r:id="rId30"/>
    <p:sldId id="401" r:id="rId31"/>
    <p:sldId id="405" r:id="rId32"/>
    <p:sldId id="406" r:id="rId33"/>
    <p:sldId id="407" r:id="rId34"/>
    <p:sldId id="408" r:id="rId35"/>
    <p:sldId id="411" r:id="rId36"/>
    <p:sldId id="409" r:id="rId37"/>
    <p:sldId id="410" r:id="rId38"/>
    <p:sldId id="413" r:id="rId39"/>
    <p:sldId id="414" r:id="rId40"/>
    <p:sldId id="415" r:id="rId41"/>
    <p:sldId id="416" r:id="rId42"/>
    <p:sldId id="300"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4" autoAdjust="0"/>
    <p:restoredTop sz="94660"/>
  </p:normalViewPr>
  <p:slideViewPr>
    <p:cSldViewPr>
      <p:cViewPr>
        <p:scale>
          <a:sx n="120" d="100"/>
          <a:sy n="120" d="100"/>
        </p:scale>
        <p:origin x="288" y="19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BED93-C4DD-4228-BA7E-59C26F24859F}" type="datetimeFigureOut">
              <a:rPr lang="es-ES" smtClean="0"/>
              <a:pPr/>
              <a:t>26/08/2014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1CD09-573E-4926-98E3-9BEC843261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26E0F60-29C2-490B-83ED-20E111C7418B}" type="datetime1">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90A3F93-F6B0-48E0-80AC-EDA572170C63}" type="datetime1">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1B45A13-46AD-49AA-A513-1BE816291C82}" type="datetime1">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67A9BD-26F5-47BB-9493-37CE54CFB0D4}" type="datetime1">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0316206-5361-4967-8DD3-FA488F0F0299}" type="datetime1">
              <a:rPr lang="es-ES" smtClean="0"/>
              <a:pPr/>
              <a:t>26/08/2014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2111074-330E-49D8-B4DF-026A2BE82953}" type="datetime1">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C2937B0-B771-444B-A251-546E8D0DFBF4}" type="datetime1">
              <a:rPr lang="es-ES" smtClean="0"/>
              <a:pPr/>
              <a:t>26/08/2014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7E2F6AB-9AA2-40C3-9D99-B2208F5AEF78}" type="datetime1">
              <a:rPr lang="es-ES" smtClean="0"/>
              <a:pPr/>
              <a:t>26/08/2014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FA26B05-E117-419B-BB02-BFA8DB0D5601}" type="datetime1">
              <a:rPr lang="es-ES" smtClean="0"/>
              <a:pPr/>
              <a:t>26/08/2014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8CD0DC-E6C7-4218-B71A-D74A244DF100}" type="datetime1">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1EE1F2-881A-40FE-BD70-5C093491CE8F}" type="datetime1">
              <a:rPr lang="es-ES" smtClean="0"/>
              <a:pPr/>
              <a:t>26/08/2014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B195-45FF-4AA9-8150-2D95F492AF3C}" type="datetime1">
              <a:rPr lang="es-ES" smtClean="0"/>
              <a:pPr/>
              <a:t>26/08/2014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smtClean="0">
                <a:solidFill>
                  <a:schemeClr val="accent3">
                    <a:lumMod val="20000"/>
                    <a:lumOff val="80000"/>
                  </a:schemeClr>
                </a:solidFill>
                <a:effectLst>
                  <a:outerShdw blurRad="38100" dist="38100" dir="2700000" algn="tl">
                    <a:srgbClr val="000000">
                      <a:alpha val="43137"/>
                    </a:srgbClr>
                  </a:outerShdw>
                </a:effectLst>
              </a:rPr>
              <a:t>ESTADÍSTICA</a:t>
            </a:r>
            <a:endParaRPr lang="es-ES" sz="11500" b="1" dirty="0">
              <a:solidFill>
                <a:schemeClr val="accent3">
                  <a:lumMod val="20000"/>
                  <a:lumOff val="80000"/>
                </a:schemeClr>
              </a:solidFill>
              <a:effectLst>
                <a:outerShdw blurRad="38100" dist="38100" dir="2700000" algn="tl">
                  <a:srgbClr val="000000">
                    <a:alpha val="43137"/>
                  </a:srgbClr>
                </a:outerShdw>
              </a:effectLst>
            </a:endParaRP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accent3">
                    <a:lumMod val="20000"/>
                    <a:lumOff val="80000"/>
                  </a:schemeClr>
                </a:solidFill>
                <a:effectLst>
                  <a:outerShdw blurRad="38100" dist="38100" dir="2700000" algn="tl">
                    <a:srgbClr val="000000">
                      <a:alpha val="43137"/>
                    </a:srgbClr>
                  </a:outerShdw>
                </a:effectLst>
                <a:uLnTx/>
                <a:uFillTx/>
                <a:latin typeface="+mj-lt"/>
                <a:ea typeface="+mj-ea"/>
                <a:cs typeface="+mj-cs"/>
              </a:rPr>
              <a:t>descriptiva</a:t>
            </a:r>
            <a:endParaRPr kumimoji="0" lang="es-ES" sz="11500" b="1" i="1" u="none" strike="noStrike" kern="1200" cap="none" spc="0" normalizeH="0" baseline="0" noProof="0" dirty="0">
              <a:ln>
                <a:noFill/>
              </a:ln>
              <a:solidFill>
                <a:schemeClr val="accent3">
                  <a:lumMod val="20000"/>
                  <a:lumOff val="8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6" name="5 Grupo"/>
          <p:cNvGrpSpPr/>
          <p:nvPr/>
        </p:nvGrpSpPr>
        <p:grpSpPr>
          <a:xfrm>
            <a:off x="8172400" y="5877272"/>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kern="1200" dirty="0" smtClean="0"/>
                <a:t>07</a:t>
              </a:r>
              <a:endParaRPr lang="es-ES" sz="2800" kern="1200" dirty="0"/>
            </a:p>
          </p:txBody>
        </p:sp>
      </p:grpSp>
      <p:sp>
        <p:nvSpPr>
          <p:cNvPr id="9" name="8 Marcador de número de diapositiva"/>
          <p:cNvSpPr>
            <a:spLocks noGrp="1"/>
          </p:cNvSpPr>
          <p:nvPr>
            <p:ph type="sldNum" sz="quarter" idx="12"/>
          </p:nvPr>
        </p:nvSpPr>
        <p:spPr/>
        <p:txBody>
          <a:bodyPr/>
          <a:lstStyle/>
          <a:p>
            <a:fld id="{71337F4C-C1C5-4BB8-A0C6-C6A470C49856}" type="slidenum">
              <a:rPr lang="es-ES" smtClean="0"/>
              <a:pPr/>
              <a:t>1</a:t>
            </a:fld>
            <a:endParaRPr lang="es-ES"/>
          </a:p>
        </p:txBody>
      </p:sp>
      <p:sp>
        <p:nvSpPr>
          <p:cNvPr id="10" name="2 Subtítulo"/>
          <p:cNvSpPr>
            <a:spLocks noGrp="1"/>
          </p:cNvSpPr>
          <p:nvPr>
            <p:ph type="subTitle" idx="1"/>
          </p:nvPr>
        </p:nvSpPr>
        <p:spPr>
          <a:xfrm>
            <a:off x="539552" y="6309320"/>
            <a:ext cx="2915816" cy="360040"/>
          </a:xfrm>
        </p:spPr>
        <p:txBody>
          <a:bodyPr>
            <a:normAutofit fontScale="55000" lnSpcReduction="20000"/>
          </a:bodyPr>
          <a:lstStyle/>
          <a:p>
            <a:r>
              <a:rPr lang="es-ES" sz="3600" i="1" dirty="0" smtClean="0">
                <a:solidFill>
                  <a:srgbClr val="FFFF00"/>
                </a:solidFill>
              </a:rPr>
              <a:t>Marcelo Monferrato</a:t>
            </a:r>
            <a:endParaRPr lang="es-ES" sz="3600" i="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7.3</a:t>
            </a:r>
            <a:endParaRPr lang="es-ES" sz="1600" dirty="0"/>
          </a:p>
        </p:txBody>
      </p:sp>
      <p:sp>
        <p:nvSpPr>
          <p:cNvPr id="6" name="1 Título"/>
          <p:cNvSpPr txBox="1">
            <a:spLocks/>
          </p:cNvSpPr>
          <p:nvPr/>
        </p:nvSpPr>
        <p:spPr>
          <a:xfrm>
            <a:off x="395536" y="321297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10</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6147" name="Picture 3"/>
          <p:cNvPicPr>
            <a:picLocks noChangeAspect="1" noChangeArrowheads="1"/>
          </p:cNvPicPr>
          <p:nvPr/>
        </p:nvPicPr>
        <p:blipFill>
          <a:blip r:embed="rId3" cstate="print"/>
          <a:srcRect/>
          <a:stretch>
            <a:fillRect/>
          </a:stretch>
        </p:blipFill>
        <p:spPr bwMode="auto">
          <a:xfrm>
            <a:off x="2247900" y="3834730"/>
            <a:ext cx="4648200" cy="2114550"/>
          </a:xfrm>
          <a:prstGeom prst="rect">
            <a:avLst/>
          </a:prstGeom>
          <a:ln>
            <a:noFill/>
          </a:ln>
          <a:effectLst>
            <a:outerShdw blurRad="292100" dist="139700" dir="2700000" algn="tl" rotWithShape="0">
              <a:srgbClr val="333333">
                <a:alpha val="65000"/>
              </a:srgbClr>
            </a:outerShdw>
          </a:effectLst>
        </p:spPr>
      </p:pic>
      <p:pic>
        <p:nvPicPr>
          <p:cNvPr id="8194" name="Picture 2"/>
          <p:cNvPicPr>
            <a:picLocks noChangeAspect="1" noChangeArrowheads="1"/>
          </p:cNvPicPr>
          <p:nvPr/>
        </p:nvPicPr>
        <p:blipFill>
          <a:blip r:embed="rId4" cstate="print"/>
          <a:srcRect/>
          <a:stretch>
            <a:fillRect/>
          </a:stretch>
        </p:blipFill>
        <p:spPr bwMode="auto">
          <a:xfrm>
            <a:off x="733425" y="1097285"/>
            <a:ext cx="7677150" cy="19716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147"/>
                                        </p:tgtEl>
                                        <p:attrNameLst>
                                          <p:attrName>style.visibility</p:attrName>
                                        </p:attrNameLst>
                                      </p:cBhvr>
                                      <p:to>
                                        <p:strVal val="visible"/>
                                      </p:to>
                                    </p:set>
                                    <p:animEffect transition="in" filter="fade">
                                      <p:cBhvr>
                                        <p:cTn id="10"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7.4</a:t>
            </a:r>
            <a:endParaRPr lang="es-ES" sz="1600" dirty="0"/>
          </a:p>
        </p:txBody>
      </p:sp>
      <p:sp>
        <p:nvSpPr>
          <p:cNvPr id="6" name="1 Título"/>
          <p:cNvSpPr txBox="1">
            <a:spLocks/>
          </p:cNvSpPr>
          <p:nvPr/>
        </p:nvSpPr>
        <p:spPr>
          <a:xfrm>
            <a:off x="395536" y="407707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11</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9218" name="Picture 2"/>
          <p:cNvPicPr>
            <a:picLocks noChangeAspect="1" noChangeArrowheads="1"/>
          </p:cNvPicPr>
          <p:nvPr/>
        </p:nvPicPr>
        <p:blipFill>
          <a:blip r:embed="rId3" cstate="print"/>
          <a:srcRect/>
          <a:stretch>
            <a:fillRect/>
          </a:stretch>
        </p:blipFill>
        <p:spPr bwMode="auto">
          <a:xfrm>
            <a:off x="776288" y="1052736"/>
            <a:ext cx="7591425" cy="742950"/>
          </a:xfrm>
          <a:prstGeom prst="rect">
            <a:avLst/>
          </a:prstGeom>
          <a:ln>
            <a:noFill/>
          </a:ln>
          <a:effectLst>
            <a:outerShdw blurRad="292100" dist="139700" dir="2700000" algn="tl" rotWithShape="0">
              <a:srgbClr val="333333">
                <a:alpha val="65000"/>
              </a:srgbClr>
            </a:outerShdw>
          </a:effectLst>
        </p:spPr>
      </p:pic>
      <p:pic>
        <p:nvPicPr>
          <p:cNvPr id="9219" name="Picture 3"/>
          <p:cNvPicPr>
            <a:picLocks noChangeAspect="1" noChangeArrowheads="1"/>
          </p:cNvPicPr>
          <p:nvPr/>
        </p:nvPicPr>
        <p:blipFill>
          <a:blip r:embed="rId4" cstate="print"/>
          <a:srcRect/>
          <a:stretch>
            <a:fillRect/>
          </a:stretch>
        </p:blipFill>
        <p:spPr bwMode="auto">
          <a:xfrm>
            <a:off x="1052513" y="1970906"/>
            <a:ext cx="7038975" cy="1962150"/>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3563888" y="4797152"/>
            <a:ext cx="1924050" cy="10287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fade">
                                      <p:cBhvr>
                                        <p:cTn id="10" dur="2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Distribuciones de Probabilidad Discreta</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12</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0242" name="Picture 2"/>
          <p:cNvPicPr>
            <a:picLocks noChangeAspect="1" noChangeArrowheads="1"/>
          </p:cNvPicPr>
          <p:nvPr/>
        </p:nvPicPr>
        <p:blipFill>
          <a:blip r:embed="rId3" cstate="print"/>
          <a:srcRect/>
          <a:stretch>
            <a:fillRect/>
          </a:stretch>
        </p:blipFill>
        <p:spPr bwMode="auto">
          <a:xfrm>
            <a:off x="985838" y="1700808"/>
            <a:ext cx="7172325" cy="962025"/>
          </a:xfrm>
          <a:prstGeom prst="rect">
            <a:avLst/>
          </a:prstGeom>
          <a:ln>
            <a:noFill/>
          </a:ln>
          <a:effectLst>
            <a:outerShdw blurRad="292100" dist="139700" dir="2700000" algn="tl" rotWithShape="0">
              <a:srgbClr val="333333">
                <a:alpha val="65000"/>
              </a:srgbClr>
            </a:outerShdw>
          </a:effectLst>
        </p:spPr>
      </p:pic>
      <p:pic>
        <p:nvPicPr>
          <p:cNvPr id="10243" name="Picture 3"/>
          <p:cNvPicPr>
            <a:picLocks noChangeAspect="1" noChangeArrowheads="1"/>
          </p:cNvPicPr>
          <p:nvPr/>
        </p:nvPicPr>
        <p:blipFill>
          <a:blip r:embed="rId4" cstate="print"/>
          <a:srcRect/>
          <a:stretch>
            <a:fillRect/>
          </a:stretch>
        </p:blipFill>
        <p:spPr bwMode="auto">
          <a:xfrm>
            <a:off x="1038225" y="3308970"/>
            <a:ext cx="7067550" cy="1200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7.5</a:t>
            </a:r>
            <a:endParaRPr lang="es-ES" sz="1600" dirty="0"/>
          </a:p>
        </p:txBody>
      </p:sp>
      <p:sp>
        <p:nvSpPr>
          <p:cNvPr id="6" name="1 Título"/>
          <p:cNvSpPr txBox="1">
            <a:spLocks/>
          </p:cNvSpPr>
          <p:nvPr/>
        </p:nvSpPr>
        <p:spPr>
          <a:xfrm>
            <a:off x="395536" y="328498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13</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2" name="11 Rectángulo"/>
          <p:cNvSpPr/>
          <p:nvPr/>
        </p:nvSpPr>
        <p:spPr>
          <a:xfrm>
            <a:off x="467544" y="908720"/>
            <a:ext cx="8280920" cy="369332"/>
          </a:xfrm>
          <a:prstGeom prst="rect">
            <a:avLst/>
          </a:prstGeom>
        </p:spPr>
        <p:txBody>
          <a:bodyPr wrap="square">
            <a:spAutoFit/>
          </a:bodyPr>
          <a:lstStyle/>
          <a:p>
            <a:r>
              <a:rPr lang="es-ES" dirty="0" smtClean="0"/>
              <a:t>A continuación se presenta la distribución de probabilidad de una variable aleatoria </a:t>
            </a:r>
            <a:r>
              <a:rPr lang="es-ES" i="1" dirty="0" smtClean="0"/>
              <a:t>x.</a:t>
            </a:r>
            <a:endParaRPr lang="es-ES" dirty="0"/>
          </a:p>
        </p:txBody>
      </p:sp>
      <p:pic>
        <p:nvPicPr>
          <p:cNvPr id="7173" name="Picture 5"/>
          <p:cNvPicPr>
            <a:picLocks noChangeAspect="1" noChangeArrowheads="1"/>
          </p:cNvPicPr>
          <p:nvPr/>
        </p:nvPicPr>
        <p:blipFill>
          <a:blip r:embed="rId3" cstate="print"/>
          <a:srcRect/>
          <a:stretch>
            <a:fillRect/>
          </a:stretch>
        </p:blipFill>
        <p:spPr bwMode="auto">
          <a:xfrm>
            <a:off x="899592" y="1484784"/>
            <a:ext cx="2642277" cy="1440160"/>
          </a:xfrm>
          <a:prstGeom prst="rect">
            <a:avLst/>
          </a:prstGeom>
          <a:noFill/>
          <a:ln w="9525">
            <a:noFill/>
            <a:miter lim="800000"/>
            <a:headEnd/>
            <a:tailEnd/>
          </a:ln>
        </p:spPr>
      </p:pic>
      <p:sp>
        <p:nvSpPr>
          <p:cNvPr id="14" name="13 Rectángulo"/>
          <p:cNvSpPr/>
          <p:nvPr/>
        </p:nvSpPr>
        <p:spPr>
          <a:xfrm>
            <a:off x="3995936" y="1340768"/>
            <a:ext cx="4572000" cy="1754326"/>
          </a:xfrm>
          <a:prstGeom prst="rect">
            <a:avLst/>
          </a:prstGeom>
        </p:spPr>
        <p:txBody>
          <a:bodyPr>
            <a:spAutoFit/>
          </a:bodyPr>
          <a:lstStyle/>
          <a:p>
            <a:r>
              <a:rPr lang="es-ES" dirty="0" smtClean="0"/>
              <a:t>a. ¿Es válida esta distribución de probabilidad?</a:t>
            </a:r>
          </a:p>
          <a:p>
            <a:r>
              <a:rPr lang="es-ES" dirty="0" smtClean="0"/>
              <a:t>b. ¿Cuál es la probabilidad de que </a:t>
            </a:r>
            <a:r>
              <a:rPr lang="es-ES" i="1" dirty="0" smtClean="0"/>
              <a:t>x  30?</a:t>
            </a:r>
          </a:p>
          <a:p>
            <a:r>
              <a:rPr lang="es-ES" dirty="0" smtClean="0"/>
              <a:t>c. ¿Cuál es la probabilidad de que </a:t>
            </a:r>
            <a:r>
              <a:rPr lang="es-ES" i="1" dirty="0" smtClean="0"/>
              <a:t>x sea menor o igual que 25?</a:t>
            </a:r>
          </a:p>
          <a:p>
            <a:r>
              <a:rPr lang="es-ES" dirty="0" smtClean="0"/>
              <a:t>d. ¿Cuál es la probabilidad de que </a:t>
            </a:r>
            <a:r>
              <a:rPr lang="es-ES" i="1" dirty="0" smtClean="0"/>
              <a:t>x sea mayor que 30?</a:t>
            </a:r>
            <a:endParaRPr lang="es-ES" dirty="0"/>
          </a:p>
        </p:txBody>
      </p:sp>
      <p:pic>
        <p:nvPicPr>
          <p:cNvPr id="7175" name="Picture 7"/>
          <p:cNvPicPr>
            <a:picLocks noChangeAspect="1" noChangeArrowheads="1"/>
          </p:cNvPicPr>
          <p:nvPr/>
        </p:nvPicPr>
        <p:blipFill>
          <a:blip r:embed="rId4" cstate="print"/>
          <a:srcRect/>
          <a:stretch>
            <a:fillRect/>
          </a:stretch>
        </p:blipFill>
        <p:spPr bwMode="auto">
          <a:xfrm>
            <a:off x="2051720" y="4058965"/>
            <a:ext cx="5079529" cy="181830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175"/>
                                        </p:tgtEl>
                                        <p:attrNameLst>
                                          <p:attrName>style.visibility</p:attrName>
                                        </p:attrNameLst>
                                      </p:cBhvr>
                                      <p:to>
                                        <p:strVal val="visible"/>
                                      </p:to>
                                    </p:set>
                                    <p:animEffect transition="in" filter="fade">
                                      <p:cBhvr>
                                        <p:cTn id="10" dur="20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7.6</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14</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0" name="9 Rectángulo"/>
          <p:cNvSpPr/>
          <p:nvPr/>
        </p:nvSpPr>
        <p:spPr>
          <a:xfrm>
            <a:off x="683568" y="908720"/>
            <a:ext cx="7992888" cy="830997"/>
          </a:xfrm>
          <a:prstGeom prst="rect">
            <a:avLst/>
          </a:prstGeom>
        </p:spPr>
        <p:txBody>
          <a:bodyPr wrap="square">
            <a:spAutoFit/>
          </a:bodyPr>
          <a:lstStyle/>
          <a:p>
            <a:pPr algn="just"/>
            <a:r>
              <a:rPr lang="es-ES" sz="1600" dirty="0" smtClean="0"/>
              <a:t>En la tabla se muestra la distribución de frecuencias porcentuales para las puntuaciones dadas a la satisfacción con el trabajo por una muestra de directivos en sistemas de información de nivel alto y de nivel medio. Las puntuaciones van de 1 (muy insatisfecho) a 5 (muy satisfecho).</a:t>
            </a:r>
            <a:endParaRPr lang="es-ES" sz="1600" dirty="0"/>
          </a:p>
        </p:txBody>
      </p:sp>
      <p:pic>
        <p:nvPicPr>
          <p:cNvPr id="11266" name="Picture 2"/>
          <p:cNvPicPr>
            <a:picLocks noChangeAspect="1" noChangeArrowheads="1"/>
          </p:cNvPicPr>
          <p:nvPr/>
        </p:nvPicPr>
        <p:blipFill>
          <a:blip r:embed="rId3" cstate="print"/>
          <a:srcRect/>
          <a:stretch>
            <a:fillRect/>
          </a:stretch>
        </p:blipFill>
        <p:spPr bwMode="auto">
          <a:xfrm>
            <a:off x="1309067" y="1858863"/>
            <a:ext cx="6791325"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7.6  (Solución)</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15</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7" name="Picture 4"/>
          <p:cNvPicPr>
            <a:picLocks noChangeAspect="1" noChangeArrowheads="1"/>
          </p:cNvPicPr>
          <p:nvPr/>
        </p:nvPicPr>
        <p:blipFill>
          <a:blip r:embed="rId3" cstate="print"/>
          <a:srcRect/>
          <a:stretch>
            <a:fillRect/>
          </a:stretch>
        </p:blipFill>
        <p:spPr bwMode="auto">
          <a:xfrm>
            <a:off x="2501230" y="1556792"/>
            <a:ext cx="459105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7.7</a:t>
            </a:r>
            <a:endParaRPr lang="es-ES" sz="1600" dirty="0"/>
          </a:p>
        </p:txBody>
      </p:sp>
      <p:sp>
        <p:nvSpPr>
          <p:cNvPr id="6" name="1 Título"/>
          <p:cNvSpPr txBox="1">
            <a:spLocks/>
          </p:cNvSpPr>
          <p:nvPr/>
        </p:nvSpPr>
        <p:spPr>
          <a:xfrm>
            <a:off x="395536" y="306896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16</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7170" name="Picture 2"/>
          <p:cNvPicPr>
            <a:picLocks noChangeAspect="1" noChangeArrowheads="1"/>
          </p:cNvPicPr>
          <p:nvPr/>
        </p:nvPicPr>
        <p:blipFill>
          <a:blip r:embed="rId3" cstate="print"/>
          <a:srcRect/>
          <a:stretch>
            <a:fillRect/>
          </a:stretch>
        </p:blipFill>
        <p:spPr bwMode="auto">
          <a:xfrm>
            <a:off x="899592" y="3933056"/>
            <a:ext cx="3960440" cy="183257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5880670" y="3789040"/>
            <a:ext cx="2363738" cy="2310320"/>
          </a:xfrm>
          <a:prstGeom prst="rect">
            <a:avLst/>
          </a:prstGeom>
          <a:noFill/>
          <a:ln w="9525">
            <a:noFill/>
            <a:miter lim="800000"/>
            <a:headEnd/>
            <a:tailEnd/>
          </a:ln>
        </p:spPr>
      </p:pic>
      <p:pic>
        <p:nvPicPr>
          <p:cNvPr id="12290" name="Picture 2"/>
          <p:cNvPicPr>
            <a:picLocks noChangeAspect="1" noChangeArrowheads="1"/>
          </p:cNvPicPr>
          <p:nvPr/>
        </p:nvPicPr>
        <p:blipFill>
          <a:blip r:embed="rId5" cstate="print"/>
          <a:srcRect/>
          <a:stretch>
            <a:fillRect/>
          </a:stretch>
        </p:blipFill>
        <p:spPr bwMode="auto">
          <a:xfrm>
            <a:off x="971600" y="836712"/>
            <a:ext cx="7466839" cy="221704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2000"/>
                                        <p:tgtEl>
                                          <p:spTgt spid="7170"/>
                                        </p:tgtEl>
                                      </p:cBhvr>
                                    </p:animEffect>
                                  </p:childTnLst>
                                </p:cTn>
                              </p:par>
                              <p:par>
                                <p:cTn id="11" presetID="10" presetClass="entr" presetSubtype="0" fill="hold" nodeType="withEffect">
                                  <p:stCondLst>
                                    <p:cond delay="0"/>
                                  </p:stCondLst>
                                  <p:childTnLst>
                                    <p:set>
                                      <p:cBhvr>
                                        <p:cTn id="12" dur="1" fill="hold">
                                          <p:stCondLst>
                                            <p:cond delay="0"/>
                                          </p:stCondLst>
                                        </p:cTn>
                                        <p:tgtEl>
                                          <p:spTgt spid="7171"/>
                                        </p:tgtEl>
                                        <p:attrNameLst>
                                          <p:attrName>style.visibility</p:attrName>
                                        </p:attrNameLst>
                                      </p:cBhvr>
                                      <p:to>
                                        <p:strVal val="visible"/>
                                      </p:to>
                                    </p:set>
                                    <p:animEffect transition="in" filter="fade">
                                      <p:cBhvr>
                                        <p:cTn id="13"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Valor esperado (media)</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17</a:t>
            </a:fld>
            <a:endParaRPr lang="es-ES"/>
          </a:p>
        </p:txBody>
      </p:sp>
      <p:sp>
        <p:nvSpPr>
          <p:cNvPr id="9" name="8 Rectángulo"/>
          <p:cNvSpPr/>
          <p:nvPr/>
        </p:nvSpPr>
        <p:spPr>
          <a:xfrm>
            <a:off x="683568" y="1052736"/>
            <a:ext cx="7992888" cy="1569660"/>
          </a:xfrm>
          <a:prstGeom prst="rect">
            <a:avLst/>
          </a:prstGeom>
        </p:spPr>
        <p:txBody>
          <a:bodyPr wrap="square">
            <a:spAutoFit/>
          </a:bodyPr>
          <a:lstStyle/>
          <a:p>
            <a:pPr algn="just"/>
            <a:r>
              <a:rPr lang="es-ES" sz="2400" dirty="0" smtClean="0"/>
              <a:t>El </a:t>
            </a:r>
            <a:r>
              <a:rPr lang="es-ES" sz="2400" b="1" dirty="0" smtClean="0">
                <a:solidFill>
                  <a:srgbClr val="FF0000"/>
                </a:solidFill>
              </a:rPr>
              <a:t>valor esperado, o media</a:t>
            </a:r>
            <a:r>
              <a:rPr lang="es-ES" sz="2400" dirty="0" smtClean="0"/>
              <a:t>, de una variable aleatoria es una medida de la localización central de la variable aleatoria. A continuación se da la fórmula para obtener el valor esperado de una variable aleatoria </a:t>
            </a:r>
            <a:r>
              <a:rPr lang="es-ES" sz="2400" i="1" dirty="0" smtClean="0"/>
              <a:t>x.</a:t>
            </a:r>
            <a:endParaRPr lang="es-ES" sz="2400" dirty="0"/>
          </a:p>
        </p:txBody>
      </p:sp>
      <p:pic>
        <p:nvPicPr>
          <p:cNvPr id="13314" name="Picture 2"/>
          <p:cNvPicPr>
            <a:picLocks noChangeAspect="1" noChangeArrowheads="1"/>
          </p:cNvPicPr>
          <p:nvPr/>
        </p:nvPicPr>
        <p:blipFill>
          <a:blip r:embed="rId3" cstate="print"/>
          <a:srcRect/>
          <a:stretch>
            <a:fillRect/>
          </a:stretch>
        </p:blipFill>
        <p:spPr bwMode="auto">
          <a:xfrm>
            <a:off x="1475656" y="3185914"/>
            <a:ext cx="6668446" cy="1035174"/>
          </a:xfrm>
          <a:prstGeom prst="rect">
            <a:avLst/>
          </a:prstGeom>
          <a:noFill/>
          <a:ln w="9525">
            <a:noFill/>
            <a:miter lim="800000"/>
            <a:headEnd/>
            <a:tailEnd/>
          </a:ln>
        </p:spPr>
      </p:pic>
      <p:sp>
        <p:nvSpPr>
          <p:cNvPr id="11" name="10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Varianza</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18</a:t>
            </a:fld>
            <a:endParaRPr lang="es-ES"/>
          </a:p>
        </p:txBody>
      </p:sp>
      <p:sp>
        <p:nvSpPr>
          <p:cNvPr id="9" name="8 Rectángulo"/>
          <p:cNvSpPr/>
          <p:nvPr/>
        </p:nvSpPr>
        <p:spPr>
          <a:xfrm>
            <a:off x="683568" y="1052736"/>
            <a:ext cx="7992888" cy="2677656"/>
          </a:xfrm>
          <a:prstGeom prst="rect">
            <a:avLst/>
          </a:prstGeom>
        </p:spPr>
        <p:txBody>
          <a:bodyPr wrap="square">
            <a:spAutoFit/>
          </a:bodyPr>
          <a:lstStyle/>
          <a:p>
            <a:pPr algn="just"/>
            <a:r>
              <a:rPr lang="es-ES" sz="2400" dirty="0" smtClean="0"/>
              <a:t>Aunque el valor esperado proporciona el valor medio de una variable aleatoria, también suele ser necesaria una medida de la variabilidad o dispersión. Así como anteriormente se usó la varianza para resumir la variabilidad de los datos, ahora se usa la varianza para resumir la variabilidad en los valores de la variable aleatoria. A continuación se da la fórmula para calcularla</a:t>
            </a:r>
            <a:r>
              <a:rPr lang="es-ES" sz="2400" i="1" dirty="0" smtClean="0"/>
              <a:t>.</a:t>
            </a:r>
            <a:endParaRPr lang="es-ES" sz="2400" dirty="0"/>
          </a:p>
        </p:txBody>
      </p:sp>
      <p:sp>
        <p:nvSpPr>
          <p:cNvPr id="11" name="10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4338" name="Picture 2"/>
          <p:cNvPicPr>
            <a:picLocks noChangeAspect="1" noChangeArrowheads="1"/>
          </p:cNvPicPr>
          <p:nvPr/>
        </p:nvPicPr>
        <p:blipFill>
          <a:blip r:embed="rId3" cstate="print"/>
          <a:srcRect/>
          <a:stretch>
            <a:fillRect/>
          </a:stretch>
        </p:blipFill>
        <p:spPr bwMode="auto">
          <a:xfrm>
            <a:off x="1547664" y="3955529"/>
            <a:ext cx="6247496" cy="1057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7.8</a:t>
            </a:r>
            <a:endParaRPr lang="es-ES" sz="1600" dirty="0"/>
          </a:p>
        </p:txBody>
      </p:sp>
      <p:sp>
        <p:nvSpPr>
          <p:cNvPr id="6" name="1 Título"/>
          <p:cNvSpPr txBox="1">
            <a:spLocks/>
          </p:cNvSpPr>
          <p:nvPr/>
        </p:nvSpPr>
        <p:spPr>
          <a:xfrm>
            <a:off x="395536" y="35010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19</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5363" name="Picture 3"/>
          <p:cNvPicPr>
            <a:picLocks noChangeAspect="1" noChangeArrowheads="1"/>
          </p:cNvPicPr>
          <p:nvPr/>
        </p:nvPicPr>
        <p:blipFill>
          <a:blip r:embed="rId3" cstate="print"/>
          <a:srcRect/>
          <a:stretch>
            <a:fillRect/>
          </a:stretch>
        </p:blipFill>
        <p:spPr bwMode="auto">
          <a:xfrm>
            <a:off x="1362075" y="908720"/>
            <a:ext cx="6419850" cy="2543175"/>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1529333" y="4077072"/>
            <a:ext cx="3114675" cy="2028825"/>
          </a:xfrm>
          <a:prstGeom prst="rect">
            <a:avLst/>
          </a:prstGeom>
          <a:noFill/>
          <a:ln w="9525">
            <a:noFill/>
            <a:miter lim="800000"/>
            <a:headEnd/>
            <a:tailEnd/>
          </a:ln>
        </p:spPr>
      </p:pic>
      <p:pic>
        <p:nvPicPr>
          <p:cNvPr id="15366" name="Picture 6"/>
          <p:cNvPicPr>
            <a:picLocks noChangeAspect="1" noChangeArrowheads="1"/>
          </p:cNvPicPr>
          <p:nvPr/>
        </p:nvPicPr>
        <p:blipFill>
          <a:blip r:embed="rId5" cstate="print"/>
          <a:srcRect/>
          <a:stretch>
            <a:fillRect/>
          </a:stretch>
        </p:blipFill>
        <p:spPr bwMode="auto">
          <a:xfrm>
            <a:off x="5292080" y="4221088"/>
            <a:ext cx="3295650" cy="1895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fade">
                                      <p:cBhvr>
                                        <p:cTn id="10" dur="2000"/>
                                        <p:tgtEl>
                                          <p:spTgt spid="15364"/>
                                        </p:tgtEl>
                                      </p:cBhvr>
                                    </p:animEffect>
                                  </p:childTnLst>
                                </p:cTn>
                              </p:par>
                              <p:par>
                                <p:cTn id="11" presetID="10" presetClass="entr" presetSubtype="0" fill="hold" nodeType="withEffect">
                                  <p:stCondLst>
                                    <p:cond delay="0"/>
                                  </p:stCondLst>
                                  <p:childTnLst>
                                    <p:set>
                                      <p:cBhvr>
                                        <p:cTn id="12" dur="1" fill="hold">
                                          <p:stCondLst>
                                            <p:cond delay="0"/>
                                          </p:stCondLst>
                                        </p:cTn>
                                        <p:tgtEl>
                                          <p:spTgt spid="15366"/>
                                        </p:tgtEl>
                                        <p:attrNameLst>
                                          <p:attrName>style.visibility</p:attrName>
                                        </p:attrNameLst>
                                      </p:cBhvr>
                                      <p:to>
                                        <p:strVal val="visible"/>
                                      </p:to>
                                    </p:set>
                                    <p:animEffect transition="in" filter="fade">
                                      <p:cBhvr>
                                        <p:cTn id="13" dur="2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71337F4C-C1C5-4BB8-A0C6-C6A470C49856}" type="slidenum">
              <a:rPr lang="es-ES" smtClean="0"/>
              <a:pPr/>
              <a:t>2</a:t>
            </a:fld>
            <a:endParaRPr lang="es-ES"/>
          </a:p>
        </p:txBody>
      </p:sp>
      <p:sp>
        <p:nvSpPr>
          <p:cNvPr id="11" name="1 Título"/>
          <p:cNvSpPr txBox="1">
            <a:spLocks/>
          </p:cNvSpPr>
          <p:nvPr/>
        </p:nvSpPr>
        <p:spPr>
          <a:xfrm>
            <a:off x="1115616" y="548680"/>
            <a:ext cx="3816424" cy="1008112"/>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Temas:</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2" name="11 CuadroTexto"/>
          <p:cNvSpPr txBox="1"/>
          <p:nvPr/>
        </p:nvSpPr>
        <p:spPr>
          <a:xfrm>
            <a:off x="467544" y="1412777"/>
            <a:ext cx="7992888" cy="4968552"/>
          </a:xfrm>
          <a:prstGeom prst="rect">
            <a:avLst/>
          </a:prstGeom>
          <a:noFill/>
        </p:spPr>
        <p:txBody>
          <a:bodyPr wrap="square" rtlCol="0">
            <a:normAutofit/>
          </a:bodyPr>
          <a:lstStyle/>
          <a:p>
            <a:endParaRPr lang="es-ES" sz="1200" dirty="0" smtClean="0"/>
          </a:p>
          <a:p>
            <a:pPr lvl="1">
              <a:buFont typeface="Arial" pitchFamily="34" charset="0"/>
              <a:buChar char="•"/>
            </a:pPr>
            <a:r>
              <a:rPr lang="es-ES" sz="2800" i="1" dirty="0" smtClean="0"/>
              <a:t>Variable Aleatoria. </a:t>
            </a:r>
          </a:p>
          <a:p>
            <a:pPr lvl="2">
              <a:buFont typeface="Arial" pitchFamily="34" charset="0"/>
              <a:buChar char="•"/>
            </a:pPr>
            <a:r>
              <a:rPr lang="es-ES" sz="2800" i="1" dirty="0" smtClean="0"/>
              <a:t>Definición</a:t>
            </a:r>
          </a:p>
          <a:p>
            <a:pPr lvl="2">
              <a:buFont typeface="Arial" pitchFamily="34" charset="0"/>
              <a:buChar char="•"/>
            </a:pPr>
            <a:r>
              <a:rPr lang="es-ES" sz="2800" i="1" dirty="0" smtClean="0"/>
              <a:t>Variable aleatoria discreta y continua</a:t>
            </a:r>
          </a:p>
          <a:p>
            <a:pPr lvl="1">
              <a:buFont typeface="Arial" pitchFamily="34" charset="0"/>
              <a:buChar char="•"/>
            </a:pPr>
            <a:r>
              <a:rPr lang="es-ES" sz="2800" i="1" dirty="0" smtClean="0"/>
              <a:t>Distribuciones de Probabilidad Discreta.</a:t>
            </a:r>
          </a:p>
          <a:p>
            <a:pPr lvl="2">
              <a:buFont typeface="Arial" pitchFamily="34" charset="0"/>
              <a:buChar char="•"/>
            </a:pPr>
            <a:r>
              <a:rPr lang="es-ES" sz="2800" i="1" dirty="0" err="1" smtClean="0"/>
              <a:t>Binomial</a:t>
            </a:r>
            <a:endParaRPr lang="es-ES" sz="2800" i="1" dirty="0" smtClean="0"/>
          </a:p>
          <a:p>
            <a:pPr lvl="2">
              <a:buFont typeface="Arial" pitchFamily="34" charset="0"/>
              <a:buChar char="•"/>
            </a:pPr>
            <a:r>
              <a:rPr lang="es-ES" sz="2800" i="1" dirty="0" err="1" smtClean="0"/>
              <a:t>Poisson</a:t>
            </a:r>
            <a:endParaRPr lang="es-ES" sz="2800" i="1" dirty="0" smtClean="0"/>
          </a:p>
          <a:p>
            <a:pPr lvl="2">
              <a:buFont typeface="Arial" pitchFamily="34" charset="0"/>
              <a:buChar char="•"/>
            </a:pPr>
            <a:r>
              <a:rPr lang="es-ES" sz="2800" i="1" dirty="0" err="1" smtClean="0"/>
              <a:t>Hipergeométrica</a:t>
            </a:r>
            <a:endParaRPr lang="es-ES" sz="2800" i="1" dirty="0" smtClean="0"/>
          </a:p>
          <a:p>
            <a:pPr lvl="1">
              <a:buFont typeface="Arial" pitchFamily="34" charset="0"/>
              <a:buChar char="•"/>
            </a:pPr>
            <a:endParaRPr lang="es-ES" sz="2800" i="1" dirty="0" smtClean="0"/>
          </a:p>
          <a:p>
            <a:pPr lvl="1">
              <a:buFont typeface="Arial" pitchFamily="34" charset="0"/>
              <a:buChar char="•"/>
            </a:pPr>
            <a:endParaRPr lang="es-ES" sz="2800" i="1" dirty="0" smtClean="0"/>
          </a:p>
          <a:p>
            <a:pPr lvl="1">
              <a:buFont typeface="Arial" pitchFamily="34" charset="0"/>
              <a:buChar char="•"/>
            </a:pPr>
            <a:endParaRPr lang="es-ES" sz="2800"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4000" b="1" dirty="0" smtClean="0">
                <a:solidFill>
                  <a:schemeClr val="tx2">
                    <a:lumMod val="40000"/>
                    <a:lumOff val="60000"/>
                  </a:schemeClr>
                </a:solidFill>
                <a:effectLst>
                  <a:outerShdw blurRad="38100" dist="38100" dir="2700000" algn="tl">
                    <a:srgbClr val="000000">
                      <a:alpha val="43137"/>
                    </a:srgbClr>
                  </a:outerShdw>
                </a:effectLst>
              </a:rPr>
              <a:t>Distribución de probabilidad </a:t>
            </a:r>
            <a:r>
              <a:rPr lang="es-ES" sz="4000" b="1" dirty="0" err="1" smtClean="0">
                <a:solidFill>
                  <a:schemeClr val="tx2">
                    <a:lumMod val="40000"/>
                    <a:lumOff val="60000"/>
                  </a:schemeClr>
                </a:solidFill>
                <a:effectLst>
                  <a:outerShdw blurRad="38100" dist="38100" dir="2700000" algn="tl">
                    <a:srgbClr val="000000">
                      <a:alpha val="43137"/>
                    </a:srgbClr>
                  </a:outerShdw>
                </a:effectLst>
              </a:rPr>
              <a:t>binomial</a:t>
            </a:r>
            <a:endParaRPr lang="es-ES" sz="40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20</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1" name="10 Rectángulo"/>
          <p:cNvSpPr/>
          <p:nvPr/>
        </p:nvSpPr>
        <p:spPr>
          <a:xfrm>
            <a:off x="539552" y="908720"/>
            <a:ext cx="7920880" cy="1200329"/>
          </a:xfrm>
          <a:prstGeom prst="rect">
            <a:avLst/>
          </a:prstGeom>
        </p:spPr>
        <p:txBody>
          <a:bodyPr wrap="square">
            <a:spAutoFit/>
          </a:bodyPr>
          <a:lstStyle/>
          <a:p>
            <a:r>
              <a:rPr lang="es-ES" dirty="0" smtClean="0"/>
              <a:t>La </a:t>
            </a:r>
            <a:r>
              <a:rPr lang="es-ES" b="1" dirty="0" smtClean="0">
                <a:solidFill>
                  <a:srgbClr val="FF0000"/>
                </a:solidFill>
              </a:rPr>
              <a:t>distribución de probabilidad </a:t>
            </a:r>
            <a:r>
              <a:rPr lang="es-ES" b="1" dirty="0" err="1" smtClean="0">
                <a:solidFill>
                  <a:srgbClr val="FF0000"/>
                </a:solidFill>
              </a:rPr>
              <a:t>binomial</a:t>
            </a:r>
            <a:r>
              <a:rPr lang="es-ES" dirty="0" smtClean="0"/>
              <a:t> es una distribución de probabilidad que tiene muchas aplicaciones: control de calidad, producción, investigación operativa, mercados. Está relacionada con un experimento de pasos múltiples al que se le llama </a:t>
            </a:r>
            <a:r>
              <a:rPr lang="es-ES" b="1" dirty="0" smtClean="0">
                <a:solidFill>
                  <a:srgbClr val="FF0000"/>
                </a:solidFill>
              </a:rPr>
              <a:t>experimento </a:t>
            </a:r>
            <a:r>
              <a:rPr lang="es-ES" b="1" dirty="0" err="1" smtClean="0">
                <a:solidFill>
                  <a:srgbClr val="FF0000"/>
                </a:solidFill>
              </a:rPr>
              <a:t>binomial</a:t>
            </a:r>
            <a:r>
              <a:rPr lang="es-ES" dirty="0" smtClean="0"/>
              <a:t>.</a:t>
            </a:r>
            <a:endParaRPr lang="es-ES" dirty="0"/>
          </a:p>
        </p:txBody>
      </p:sp>
      <p:pic>
        <p:nvPicPr>
          <p:cNvPr id="16386" name="Picture 2"/>
          <p:cNvPicPr>
            <a:picLocks noChangeAspect="1" noChangeArrowheads="1"/>
          </p:cNvPicPr>
          <p:nvPr/>
        </p:nvPicPr>
        <p:blipFill>
          <a:blip r:embed="rId3" cstate="print"/>
          <a:srcRect/>
          <a:stretch>
            <a:fillRect/>
          </a:stretch>
        </p:blipFill>
        <p:spPr bwMode="auto">
          <a:xfrm>
            <a:off x="1187624" y="2375520"/>
            <a:ext cx="6781800" cy="2133600"/>
          </a:xfrm>
          <a:prstGeom prst="rect">
            <a:avLst/>
          </a:prstGeom>
          <a:noFill/>
          <a:ln w="9525">
            <a:noFill/>
            <a:miter lim="800000"/>
            <a:headEnd/>
            <a:tailEnd/>
          </a:ln>
        </p:spPr>
      </p:pic>
      <p:sp>
        <p:nvSpPr>
          <p:cNvPr id="12" name="11 Rectángulo"/>
          <p:cNvSpPr/>
          <p:nvPr/>
        </p:nvSpPr>
        <p:spPr>
          <a:xfrm>
            <a:off x="539552" y="4604935"/>
            <a:ext cx="7920880" cy="1200329"/>
          </a:xfrm>
          <a:prstGeom prst="rect">
            <a:avLst/>
          </a:prstGeom>
        </p:spPr>
        <p:txBody>
          <a:bodyPr wrap="square">
            <a:spAutoFit/>
          </a:bodyPr>
          <a:lstStyle/>
          <a:p>
            <a:r>
              <a:rPr lang="es-ES" dirty="0" smtClean="0"/>
              <a:t>El interés principal de esta distribución recae en hallar la probabilidad de obtener x número de éxitos al realizar n ensayos de la prueba en las mismas condiciones. Por ejemplo, cada vez que se realiza una prueba, se debe reponer o sustituir el elemento que se ha tomado para la </a:t>
            </a:r>
            <a:r>
              <a:rPr lang="es-ES" dirty="0" err="1" smtClean="0"/>
              <a:t>examinación</a:t>
            </a:r>
            <a:r>
              <a:rPr lang="es-ES" dirty="0" smtClean="0"/>
              <a:t>. </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7.9</a:t>
            </a:r>
            <a:endParaRPr lang="es-ES" sz="1600" dirty="0"/>
          </a:p>
        </p:txBody>
      </p:sp>
      <p:sp>
        <p:nvSpPr>
          <p:cNvPr id="6" name="1 Título"/>
          <p:cNvSpPr txBox="1">
            <a:spLocks/>
          </p:cNvSpPr>
          <p:nvPr/>
        </p:nvSpPr>
        <p:spPr>
          <a:xfrm>
            <a:off x="395536" y="242088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21</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0" name="9 Rectángulo"/>
          <p:cNvSpPr/>
          <p:nvPr/>
        </p:nvSpPr>
        <p:spPr>
          <a:xfrm>
            <a:off x="539552" y="980728"/>
            <a:ext cx="8208912" cy="1477328"/>
          </a:xfrm>
          <a:prstGeom prst="rect">
            <a:avLst/>
          </a:prstGeom>
        </p:spPr>
        <p:txBody>
          <a:bodyPr wrap="square">
            <a:spAutoFit/>
          </a:bodyPr>
          <a:lstStyle/>
          <a:p>
            <a:pPr algn="just"/>
            <a:r>
              <a:rPr lang="es-ES" dirty="0" smtClean="0"/>
              <a:t>Considere el experimento que consiste en lanzar una moneda cinco veces y observar si la cara de la moneda que cae hacia arriba es cara o cruz. Suponga que se desea</a:t>
            </a:r>
          </a:p>
          <a:p>
            <a:pPr algn="just"/>
            <a:r>
              <a:rPr lang="es-ES" dirty="0" smtClean="0"/>
              <a:t>contar el número de caras que aparecen en los cinco lanzamientos. ¿Presenta este experimento las propiedades de un experimento </a:t>
            </a:r>
            <a:r>
              <a:rPr lang="es-ES" dirty="0" err="1" smtClean="0"/>
              <a:t>binomial</a:t>
            </a:r>
            <a:r>
              <a:rPr lang="es-ES" dirty="0" smtClean="0"/>
              <a:t>? ¿Cuál es la variable aleatoria que interesa? Observe que:</a:t>
            </a:r>
            <a:endParaRPr lang="es-ES" dirty="0"/>
          </a:p>
        </p:txBody>
      </p:sp>
      <p:pic>
        <p:nvPicPr>
          <p:cNvPr id="17410" name="Picture 2"/>
          <p:cNvPicPr>
            <a:picLocks noChangeAspect="1" noChangeArrowheads="1"/>
          </p:cNvPicPr>
          <p:nvPr/>
        </p:nvPicPr>
        <p:blipFill>
          <a:blip r:embed="rId3" cstate="print"/>
          <a:srcRect/>
          <a:stretch>
            <a:fillRect/>
          </a:stretch>
        </p:blipFill>
        <p:spPr bwMode="auto">
          <a:xfrm>
            <a:off x="1123950" y="3017118"/>
            <a:ext cx="6896100" cy="1924050"/>
          </a:xfrm>
          <a:prstGeom prst="rect">
            <a:avLst/>
          </a:prstGeom>
          <a:noFill/>
          <a:ln w="9525">
            <a:noFill/>
            <a:miter lim="800000"/>
            <a:headEnd/>
            <a:tailEnd/>
          </a:ln>
        </p:spPr>
      </p:pic>
      <p:sp>
        <p:nvSpPr>
          <p:cNvPr id="11" name="10 Rectángulo"/>
          <p:cNvSpPr/>
          <p:nvPr/>
        </p:nvSpPr>
        <p:spPr>
          <a:xfrm>
            <a:off x="611560" y="5085184"/>
            <a:ext cx="8136904" cy="923330"/>
          </a:xfrm>
          <a:prstGeom prst="rect">
            <a:avLst/>
          </a:prstGeom>
        </p:spPr>
        <p:txBody>
          <a:bodyPr wrap="square">
            <a:spAutoFit/>
          </a:bodyPr>
          <a:lstStyle/>
          <a:p>
            <a:pPr algn="just"/>
            <a:r>
              <a:rPr lang="es-ES" dirty="0" smtClean="0"/>
              <a:t>Puede apreciarse se satisfacen las propiedades de un experimento </a:t>
            </a:r>
            <a:r>
              <a:rPr lang="es-ES" dirty="0" err="1" smtClean="0"/>
              <a:t>binomial</a:t>
            </a:r>
            <a:r>
              <a:rPr lang="es-ES" dirty="0" smtClean="0"/>
              <a:t>. La variable aleatoria que interesa es </a:t>
            </a:r>
            <a:r>
              <a:rPr lang="es-ES" i="1" dirty="0" smtClean="0"/>
              <a:t>x  número de caras que aparecen en cinco ensayos. En este caso, x puede tomar los </a:t>
            </a:r>
            <a:r>
              <a:rPr lang="pt-BR" dirty="0" smtClean="0"/>
              <a:t>valores 0, 1, 2, 3, 4 o 5.</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7410"/>
                                        </p:tgtEl>
                                        <p:attrNameLst>
                                          <p:attrName>style.visibility</p:attrName>
                                        </p:attrNameLst>
                                      </p:cBhvr>
                                      <p:to>
                                        <p:strVal val="visible"/>
                                      </p:to>
                                    </p:set>
                                    <p:animEffect transition="in" filter="fade">
                                      <p:cBhvr>
                                        <p:cTn id="10" dur="2000"/>
                                        <p:tgtEl>
                                          <p:spTgt spid="174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7.10</a:t>
            </a:r>
            <a:endParaRPr lang="es-ES" sz="1600" dirty="0"/>
          </a:p>
        </p:txBody>
      </p:sp>
      <p:sp>
        <p:nvSpPr>
          <p:cNvPr id="6" name="1 Título"/>
          <p:cNvSpPr txBox="1">
            <a:spLocks/>
          </p:cNvSpPr>
          <p:nvPr/>
        </p:nvSpPr>
        <p:spPr>
          <a:xfrm>
            <a:off x="395536" y="242088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22</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2" name="11 Rectángulo"/>
          <p:cNvSpPr/>
          <p:nvPr/>
        </p:nvSpPr>
        <p:spPr>
          <a:xfrm>
            <a:off x="611560" y="876776"/>
            <a:ext cx="8208912" cy="1477328"/>
          </a:xfrm>
          <a:prstGeom prst="rect">
            <a:avLst/>
          </a:prstGeom>
        </p:spPr>
        <p:txBody>
          <a:bodyPr wrap="square">
            <a:spAutoFit/>
          </a:bodyPr>
          <a:lstStyle/>
          <a:p>
            <a:r>
              <a:rPr lang="es-ES" dirty="0" smtClean="0"/>
              <a:t>Considere a un vendedor de seguros que visita a 10 familias elegidas en forma</a:t>
            </a:r>
          </a:p>
          <a:p>
            <a:r>
              <a:rPr lang="es-ES" dirty="0" smtClean="0"/>
              <a:t>aleatoria. El resultado correspondiente de la visita a cada familia se clasifica como éxito si la familia compra un seguro y como fracaso si la familia no compra ningún seguro. Por experiencia, el vendedor sabe que la probabilidad de que una familia tomada aleatoriamente compre un seguro es 0.10. </a:t>
            </a:r>
            <a:endParaRPr lang="es-ES" dirty="0"/>
          </a:p>
        </p:txBody>
      </p:sp>
      <p:pic>
        <p:nvPicPr>
          <p:cNvPr id="18434" name="Picture 2"/>
          <p:cNvPicPr>
            <a:picLocks noChangeAspect="1" noChangeArrowheads="1"/>
          </p:cNvPicPr>
          <p:nvPr/>
        </p:nvPicPr>
        <p:blipFill>
          <a:blip r:embed="rId3" cstate="print"/>
          <a:srcRect/>
          <a:stretch>
            <a:fillRect/>
          </a:stretch>
        </p:blipFill>
        <p:spPr bwMode="auto">
          <a:xfrm>
            <a:off x="1081088" y="3014836"/>
            <a:ext cx="6981825" cy="1638300"/>
          </a:xfrm>
          <a:prstGeom prst="rect">
            <a:avLst/>
          </a:prstGeom>
          <a:noFill/>
          <a:ln w="9525">
            <a:noFill/>
            <a:miter lim="800000"/>
            <a:headEnd/>
            <a:tailEnd/>
          </a:ln>
        </p:spPr>
      </p:pic>
      <p:sp>
        <p:nvSpPr>
          <p:cNvPr id="13" name="12 Rectángulo"/>
          <p:cNvSpPr/>
          <p:nvPr/>
        </p:nvSpPr>
        <p:spPr>
          <a:xfrm>
            <a:off x="611560" y="5025950"/>
            <a:ext cx="8208912" cy="923330"/>
          </a:xfrm>
          <a:prstGeom prst="rect">
            <a:avLst/>
          </a:prstGeom>
        </p:spPr>
        <p:txBody>
          <a:bodyPr wrap="square">
            <a:spAutoFit/>
          </a:bodyPr>
          <a:lstStyle/>
          <a:p>
            <a:r>
              <a:rPr lang="es-ES" dirty="0" smtClean="0"/>
              <a:t>Como estos cuatro puntos se satisfacen, este ejemplo es un experimento </a:t>
            </a:r>
            <a:r>
              <a:rPr lang="es-ES" dirty="0" err="1" smtClean="0"/>
              <a:t>binomial</a:t>
            </a:r>
            <a:r>
              <a:rPr lang="es-ES" dirty="0" smtClean="0"/>
              <a:t>. La variable aleatoria que interesa es el número de ventas al visitar a las 10 familias. En este caso los valores que puede tomar </a:t>
            </a:r>
            <a:r>
              <a:rPr lang="es-ES" i="1" dirty="0" smtClean="0"/>
              <a:t>x son 0, 1, 2, 3, 4, 5, 6, 7, 8, 9 y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8434"/>
                                        </p:tgtEl>
                                        <p:attrNameLst>
                                          <p:attrName>style.visibility</p:attrName>
                                        </p:attrNameLst>
                                      </p:cBhvr>
                                      <p:to>
                                        <p:strVal val="visible"/>
                                      </p:to>
                                    </p:set>
                                    <p:animEffect transition="in" filter="fade">
                                      <p:cBhvr>
                                        <p:cTn id="10" dur="2000"/>
                                        <p:tgtEl>
                                          <p:spTgt spid="184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Comentario sobre las propiedades</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23</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1" name="10 Rectángulo"/>
          <p:cNvSpPr/>
          <p:nvPr/>
        </p:nvSpPr>
        <p:spPr>
          <a:xfrm>
            <a:off x="467544" y="1052736"/>
            <a:ext cx="8208912" cy="2862322"/>
          </a:xfrm>
          <a:prstGeom prst="rect">
            <a:avLst/>
          </a:prstGeom>
        </p:spPr>
        <p:txBody>
          <a:bodyPr wrap="square">
            <a:spAutoFit/>
          </a:bodyPr>
          <a:lstStyle/>
          <a:p>
            <a:pPr algn="just"/>
            <a:r>
              <a:rPr lang="es-ES" dirty="0" smtClean="0"/>
              <a:t>La propiedad 3 de un experimento </a:t>
            </a:r>
            <a:r>
              <a:rPr lang="es-ES" dirty="0" err="1" smtClean="0"/>
              <a:t>binomial</a:t>
            </a:r>
            <a:r>
              <a:rPr lang="es-ES" dirty="0" smtClean="0"/>
              <a:t> se llama </a:t>
            </a:r>
            <a:r>
              <a:rPr lang="es-ES" i="1" dirty="0" smtClean="0"/>
              <a:t>suposición de </a:t>
            </a:r>
            <a:r>
              <a:rPr lang="es-ES" i="1" dirty="0" err="1" smtClean="0"/>
              <a:t>estacionaridad</a:t>
            </a:r>
            <a:r>
              <a:rPr lang="es-ES" i="1" dirty="0" smtClean="0"/>
              <a:t> y algunas </a:t>
            </a:r>
            <a:r>
              <a:rPr lang="es-ES" dirty="0" smtClean="0"/>
              <a:t>veces se confunde con la propiedad 4, independencia de los ensayos. Para ver la diferencia entre estas dos propiedades, reconsidere el caso del vendedor que visita a las familias para venderles un seguro. Si a medida que el día avanza, el vendedor se va cansando y va perdiendo entusiasmo, la probabilidad de éxito puede disminuir, por ejemplo, a 0.05 en la décima llamada. En tal caso la propiedad 3 (</a:t>
            </a:r>
            <a:r>
              <a:rPr lang="es-ES" dirty="0" err="1" smtClean="0"/>
              <a:t>estacionaridad</a:t>
            </a:r>
            <a:r>
              <a:rPr lang="es-ES" dirty="0" smtClean="0"/>
              <a:t>) no se satisface, y no se tiene un experimento </a:t>
            </a:r>
            <a:r>
              <a:rPr lang="es-ES" dirty="0" err="1" smtClean="0"/>
              <a:t>binomial</a:t>
            </a:r>
            <a:r>
              <a:rPr lang="es-ES" dirty="0" smtClean="0"/>
              <a:t>.</a:t>
            </a:r>
          </a:p>
          <a:p>
            <a:pPr algn="just"/>
            <a:r>
              <a:rPr lang="es-ES" dirty="0" smtClean="0"/>
              <a:t>Incluso si la propiedad 4 se satisface —en cada familia la decisión de comprar o no se hizo de manera independiente— si no se satisface la propiedad 3, no se trata de un experimento </a:t>
            </a:r>
            <a:r>
              <a:rPr lang="es-ES" dirty="0" err="1" smtClean="0"/>
              <a:t>binomial</a:t>
            </a:r>
            <a:r>
              <a:rPr lang="es-ES" dirty="0" smtClean="0"/>
              <a:t>.</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Función de Probabilidad </a:t>
            </a:r>
            <a:r>
              <a:rPr lang="es-ES" b="1" dirty="0" err="1" smtClean="0">
                <a:solidFill>
                  <a:schemeClr val="tx2">
                    <a:lumMod val="40000"/>
                    <a:lumOff val="60000"/>
                  </a:schemeClr>
                </a:solidFill>
                <a:effectLst>
                  <a:outerShdw blurRad="38100" dist="38100" dir="2700000" algn="tl">
                    <a:srgbClr val="000000">
                      <a:alpha val="43137"/>
                    </a:srgbClr>
                  </a:outerShdw>
                </a:effectLst>
              </a:rPr>
              <a:t>Binomial</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24</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9458" name="Picture 2"/>
          <p:cNvPicPr>
            <a:picLocks noChangeAspect="1" noChangeArrowheads="1"/>
          </p:cNvPicPr>
          <p:nvPr/>
        </p:nvPicPr>
        <p:blipFill>
          <a:blip r:embed="rId3" cstate="print"/>
          <a:srcRect/>
          <a:stretch>
            <a:fillRect/>
          </a:stretch>
        </p:blipFill>
        <p:spPr bwMode="auto">
          <a:xfrm>
            <a:off x="1609725" y="1572369"/>
            <a:ext cx="5924550"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Valor esperado y varianza </a:t>
            </a:r>
            <a:br>
              <a:rPr lang="es-ES" sz="3600" b="1" dirty="0" smtClean="0">
                <a:solidFill>
                  <a:schemeClr val="tx2">
                    <a:lumMod val="40000"/>
                    <a:lumOff val="60000"/>
                  </a:schemeClr>
                </a:solidFill>
                <a:effectLst>
                  <a:outerShdw blurRad="38100" dist="38100" dir="2700000" algn="tl">
                    <a:srgbClr val="000000">
                      <a:alpha val="43137"/>
                    </a:srgbClr>
                  </a:outerShdw>
                </a:effectLst>
              </a:rPr>
            </a:br>
            <a:r>
              <a:rPr lang="es-ES" sz="3600" b="1" dirty="0" smtClean="0">
                <a:solidFill>
                  <a:schemeClr val="tx2">
                    <a:lumMod val="40000"/>
                    <a:lumOff val="60000"/>
                  </a:schemeClr>
                </a:solidFill>
                <a:effectLst>
                  <a:outerShdw blurRad="38100" dist="38100" dir="2700000" algn="tl">
                    <a:srgbClr val="000000">
                      <a:alpha val="43137"/>
                    </a:srgbClr>
                  </a:outerShdw>
                </a:effectLst>
              </a:rPr>
              <a:t>en la distribución </a:t>
            </a:r>
            <a:r>
              <a:rPr lang="es-ES" sz="3600" b="1" dirty="0" err="1" smtClean="0">
                <a:solidFill>
                  <a:schemeClr val="tx2">
                    <a:lumMod val="40000"/>
                    <a:lumOff val="60000"/>
                  </a:schemeClr>
                </a:solidFill>
                <a:effectLst>
                  <a:outerShdw blurRad="38100" dist="38100" dir="2700000" algn="tl">
                    <a:srgbClr val="000000">
                      <a:alpha val="43137"/>
                    </a:srgbClr>
                  </a:outerShdw>
                </a:effectLst>
              </a:rPr>
              <a:t>binomial</a:t>
            </a:r>
            <a:endParaRPr lang="es-ES" sz="36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25</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026" name="Picture 2"/>
          <p:cNvPicPr>
            <a:picLocks noChangeAspect="1" noChangeArrowheads="1"/>
          </p:cNvPicPr>
          <p:nvPr/>
        </p:nvPicPr>
        <p:blipFill>
          <a:blip r:embed="rId3" cstate="print"/>
          <a:srcRect/>
          <a:stretch>
            <a:fillRect/>
          </a:stretch>
        </p:blipFill>
        <p:spPr bwMode="auto">
          <a:xfrm>
            <a:off x="1309688" y="2819400"/>
            <a:ext cx="652462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7.11 (</a:t>
            </a:r>
            <a:r>
              <a:rPr lang="es-ES" b="1" dirty="0" err="1" smtClean="0">
                <a:solidFill>
                  <a:schemeClr val="tx2">
                    <a:lumMod val="40000"/>
                    <a:lumOff val="60000"/>
                  </a:schemeClr>
                </a:solidFill>
                <a:effectLst>
                  <a:outerShdw blurRad="38100" dist="38100" dir="2700000" algn="tl">
                    <a:srgbClr val="000000">
                      <a:alpha val="43137"/>
                    </a:srgbClr>
                  </a:outerShdw>
                </a:effectLst>
              </a:rPr>
              <a:t>Dist</a:t>
            </a:r>
            <a:r>
              <a:rPr lang="es-ES" b="1" dirty="0" smtClean="0">
                <a:solidFill>
                  <a:schemeClr val="tx2">
                    <a:lumMod val="40000"/>
                    <a:lumOff val="60000"/>
                  </a:schemeClr>
                </a:solidFill>
                <a:effectLst>
                  <a:outerShdw blurRad="38100" dist="38100" dir="2700000" algn="tl">
                    <a:srgbClr val="000000">
                      <a:alpha val="43137"/>
                    </a:srgbClr>
                  </a:outerShdw>
                </a:effectLst>
              </a:rPr>
              <a:t>. </a:t>
            </a:r>
            <a:r>
              <a:rPr lang="es-ES" b="1" dirty="0" err="1" smtClean="0">
                <a:solidFill>
                  <a:schemeClr val="tx2">
                    <a:lumMod val="40000"/>
                    <a:lumOff val="60000"/>
                  </a:schemeClr>
                </a:solidFill>
                <a:effectLst>
                  <a:outerShdw blurRad="38100" dist="38100" dir="2700000" algn="tl">
                    <a:srgbClr val="000000">
                      <a:alpha val="43137"/>
                    </a:srgbClr>
                  </a:outerShdw>
                </a:effectLst>
              </a:rPr>
              <a:t>Binomial</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263691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26</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1509" name="Picture 5"/>
          <p:cNvPicPr>
            <a:picLocks noChangeAspect="1" noChangeArrowheads="1"/>
          </p:cNvPicPr>
          <p:nvPr/>
        </p:nvPicPr>
        <p:blipFill>
          <a:blip r:embed="rId3" cstate="print"/>
          <a:srcRect/>
          <a:stretch>
            <a:fillRect/>
          </a:stretch>
        </p:blipFill>
        <p:spPr bwMode="auto">
          <a:xfrm>
            <a:off x="803151" y="3211413"/>
            <a:ext cx="3552825" cy="2809875"/>
          </a:xfrm>
          <a:prstGeom prst="rect">
            <a:avLst/>
          </a:prstGeom>
          <a:noFill/>
          <a:ln w="9525">
            <a:noFill/>
            <a:miter lim="800000"/>
            <a:headEnd/>
            <a:tailEnd/>
          </a:ln>
        </p:spPr>
      </p:pic>
      <p:pic>
        <p:nvPicPr>
          <p:cNvPr id="21510" name="Picture 6"/>
          <p:cNvPicPr>
            <a:picLocks noChangeAspect="1" noChangeArrowheads="1"/>
          </p:cNvPicPr>
          <p:nvPr/>
        </p:nvPicPr>
        <p:blipFill>
          <a:blip r:embed="rId4" cstate="print"/>
          <a:srcRect/>
          <a:stretch>
            <a:fillRect/>
          </a:stretch>
        </p:blipFill>
        <p:spPr bwMode="auto">
          <a:xfrm>
            <a:off x="4798640" y="3521571"/>
            <a:ext cx="3733800" cy="1390650"/>
          </a:xfrm>
          <a:prstGeom prst="rect">
            <a:avLst/>
          </a:prstGeom>
          <a:noFill/>
          <a:ln w="9525">
            <a:noFill/>
            <a:miter lim="800000"/>
            <a:headEnd/>
            <a:tailEnd/>
          </a:ln>
        </p:spPr>
      </p:pic>
      <p:pic>
        <p:nvPicPr>
          <p:cNvPr id="21512" name="Picture 8"/>
          <p:cNvPicPr>
            <a:picLocks noChangeAspect="1" noChangeArrowheads="1"/>
          </p:cNvPicPr>
          <p:nvPr/>
        </p:nvPicPr>
        <p:blipFill>
          <a:blip r:embed="rId5" cstate="print"/>
          <a:srcRect/>
          <a:stretch>
            <a:fillRect/>
          </a:stretch>
        </p:blipFill>
        <p:spPr bwMode="auto">
          <a:xfrm>
            <a:off x="4860032" y="4889723"/>
            <a:ext cx="3467100" cy="771525"/>
          </a:xfrm>
          <a:prstGeom prst="rect">
            <a:avLst/>
          </a:prstGeom>
          <a:noFill/>
          <a:ln w="9525">
            <a:noFill/>
            <a:miter lim="800000"/>
            <a:headEnd/>
            <a:tailEnd/>
          </a:ln>
        </p:spPr>
      </p:pic>
      <p:pic>
        <p:nvPicPr>
          <p:cNvPr id="21513" name="Picture 9"/>
          <p:cNvPicPr>
            <a:picLocks noChangeAspect="1" noChangeArrowheads="1"/>
          </p:cNvPicPr>
          <p:nvPr/>
        </p:nvPicPr>
        <p:blipFill>
          <a:blip r:embed="rId6" cstate="print"/>
          <a:srcRect/>
          <a:stretch>
            <a:fillRect/>
          </a:stretch>
        </p:blipFill>
        <p:spPr bwMode="auto">
          <a:xfrm>
            <a:off x="1866900" y="940321"/>
            <a:ext cx="5410200" cy="155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509"/>
                                        </p:tgtEl>
                                        <p:attrNameLst>
                                          <p:attrName>style.visibility</p:attrName>
                                        </p:attrNameLst>
                                      </p:cBhvr>
                                      <p:to>
                                        <p:strVal val="visible"/>
                                      </p:to>
                                    </p:set>
                                    <p:animEffect transition="in" filter="fade">
                                      <p:cBhvr>
                                        <p:cTn id="10" dur="2000"/>
                                        <p:tgtEl>
                                          <p:spTgt spid="21509"/>
                                        </p:tgtEl>
                                      </p:cBhvr>
                                    </p:animEffect>
                                  </p:childTnLst>
                                </p:cTn>
                              </p:par>
                              <p:par>
                                <p:cTn id="11" presetID="10" presetClass="entr" presetSubtype="0" fill="hold" nodeType="with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fade">
                                      <p:cBhvr>
                                        <p:cTn id="13" dur="2000"/>
                                        <p:tgtEl>
                                          <p:spTgt spid="21510"/>
                                        </p:tgtEl>
                                      </p:cBhvr>
                                    </p:animEffect>
                                  </p:childTnLst>
                                </p:cTn>
                              </p:par>
                              <p:par>
                                <p:cTn id="14" presetID="10" presetClass="entr" presetSubtype="0" fill="hold" nodeType="withEffect">
                                  <p:stCondLst>
                                    <p:cond delay="0"/>
                                  </p:stCondLst>
                                  <p:childTnLst>
                                    <p:set>
                                      <p:cBhvr>
                                        <p:cTn id="15" dur="1" fill="hold">
                                          <p:stCondLst>
                                            <p:cond delay="0"/>
                                          </p:stCondLst>
                                        </p:cTn>
                                        <p:tgtEl>
                                          <p:spTgt spid="21512"/>
                                        </p:tgtEl>
                                        <p:attrNameLst>
                                          <p:attrName>style.visibility</p:attrName>
                                        </p:attrNameLst>
                                      </p:cBhvr>
                                      <p:to>
                                        <p:strVal val="visible"/>
                                      </p:to>
                                    </p:set>
                                    <p:animEffect transition="in" filter="fade">
                                      <p:cBhvr>
                                        <p:cTn id="16" dur="20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7.12 (</a:t>
            </a:r>
            <a:r>
              <a:rPr lang="es-ES" b="1" dirty="0" err="1" smtClean="0">
                <a:solidFill>
                  <a:schemeClr val="tx2">
                    <a:lumMod val="40000"/>
                    <a:lumOff val="60000"/>
                  </a:schemeClr>
                </a:solidFill>
                <a:effectLst>
                  <a:outerShdw blurRad="38100" dist="38100" dir="2700000" algn="tl">
                    <a:srgbClr val="000000">
                      <a:alpha val="43137"/>
                    </a:srgbClr>
                  </a:outerShdw>
                </a:effectLst>
              </a:rPr>
              <a:t>Dist</a:t>
            </a:r>
            <a:r>
              <a:rPr lang="es-ES" b="1" dirty="0" smtClean="0">
                <a:solidFill>
                  <a:schemeClr val="tx2">
                    <a:lumMod val="40000"/>
                    <a:lumOff val="60000"/>
                  </a:schemeClr>
                </a:solidFill>
                <a:effectLst>
                  <a:outerShdw blurRad="38100" dist="38100" dir="2700000" algn="tl">
                    <a:srgbClr val="000000">
                      <a:alpha val="43137"/>
                    </a:srgbClr>
                  </a:outerShdw>
                </a:effectLst>
              </a:rPr>
              <a:t>. </a:t>
            </a:r>
            <a:r>
              <a:rPr lang="es-ES" b="1" dirty="0" err="1" smtClean="0">
                <a:solidFill>
                  <a:schemeClr val="tx2">
                    <a:lumMod val="40000"/>
                    <a:lumOff val="60000"/>
                  </a:schemeClr>
                </a:solidFill>
                <a:effectLst>
                  <a:outerShdw blurRad="38100" dist="38100" dir="2700000" algn="tl">
                    <a:srgbClr val="000000">
                      <a:alpha val="43137"/>
                    </a:srgbClr>
                  </a:outerShdw>
                </a:effectLst>
              </a:rPr>
              <a:t>Binomial</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28498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27</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2530" name="Picture 2"/>
          <p:cNvPicPr>
            <a:picLocks noChangeAspect="1" noChangeArrowheads="1"/>
          </p:cNvPicPr>
          <p:nvPr/>
        </p:nvPicPr>
        <p:blipFill>
          <a:blip r:embed="rId3" cstate="print"/>
          <a:srcRect/>
          <a:stretch>
            <a:fillRect/>
          </a:stretch>
        </p:blipFill>
        <p:spPr bwMode="auto">
          <a:xfrm>
            <a:off x="2428875" y="1156345"/>
            <a:ext cx="4286250" cy="1552575"/>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3419872" y="4206974"/>
            <a:ext cx="2095500" cy="1238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2531"/>
                                        </p:tgtEl>
                                        <p:attrNameLst>
                                          <p:attrName>style.visibility</p:attrName>
                                        </p:attrNameLst>
                                      </p:cBhvr>
                                      <p:to>
                                        <p:strVal val="visible"/>
                                      </p:to>
                                    </p:set>
                                    <p:animEffect transition="in" filter="fade">
                                      <p:cBhvr>
                                        <p:cTn id="10" dur="2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Distribución de probabilidad de </a:t>
            </a:r>
            <a:r>
              <a:rPr lang="es-ES" sz="3600" b="1" dirty="0" err="1" smtClean="0">
                <a:solidFill>
                  <a:schemeClr val="tx2">
                    <a:lumMod val="40000"/>
                    <a:lumOff val="60000"/>
                  </a:schemeClr>
                </a:solidFill>
                <a:effectLst>
                  <a:outerShdw blurRad="38100" dist="38100" dir="2700000" algn="tl">
                    <a:srgbClr val="000000">
                      <a:alpha val="43137"/>
                    </a:srgbClr>
                  </a:outerShdw>
                </a:effectLst>
              </a:rPr>
              <a:t>Poisson</a:t>
            </a:r>
            <a:endParaRPr lang="es-ES" sz="12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28</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6" name="5 Rectángulo"/>
          <p:cNvSpPr/>
          <p:nvPr/>
        </p:nvSpPr>
        <p:spPr>
          <a:xfrm>
            <a:off x="539552" y="1181651"/>
            <a:ext cx="8208912" cy="2031325"/>
          </a:xfrm>
          <a:prstGeom prst="rect">
            <a:avLst/>
          </a:prstGeom>
        </p:spPr>
        <p:txBody>
          <a:bodyPr wrap="square">
            <a:spAutoFit/>
          </a:bodyPr>
          <a:lstStyle/>
          <a:p>
            <a:pPr algn="just"/>
            <a:r>
              <a:rPr lang="es-ES" dirty="0" smtClean="0"/>
              <a:t>Se suele usar para estimar el número de veces que sucede un hecho determinado (ocurrencias) en un intervalo de tiempo o de espacio.</a:t>
            </a:r>
          </a:p>
          <a:p>
            <a:pPr algn="just"/>
            <a:r>
              <a:rPr lang="es-ES" dirty="0" smtClean="0"/>
              <a:t>Por ejemplo, la variable de interés va desde el número de automóviles que llegan (llegadas) a un lavado de coches en una hora o el número de reparaciones necesarias en 10 millas de una autopista hasta el número de fugas en 100 millas de tubería. Si se satisfacen las condiciones siguientes, el número de ocurrencias es una variable aleatoria discreta, descrita por la </a:t>
            </a:r>
            <a:r>
              <a:rPr lang="es-ES" b="1" dirty="0" smtClean="0">
                <a:solidFill>
                  <a:srgbClr val="FF0000"/>
                </a:solidFill>
              </a:rPr>
              <a:t>distribución de probabilidad de </a:t>
            </a:r>
            <a:r>
              <a:rPr lang="es-ES" b="1" dirty="0" err="1" smtClean="0">
                <a:solidFill>
                  <a:srgbClr val="FF0000"/>
                </a:solidFill>
              </a:rPr>
              <a:t>Poisson</a:t>
            </a:r>
            <a:r>
              <a:rPr lang="es-ES" dirty="0" smtClean="0"/>
              <a:t>.</a:t>
            </a:r>
            <a:endParaRPr lang="es-ES" dirty="0"/>
          </a:p>
        </p:txBody>
      </p:sp>
      <p:pic>
        <p:nvPicPr>
          <p:cNvPr id="23554" name="Picture 2"/>
          <p:cNvPicPr>
            <a:picLocks noChangeAspect="1" noChangeArrowheads="1"/>
          </p:cNvPicPr>
          <p:nvPr/>
        </p:nvPicPr>
        <p:blipFill>
          <a:blip r:embed="rId3" cstate="print"/>
          <a:srcRect/>
          <a:stretch>
            <a:fillRect/>
          </a:stretch>
        </p:blipFill>
        <p:spPr bwMode="auto">
          <a:xfrm>
            <a:off x="1187624" y="3645024"/>
            <a:ext cx="6838950"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 Función de probabilidad de </a:t>
            </a:r>
            <a:r>
              <a:rPr lang="es-ES" sz="3600" b="1" dirty="0" err="1" smtClean="0">
                <a:solidFill>
                  <a:schemeClr val="tx2">
                    <a:lumMod val="40000"/>
                    <a:lumOff val="60000"/>
                  </a:schemeClr>
                </a:solidFill>
                <a:effectLst>
                  <a:outerShdw blurRad="38100" dist="38100" dir="2700000" algn="tl">
                    <a:srgbClr val="000000">
                      <a:alpha val="43137"/>
                    </a:srgbClr>
                  </a:outerShdw>
                </a:effectLst>
              </a:rPr>
              <a:t>Poisson</a:t>
            </a:r>
            <a:endParaRPr lang="es-ES" sz="12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29</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4578" name="Picture 2"/>
          <p:cNvPicPr>
            <a:picLocks noChangeAspect="1" noChangeArrowheads="1"/>
          </p:cNvPicPr>
          <p:nvPr/>
        </p:nvPicPr>
        <p:blipFill>
          <a:blip r:embed="rId3" cstate="print"/>
          <a:srcRect/>
          <a:stretch>
            <a:fillRect/>
          </a:stretch>
        </p:blipFill>
        <p:spPr bwMode="auto">
          <a:xfrm>
            <a:off x="1762125" y="1556792"/>
            <a:ext cx="561975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Variable Aleatoria</a:t>
            </a:r>
            <a:endParaRPr lang="es-ES" sz="1600" dirty="0"/>
          </a:p>
        </p:txBody>
      </p:sp>
      <p:sp>
        <p:nvSpPr>
          <p:cNvPr id="6" name="5 CuadroTexto"/>
          <p:cNvSpPr txBox="1"/>
          <p:nvPr/>
        </p:nvSpPr>
        <p:spPr>
          <a:xfrm>
            <a:off x="395536" y="931361"/>
            <a:ext cx="8424936" cy="5449967"/>
          </a:xfrm>
          <a:prstGeom prst="rect">
            <a:avLst/>
          </a:prstGeom>
          <a:noFill/>
        </p:spPr>
        <p:txBody>
          <a:bodyPr wrap="square" numCol="1" rtlCol="0">
            <a:noAutofit/>
          </a:bodyPr>
          <a:lstStyle/>
          <a:p>
            <a:pPr algn="just"/>
            <a:r>
              <a:rPr lang="es-ES" sz="2200" dirty="0" smtClean="0"/>
              <a:t>Aún cuando se trate de variables de tipo cuantitativas, el análisis estadístico se centra en resultados de tipo numérico. La </a:t>
            </a:r>
            <a:r>
              <a:rPr lang="es-ES" sz="2200" b="1" dirty="0" smtClean="0">
                <a:solidFill>
                  <a:srgbClr val="FF0000"/>
                </a:solidFill>
              </a:rPr>
              <a:t>variable aleatoria</a:t>
            </a:r>
            <a:r>
              <a:rPr lang="es-ES" sz="2200" dirty="0" smtClean="0"/>
              <a:t> nos permite el paso desde los resultados del experimento estadístico a la función numérica de los resultados, con la finalidad de crear un </a:t>
            </a:r>
            <a:r>
              <a:rPr lang="es-ES" sz="2200" b="1" dirty="0" smtClean="0">
                <a:solidFill>
                  <a:srgbClr val="FF0000"/>
                </a:solidFill>
              </a:rPr>
              <a:t>modelo teórico de comportamiento</a:t>
            </a:r>
            <a:r>
              <a:rPr lang="es-ES" sz="2200" dirty="0" smtClean="0"/>
              <a:t>.</a:t>
            </a:r>
          </a:p>
          <a:p>
            <a:pPr algn="just"/>
            <a:r>
              <a:rPr lang="es-ES" sz="2200" dirty="0" smtClean="0"/>
              <a:t>Contamos con dos tipos de variable aleatoria, las </a:t>
            </a:r>
            <a:r>
              <a:rPr lang="es-ES" sz="2200" b="1" dirty="0" smtClean="0">
                <a:solidFill>
                  <a:srgbClr val="FF0000"/>
                </a:solidFill>
              </a:rPr>
              <a:t>variables aleatorias discretas</a:t>
            </a:r>
            <a:r>
              <a:rPr lang="es-ES" sz="2200" dirty="0" smtClean="0"/>
              <a:t>, que toman una cantidad finita de valores (o infinita, pero numerable) y las </a:t>
            </a:r>
            <a:r>
              <a:rPr lang="es-ES" sz="2200" b="1" dirty="0" smtClean="0">
                <a:solidFill>
                  <a:srgbClr val="FF0000"/>
                </a:solidFill>
              </a:rPr>
              <a:t>variables aleatorias continuas</a:t>
            </a:r>
            <a:r>
              <a:rPr lang="es-ES" sz="2200" dirty="0" smtClean="0"/>
              <a:t>, que toman sus valores de conjuntos no numerables. Esta idea, que vista en términos teóricos puede resultar confusa, es un concepto que todos manejamos, pues es común que asignemos el valor 1 a verdadero y 0 a falso, o que reconozcamos elementos mediante asignaciones numéricas: el número de cédula de una persona, la patente de un auto, dirección de una casa, indicador de nivel de colesterol, número de hijos, etc. </a:t>
            </a:r>
          </a:p>
          <a:p>
            <a:pPr algn="just"/>
            <a:r>
              <a:rPr lang="es-ES" sz="2200" dirty="0" smtClean="0"/>
              <a:t>Una vez asignados los valores, es de interés estadístico estudiar cómo se distribuyen las funciones de estas variables.</a:t>
            </a:r>
          </a:p>
          <a:p>
            <a:pPr algn="just"/>
            <a:endParaRPr lang="es-ES" sz="2200" dirty="0" smtClean="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3</a:t>
            </a:fld>
            <a:endParaRPr lang="es-E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7.13 (</a:t>
            </a:r>
            <a:r>
              <a:rPr lang="es-ES" b="1" dirty="0" err="1" smtClean="0">
                <a:solidFill>
                  <a:schemeClr val="tx2">
                    <a:lumMod val="40000"/>
                    <a:lumOff val="60000"/>
                  </a:schemeClr>
                </a:solidFill>
                <a:effectLst>
                  <a:outerShdw blurRad="38100" dist="38100" dir="2700000" algn="tl">
                    <a:srgbClr val="000000">
                      <a:alpha val="43137"/>
                    </a:srgbClr>
                  </a:outerShdw>
                </a:effectLst>
              </a:rPr>
              <a:t>Poisson</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285293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30</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026" name="Picture 2"/>
          <p:cNvPicPr>
            <a:picLocks noChangeAspect="1" noChangeArrowheads="1"/>
          </p:cNvPicPr>
          <p:nvPr/>
        </p:nvPicPr>
        <p:blipFill>
          <a:blip r:embed="rId3" cstate="print"/>
          <a:srcRect/>
          <a:stretch>
            <a:fillRect/>
          </a:stretch>
        </p:blipFill>
        <p:spPr bwMode="auto">
          <a:xfrm>
            <a:off x="2339752" y="1196752"/>
            <a:ext cx="4591050" cy="12858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779912" y="4149080"/>
            <a:ext cx="1400175" cy="1238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7.14 (</a:t>
            </a:r>
            <a:r>
              <a:rPr lang="es-ES" b="1" dirty="0" err="1" smtClean="0">
                <a:solidFill>
                  <a:schemeClr val="tx2">
                    <a:lumMod val="40000"/>
                    <a:lumOff val="60000"/>
                  </a:schemeClr>
                </a:solidFill>
                <a:effectLst>
                  <a:outerShdw blurRad="38100" dist="38100" dir="2700000" algn="tl">
                    <a:srgbClr val="000000">
                      <a:alpha val="43137"/>
                    </a:srgbClr>
                  </a:outerShdw>
                </a:effectLst>
              </a:rPr>
              <a:t>Poisson</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356992"/>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31</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050" name="Picture 2"/>
          <p:cNvPicPr>
            <a:picLocks noChangeAspect="1" noChangeArrowheads="1"/>
          </p:cNvPicPr>
          <p:nvPr/>
        </p:nvPicPr>
        <p:blipFill>
          <a:blip r:embed="rId3" cstate="print"/>
          <a:srcRect/>
          <a:stretch>
            <a:fillRect/>
          </a:stretch>
        </p:blipFill>
        <p:spPr bwMode="auto">
          <a:xfrm>
            <a:off x="1547664" y="4149080"/>
            <a:ext cx="1885950" cy="14097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427984" y="4005064"/>
            <a:ext cx="3343275" cy="156210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739849" y="980728"/>
            <a:ext cx="7648575" cy="220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7.15 (</a:t>
            </a:r>
            <a:r>
              <a:rPr lang="es-ES" b="1" dirty="0" err="1" smtClean="0">
                <a:solidFill>
                  <a:schemeClr val="tx2">
                    <a:lumMod val="40000"/>
                    <a:lumOff val="60000"/>
                  </a:schemeClr>
                </a:solidFill>
                <a:effectLst>
                  <a:outerShdw blurRad="38100" dist="38100" dir="2700000" algn="tl">
                    <a:srgbClr val="000000">
                      <a:alpha val="43137"/>
                    </a:srgbClr>
                  </a:outerShdw>
                </a:effectLst>
              </a:rPr>
              <a:t>Poisson</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06896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32</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3074" name="Picture 2"/>
          <p:cNvPicPr>
            <a:picLocks noChangeAspect="1" noChangeArrowheads="1"/>
          </p:cNvPicPr>
          <p:nvPr/>
        </p:nvPicPr>
        <p:blipFill>
          <a:blip r:embed="rId3" cstate="print"/>
          <a:srcRect/>
          <a:stretch>
            <a:fillRect/>
          </a:stretch>
        </p:blipFill>
        <p:spPr bwMode="auto">
          <a:xfrm>
            <a:off x="683568" y="4005064"/>
            <a:ext cx="3400425" cy="15240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211960" y="3717032"/>
            <a:ext cx="4610100" cy="2295525"/>
          </a:xfrm>
          <a:prstGeom prst="rect">
            <a:avLst/>
          </a:prstGeom>
          <a:noFill/>
          <a:ln w="9525">
            <a:noFill/>
            <a:miter lim="800000"/>
            <a:headEnd/>
            <a:tailEnd/>
          </a:ln>
        </p:spPr>
      </p:pic>
      <p:grpSp>
        <p:nvGrpSpPr>
          <p:cNvPr id="11" name="10 Grupo"/>
          <p:cNvGrpSpPr/>
          <p:nvPr/>
        </p:nvGrpSpPr>
        <p:grpSpPr>
          <a:xfrm>
            <a:off x="714375" y="859160"/>
            <a:ext cx="7715250" cy="2209800"/>
            <a:chOff x="714375" y="859160"/>
            <a:chExt cx="7715250" cy="2209800"/>
          </a:xfrm>
        </p:grpSpPr>
        <p:pic>
          <p:nvPicPr>
            <p:cNvPr id="3076" name="Picture 4"/>
            <p:cNvPicPr>
              <a:picLocks noChangeAspect="1" noChangeArrowheads="1"/>
            </p:cNvPicPr>
            <p:nvPr/>
          </p:nvPicPr>
          <p:blipFill>
            <a:blip r:embed="rId5" cstate="print"/>
            <a:srcRect/>
            <a:stretch>
              <a:fillRect/>
            </a:stretch>
          </p:blipFill>
          <p:spPr bwMode="auto">
            <a:xfrm>
              <a:off x="714375" y="859160"/>
              <a:ext cx="7715250" cy="2209800"/>
            </a:xfrm>
            <a:prstGeom prst="rect">
              <a:avLst/>
            </a:prstGeom>
            <a:noFill/>
            <a:ln w="9525">
              <a:noFill/>
              <a:miter lim="800000"/>
              <a:headEnd/>
              <a:tailEnd/>
            </a:ln>
          </p:spPr>
        </p:pic>
        <p:sp>
          <p:nvSpPr>
            <p:cNvPr id="10" name="9 CuadroTexto"/>
            <p:cNvSpPr txBox="1"/>
            <p:nvPr/>
          </p:nvSpPr>
          <p:spPr>
            <a:xfrm>
              <a:off x="3851920" y="1124744"/>
              <a:ext cx="504056" cy="307777"/>
            </a:xfrm>
            <a:prstGeom prst="rect">
              <a:avLst/>
            </a:prstGeom>
            <a:solidFill>
              <a:schemeClr val="bg1"/>
            </a:solidFill>
          </p:spPr>
          <p:txBody>
            <a:bodyPr wrap="square" rtlCol="0">
              <a:spAutoFit/>
            </a:bodyPr>
            <a:lstStyle/>
            <a:p>
              <a:pPr algn="ctr"/>
              <a:r>
                <a:rPr lang="es-ES" sz="1400" b="1" dirty="0" smtClean="0">
                  <a:latin typeface="Times New Roman" pitchFamily="18" charset="0"/>
                  <a:cs typeface="Times New Roman" pitchFamily="18" charset="0"/>
                </a:rPr>
                <a:t>tres</a:t>
              </a:r>
              <a:endParaRPr lang="es-ES" sz="1400" b="1"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Distribución de probabilidad </a:t>
            </a:r>
            <a:r>
              <a:rPr lang="es-ES" sz="3200" b="1" dirty="0" err="1" smtClean="0">
                <a:solidFill>
                  <a:schemeClr val="tx2">
                    <a:lumMod val="40000"/>
                    <a:lumOff val="60000"/>
                  </a:schemeClr>
                </a:solidFill>
                <a:effectLst>
                  <a:outerShdw blurRad="38100" dist="38100" dir="2700000" algn="tl">
                    <a:srgbClr val="000000">
                      <a:alpha val="43137"/>
                    </a:srgbClr>
                  </a:outerShdw>
                </a:effectLst>
              </a:rPr>
              <a:t>hipergeométrica</a:t>
            </a:r>
            <a:endParaRPr lang="es-ES" sz="11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33</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6" name="5 Rectángulo"/>
          <p:cNvSpPr/>
          <p:nvPr/>
        </p:nvSpPr>
        <p:spPr>
          <a:xfrm>
            <a:off x="539552" y="1181651"/>
            <a:ext cx="8208912" cy="3970318"/>
          </a:xfrm>
          <a:prstGeom prst="rect">
            <a:avLst/>
          </a:prstGeom>
        </p:spPr>
        <p:txBody>
          <a:bodyPr wrap="square">
            <a:spAutoFit/>
          </a:bodyPr>
          <a:lstStyle/>
          <a:p>
            <a:pPr algn="just"/>
            <a:r>
              <a:rPr lang="es-ES" dirty="0" smtClean="0"/>
              <a:t>La </a:t>
            </a:r>
            <a:r>
              <a:rPr lang="es-ES" b="1" dirty="0" smtClean="0"/>
              <a:t>distribución de probabilidad </a:t>
            </a:r>
            <a:r>
              <a:rPr lang="es-ES" b="1" dirty="0" err="1" smtClean="0"/>
              <a:t>hipergeométrica</a:t>
            </a:r>
            <a:r>
              <a:rPr lang="es-ES" b="1" dirty="0" smtClean="0"/>
              <a:t> </a:t>
            </a:r>
            <a:r>
              <a:rPr lang="es-ES" dirty="0" smtClean="0"/>
              <a:t>está estrechamente relacionada con la distribución </a:t>
            </a:r>
            <a:r>
              <a:rPr lang="es-ES" dirty="0" err="1" smtClean="0"/>
              <a:t>binomial</a:t>
            </a:r>
            <a:r>
              <a:rPr lang="es-ES" dirty="0" smtClean="0"/>
              <a:t>. Pero difieren en dos puntos: en la distribución </a:t>
            </a:r>
            <a:r>
              <a:rPr lang="es-ES" dirty="0" err="1" smtClean="0"/>
              <a:t>hipergeométrica</a:t>
            </a:r>
            <a:r>
              <a:rPr lang="es-ES" dirty="0" smtClean="0"/>
              <a:t> los ensayos no son independientes y la probabilidad de éxito varía de ensayo a ensayo.</a:t>
            </a:r>
          </a:p>
          <a:p>
            <a:pPr algn="just"/>
            <a:endParaRPr lang="es-ES" dirty="0" smtClean="0"/>
          </a:p>
          <a:p>
            <a:pPr algn="just"/>
            <a:r>
              <a:rPr lang="es-ES" dirty="0" smtClean="0"/>
              <a:t>En la notación usual en la distribución </a:t>
            </a:r>
            <a:r>
              <a:rPr lang="es-ES" dirty="0" err="1" smtClean="0"/>
              <a:t>hipergeométrica</a:t>
            </a:r>
            <a:r>
              <a:rPr lang="es-ES" dirty="0" smtClean="0"/>
              <a:t>, r denota el número de elementos considerados como éxitos que hay en una población de tamaño N, y N - r denota el número de elementos considerados como fracasos que hay en dicha población. </a:t>
            </a:r>
          </a:p>
          <a:p>
            <a:pPr algn="just"/>
            <a:endParaRPr lang="es-ES" dirty="0" smtClean="0"/>
          </a:p>
          <a:p>
            <a:pPr algn="just"/>
            <a:r>
              <a:rPr lang="es-ES" dirty="0" smtClean="0"/>
              <a:t>La función de probabilidad </a:t>
            </a:r>
            <a:r>
              <a:rPr lang="es-ES" dirty="0" err="1" smtClean="0"/>
              <a:t>hipergeométrica</a:t>
            </a:r>
            <a:r>
              <a:rPr lang="es-ES" dirty="0" smtClean="0"/>
              <a:t> se usa para calcular la probabilidad de que en una muestra aleatoria de n elementos, seleccionados sin reemplazo, se tengan x éxitos y n - x fracasos. Para que se presente este resultado, debe tener x éxitos de los r éxitos que hay en la población y n - x fracasos de los N - r fracasos de la población.</a:t>
            </a:r>
            <a:endParaRPr lang="es-E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Función de probabilidad </a:t>
            </a:r>
            <a:r>
              <a:rPr lang="es-ES" sz="3200" b="1" dirty="0" err="1" smtClean="0">
                <a:solidFill>
                  <a:schemeClr val="tx2">
                    <a:lumMod val="40000"/>
                    <a:lumOff val="60000"/>
                  </a:schemeClr>
                </a:solidFill>
                <a:effectLst>
                  <a:outerShdw blurRad="38100" dist="38100" dir="2700000" algn="tl">
                    <a:srgbClr val="000000">
                      <a:alpha val="43137"/>
                    </a:srgbClr>
                  </a:outerShdw>
                </a:effectLst>
              </a:rPr>
              <a:t>hipergeométrica</a:t>
            </a:r>
            <a:endParaRPr lang="es-ES" sz="11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34</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grpSp>
        <p:nvGrpSpPr>
          <p:cNvPr id="9" name="8 Grupo"/>
          <p:cNvGrpSpPr/>
          <p:nvPr/>
        </p:nvGrpSpPr>
        <p:grpSpPr>
          <a:xfrm>
            <a:off x="700088" y="1652588"/>
            <a:ext cx="7743825" cy="3552825"/>
            <a:chOff x="700088" y="1652588"/>
            <a:chExt cx="7743825" cy="3552825"/>
          </a:xfrm>
        </p:grpSpPr>
        <p:pic>
          <p:nvPicPr>
            <p:cNvPr id="4098" name="Picture 2"/>
            <p:cNvPicPr>
              <a:picLocks noChangeAspect="1" noChangeArrowheads="1"/>
            </p:cNvPicPr>
            <p:nvPr/>
          </p:nvPicPr>
          <p:blipFill>
            <a:blip r:embed="rId3" cstate="print"/>
            <a:srcRect/>
            <a:stretch>
              <a:fillRect/>
            </a:stretch>
          </p:blipFill>
          <p:spPr bwMode="auto">
            <a:xfrm>
              <a:off x="700088" y="1652588"/>
              <a:ext cx="7743825" cy="355282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7452320" y="2564904"/>
              <a:ext cx="828675" cy="4286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7.16 (</a:t>
            </a:r>
            <a:r>
              <a:rPr lang="es-ES" b="1" dirty="0" err="1" smtClean="0">
                <a:solidFill>
                  <a:schemeClr val="tx2">
                    <a:lumMod val="40000"/>
                    <a:lumOff val="60000"/>
                  </a:schemeClr>
                </a:solidFill>
                <a:effectLst>
                  <a:outerShdw blurRad="38100" dist="38100" dir="2700000" algn="tl">
                    <a:srgbClr val="000000">
                      <a:alpha val="43137"/>
                    </a:srgbClr>
                  </a:outerShdw>
                </a:effectLst>
              </a:rPr>
              <a:t>hipergeométrica</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06896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35</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8194" name="Picture 2"/>
          <p:cNvPicPr>
            <a:picLocks noChangeAspect="1" noChangeArrowheads="1"/>
          </p:cNvPicPr>
          <p:nvPr/>
        </p:nvPicPr>
        <p:blipFill>
          <a:blip r:embed="rId3" cstate="print"/>
          <a:srcRect/>
          <a:stretch>
            <a:fillRect/>
          </a:stretch>
        </p:blipFill>
        <p:spPr bwMode="auto">
          <a:xfrm>
            <a:off x="738188" y="1196752"/>
            <a:ext cx="7667625" cy="1590675"/>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611560" y="3660229"/>
            <a:ext cx="3429000" cy="2505075"/>
          </a:xfrm>
          <a:prstGeom prst="rect">
            <a:avLst/>
          </a:prstGeom>
          <a:noFill/>
          <a:ln w="9525">
            <a:noFill/>
            <a:miter lim="800000"/>
            <a:headEnd/>
            <a:tailEnd/>
          </a:ln>
        </p:spPr>
      </p:pic>
      <p:pic>
        <p:nvPicPr>
          <p:cNvPr id="8196" name="Picture 4"/>
          <p:cNvPicPr>
            <a:picLocks noChangeAspect="1" noChangeArrowheads="1"/>
          </p:cNvPicPr>
          <p:nvPr/>
        </p:nvPicPr>
        <p:blipFill>
          <a:blip r:embed="rId5" cstate="print"/>
          <a:srcRect/>
          <a:stretch>
            <a:fillRect/>
          </a:stretch>
        </p:blipFill>
        <p:spPr bwMode="auto">
          <a:xfrm>
            <a:off x="4716016" y="3645024"/>
            <a:ext cx="3609975" cy="1038225"/>
          </a:xfrm>
          <a:prstGeom prst="rect">
            <a:avLst/>
          </a:prstGeom>
          <a:noFill/>
          <a:ln w="9525">
            <a:noFill/>
            <a:miter lim="800000"/>
            <a:headEnd/>
            <a:tailEnd/>
          </a:ln>
        </p:spPr>
      </p:pic>
      <p:pic>
        <p:nvPicPr>
          <p:cNvPr id="8197" name="Picture 5"/>
          <p:cNvPicPr>
            <a:picLocks noChangeAspect="1" noChangeArrowheads="1"/>
          </p:cNvPicPr>
          <p:nvPr/>
        </p:nvPicPr>
        <p:blipFill>
          <a:blip r:embed="rId6" cstate="print"/>
          <a:srcRect/>
          <a:stretch>
            <a:fillRect/>
          </a:stretch>
        </p:blipFill>
        <p:spPr bwMode="auto">
          <a:xfrm>
            <a:off x="4699967" y="4762847"/>
            <a:ext cx="3400425" cy="1114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7.17 (</a:t>
            </a:r>
            <a:r>
              <a:rPr lang="es-ES" b="1" dirty="0" err="1" smtClean="0">
                <a:solidFill>
                  <a:schemeClr val="tx2">
                    <a:lumMod val="40000"/>
                    <a:lumOff val="60000"/>
                  </a:schemeClr>
                </a:solidFill>
                <a:effectLst>
                  <a:outerShdw blurRad="38100" dist="38100" dir="2700000" algn="tl">
                    <a:srgbClr val="000000">
                      <a:alpha val="43137"/>
                    </a:srgbClr>
                  </a:outerShdw>
                </a:effectLst>
              </a:rPr>
              <a:t>hipergeométrica</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06896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36</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10" name="9 Rectángulo"/>
          <p:cNvSpPr/>
          <p:nvPr/>
        </p:nvSpPr>
        <p:spPr>
          <a:xfrm>
            <a:off x="683568" y="1124745"/>
            <a:ext cx="7920880" cy="1754326"/>
          </a:xfrm>
          <a:prstGeom prst="rect">
            <a:avLst/>
          </a:prstGeom>
          <a:solidFill>
            <a:schemeClr val="bg1"/>
          </a:solidFill>
        </p:spPr>
        <p:txBody>
          <a:bodyPr wrap="square">
            <a:spAutoFit/>
          </a:bodyPr>
          <a:lstStyle/>
          <a:p>
            <a:pPr algn="just"/>
            <a:r>
              <a:rPr lang="es-ES" dirty="0" smtClean="0"/>
              <a:t>Una empresa fabrica fusibles que empaca en cajas de 12 unidades cada una. Asuma que un inspector selecciona al azar tres de los 12 fusibles de una caja para inspeccionarlos. Si la caja contiene exactamente cinco fusibles defectuosos, ¿cuál es la probabilidad de que el inspector encuentre que uno de los tres fusibles está defectuoso? En esta aplicación </a:t>
            </a:r>
            <a:r>
              <a:rPr lang="es-ES" i="1" dirty="0" smtClean="0"/>
              <a:t>n = 3 y N = 12. Si r = 5 fusibles defectuosos en la caja, la probabilidad de hallar x = 1 </a:t>
            </a:r>
            <a:r>
              <a:rPr lang="es-ES" dirty="0" smtClean="0"/>
              <a:t>defectuoso es</a:t>
            </a:r>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2195736" y="4221088"/>
            <a:ext cx="4810125" cy="1352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7.17 (</a:t>
            </a:r>
            <a:r>
              <a:rPr lang="es-ES" b="1" dirty="0" err="1" smtClean="0">
                <a:solidFill>
                  <a:schemeClr val="tx2">
                    <a:lumMod val="40000"/>
                    <a:lumOff val="60000"/>
                  </a:schemeClr>
                </a:solidFill>
                <a:effectLst>
                  <a:outerShdw blurRad="38100" dist="38100" dir="2700000" algn="tl">
                    <a:srgbClr val="000000">
                      <a:alpha val="43137"/>
                    </a:srgbClr>
                  </a:outerShdw>
                </a:effectLst>
              </a:rPr>
              <a:t>hipergeométrica</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37</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6146" name="Picture 2"/>
          <p:cNvPicPr>
            <a:picLocks noChangeAspect="1" noChangeArrowheads="1"/>
          </p:cNvPicPr>
          <p:nvPr/>
        </p:nvPicPr>
        <p:blipFill>
          <a:blip r:embed="rId3" cstate="print"/>
          <a:srcRect/>
          <a:stretch>
            <a:fillRect/>
          </a:stretch>
        </p:blipFill>
        <p:spPr bwMode="auto">
          <a:xfrm>
            <a:off x="357188" y="1681163"/>
            <a:ext cx="8429625" cy="349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Valor esperado y varianza </a:t>
            </a:r>
            <a:br>
              <a:rPr lang="es-ES" sz="3600" b="1" dirty="0" smtClean="0">
                <a:solidFill>
                  <a:schemeClr val="tx2">
                    <a:lumMod val="40000"/>
                    <a:lumOff val="60000"/>
                  </a:schemeClr>
                </a:solidFill>
                <a:effectLst>
                  <a:outerShdw blurRad="38100" dist="38100" dir="2700000" algn="tl">
                    <a:srgbClr val="000000">
                      <a:alpha val="43137"/>
                    </a:srgbClr>
                  </a:outerShdw>
                </a:effectLst>
              </a:rPr>
            </a:br>
            <a:r>
              <a:rPr lang="es-ES" sz="3600" b="1" dirty="0" smtClean="0">
                <a:solidFill>
                  <a:schemeClr val="tx2">
                    <a:lumMod val="40000"/>
                    <a:lumOff val="60000"/>
                  </a:schemeClr>
                </a:solidFill>
                <a:effectLst>
                  <a:outerShdw blurRad="38100" dist="38100" dir="2700000" algn="tl">
                    <a:srgbClr val="000000">
                      <a:alpha val="43137"/>
                    </a:srgbClr>
                  </a:outerShdw>
                </a:effectLst>
              </a:rPr>
              <a:t>en la distribución </a:t>
            </a:r>
            <a:r>
              <a:rPr lang="es-ES" sz="3600" b="1" dirty="0" err="1" smtClean="0">
                <a:solidFill>
                  <a:schemeClr val="tx2">
                    <a:lumMod val="40000"/>
                    <a:lumOff val="60000"/>
                  </a:schemeClr>
                </a:solidFill>
                <a:effectLst>
                  <a:outerShdw blurRad="38100" dist="38100" dir="2700000" algn="tl">
                    <a:srgbClr val="000000">
                      <a:alpha val="43137"/>
                    </a:srgbClr>
                  </a:outerShdw>
                </a:effectLst>
              </a:rPr>
              <a:t>hipergeométrica</a:t>
            </a:r>
            <a:endParaRPr lang="es-ES" sz="36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38</a:t>
            </a:fld>
            <a:endParaRPr lang="es-ES"/>
          </a:p>
        </p:txBody>
      </p:sp>
      <p:sp>
        <p:nvSpPr>
          <p:cNvPr id="8" name="7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grpSp>
        <p:nvGrpSpPr>
          <p:cNvPr id="9" name="8 Grupo"/>
          <p:cNvGrpSpPr/>
          <p:nvPr/>
        </p:nvGrpSpPr>
        <p:grpSpPr>
          <a:xfrm>
            <a:off x="285750" y="1433289"/>
            <a:ext cx="8572500" cy="4371975"/>
            <a:chOff x="285750" y="1433289"/>
            <a:chExt cx="8572500" cy="4371975"/>
          </a:xfrm>
        </p:grpSpPr>
        <p:pic>
          <p:nvPicPr>
            <p:cNvPr id="7170" name="Picture 2"/>
            <p:cNvPicPr>
              <a:picLocks noChangeAspect="1" noChangeArrowheads="1"/>
            </p:cNvPicPr>
            <p:nvPr/>
          </p:nvPicPr>
          <p:blipFill>
            <a:blip r:embed="rId3" cstate="print"/>
            <a:srcRect/>
            <a:stretch>
              <a:fillRect/>
            </a:stretch>
          </p:blipFill>
          <p:spPr bwMode="auto">
            <a:xfrm>
              <a:off x="285750" y="1433289"/>
              <a:ext cx="8572500" cy="43719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7818065" y="2132856"/>
              <a:ext cx="714375" cy="98107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7.18 (</a:t>
            </a:r>
            <a:r>
              <a:rPr lang="es-ES" b="1" dirty="0" err="1" smtClean="0">
                <a:solidFill>
                  <a:schemeClr val="tx2">
                    <a:lumMod val="40000"/>
                    <a:lumOff val="60000"/>
                  </a:schemeClr>
                </a:solidFill>
                <a:effectLst>
                  <a:outerShdw blurRad="38100" dist="38100" dir="2700000" algn="tl">
                    <a:srgbClr val="000000">
                      <a:alpha val="43137"/>
                    </a:srgbClr>
                  </a:outerShdw>
                </a:effectLst>
              </a:rPr>
              <a:t>hipergeométrica</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285293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39</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9219" name="Picture 3"/>
          <p:cNvPicPr>
            <a:picLocks noChangeAspect="1" noChangeArrowheads="1"/>
          </p:cNvPicPr>
          <p:nvPr/>
        </p:nvPicPr>
        <p:blipFill>
          <a:blip r:embed="rId3" cstate="print"/>
          <a:srcRect/>
          <a:stretch>
            <a:fillRect/>
          </a:stretch>
        </p:blipFill>
        <p:spPr bwMode="auto">
          <a:xfrm>
            <a:off x="683568" y="3403054"/>
            <a:ext cx="3581400" cy="2762250"/>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4211960" y="3645024"/>
            <a:ext cx="4610100" cy="2238375"/>
          </a:xfrm>
          <a:prstGeom prst="rect">
            <a:avLst/>
          </a:prstGeom>
          <a:noFill/>
          <a:ln w="9525">
            <a:noFill/>
            <a:miter lim="800000"/>
            <a:headEnd/>
            <a:tailEnd/>
          </a:ln>
        </p:spPr>
      </p:pic>
      <p:grpSp>
        <p:nvGrpSpPr>
          <p:cNvPr id="11" name="10 Grupo"/>
          <p:cNvGrpSpPr/>
          <p:nvPr/>
        </p:nvGrpSpPr>
        <p:grpSpPr>
          <a:xfrm>
            <a:off x="757238" y="836712"/>
            <a:ext cx="7629525" cy="2000250"/>
            <a:chOff x="757238" y="836712"/>
            <a:chExt cx="7629525" cy="2000250"/>
          </a:xfrm>
        </p:grpSpPr>
        <p:pic>
          <p:nvPicPr>
            <p:cNvPr id="9218" name="Picture 2"/>
            <p:cNvPicPr>
              <a:picLocks noChangeAspect="1" noChangeArrowheads="1"/>
            </p:cNvPicPr>
            <p:nvPr/>
          </p:nvPicPr>
          <p:blipFill>
            <a:blip r:embed="rId5" cstate="print"/>
            <a:srcRect/>
            <a:stretch>
              <a:fillRect/>
            </a:stretch>
          </p:blipFill>
          <p:spPr bwMode="auto">
            <a:xfrm>
              <a:off x="757238" y="836712"/>
              <a:ext cx="7629525" cy="2000250"/>
            </a:xfrm>
            <a:prstGeom prst="rect">
              <a:avLst/>
            </a:prstGeom>
            <a:noFill/>
            <a:ln w="9525">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1727684" y="1348719"/>
              <a:ext cx="252028" cy="21602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Definiciones de Variable Aleatoria</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a:t>
            </a:fld>
            <a:endParaRPr lang="es-ES"/>
          </a:p>
        </p:txBody>
      </p:sp>
      <p:pic>
        <p:nvPicPr>
          <p:cNvPr id="1026" name="Picture 2"/>
          <p:cNvPicPr>
            <a:picLocks noChangeAspect="1" noChangeArrowheads="1"/>
          </p:cNvPicPr>
          <p:nvPr/>
        </p:nvPicPr>
        <p:blipFill>
          <a:blip r:embed="rId3" cstate="print"/>
          <a:srcRect/>
          <a:stretch>
            <a:fillRect/>
          </a:stretch>
        </p:blipFill>
        <p:spPr bwMode="auto">
          <a:xfrm>
            <a:off x="467544" y="980728"/>
            <a:ext cx="5448300" cy="11049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cstate="print"/>
          <a:srcRect/>
          <a:stretch>
            <a:fillRect/>
          </a:stretch>
        </p:blipFill>
        <p:spPr bwMode="auto">
          <a:xfrm>
            <a:off x="6135191" y="908720"/>
            <a:ext cx="2181225" cy="781050"/>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a:stretch>
            <a:fillRect/>
          </a:stretch>
        </p:blipFill>
        <p:spPr bwMode="auto">
          <a:xfrm>
            <a:off x="467544" y="4304442"/>
            <a:ext cx="4248472" cy="2292910"/>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6" cstate="print"/>
          <a:srcRect/>
          <a:stretch>
            <a:fillRect/>
          </a:stretch>
        </p:blipFill>
        <p:spPr bwMode="auto">
          <a:xfrm>
            <a:off x="467544" y="2249113"/>
            <a:ext cx="5712186" cy="1880497"/>
          </a:xfrm>
          <a:prstGeom prst="rect">
            <a:avLst/>
          </a:prstGeom>
          <a:ln>
            <a:noFill/>
          </a:ln>
          <a:effectLst>
            <a:outerShdw blurRad="292100" dist="139700" dir="2700000" algn="tl" rotWithShape="0">
              <a:srgbClr val="333333">
                <a:alpha val="65000"/>
              </a:srgbClr>
            </a:outerShdw>
          </a:effectLst>
        </p:spPr>
      </p:pic>
      <p:sp>
        <p:nvSpPr>
          <p:cNvPr id="11" name="10 CuadroTexto"/>
          <p:cNvSpPr txBox="1"/>
          <p:nvPr/>
        </p:nvSpPr>
        <p:spPr>
          <a:xfrm>
            <a:off x="4900837" y="6084004"/>
            <a:ext cx="1543371"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smtClean="0">
                <a:solidFill>
                  <a:schemeClr val="dk1"/>
                </a:solidFill>
              </a:rPr>
              <a:t>ROSS, </a:t>
            </a:r>
            <a:r>
              <a:rPr lang="es-ES" dirty="0" err="1" smtClean="0">
                <a:solidFill>
                  <a:schemeClr val="dk1"/>
                </a:solidFill>
              </a:rPr>
              <a:t>Sheldon</a:t>
            </a:r>
            <a:endParaRPr lang="es-ES" dirty="0" smtClean="0">
              <a:solidFill>
                <a:schemeClr val="dk1"/>
              </a:solidFill>
            </a:endParaRPr>
          </a:p>
        </p:txBody>
      </p:sp>
      <p:sp>
        <p:nvSpPr>
          <p:cNvPr id="12" name="11 CuadroTexto"/>
          <p:cNvSpPr txBox="1"/>
          <p:nvPr/>
        </p:nvSpPr>
        <p:spPr>
          <a:xfrm>
            <a:off x="6404233" y="3707740"/>
            <a:ext cx="2344231"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smtClean="0">
                <a:solidFill>
                  <a:schemeClr val="dk1"/>
                </a:solidFill>
              </a:rPr>
              <a:t>MENDENHALL, William</a:t>
            </a:r>
          </a:p>
        </p:txBody>
      </p:sp>
      <p:sp>
        <p:nvSpPr>
          <p:cNvPr id="13" name="12 CuadroTexto"/>
          <p:cNvSpPr txBox="1"/>
          <p:nvPr/>
        </p:nvSpPr>
        <p:spPr>
          <a:xfrm>
            <a:off x="6892050" y="1844824"/>
            <a:ext cx="135235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smtClean="0"/>
              <a:t>DEVORE, </a:t>
            </a:r>
            <a:r>
              <a:rPr lang="es-ES" dirty="0" err="1" smtClean="0"/>
              <a:t>Jay</a:t>
            </a:r>
            <a:endParaRPr lang="es-E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7.19 (</a:t>
            </a:r>
            <a:r>
              <a:rPr lang="es-ES" b="1" dirty="0" err="1" smtClean="0">
                <a:solidFill>
                  <a:schemeClr val="tx2">
                    <a:lumMod val="40000"/>
                    <a:lumOff val="60000"/>
                  </a:schemeClr>
                </a:solidFill>
                <a:effectLst>
                  <a:outerShdw blurRad="38100" dist="38100" dir="2700000" algn="tl">
                    <a:srgbClr val="000000">
                      <a:alpha val="43137"/>
                    </a:srgbClr>
                  </a:outerShdw>
                </a:effectLst>
              </a:rPr>
              <a:t>hipergeométrica</a:t>
            </a:r>
            <a:r>
              <a:rPr lang="es-ES" b="1" dirty="0" smtClean="0">
                <a:solidFill>
                  <a:schemeClr val="tx2">
                    <a:lumMod val="40000"/>
                    <a:lumOff val="60000"/>
                  </a:schemeClr>
                </a:solidFill>
                <a:effectLst>
                  <a:outerShdw blurRad="38100" dist="38100" dir="2700000" algn="tl">
                    <a:srgbClr val="000000">
                      <a:alpha val="43137"/>
                    </a:srgbClr>
                  </a:outerShdw>
                </a:effectLst>
              </a:rPr>
              <a:t>)</a:t>
            </a:r>
            <a:endParaRPr lang="es-ES" sz="1600" dirty="0"/>
          </a:p>
        </p:txBody>
      </p:sp>
      <p:sp>
        <p:nvSpPr>
          <p:cNvPr id="6" name="1 Título"/>
          <p:cNvSpPr txBox="1">
            <a:spLocks/>
          </p:cNvSpPr>
          <p:nvPr/>
        </p:nvSpPr>
        <p:spPr>
          <a:xfrm>
            <a:off x="395536" y="342900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40</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0243" name="Picture 3"/>
          <p:cNvPicPr>
            <a:picLocks noChangeAspect="1" noChangeArrowheads="1"/>
          </p:cNvPicPr>
          <p:nvPr/>
        </p:nvPicPr>
        <p:blipFill>
          <a:blip r:embed="rId3" cstate="print"/>
          <a:srcRect/>
          <a:stretch>
            <a:fillRect/>
          </a:stretch>
        </p:blipFill>
        <p:spPr bwMode="auto">
          <a:xfrm>
            <a:off x="755576" y="1052736"/>
            <a:ext cx="7724775" cy="21717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827584" y="4221088"/>
            <a:ext cx="885825" cy="981075"/>
          </a:xfrm>
          <a:prstGeom prst="rect">
            <a:avLst/>
          </a:prstGeom>
          <a:noFill/>
          <a:ln w="9525">
            <a:noFill/>
            <a:miter lim="800000"/>
            <a:headEnd/>
            <a:tailEnd/>
          </a:ln>
        </p:spPr>
      </p:pic>
      <p:sp>
        <p:nvSpPr>
          <p:cNvPr id="10" name="9 Rectángulo"/>
          <p:cNvSpPr/>
          <p:nvPr/>
        </p:nvSpPr>
        <p:spPr>
          <a:xfrm>
            <a:off x="2195736" y="4149080"/>
            <a:ext cx="187220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1-P(0) en los 3 casos (a, b y c)</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7.20 (Repaso del Cap.)</a:t>
            </a:r>
            <a:endParaRPr lang="es-ES" sz="1600" dirty="0"/>
          </a:p>
        </p:txBody>
      </p:sp>
      <p:sp>
        <p:nvSpPr>
          <p:cNvPr id="6" name="1 Título"/>
          <p:cNvSpPr txBox="1">
            <a:spLocks/>
          </p:cNvSpPr>
          <p:nvPr/>
        </p:nvSpPr>
        <p:spPr>
          <a:xfrm>
            <a:off x="395536" y="3933056"/>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41</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10242" name="Picture 2"/>
          <p:cNvPicPr>
            <a:picLocks noChangeAspect="1" noChangeArrowheads="1"/>
          </p:cNvPicPr>
          <p:nvPr/>
        </p:nvPicPr>
        <p:blipFill>
          <a:blip r:embed="rId3" cstate="print"/>
          <a:srcRect/>
          <a:stretch>
            <a:fillRect/>
          </a:stretch>
        </p:blipFill>
        <p:spPr bwMode="auto">
          <a:xfrm>
            <a:off x="2843808" y="4581128"/>
            <a:ext cx="3276600" cy="1314450"/>
          </a:xfrm>
          <a:prstGeom prst="rect">
            <a:avLst/>
          </a:prstGeom>
          <a:noFill/>
          <a:ln w="9525">
            <a:noFill/>
            <a:miter lim="800000"/>
            <a:headEnd/>
            <a:tailEnd/>
          </a:ln>
        </p:spPr>
      </p:pic>
      <p:pic>
        <p:nvPicPr>
          <p:cNvPr id="11266" name="Picture 2"/>
          <p:cNvPicPr>
            <a:picLocks noChangeAspect="1" noChangeArrowheads="1"/>
          </p:cNvPicPr>
          <p:nvPr/>
        </p:nvPicPr>
        <p:blipFill>
          <a:blip r:embed="rId4" cstate="print"/>
          <a:srcRect/>
          <a:stretch>
            <a:fillRect/>
          </a:stretch>
        </p:blipFill>
        <p:spPr bwMode="auto">
          <a:xfrm>
            <a:off x="714375" y="1196752"/>
            <a:ext cx="7715250" cy="2533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Lecturas</a:t>
            </a:r>
            <a:endParaRPr lang="es-ES" sz="4000" b="1" dirty="0"/>
          </a:p>
        </p:txBody>
      </p:sp>
      <p:sp>
        <p:nvSpPr>
          <p:cNvPr id="3" name="2 Marcador de contenido"/>
          <p:cNvSpPr>
            <a:spLocks noGrp="1"/>
          </p:cNvSpPr>
          <p:nvPr>
            <p:ph idx="1"/>
          </p:nvPr>
        </p:nvSpPr>
        <p:spPr>
          <a:xfrm>
            <a:off x="457200" y="1052736"/>
            <a:ext cx="8229600" cy="5256584"/>
          </a:xfrm>
          <a:noFill/>
        </p:spPr>
        <p:txBody>
          <a:bodyPr>
            <a:normAutofit fontScale="92500" lnSpcReduction="10000"/>
          </a:bodyPr>
          <a:lstStyle/>
          <a:p>
            <a:r>
              <a:rPr lang="es-ES" b="1" dirty="0" smtClean="0">
                <a:solidFill>
                  <a:srgbClr val="FF0000"/>
                </a:solidFill>
              </a:rPr>
              <a:t>Anderson</a:t>
            </a:r>
            <a:endParaRPr lang="es-ES" dirty="0" smtClean="0"/>
          </a:p>
          <a:p>
            <a:pPr>
              <a:buNone/>
            </a:pPr>
            <a:r>
              <a:rPr lang="es-ES" dirty="0" smtClean="0"/>
              <a:t>	p.217 a 220 Repaso, Glosario y Fórmulas</a:t>
            </a:r>
          </a:p>
          <a:p>
            <a:pPr algn="just"/>
            <a:r>
              <a:rPr lang="es-ES" b="1" dirty="0" err="1" smtClean="0">
                <a:solidFill>
                  <a:srgbClr val="FF0000"/>
                </a:solidFill>
              </a:rPr>
              <a:t>Triola</a:t>
            </a:r>
            <a:r>
              <a:rPr lang="es-ES" dirty="0" smtClean="0"/>
              <a:t> </a:t>
            </a:r>
          </a:p>
          <a:p>
            <a:pPr algn="just">
              <a:buNone/>
            </a:pPr>
            <a:r>
              <a:rPr lang="es-ES" dirty="0" smtClean="0"/>
              <a:t>	p. 	</a:t>
            </a:r>
          </a:p>
          <a:p>
            <a:pPr algn="just"/>
            <a:r>
              <a:rPr lang="es-ES" b="1" dirty="0" err="1" smtClean="0">
                <a:solidFill>
                  <a:srgbClr val="FF0000"/>
                </a:solidFill>
              </a:rPr>
              <a:t>Levin</a:t>
            </a:r>
            <a:r>
              <a:rPr lang="es-ES" dirty="0" smtClean="0"/>
              <a:t> </a:t>
            </a:r>
          </a:p>
          <a:p>
            <a:pPr algn="just">
              <a:buNone/>
            </a:pPr>
            <a:r>
              <a:rPr lang="es-ES" dirty="0" smtClean="0"/>
              <a:t>	p.</a:t>
            </a:r>
          </a:p>
          <a:p>
            <a:pPr algn="just">
              <a:buNone/>
            </a:pPr>
            <a:r>
              <a:rPr lang="es-ES" dirty="0" smtClean="0"/>
              <a:t>	p.</a:t>
            </a:r>
          </a:p>
          <a:p>
            <a:pPr algn="just">
              <a:buNone/>
            </a:pPr>
            <a:r>
              <a:rPr lang="es-ES" dirty="0" smtClean="0"/>
              <a:t>	p.</a:t>
            </a:r>
          </a:p>
          <a:p>
            <a:pPr algn="just"/>
            <a:r>
              <a:rPr lang="es-ES" b="1" dirty="0" err="1" smtClean="0">
                <a:solidFill>
                  <a:srgbClr val="FF0000"/>
                </a:solidFill>
              </a:rPr>
              <a:t>Mendenhall</a:t>
            </a:r>
            <a:r>
              <a:rPr lang="es-ES" dirty="0" smtClean="0"/>
              <a:t> </a:t>
            </a:r>
          </a:p>
          <a:p>
            <a:pPr algn="just">
              <a:buNone/>
            </a:pPr>
            <a:r>
              <a:rPr lang="es-ES" dirty="0" smtClean="0"/>
              <a:t>	p.</a:t>
            </a:r>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42</a:t>
            </a:fld>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Definiciones de Variable Aleatoria</a:t>
            </a:r>
            <a:endParaRPr lang="es-ES" sz="16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5</a:t>
            </a:fld>
            <a:endParaRPr lang="es-ES"/>
          </a:p>
        </p:txBody>
      </p:sp>
      <p:pic>
        <p:nvPicPr>
          <p:cNvPr id="1028" name="Picture 4"/>
          <p:cNvPicPr>
            <a:picLocks noChangeAspect="1" noChangeArrowheads="1"/>
          </p:cNvPicPr>
          <p:nvPr/>
        </p:nvPicPr>
        <p:blipFill>
          <a:blip r:embed="rId3" cstate="print"/>
          <a:srcRect/>
          <a:stretch>
            <a:fillRect/>
          </a:stretch>
        </p:blipFill>
        <p:spPr bwMode="auto">
          <a:xfrm>
            <a:off x="539552" y="2780928"/>
            <a:ext cx="5688632" cy="2425153"/>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539552" y="908721"/>
            <a:ext cx="5688632" cy="1688578"/>
          </a:xfrm>
          <a:prstGeom prst="rect">
            <a:avLst/>
          </a:prstGeom>
          <a:ln>
            <a:noFill/>
          </a:ln>
          <a:effectLst>
            <a:outerShdw blurRad="292100" dist="139700" dir="2700000" algn="tl" rotWithShape="0">
              <a:srgbClr val="333333">
                <a:alpha val="65000"/>
              </a:srgbClr>
            </a:outerShdw>
          </a:effectLst>
        </p:spPr>
      </p:pic>
      <p:sp>
        <p:nvSpPr>
          <p:cNvPr id="10" name="9 CuadroTexto"/>
          <p:cNvSpPr txBox="1"/>
          <p:nvPr/>
        </p:nvSpPr>
        <p:spPr>
          <a:xfrm>
            <a:off x="6490719" y="4581128"/>
            <a:ext cx="1537665"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smtClean="0"/>
              <a:t>TRIOLA</a:t>
            </a:r>
            <a:r>
              <a:rPr lang="es-ES" dirty="0" smtClean="0">
                <a:solidFill>
                  <a:schemeClr val="dk1"/>
                </a:solidFill>
              </a:rPr>
              <a:t>, Mario</a:t>
            </a:r>
          </a:p>
        </p:txBody>
      </p:sp>
      <p:pic>
        <p:nvPicPr>
          <p:cNvPr id="2050" name="Picture 2"/>
          <p:cNvPicPr>
            <a:picLocks noChangeAspect="1" noChangeArrowheads="1"/>
          </p:cNvPicPr>
          <p:nvPr/>
        </p:nvPicPr>
        <p:blipFill>
          <a:blip r:embed="rId5" cstate="print"/>
          <a:srcRect/>
          <a:stretch>
            <a:fillRect/>
          </a:stretch>
        </p:blipFill>
        <p:spPr bwMode="auto">
          <a:xfrm>
            <a:off x="539552" y="5373216"/>
            <a:ext cx="6669558" cy="983383"/>
          </a:xfrm>
          <a:prstGeom prst="rect">
            <a:avLst/>
          </a:prstGeom>
          <a:ln>
            <a:noFill/>
          </a:ln>
          <a:effectLst>
            <a:outerShdw blurRad="292100" dist="139700" dir="2700000" algn="tl" rotWithShape="0">
              <a:srgbClr val="333333">
                <a:alpha val="65000"/>
              </a:srgbClr>
            </a:outerShdw>
          </a:effectLst>
        </p:spPr>
      </p:pic>
      <p:sp>
        <p:nvSpPr>
          <p:cNvPr id="12" name="11 CuadroTexto"/>
          <p:cNvSpPr txBox="1"/>
          <p:nvPr/>
        </p:nvSpPr>
        <p:spPr>
          <a:xfrm>
            <a:off x="7524328" y="5445224"/>
            <a:ext cx="1361463" cy="646331"/>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smtClean="0"/>
              <a:t>ANDERSON, </a:t>
            </a:r>
          </a:p>
          <a:p>
            <a:r>
              <a:rPr lang="es-ES" dirty="0" smtClean="0"/>
              <a:t>David</a:t>
            </a:r>
            <a:endParaRPr lang="es-ES" dirty="0" smtClean="0">
              <a:solidFill>
                <a:schemeClr val="dk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Ejemplos de Variable Aleatoria Discreta</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6</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3074" name="Picture 2"/>
          <p:cNvPicPr>
            <a:picLocks noChangeAspect="1" noChangeArrowheads="1"/>
          </p:cNvPicPr>
          <p:nvPr/>
        </p:nvPicPr>
        <p:blipFill>
          <a:blip r:embed="rId3" cstate="print"/>
          <a:srcRect/>
          <a:stretch>
            <a:fillRect/>
          </a:stretch>
        </p:blipFill>
        <p:spPr bwMode="auto">
          <a:xfrm>
            <a:off x="252413" y="2028825"/>
            <a:ext cx="8639175" cy="2800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Ejemplos de Variable Aleatoria Continua</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7</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4098" name="Picture 2"/>
          <p:cNvPicPr>
            <a:picLocks noChangeAspect="1" noChangeArrowheads="1"/>
          </p:cNvPicPr>
          <p:nvPr/>
        </p:nvPicPr>
        <p:blipFill>
          <a:blip r:embed="rId3" cstate="print"/>
          <a:srcRect/>
          <a:stretch>
            <a:fillRect/>
          </a:stretch>
        </p:blipFill>
        <p:spPr bwMode="auto">
          <a:xfrm>
            <a:off x="419100" y="1928813"/>
            <a:ext cx="8305800"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7.1</a:t>
            </a:r>
            <a:endParaRPr lang="es-ES" sz="1600" dirty="0"/>
          </a:p>
        </p:txBody>
      </p:sp>
      <p:sp>
        <p:nvSpPr>
          <p:cNvPr id="6" name="1 Título"/>
          <p:cNvSpPr txBox="1">
            <a:spLocks/>
          </p:cNvSpPr>
          <p:nvPr/>
        </p:nvSpPr>
        <p:spPr>
          <a:xfrm>
            <a:off x="395536" y="242088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8</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122" name="Picture 2"/>
          <p:cNvPicPr>
            <a:picLocks noChangeAspect="1" noChangeArrowheads="1"/>
          </p:cNvPicPr>
          <p:nvPr/>
        </p:nvPicPr>
        <p:blipFill>
          <a:blip r:embed="rId3" cstate="print"/>
          <a:srcRect/>
          <a:stretch>
            <a:fillRect/>
          </a:stretch>
        </p:blipFill>
        <p:spPr bwMode="auto">
          <a:xfrm>
            <a:off x="844674" y="908720"/>
            <a:ext cx="7543750" cy="13484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483768" y="3132726"/>
            <a:ext cx="3981425" cy="28165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fade">
                                      <p:cBhvr>
                                        <p:cTn id="10"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7.2</a:t>
            </a:r>
            <a:endParaRPr lang="es-ES" sz="1600" dirty="0"/>
          </a:p>
        </p:txBody>
      </p:sp>
      <p:sp>
        <p:nvSpPr>
          <p:cNvPr id="6" name="1 Título"/>
          <p:cNvSpPr txBox="1">
            <a:spLocks/>
          </p:cNvSpPr>
          <p:nvPr/>
        </p:nvSpPr>
        <p:spPr>
          <a:xfrm>
            <a:off x="395536" y="3429000"/>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9</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6146" name="Picture 2"/>
          <p:cNvPicPr>
            <a:picLocks noChangeAspect="1" noChangeArrowheads="1"/>
          </p:cNvPicPr>
          <p:nvPr/>
        </p:nvPicPr>
        <p:blipFill>
          <a:blip r:embed="rId3" cstate="print"/>
          <a:srcRect/>
          <a:stretch>
            <a:fillRect/>
          </a:stretch>
        </p:blipFill>
        <p:spPr bwMode="auto">
          <a:xfrm>
            <a:off x="2309813" y="4605883"/>
            <a:ext cx="4524375" cy="695325"/>
          </a:xfrm>
          <a:prstGeom prst="rect">
            <a:avLst/>
          </a:prstGeom>
          <a:ln>
            <a:noFill/>
          </a:ln>
          <a:effectLst>
            <a:outerShdw blurRad="292100" dist="139700" dir="2700000" algn="tl" rotWithShape="0">
              <a:srgbClr val="333333">
                <a:alpha val="65000"/>
              </a:srgbClr>
            </a:outerShdw>
          </a:effectLst>
        </p:spPr>
      </p:pic>
      <p:pic>
        <p:nvPicPr>
          <p:cNvPr id="6149" name="Picture 5"/>
          <p:cNvPicPr>
            <a:picLocks noChangeAspect="1" noChangeArrowheads="1"/>
          </p:cNvPicPr>
          <p:nvPr/>
        </p:nvPicPr>
        <p:blipFill>
          <a:blip r:embed="rId4" cstate="print"/>
          <a:srcRect/>
          <a:stretch>
            <a:fillRect/>
          </a:stretch>
        </p:blipFill>
        <p:spPr bwMode="auto">
          <a:xfrm>
            <a:off x="738188" y="1412776"/>
            <a:ext cx="7667625" cy="13430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22412</TotalTime>
  <Words>2382</Words>
  <Application>Microsoft Office PowerPoint</Application>
  <PresentationFormat>Presentación en pantalla (4:3)</PresentationFormat>
  <Paragraphs>198</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Tema de Office</vt:lpstr>
      <vt:lpstr>ESTADÍSTICA</vt:lpstr>
      <vt:lpstr>Diapositiva 2</vt:lpstr>
      <vt:lpstr>Variable Aleatoria</vt:lpstr>
      <vt:lpstr>Definiciones de Variable Aleatoria</vt:lpstr>
      <vt:lpstr>Definiciones de Variable Aleatoria</vt:lpstr>
      <vt:lpstr>Ejemplos de Variable Aleatoria Discreta</vt:lpstr>
      <vt:lpstr>Ejemplos de Variable Aleatoria Continua</vt:lpstr>
      <vt:lpstr>Ejercicio 7.1</vt:lpstr>
      <vt:lpstr>Ejercicio 7.2</vt:lpstr>
      <vt:lpstr>Ejercicio 7.3</vt:lpstr>
      <vt:lpstr>Ejercicio 7.4</vt:lpstr>
      <vt:lpstr>Distribuciones de Probabilidad Discreta</vt:lpstr>
      <vt:lpstr>Ejercicio 7.5</vt:lpstr>
      <vt:lpstr>Ejercicio 7.6</vt:lpstr>
      <vt:lpstr>Ejercicio 7.6  (Solución)</vt:lpstr>
      <vt:lpstr>Ejercicio 7.7</vt:lpstr>
      <vt:lpstr>Valor esperado (media)</vt:lpstr>
      <vt:lpstr>Varianza</vt:lpstr>
      <vt:lpstr>Ejercicio 7.8</vt:lpstr>
      <vt:lpstr>Distribución de probabilidad binomial</vt:lpstr>
      <vt:lpstr>Ejercicio 7.9</vt:lpstr>
      <vt:lpstr>Ejercicio 7.10</vt:lpstr>
      <vt:lpstr>Comentario sobre las propiedades</vt:lpstr>
      <vt:lpstr>Función de Probabilidad Binomial</vt:lpstr>
      <vt:lpstr>Valor esperado y varianza  en la distribución binomial</vt:lpstr>
      <vt:lpstr>Ejercicio 7.11 (Dist. Binomial)</vt:lpstr>
      <vt:lpstr>Ejercicio 7.12 (Dist. Binomial)</vt:lpstr>
      <vt:lpstr>Distribución de probabilidad de Poisson</vt:lpstr>
      <vt:lpstr> Función de probabilidad de Poisson</vt:lpstr>
      <vt:lpstr>Ejercicio 7.13 (Poisson)</vt:lpstr>
      <vt:lpstr>Ejercicio 7.14 (Poisson)</vt:lpstr>
      <vt:lpstr>Ejercicio 7.15 (Poisson)</vt:lpstr>
      <vt:lpstr>Distribución de probabilidad hipergeométrica</vt:lpstr>
      <vt:lpstr>Función de probabilidad hipergeométrica</vt:lpstr>
      <vt:lpstr>Ejercicio 7.16 (hipergeométrica)</vt:lpstr>
      <vt:lpstr>Ejercicio 7.17 (hipergeométrica)</vt:lpstr>
      <vt:lpstr>Ejercicio 7.17 (hipergeométrica)</vt:lpstr>
      <vt:lpstr>Valor esperado y varianza  en la distribución hipergeométrica</vt:lpstr>
      <vt:lpstr>Ejercicio 7.18 (hipergeométrica)</vt:lpstr>
      <vt:lpstr>Ejercicio 7.19 (hipergeométrica)</vt:lpstr>
      <vt:lpstr>Ejercicio 7.20 (Repaso del Cap.)</vt:lpstr>
      <vt:lpstr>Lecturas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marcelo</cp:lastModifiedBy>
  <cp:revision>773</cp:revision>
  <dcterms:created xsi:type="dcterms:W3CDTF">2014-03-13T15:14:48Z</dcterms:created>
  <dcterms:modified xsi:type="dcterms:W3CDTF">2014-08-26T17:31:18Z</dcterms:modified>
</cp:coreProperties>
</file>