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990000"/>
    <a:srgbClr val="080808"/>
    <a:srgbClr val="92180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13" autoAdjust="0"/>
  </p:normalViewPr>
  <p:slideViewPr>
    <p:cSldViewPr>
      <p:cViewPr varScale="1">
        <p:scale>
          <a:sx n="110" d="100"/>
          <a:sy n="110" d="100"/>
        </p:scale>
        <p:origin x="-984" y="-90"/>
      </p:cViewPr>
      <p:guideLst>
        <p:guide orient="horz" pos="2160"/>
        <p:guide pos="2880"/>
      </p:guideLst>
    </p:cSldViewPr>
  </p:slideViewPr>
  <p:outlineViewPr>
    <p:cViewPr>
      <p:scale>
        <a:sx n="33" d="100"/>
        <a:sy n="33" d="100"/>
      </p:scale>
      <p:origin x="0" y="953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DF2174-1C60-4A12-8EBF-1926A4494E66}" type="datetimeFigureOut">
              <a:rPr lang="es-AR" smtClean="0"/>
              <a:t>4/10/2021</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601D8-9D93-47C2-8A87-02253FDCB738}"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31A601D8-9D93-47C2-8A87-02253FDCB738}" type="slidenum">
              <a:rPr lang="es-AR" smtClean="0"/>
              <a:t>13</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FF875353-0AEC-412B-90DE-1E23B82454AE}" type="datetimeFigureOut">
              <a:rPr lang="es-AR" smtClean="0"/>
              <a:pPr/>
              <a:t>4/10/2021</a:t>
            </a:fld>
            <a:endParaRPr lang="es-AR"/>
          </a:p>
        </p:txBody>
      </p:sp>
      <p:sp>
        <p:nvSpPr>
          <p:cNvPr id="8" name="Slide Number Placeholder 7"/>
          <p:cNvSpPr>
            <a:spLocks noGrp="1"/>
          </p:cNvSpPr>
          <p:nvPr>
            <p:ph type="sldNum" sz="quarter" idx="11"/>
          </p:nvPr>
        </p:nvSpPr>
        <p:spPr/>
        <p:txBody>
          <a:bodyPr/>
          <a:lstStyle/>
          <a:p>
            <a:fld id="{A47A5003-0185-45EE-BAF0-C29AAFE5EAEA}" type="slidenum">
              <a:rPr lang="es-AR" smtClean="0"/>
              <a:pPr/>
              <a:t>‹Nº›</a:t>
            </a:fld>
            <a:endParaRPr lang="es-AR"/>
          </a:p>
        </p:txBody>
      </p:sp>
      <p:sp>
        <p:nvSpPr>
          <p:cNvPr id="9" name="Footer Placeholder 8"/>
          <p:cNvSpPr>
            <a:spLocks noGrp="1"/>
          </p:cNvSpPr>
          <p:nvPr>
            <p:ph type="ftr" sz="quarter" idx="12"/>
          </p:nvPr>
        </p:nvSpPr>
        <p:spPr/>
        <p:txBody>
          <a:bodyPr/>
          <a:lstStyle/>
          <a:p>
            <a:endParaRPr lang="es-AR"/>
          </a:p>
        </p:txBody>
      </p:sp>
    </p:spTree>
  </p:cSld>
  <p:clrMapOvr>
    <a:masterClrMapping/>
  </p:clrMapOvr>
  <p:transition spd="slow">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875353-0AEC-412B-90DE-1E23B82454AE}" type="datetimeFigureOut">
              <a:rPr lang="es-AR" smtClean="0"/>
              <a:pPr/>
              <a:t>4/10/2021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875353-0AEC-412B-90DE-1E23B82454AE}" type="datetimeFigureOut">
              <a:rPr lang="es-AR" smtClean="0"/>
              <a:pPr/>
              <a:t>4/10/2021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F875353-0AEC-412B-90DE-1E23B82454AE}" type="datetimeFigureOut">
              <a:rPr lang="es-AR" smtClean="0"/>
              <a:pPr/>
              <a:t>4/10/2021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875353-0AEC-412B-90DE-1E23B82454AE}" type="datetimeFigureOut">
              <a:rPr lang="es-AR" smtClean="0"/>
              <a:pPr/>
              <a:t>4/10/2021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875353-0AEC-412B-90DE-1E23B82454AE}" type="datetimeFigureOut">
              <a:rPr lang="es-AR" smtClean="0"/>
              <a:pPr/>
              <a:t>4/10/2021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47A5003-0185-45EE-BAF0-C29AAFE5EAEA}" type="slidenum">
              <a:rPr lang="es-AR" smtClean="0"/>
              <a:pPr/>
              <a:t>‹Nº›</a:t>
            </a:fld>
            <a:endParaRPr lang="es-AR"/>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slow">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F875353-0AEC-412B-90DE-1E23B82454AE}" type="datetimeFigureOut">
              <a:rPr lang="es-AR" smtClean="0"/>
              <a:pPr/>
              <a:t>4/10/2021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47A5003-0185-45EE-BAF0-C29AAFE5EAEA}" type="slidenum">
              <a:rPr lang="es-AR" smtClean="0"/>
              <a:pPr/>
              <a:t>‹Nº›</a:t>
            </a:fld>
            <a:endParaRPr lang="es-AR"/>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slow">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F875353-0AEC-412B-90DE-1E23B82454AE}" type="datetimeFigureOut">
              <a:rPr lang="es-AR" smtClean="0"/>
              <a:pPr/>
              <a:t>4/10/2021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75353-0AEC-412B-90DE-1E23B82454AE}" type="datetimeFigureOut">
              <a:rPr lang="es-AR" smtClean="0"/>
              <a:pPr/>
              <a:t>4/10/2021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875353-0AEC-412B-90DE-1E23B82454AE}" type="datetimeFigureOut">
              <a:rPr lang="es-AR" smtClean="0"/>
              <a:pPr/>
              <a:t>4/10/2021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875353-0AEC-412B-90DE-1E23B82454AE}" type="datetimeFigureOut">
              <a:rPr lang="es-AR" smtClean="0"/>
              <a:pPr/>
              <a:t>4/10/2021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47A5003-0185-45EE-BAF0-C29AAFE5EAEA}" type="slidenum">
              <a:rPr lang="es-AR" smtClean="0"/>
              <a:pPr/>
              <a:t>‹Nº›</a:t>
            </a:fld>
            <a:endParaRPr lang="es-AR"/>
          </a:p>
        </p:txBody>
      </p:sp>
    </p:spTree>
  </p:cSld>
  <p:clrMapOvr>
    <a:masterClrMapping/>
  </p:clrMapOvr>
  <p:transition spd="slow">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F875353-0AEC-412B-90DE-1E23B82454AE}" type="datetimeFigureOut">
              <a:rPr lang="es-AR" smtClean="0"/>
              <a:pPr/>
              <a:t>4/10/2021</a:t>
            </a:fld>
            <a:endParaRPr lang="es-A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47A5003-0185-45EE-BAF0-C29AAFE5EAEA}" type="slidenum">
              <a:rPr lang="es-AR" smtClean="0"/>
              <a:pPr/>
              <a:t>‹Nº›</a:t>
            </a:fld>
            <a:endParaRPr lang="es-A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AR"/>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wheel spokes="8"/>
  </p:transition>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92696"/>
            <a:ext cx="8064896" cy="1830065"/>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s-AR" sz="3600" b="1" dirty="0">
                <a:ln w="11430"/>
                <a:solidFill>
                  <a:schemeClr val="accent2">
                    <a:lumMod val="40000"/>
                    <a:lumOff val="60000"/>
                  </a:schemeClr>
                </a:solidFill>
                <a:effectLst>
                  <a:outerShdw blurRad="50800" dist="39000" dir="5460000" algn="tl">
                    <a:srgbClr val="000000">
                      <a:alpha val="38000"/>
                    </a:srgbClr>
                  </a:outerShdw>
                </a:effectLst>
                <a:latin typeface="Tw Cen MT" panose="020B0602020104020603" pitchFamily="34" charset="0"/>
              </a:rPr>
              <a:t>EVALUACIÓN PARCIAL – METODOLOGÍA DE DESARROLLO DE SISTEMAS I</a:t>
            </a:r>
          </a:p>
        </p:txBody>
      </p:sp>
      <p:sp>
        <p:nvSpPr>
          <p:cNvPr id="3" name="2 Subtítulo"/>
          <p:cNvSpPr>
            <a:spLocks noGrp="1"/>
          </p:cNvSpPr>
          <p:nvPr>
            <p:ph type="subTitle" idx="1"/>
          </p:nvPr>
        </p:nvSpPr>
        <p:spPr>
          <a:xfrm>
            <a:off x="107504" y="5678907"/>
            <a:ext cx="5184576" cy="630413"/>
          </a:xfrm>
        </p:spPr>
        <p:txBody>
          <a:bodyPr/>
          <a:lstStyle/>
          <a:p>
            <a:r>
              <a:rPr lang="es-AR" b="1" dirty="0" smtClean="0"/>
              <a:t>Orsingher, Pamela Vanesa</a:t>
            </a:r>
            <a:endParaRPr lang="es-AR" b="1" dirty="0"/>
          </a:p>
        </p:txBody>
      </p:sp>
    </p:spTree>
    <p:extLst>
      <p:ext uri="{BB962C8B-B14F-4D97-AF65-F5344CB8AC3E}">
        <p14:creationId xmlns="" xmlns:p14="http://schemas.microsoft.com/office/powerpoint/2010/main" val="47798302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7920880" cy="792088"/>
          </a:xfrm>
        </p:spPr>
        <p:txBody>
          <a:bodyPr>
            <a:normAutofit/>
          </a:bodyPr>
          <a:lstStyle/>
          <a:p>
            <a:r>
              <a:rPr lang="es-AR" u="sng" dirty="0">
                <a:latin typeface="Tw Cen MT" panose="020B0602020104020603" pitchFamily="34" charset="0"/>
              </a:rPr>
              <a:t>CONSULTAS Y </a:t>
            </a:r>
            <a:r>
              <a:rPr lang="es-AR" u="sng" dirty="0">
                <a:latin typeface="Gill Sans MT" panose="020B0502020104020203" pitchFamily="34" charset="0"/>
              </a:rPr>
              <a:t>ACTUALIZACIONES</a:t>
            </a:r>
          </a:p>
        </p:txBody>
      </p:sp>
      <p:sp>
        <p:nvSpPr>
          <p:cNvPr id="3" name="2 Marcador de contenido"/>
          <p:cNvSpPr>
            <a:spLocks noGrp="1"/>
          </p:cNvSpPr>
          <p:nvPr>
            <p:ph idx="1"/>
          </p:nvPr>
        </p:nvSpPr>
        <p:spPr>
          <a:xfrm>
            <a:off x="395536" y="1556792"/>
            <a:ext cx="8208912" cy="4464496"/>
          </a:xfrm>
        </p:spPr>
        <p:style>
          <a:lnRef idx="1">
            <a:schemeClr val="accent4"/>
          </a:lnRef>
          <a:fillRef idx="3">
            <a:schemeClr val="accent4"/>
          </a:fillRef>
          <a:effectRef idx="2">
            <a:schemeClr val="accent4"/>
          </a:effectRef>
          <a:fontRef idx="minor">
            <a:schemeClr val="lt1"/>
          </a:fontRef>
        </p:style>
        <p:txBody>
          <a:bodyPr>
            <a:normAutofit fontScale="92500" lnSpcReduction="20000"/>
          </a:bodyPr>
          <a:lstStyle/>
          <a:p>
            <a:pPr>
              <a:buClr>
                <a:schemeClr val="bg2"/>
              </a:buClr>
              <a:buFont typeface="Arial" panose="020B0604020202020204" pitchFamily="34" charset="0"/>
              <a:buChar char="۞"/>
            </a:pPr>
            <a:r>
              <a:rPr lang="es-AR" sz="2400" dirty="0">
                <a:solidFill>
                  <a:schemeClr val="bg1"/>
                </a:solidFill>
                <a:latin typeface="Gill Sans MT" panose="020B0502020104020203" pitchFamily="34" charset="0"/>
              </a:rPr>
              <a:t>Son las operaciones básicas que se realizan en las </a:t>
            </a:r>
            <a:r>
              <a:rPr lang="es-AR" sz="2400" dirty="0">
                <a:latin typeface="Gill Sans MT" panose="020B0502020104020203" pitchFamily="34" charset="0"/>
              </a:rPr>
              <a:t>estructuras de datos.</a:t>
            </a:r>
          </a:p>
          <a:p>
            <a:pPr>
              <a:buClr>
                <a:schemeClr val="bg2"/>
              </a:buClr>
              <a:buFont typeface="Arial" panose="020B0604020202020204" pitchFamily="34" charset="0"/>
              <a:buChar char="۞"/>
            </a:pPr>
            <a:endParaRPr lang="es-AR" sz="2400" dirty="0">
              <a:latin typeface="Gill Sans MT" panose="020B0502020104020203" pitchFamily="34" charset="0"/>
            </a:endParaRPr>
          </a:p>
          <a:p>
            <a:pPr>
              <a:buClr>
                <a:schemeClr val="bg2"/>
              </a:buClr>
              <a:buFont typeface="Arial" panose="020B0604020202020204" pitchFamily="34" charset="0"/>
              <a:buChar char="۞"/>
            </a:pPr>
            <a:r>
              <a:rPr lang="es-AR" sz="2400" dirty="0">
                <a:solidFill>
                  <a:schemeClr val="bg1"/>
                </a:solidFill>
                <a:latin typeface="Gill Sans MT" panose="020B0502020104020203" pitchFamily="34" charset="0"/>
              </a:rPr>
              <a:t>Una consulta no modifica el contenido, solo lo </a:t>
            </a:r>
            <a:r>
              <a:rPr lang="es-AR" sz="2400" dirty="0" smtClean="0">
                <a:latin typeface="Gill Sans MT" panose="020B0502020104020203" pitchFamily="34" charset="0"/>
              </a:rPr>
              <a:t>inspecciona su contenido.</a:t>
            </a:r>
          </a:p>
          <a:p>
            <a:pPr marL="45720" indent="0">
              <a:buClr>
                <a:schemeClr val="bg2"/>
              </a:buClr>
              <a:buNone/>
            </a:pPr>
            <a:endParaRPr lang="es-AR" sz="2400" dirty="0">
              <a:latin typeface="Gill Sans MT" panose="020B0502020104020203" pitchFamily="34" charset="0"/>
            </a:endParaRPr>
          </a:p>
          <a:p>
            <a:pPr marL="45720" indent="0">
              <a:buClr>
                <a:schemeClr val="bg2"/>
              </a:buClr>
              <a:buNone/>
            </a:pPr>
            <a:r>
              <a:rPr lang="es-AR" sz="2400" dirty="0" smtClean="0">
                <a:latin typeface="Gill Sans MT" panose="020B0502020104020203" pitchFamily="34" charset="0"/>
              </a:rPr>
              <a:t>Ejemplo</a:t>
            </a:r>
            <a:r>
              <a:rPr lang="es-AR" sz="2400" dirty="0">
                <a:latin typeface="Gill Sans MT" panose="020B0502020104020203" pitchFamily="34" charset="0"/>
              </a:rPr>
              <a:t>: </a:t>
            </a:r>
            <a:r>
              <a:rPr lang="es-AR" sz="2400" dirty="0" smtClean="0">
                <a:latin typeface="Gill Sans MT" panose="020B0502020104020203" pitchFamily="34" charset="0"/>
              </a:rPr>
              <a:t>Leer </a:t>
            </a:r>
            <a:r>
              <a:rPr lang="es-AR" sz="2400" dirty="0">
                <a:latin typeface="Gill Sans MT" panose="020B0502020104020203" pitchFamily="34" charset="0"/>
              </a:rPr>
              <a:t>el nombre </a:t>
            </a:r>
            <a:r>
              <a:rPr lang="es-AR" sz="2400" dirty="0" smtClean="0">
                <a:latin typeface="Gill Sans MT" panose="020B0502020104020203" pitchFamily="34" charset="0"/>
              </a:rPr>
              <a:t>de un estudiante.</a:t>
            </a:r>
            <a:endParaRPr lang="es-AR" sz="2400" dirty="0">
              <a:latin typeface="Gill Sans MT" panose="020B0502020104020203" pitchFamily="34" charset="0"/>
            </a:endParaRPr>
          </a:p>
          <a:p>
            <a:pPr>
              <a:buClr>
                <a:schemeClr val="bg2"/>
              </a:buClr>
              <a:buFont typeface="Arial" panose="020B0604020202020204" pitchFamily="34" charset="0"/>
              <a:buChar char="۞"/>
            </a:pPr>
            <a:endParaRPr lang="es-AR" sz="2400" dirty="0">
              <a:latin typeface="Gill Sans MT" panose="020B0502020104020203" pitchFamily="34" charset="0"/>
            </a:endParaRPr>
          </a:p>
          <a:p>
            <a:pPr>
              <a:buClr>
                <a:schemeClr val="bg2"/>
              </a:buClr>
              <a:buFont typeface="Arial" panose="020B0604020202020204" pitchFamily="34" charset="0"/>
              <a:buChar char="۞"/>
            </a:pPr>
            <a:r>
              <a:rPr lang="es-AR" sz="2400" dirty="0">
                <a:solidFill>
                  <a:schemeClr val="bg1"/>
                </a:solidFill>
                <a:latin typeface="Gill Sans MT" panose="020B0502020104020203" pitchFamily="34" charset="0"/>
              </a:rPr>
              <a:t>Una actualización produce modificaciones en el contenido</a:t>
            </a:r>
            <a:r>
              <a:rPr lang="es-AR" sz="2400" dirty="0">
                <a:latin typeface="Gill Sans MT" panose="020B0502020104020203" pitchFamily="34" charset="0"/>
              </a:rPr>
              <a:t>. Se ingresan, modifican, o eliminan datos</a:t>
            </a:r>
            <a:r>
              <a:rPr lang="es-AR" sz="2400" dirty="0" smtClean="0">
                <a:latin typeface="Gill Sans MT" panose="020B0502020104020203" pitchFamily="34" charset="0"/>
              </a:rPr>
              <a:t>.</a:t>
            </a:r>
          </a:p>
          <a:p>
            <a:pPr marL="45720" indent="0">
              <a:buClr>
                <a:schemeClr val="bg2"/>
              </a:buClr>
              <a:buNone/>
            </a:pPr>
            <a:endParaRPr lang="es-AR" sz="2400" dirty="0">
              <a:latin typeface="Gill Sans MT" panose="020B0502020104020203" pitchFamily="34" charset="0"/>
            </a:endParaRPr>
          </a:p>
          <a:p>
            <a:pPr marL="45720" indent="0">
              <a:buClr>
                <a:schemeClr val="bg2"/>
              </a:buClr>
              <a:buNone/>
            </a:pPr>
            <a:r>
              <a:rPr lang="es-AR" sz="2400" dirty="0" smtClean="0">
                <a:latin typeface="Gill Sans MT" panose="020B0502020104020203" pitchFamily="34" charset="0"/>
              </a:rPr>
              <a:t>Ejemplo: Modificar los datos de un estudiante, docente o auxiliar de </a:t>
            </a:r>
            <a:r>
              <a:rPr lang="es-AR" sz="2400" dirty="0">
                <a:latin typeface="Gill Sans MT" panose="020B0502020104020203" pitchFamily="34" charset="0"/>
              </a:rPr>
              <a:t>l</a:t>
            </a:r>
            <a:r>
              <a:rPr lang="es-AR" sz="2400" dirty="0" smtClean="0">
                <a:latin typeface="Gill Sans MT" panose="020B0502020104020203" pitchFamily="34" charset="0"/>
              </a:rPr>
              <a:t>a institución.  </a:t>
            </a:r>
            <a:endParaRPr lang="es-AR" sz="2400" dirty="0">
              <a:latin typeface="Gill Sans MT" panose="020B0502020104020203" pitchFamily="34" charset="0"/>
            </a:endParaRPr>
          </a:p>
          <a:p>
            <a:pPr marL="45720" indent="0">
              <a:buNone/>
            </a:pPr>
            <a:endParaRPr lang="es-AR" dirty="0"/>
          </a:p>
        </p:txBody>
      </p:sp>
    </p:spTree>
    <p:extLst>
      <p:ext uri="{BB962C8B-B14F-4D97-AF65-F5344CB8AC3E}">
        <p14:creationId xmlns="" xmlns:p14="http://schemas.microsoft.com/office/powerpoint/2010/main" val="349665616"/>
      </p:ext>
    </p:extLst>
  </p:cSld>
  <p:clrMapOvr>
    <a:masterClrMapping/>
  </p:clrMapOvr>
  <p:transition spd="slow">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548680"/>
            <a:ext cx="7315200" cy="722049"/>
          </a:xfrm>
        </p:spPr>
        <p:txBody>
          <a:bodyPr>
            <a:normAutofit fontScale="90000"/>
          </a:bodyPr>
          <a:lstStyle/>
          <a:p>
            <a:r>
              <a:rPr lang="es-AR" u="sng" dirty="0">
                <a:effectLst>
                  <a:outerShdw blurRad="38100" dist="38100" dir="2700000" algn="tl">
                    <a:srgbClr val="000000">
                      <a:alpha val="43137"/>
                    </a:srgbClr>
                  </a:outerShdw>
                </a:effectLst>
                <a:latin typeface="Gill Sans MT" panose="020B0502020104020203" pitchFamily="34" charset="0"/>
              </a:rPr>
              <a:t>ANOMALÍAS DE ACTUALIZACIÓN</a:t>
            </a:r>
          </a:p>
        </p:txBody>
      </p:sp>
      <p:sp>
        <p:nvSpPr>
          <p:cNvPr id="3" name="2 Marcador de contenido"/>
          <p:cNvSpPr>
            <a:spLocks noGrp="1"/>
          </p:cNvSpPr>
          <p:nvPr>
            <p:ph idx="1"/>
          </p:nvPr>
        </p:nvSpPr>
        <p:spPr>
          <a:xfrm>
            <a:off x="611560" y="1916832"/>
            <a:ext cx="8136904" cy="4497248"/>
          </a:xfrm>
        </p:spPr>
        <p:style>
          <a:lnRef idx="1">
            <a:schemeClr val="accent4"/>
          </a:lnRef>
          <a:fillRef idx="3">
            <a:schemeClr val="accent4"/>
          </a:fillRef>
          <a:effectRef idx="2">
            <a:schemeClr val="accent4"/>
          </a:effectRef>
          <a:fontRef idx="minor">
            <a:schemeClr val="lt1"/>
          </a:fontRef>
        </p:style>
        <p:txBody>
          <a:bodyPr/>
          <a:lstStyle/>
          <a:p>
            <a:pPr>
              <a:buClr>
                <a:schemeClr val="bg2"/>
              </a:buClr>
              <a:buFont typeface="Arial" panose="020B0604020202020204" pitchFamily="34" charset="0"/>
              <a:buChar char="۞"/>
            </a:pPr>
            <a:r>
              <a:rPr lang="es-AR" sz="2400" dirty="0">
                <a:solidFill>
                  <a:schemeClr val="bg1"/>
                </a:solidFill>
                <a:latin typeface="Tw Cen MT" panose="020B0602020104020603" pitchFamily="34" charset="0"/>
              </a:rPr>
              <a:t>Son </a:t>
            </a:r>
            <a:r>
              <a:rPr lang="es-AR" sz="2400" dirty="0">
                <a:solidFill>
                  <a:schemeClr val="tx1"/>
                </a:solidFill>
                <a:latin typeface="Tw Cen MT" panose="020B0602020104020603" pitchFamily="34" charset="0"/>
              </a:rPr>
              <a:t>inconsistencias</a:t>
            </a:r>
            <a:r>
              <a:rPr lang="es-AR" sz="2400" dirty="0">
                <a:solidFill>
                  <a:schemeClr val="bg1"/>
                </a:solidFill>
                <a:latin typeface="Tw Cen MT" panose="020B0602020104020603" pitchFamily="34" charset="0"/>
              </a:rPr>
              <a:t> causadas por </a:t>
            </a:r>
            <a:r>
              <a:rPr lang="es-AR" sz="2400" dirty="0">
                <a:solidFill>
                  <a:schemeClr val="tx1"/>
                </a:solidFill>
                <a:latin typeface="Tw Cen MT" panose="020B0602020104020603" pitchFamily="34" charset="0"/>
              </a:rPr>
              <a:t>estructuras de datos ineficientes</a:t>
            </a:r>
            <a:r>
              <a:rPr lang="es-AR" sz="2400" dirty="0">
                <a:solidFill>
                  <a:schemeClr val="bg1"/>
                </a:solidFill>
                <a:latin typeface="Tw Cen MT" panose="020B0602020104020603" pitchFamily="34" charset="0"/>
              </a:rPr>
              <a:t>, cuando hay </a:t>
            </a:r>
            <a:r>
              <a:rPr lang="es-AR" sz="2400" dirty="0">
                <a:solidFill>
                  <a:schemeClr val="tx1"/>
                </a:solidFill>
                <a:latin typeface="Tw Cen MT" panose="020B0602020104020603" pitchFamily="34" charset="0"/>
              </a:rPr>
              <a:t>redundancia de datos</a:t>
            </a:r>
            <a:r>
              <a:rPr lang="es-AR" sz="2400" dirty="0" smtClean="0">
                <a:solidFill>
                  <a:schemeClr val="bg1"/>
                </a:solidFill>
                <a:latin typeface="Tw Cen MT" panose="020B0602020104020603" pitchFamily="34" charset="0"/>
              </a:rPr>
              <a:t>.</a:t>
            </a:r>
          </a:p>
          <a:p>
            <a:pPr marL="45720" indent="0">
              <a:buClr>
                <a:schemeClr val="bg2"/>
              </a:buClr>
              <a:buNone/>
            </a:pPr>
            <a:endParaRPr lang="es-AR" sz="2400" dirty="0" smtClean="0">
              <a:solidFill>
                <a:schemeClr val="bg1"/>
              </a:solidFill>
              <a:latin typeface="Tw Cen MT" panose="020B0602020104020603" pitchFamily="34" charset="0"/>
            </a:endParaRPr>
          </a:p>
          <a:p>
            <a:pPr marL="45720" indent="0">
              <a:buClr>
                <a:schemeClr val="bg2"/>
              </a:buClr>
              <a:buNone/>
            </a:pPr>
            <a:r>
              <a:rPr lang="es-AR" sz="2400" dirty="0">
                <a:solidFill>
                  <a:schemeClr val="bg1"/>
                </a:solidFill>
                <a:latin typeface="Tw Cen MT" panose="020B0602020104020603" pitchFamily="34" charset="0"/>
              </a:rPr>
              <a:t>Ejemplo</a:t>
            </a:r>
            <a:r>
              <a:rPr lang="es-AR" sz="2400" dirty="0" smtClean="0">
                <a:solidFill>
                  <a:schemeClr val="bg1"/>
                </a:solidFill>
                <a:latin typeface="Tw Cen MT" panose="020B0602020104020603" pitchFamily="34" charset="0"/>
              </a:rPr>
              <a:t>:</a:t>
            </a:r>
            <a:endParaRPr lang="es-AR" sz="2400" dirty="0">
              <a:solidFill>
                <a:schemeClr val="tx1"/>
              </a:solidFill>
              <a:latin typeface="Tw Cen MT" panose="020B0602020104020603" pitchFamily="34" charset="0"/>
            </a:endParaRPr>
          </a:p>
          <a:p>
            <a:pPr>
              <a:buClr>
                <a:schemeClr val="bg2"/>
              </a:buClr>
              <a:buFont typeface="Arial" panose="020B0604020202020204" pitchFamily="34" charset="0"/>
              <a:buChar char="۞"/>
            </a:pPr>
            <a:endParaRPr lang="es-AR" sz="2400" dirty="0">
              <a:latin typeface="Tw Cen MT" panose="020B0602020104020603" pitchFamily="34" charset="0"/>
            </a:endParaRPr>
          </a:p>
          <a:p>
            <a:pPr marL="45720" indent="0">
              <a:buClr>
                <a:schemeClr val="bg2"/>
              </a:buClr>
              <a:buNone/>
            </a:pPr>
            <a:endParaRPr lang="es-AR" dirty="0"/>
          </a:p>
        </p:txBody>
      </p:sp>
      <p:pic>
        <p:nvPicPr>
          <p:cNvPr id="4" name="3 Imagen" descr="Ejemplo+de+diseño+inadecuado.jpg"/>
          <p:cNvPicPr>
            <a:picLocks noChangeAspect="1"/>
          </p:cNvPicPr>
          <p:nvPr/>
        </p:nvPicPr>
        <p:blipFill>
          <a:blip r:embed="rId2" cstate="print"/>
          <a:srcRect t="15328" b="8031"/>
          <a:stretch>
            <a:fillRect/>
          </a:stretch>
        </p:blipFill>
        <p:spPr>
          <a:xfrm>
            <a:off x="1979712" y="3429000"/>
            <a:ext cx="5328592" cy="273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3474079874"/>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476672"/>
            <a:ext cx="7113984" cy="804165"/>
          </a:xfrm>
        </p:spPr>
        <p:txBody>
          <a:bodyPr/>
          <a:lstStyle/>
          <a:p>
            <a:r>
              <a:rPr lang="es-AR" u="sng" dirty="0">
                <a:latin typeface="Gill Sans MT" panose="020B0502020104020203" pitchFamily="34" charset="0"/>
              </a:rPr>
              <a:t>NORMALIZACIÓN</a:t>
            </a:r>
          </a:p>
        </p:txBody>
      </p:sp>
      <p:sp>
        <p:nvSpPr>
          <p:cNvPr id="3" name="2 Marcador de contenido"/>
          <p:cNvSpPr>
            <a:spLocks noGrp="1"/>
          </p:cNvSpPr>
          <p:nvPr>
            <p:ph idx="1"/>
          </p:nvPr>
        </p:nvSpPr>
        <p:spPr>
          <a:xfrm>
            <a:off x="467544" y="1484785"/>
            <a:ext cx="8280920" cy="2880319"/>
          </a:xfrm>
        </p:spPr>
        <p:style>
          <a:lnRef idx="1">
            <a:schemeClr val="accent4"/>
          </a:lnRef>
          <a:fillRef idx="3">
            <a:schemeClr val="accent4"/>
          </a:fillRef>
          <a:effectRef idx="2">
            <a:schemeClr val="accent4"/>
          </a:effectRef>
          <a:fontRef idx="minor">
            <a:schemeClr val="lt1"/>
          </a:fontRef>
        </p:style>
        <p:txBody>
          <a:bodyPr>
            <a:normAutofit fontScale="92500" lnSpcReduction="20000"/>
          </a:bodyPr>
          <a:lstStyle/>
          <a:p>
            <a:r>
              <a:rPr lang="es-AR" dirty="0" smtClean="0"/>
              <a:t>Se transforma una estructura de datos ineficiente en un conjunto de estructuras eficientes.</a:t>
            </a:r>
          </a:p>
          <a:p>
            <a:r>
              <a:rPr lang="es-AR" dirty="0" smtClean="0"/>
              <a:t>Técnica formal de análisis y organización de datos; trata de evitar la redundancia y anomalías de actualización. Introduce formalización en el diseño lógico de las Bases de Datos Relacionales. Además permite mecanizar parte del proceso al disponer de instrumentos algorítmicos de ayuda al diseño Proceso de normalización: disminuye las anomalías de actualización, pero penaliza las consultas (combinación consume muchos recursos).</a:t>
            </a:r>
          </a:p>
          <a:p>
            <a:endParaRPr lang="es-AR" dirty="0" smtClean="0"/>
          </a:p>
          <a:p>
            <a:r>
              <a:rPr lang="es-AR" dirty="0" smtClean="0"/>
              <a:t>Ejemplo: </a:t>
            </a:r>
          </a:p>
          <a:p>
            <a:pPr>
              <a:buNone/>
            </a:pPr>
            <a:endParaRPr lang="es-AR" dirty="0"/>
          </a:p>
        </p:txBody>
      </p:sp>
      <p:pic>
        <p:nvPicPr>
          <p:cNvPr id="1028" name="Picture 4"/>
          <p:cNvPicPr>
            <a:picLocks noChangeAspect="1" noChangeArrowheads="1"/>
          </p:cNvPicPr>
          <p:nvPr/>
        </p:nvPicPr>
        <p:blipFill>
          <a:blip r:embed="rId2" cstate="print"/>
          <a:srcRect/>
          <a:stretch>
            <a:fillRect/>
          </a:stretch>
        </p:blipFill>
        <p:spPr bwMode="auto">
          <a:xfrm>
            <a:off x="2915816" y="3861048"/>
            <a:ext cx="4176464" cy="25507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 xmlns:p14="http://schemas.microsoft.com/office/powerpoint/2010/main" val="2691811636"/>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ox(in)">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maxresdefault.jpg"/>
          <p:cNvPicPr>
            <a:picLocks noChangeAspect="1"/>
          </p:cNvPicPr>
          <p:nvPr/>
        </p:nvPicPr>
        <p:blipFill>
          <a:blip r:embed="rId3" cstate="print"/>
          <a:srcRect l="7520" r="8261"/>
          <a:stretch>
            <a:fillRect/>
          </a:stretch>
        </p:blipFill>
        <p:spPr>
          <a:xfrm>
            <a:off x="4572000" y="4164736"/>
            <a:ext cx="4032448" cy="2693264"/>
          </a:xfrm>
          <a:prstGeom prst="rect">
            <a:avLst/>
          </a:prstGeom>
          <a:effectLst>
            <a:softEdge rad="635000"/>
          </a:effectLst>
        </p:spPr>
      </p:pic>
      <p:sp>
        <p:nvSpPr>
          <p:cNvPr id="2" name="1 Título"/>
          <p:cNvSpPr>
            <a:spLocks noGrp="1"/>
          </p:cNvSpPr>
          <p:nvPr>
            <p:ph type="title"/>
          </p:nvPr>
        </p:nvSpPr>
        <p:spPr>
          <a:xfrm>
            <a:off x="755576" y="188640"/>
            <a:ext cx="7632848" cy="1154097"/>
          </a:xfrm>
        </p:spPr>
        <p:txBody>
          <a:bodyPr>
            <a:normAutofit fontScale="90000"/>
          </a:bodyPr>
          <a:lstStyle/>
          <a:p>
            <a:r>
              <a:rPr lang="es-AR" u="sng" dirty="0" smtClean="0"/>
              <a:t>ATRIBUTOS DE LA INFORMACIÓN</a:t>
            </a:r>
            <a:endParaRPr lang="es-AR" u="sng" dirty="0"/>
          </a:p>
        </p:txBody>
      </p:sp>
      <p:sp>
        <p:nvSpPr>
          <p:cNvPr id="3" name="2 Marcador de contenido"/>
          <p:cNvSpPr>
            <a:spLocks noGrp="1"/>
          </p:cNvSpPr>
          <p:nvPr>
            <p:ph idx="1"/>
          </p:nvPr>
        </p:nvSpPr>
        <p:spPr>
          <a:xfrm>
            <a:off x="467544" y="1556792"/>
            <a:ext cx="7315200" cy="4392488"/>
          </a:xfrm>
        </p:spPr>
        <p:txBody>
          <a:bodyPr>
            <a:normAutofit fontScale="62500" lnSpcReduction="20000"/>
          </a:bodyPr>
          <a:lstStyle/>
          <a:p>
            <a:endParaRPr lang="es-AR" dirty="0" smtClean="0"/>
          </a:p>
          <a:p>
            <a:endParaRPr lang="es-AR" sz="2300" dirty="0" smtClean="0"/>
          </a:p>
          <a:p>
            <a:r>
              <a:rPr lang="es-AR" sz="2300" b="1" u="sng" dirty="0" smtClean="0">
                <a:latin typeface="Arial Rounded MT Bold" pitchFamily="34" charset="0"/>
              </a:rPr>
              <a:t>Objetivo: </a:t>
            </a:r>
            <a:r>
              <a:rPr lang="es-AR" sz="2300" b="1" dirty="0" smtClean="0">
                <a:latin typeface="Arial Rounded MT Bold" pitchFamily="34" charset="0"/>
              </a:rPr>
              <a:t>La información debe tener una finalidad en el momento de ser trasmitida sino será solamente dato .</a:t>
            </a:r>
            <a:endParaRPr lang="es-AR" sz="2300" b="1" u="sng" dirty="0" smtClean="0">
              <a:latin typeface="Arial Rounded MT Bold" pitchFamily="34" charset="0"/>
            </a:endParaRPr>
          </a:p>
          <a:p>
            <a:pPr>
              <a:buNone/>
            </a:pPr>
            <a:endParaRPr lang="es-AR" sz="2300" b="1" u="sng" dirty="0" smtClean="0">
              <a:latin typeface="Arial Rounded MT Bold" pitchFamily="34" charset="0"/>
            </a:endParaRPr>
          </a:p>
          <a:p>
            <a:r>
              <a:rPr lang="es-AR" sz="2300" b="1" u="sng" dirty="0" smtClean="0">
                <a:latin typeface="Arial Rounded MT Bold" pitchFamily="34" charset="0"/>
              </a:rPr>
              <a:t>Forma de Representación</a:t>
            </a:r>
            <a:r>
              <a:rPr lang="es-AR" sz="2300" b="1" dirty="0" smtClean="0">
                <a:latin typeface="Arial Rounded MT Bold" pitchFamily="34" charset="0"/>
              </a:rPr>
              <a:t>: Pueden </a:t>
            </a:r>
            <a:r>
              <a:rPr lang="es-AR" sz="2300" b="1" dirty="0" smtClean="0">
                <a:latin typeface="Arial Rounded MT Bold" pitchFamily="34" charset="0"/>
              </a:rPr>
              <a:t>ser gráficos, listas, etc</a:t>
            </a:r>
            <a:r>
              <a:rPr lang="es-AR" sz="2300" b="1" dirty="0" smtClean="0">
                <a:latin typeface="Arial Rounded MT Bold" pitchFamily="34" charset="0"/>
              </a:rPr>
              <a:t>.</a:t>
            </a:r>
          </a:p>
          <a:p>
            <a:pPr>
              <a:buNone/>
            </a:pPr>
            <a:endParaRPr lang="es-AR" sz="2300" b="1" dirty="0" smtClean="0">
              <a:latin typeface="Arial Rounded MT Bold" pitchFamily="34" charset="0"/>
            </a:endParaRPr>
          </a:p>
          <a:p>
            <a:r>
              <a:rPr lang="es-AR" sz="2300" b="1" u="sng" dirty="0" smtClean="0">
                <a:latin typeface="Arial Rounded MT Bold" pitchFamily="34" charset="0"/>
              </a:rPr>
              <a:t>Redundancia</a:t>
            </a:r>
            <a:r>
              <a:rPr lang="es-AR" sz="2300" b="1" dirty="0" smtClean="0">
                <a:latin typeface="Arial Rounded MT Bold" pitchFamily="34" charset="0"/>
              </a:rPr>
              <a:t>: Redundancia o exceso de información es perjudicial por las inconsistencias. En cambio la información redundante reduce la incertidumbre.</a:t>
            </a:r>
          </a:p>
          <a:p>
            <a:pPr>
              <a:buNone/>
            </a:pPr>
            <a:endParaRPr lang="es-AR" sz="2300" b="1" dirty="0" smtClean="0">
              <a:latin typeface="Arial Rounded MT Bold" pitchFamily="34" charset="0"/>
            </a:endParaRPr>
          </a:p>
          <a:p>
            <a:r>
              <a:rPr lang="es-AR" sz="2300" b="1" u="sng" dirty="0" smtClean="0">
                <a:latin typeface="Arial Rounded MT Bold" pitchFamily="34" charset="0"/>
              </a:rPr>
              <a:t>Frecuencia</a:t>
            </a:r>
            <a:r>
              <a:rPr lang="es-AR" sz="2300" b="1" dirty="0" smtClean="0">
                <a:latin typeface="Arial Rounded MT Bold" pitchFamily="34" charset="0"/>
              </a:rPr>
              <a:t>: </a:t>
            </a:r>
            <a:r>
              <a:rPr lang="es-AR" sz="2300" b="1" dirty="0" smtClean="0">
                <a:latin typeface="Arial Rounded MT Bold" pitchFamily="34" charset="0"/>
              </a:rPr>
              <a:t>Cantidad </a:t>
            </a:r>
            <a:r>
              <a:rPr lang="es-AR" sz="2300" b="1" dirty="0" smtClean="0">
                <a:latin typeface="Arial Rounded MT Bold" pitchFamily="34" charset="0"/>
              </a:rPr>
              <a:t>de veces que se transmite en una unidad de </a:t>
            </a:r>
            <a:r>
              <a:rPr lang="es-AR" sz="2300" b="1" dirty="0" smtClean="0">
                <a:latin typeface="Arial Rounded MT Bold" pitchFamily="34" charset="0"/>
              </a:rPr>
              <a:t>tiempo</a:t>
            </a:r>
          </a:p>
          <a:p>
            <a:pPr>
              <a:buNone/>
            </a:pPr>
            <a:endParaRPr lang="es-AR" sz="2300" b="1" dirty="0" smtClean="0">
              <a:latin typeface="Arial Rounded MT Bold" pitchFamily="34" charset="0"/>
            </a:endParaRPr>
          </a:p>
          <a:p>
            <a:r>
              <a:rPr lang="es-AR" sz="2300" b="1" u="sng" dirty="0" smtClean="0">
                <a:latin typeface="Arial Rounded MT Bold" pitchFamily="34" charset="0"/>
              </a:rPr>
              <a:t>Costo</a:t>
            </a:r>
            <a:r>
              <a:rPr lang="es-AR" sz="2300" b="1" dirty="0" smtClean="0">
                <a:latin typeface="Arial Rounded MT Bold" pitchFamily="34" charset="0"/>
              </a:rPr>
              <a:t>: Precio </a:t>
            </a:r>
            <a:r>
              <a:rPr lang="es-AR" sz="2300" b="1" dirty="0" smtClean="0">
                <a:latin typeface="Arial Rounded MT Bold" pitchFamily="34" charset="0"/>
              </a:rPr>
              <a:t>para conseguirla</a:t>
            </a:r>
            <a:r>
              <a:rPr lang="es-AR" sz="2300" b="1" dirty="0" smtClean="0">
                <a:latin typeface="Arial Rounded MT Bold" pitchFamily="34" charset="0"/>
              </a:rPr>
              <a:t>.</a:t>
            </a:r>
          </a:p>
          <a:p>
            <a:pPr>
              <a:buNone/>
            </a:pPr>
            <a:endParaRPr lang="es-AR" sz="2300" b="1" dirty="0" smtClean="0">
              <a:latin typeface="Arial Rounded MT Bold" pitchFamily="34" charset="0"/>
            </a:endParaRPr>
          </a:p>
          <a:p>
            <a:r>
              <a:rPr lang="es-AR" sz="2300" b="1" u="sng" dirty="0" smtClean="0">
                <a:latin typeface="Arial Rounded MT Bold" pitchFamily="34" charset="0"/>
              </a:rPr>
              <a:t>Valor</a:t>
            </a:r>
            <a:r>
              <a:rPr lang="es-AR" sz="2300" b="1" dirty="0" smtClean="0">
                <a:latin typeface="Arial Rounded MT Bold" pitchFamily="34" charset="0"/>
              </a:rPr>
              <a:t>: Su </a:t>
            </a:r>
            <a:r>
              <a:rPr lang="es-AR" sz="2300" b="1" dirty="0" smtClean="0">
                <a:latin typeface="Arial Rounded MT Bold" pitchFamily="34" charset="0"/>
              </a:rPr>
              <a:t>utilidad para la toma de decisiones</a:t>
            </a:r>
            <a:r>
              <a:rPr lang="es-AR" sz="2300" b="1" dirty="0" smtClean="0">
                <a:latin typeface="Arial Rounded MT Bold" pitchFamily="34" charset="0"/>
              </a:rPr>
              <a:t>.</a:t>
            </a:r>
          </a:p>
          <a:p>
            <a:pPr>
              <a:buNone/>
            </a:pPr>
            <a:endParaRPr lang="es-AR" sz="2300" b="1" dirty="0" smtClean="0">
              <a:latin typeface="Arial Rounded MT Bold" pitchFamily="34" charset="0"/>
            </a:endParaRPr>
          </a:p>
          <a:p>
            <a:r>
              <a:rPr lang="es-AR" sz="2300" b="1" u="sng" dirty="0" smtClean="0">
                <a:latin typeface="Arial Rounded MT Bold" pitchFamily="34" charset="0"/>
              </a:rPr>
              <a:t>Densidad : </a:t>
            </a:r>
            <a:r>
              <a:rPr lang="es-AR" sz="2300" b="1" dirty="0" smtClean="0">
                <a:latin typeface="Arial Rounded MT Bold" pitchFamily="34" charset="0"/>
              </a:rPr>
              <a:t>Representa el volumen de la información.</a:t>
            </a:r>
            <a:endParaRPr lang="es-AR" sz="2300" b="1" dirty="0" smtClean="0">
              <a:latin typeface="Arial Rounded MT Bold" pitchFamily="34" charset="0"/>
            </a:endParaRPr>
          </a:p>
          <a:p>
            <a:pPr>
              <a:buNone/>
            </a:pPr>
            <a:endParaRPr lang="es-AR" dirty="0"/>
          </a:p>
        </p:txBody>
      </p:sp>
    </p:spTree>
  </p:cSld>
  <p:clrMapOvr>
    <a:masterClrMapping/>
  </p:clrMapOvr>
  <p:transition spd="slow">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60648"/>
            <a:ext cx="7315200" cy="1154097"/>
          </a:xfrm>
        </p:spPr>
        <p:txBody>
          <a:bodyPr/>
          <a:lstStyle/>
          <a:p>
            <a:pPr algn="ctr"/>
            <a:r>
              <a:rPr lang="es-AR" u="sng" dirty="0" smtClean="0"/>
              <a:t>SISTEMA</a:t>
            </a:r>
            <a:endParaRPr lang="es-AR" u="sng" dirty="0"/>
          </a:p>
        </p:txBody>
      </p:sp>
      <p:sp>
        <p:nvSpPr>
          <p:cNvPr id="6" name="5 CuadroTexto"/>
          <p:cNvSpPr txBox="1"/>
          <p:nvPr/>
        </p:nvSpPr>
        <p:spPr>
          <a:xfrm>
            <a:off x="323528" y="1700808"/>
            <a:ext cx="3744416" cy="4370427"/>
          </a:xfrm>
          <a:prstGeom prst="rect">
            <a:avLst/>
          </a:prstGeom>
          <a:noFill/>
        </p:spPr>
        <p:txBody>
          <a:bodyPr wrap="square" rtlCol="0">
            <a:spAutoFit/>
          </a:bodyPr>
          <a:lstStyle/>
          <a:p>
            <a:endParaRPr lang="es-AR" sz="2000" dirty="0" smtClean="0"/>
          </a:p>
          <a:p>
            <a:endParaRPr lang="es-AR" sz="2000" dirty="0" smtClean="0"/>
          </a:p>
          <a:p>
            <a:pPr>
              <a:buFont typeface="Wingdings" pitchFamily="2" charset="2"/>
              <a:buChar char="v"/>
            </a:pPr>
            <a:r>
              <a:rPr lang="es-AR" sz="2000" dirty="0" smtClean="0"/>
              <a:t> Conjunto </a:t>
            </a:r>
            <a:r>
              <a:rPr lang="es-AR" sz="2000" dirty="0" smtClean="0"/>
              <a:t>de componentes que se relacionan para lograr un </a:t>
            </a:r>
            <a:r>
              <a:rPr lang="es-AR" sz="2000" b="1" dirty="0" smtClean="0"/>
              <a:t>objetivo </a:t>
            </a:r>
            <a:r>
              <a:rPr lang="es-AR" sz="2000" b="1" dirty="0" smtClean="0"/>
              <a:t>común.</a:t>
            </a:r>
          </a:p>
          <a:p>
            <a:endParaRPr lang="es-AR" sz="2000" b="1" dirty="0" smtClean="0"/>
          </a:p>
          <a:p>
            <a:pPr>
              <a:buFont typeface="Wingdings" pitchFamily="2" charset="2"/>
              <a:buChar char="v"/>
            </a:pPr>
            <a:r>
              <a:rPr lang="es-AR" sz="2000" dirty="0" smtClean="0"/>
              <a:t>Su </a:t>
            </a:r>
            <a:r>
              <a:rPr lang="es-AR" sz="2000" dirty="0" smtClean="0"/>
              <a:t>funcionamiento es complejo de </a:t>
            </a:r>
            <a:r>
              <a:rPr lang="es-AR" sz="2000" dirty="0" smtClean="0"/>
              <a:t>entender.</a:t>
            </a:r>
          </a:p>
          <a:p>
            <a:endParaRPr lang="es-AR" sz="2000" dirty="0" smtClean="0"/>
          </a:p>
          <a:p>
            <a:pPr>
              <a:buFont typeface="Wingdings" pitchFamily="2" charset="2"/>
              <a:buChar char="v"/>
            </a:pPr>
            <a:r>
              <a:rPr lang="es-AR" sz="2000" dirty="0" smtClean="0"/>
              <a:t>Ejemplos </a:t>
            </a:r>
            <a:r>
              <a:rPr lang="es-AR" sz="2000" dirty="0" smtClean="0"/>
              <a:t>de sistemas: sistema lingüístico, sistema solar, red telefónica, sistema circulatorio, sistema térmico.</a:t>
            </a:r>
          </a:p>
          <a:p>
            <a:endParaRPr lang="es-AR" dirty="0" smtClean="0"/>
          </a:p>
        </p:txBody>
      </p:sp>
      <p:pic>
        <p:nvPicPr>
          <p:cNvPr id="7" name="6 Imagen" descr="sistema-3.jpg"/>
          <p:cNvPicPr>
            <a:picLocks noChangeAspect="1"/>
          </p:cNvPicPr>
          <p:nvPr/>
        </p:nvPicPr>
        <p:blipFill>
          <a:blip r:embed="rId2" cstate="print"/>
          <a:stretch>
            <a:fillRect/>
          </a:stretch>
        </p:blipFill>
        <p:spPr>
          <a:xfrm>
            <a:off x="3059832" y="2204864"/>
            <a:ext cx="5842467" cy="3672408"/>
          </a:xfrm>
          <a:prstGeom prst="rect">
            <a:avLst/>
          </a:prstGeom>
          <a:effectLst>
            <a:softEdge rad="635000"/>
          </a:effectLst>
        </p:spPr>
      </p:pic>
    </p:spTree>
  </p:cSld>
  <p:clrMapOvr>
    <a:masterClrMapping/>
  </p:clrMapOvr>
  <p:transition spd="slow">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0"/>
            <a:ext cx="7315200" cy="1154097"/>
          </a:xfrm>
        </p:spPr>
        <p:txBody>
          <a:bodyPr>
            <a:normAutofit fontScale="90000"/>
          </a:bodyPr>
          <a:lstStyle/>
          <a:p>
            <a:r>
              <a:rPr lang="es-AR" dirty="0" smtClean="0"/>
              <a:t>DESCOMPOSICIÓN FUNCIONAL</a:t>
            </a:r>
            <a:endParaRPr lang="es-AR" dirty="0"/>
          </a:p>
        </p:txBody>
      </p:sp>
      <p:sp>
        <p:nvSpPr>
          <p:cNvPr id="3" name="2 Marcador de contenido"/>
          <p:cNvSpPr>
            <a:spLocks noGrp="1"/>
          </p:cNvSpPr>
          <p:nvPr>
            <p:ph idx="1"/>
          </p:nvPr>
        </p:nvSpPr>
        <p:spPr>
          <a:xfrm>
            <a:off x="4427984" y="1268760"/>
            <a:ext cx="4248472" cy="5112568"/>
          </a:xfrm>
          <a:solidFill>
            <a:schemeClr val="accent4">
              <a:lumMod val="75000"/>
            </a:schemeClr>
          </a:solidFill>
          <a:effectLst>
            <a:glow rad="101600">
              <a:schemeClr val="accent4">
                <a:satMod val="175000"/>
                <a:alpha val="40000"/>
              </a:schemeClr>
            </a:glow>
            <a:outerShdw blurRad="50800" dist="38100" dir="10800000" algn="r" rotWithShape="0">
              <a:prstClr val="black">
                <a:alpha val="40000"/>
              </a:prstClr>
            </a:outerShdw>
          </a:effectLst>
          <a:scene3d>
            <a:camera prst="orthographicFront"/>
            <a:lightRig rig="threePt" dir="t"/>
          </a:scene3d>
          <a:sp3d extrusionH="76200" contourW="12700">
            <a:bevelT/>
            <a:bevelB prst="relaxedInset"/>
            <a:extrusionClr>
              <a:schemeClr val="accent4">
                <a:lumMod val="75000"/>
              </a:schemeClr>
            </a:extrusionClr>
            <a:contourClr>
              <a:schemeClr val="tx1"/>
            </a:contourClr>
          </a:sp3d>
        </p:spPr>
        <p:txBody>
          <a:bodyPr>
            <a:normAutofit/>
          </a:bodyPr>
          <a:lstStyle/>
          <a:p>
            <a:pPr>
              <a:buNone/>
            </a:pPr>
            <a:endParaRPr lang="es-AR" dirty="0" smtClean="0"/>
          </a:p>
          <a:p>
            <a:endParaRPr lang="es-AR" dirty="0" smtClean="0"/>
          </a:p>
          <a:p>
            <a:r>
              <a:rPr lang="es-AR" i="1" dirty="0" smtClean="0">
                <a:latin typeface="ABeeZee" pitchFamily="50" charset="0"/>
              </a:rPr>
              <a:t>División de un sistema en partes para manejar su complejidad. Se realiza en base a dos criterios</a:t>
            </a:r>
            <a:r>
              <a:rPr lang="es-AR" i="1" dirty="0" smtClean="0">
                <a:latin typeface="ABeeZee" pitchFamily="50" charset="0"/>
              </a:rPr>
              <a:t>:</a:t>
            </a:r>
          </a:p>
          <a:p>
            <a:pPr>
              <a:buNone/>
            </a:pPr>
            <a:endParaRPr lang="es-AR" dirty="0" smtClean="0">
              <a:latin typeface="ABeeZee" pitchFamily="50" charset="0"/>
            </a:endParaRPr>
          </a:p>
          <a:p>
            <a:r>
              <a:rPr lang="es-AR" b="1" u="sng" dirty="0" smtClean="0">
                <a:latin typeface="ABeeZee" pitchFamily="50" charset="0"/>
              </a:rPr>
              <a:t>Cohesión: </a:t>
            </a:r>
            <a:r>
              <a:rPr lang="es-AR" b="1" dirty="0" smtClean="0">
                <a:latin typeface="ABeeZee" pitchFamily="50" charset="0"/>
              </a:rPr>
              <a:t>Relación </a:t>
            </a:r>
            <a:r>
              <a:rPr lang="es-AR" b="1" dirty="0" smtClean="0">
                <a:latin typeface="ABeeZee" pitchFamily="50" charset="0"/>
              </a:rPr>
              <a:t>interna entre los componentes de un sistema. Debe ser alta.</a:t>
            </a:r>
          </a:p>
          <a:p>
            <a:r>
              <a:rPr lang="es-AR" b="1" u="sng" dirty="0" smtClean="0">
                <a:latin typeface="ABeeZee" pitchFamily="50" charset="0"/>
              </a:rPr>
              <a:t>Acoplamiento: </a:t>
            </a:r>
            <a:r>
              <a:rPr lang="es-AR" b="1" dirty="0" smtClean="0">
                <a:latin typeface="ABeeZee" pitchFamily="50" charset="0"/>
              </a:rPr>
              <a:t>Relación </a:t>
            </a:r>
            <a:r>
              <a:rPr lang="es-AR" b="1" dirty="0" smtClean="0">
                <a:latin typeface="ABeeZee" pitchFamily="50" charset="0"/>
              </a:rPr>
              <a:t>entre los procesos después de la descomposición. Debe ser bajo.</a:t>
            </a:r>
          </a:p>
          <a:p>
            <a:pPr>
              <a:buNone/>
            </a:pPr>
            <a:endParaRPr lang="es-AR" dirty="0" smtClean="0"/>
          </a:p>
          <a:p>
            <a:pPr>
              <a:buNone/>
            </a:pPr>
            <a:endParaRPr lang="es-AR" dirty="0"/>
          </a:p>
        </p:txBody>
      </p:sp>
      <p:pic>
        <p:nvPicPr>
          <p:cNvPr id="4" name="3 Imagen" descr="descargar.png"/>
          <p:cNvPicPr>
            <a:picLocks noChangeAspect="1"/>
          </p:cNvPicPr>
          <p:nvPr/>
        </p:nvPicPr>
        <p:blipFill>
          <a:blip r:embed="rId2" cstate="print"/>
          <a:stretch>
            <a:fillRect/>
          </a:stretch>
        </p:blipFill>
        <p:spPr>
          <a:xfrm>
            <a:off x="467544" y="2060848"/>
            <a:ext cx="3888432" cy="3211498"/>
          </a:xfrm>
          <a:prstGeom prst="rect">
            <a:avLst/>
          </a:prstGeom>
          <a:effectLst>
            <a:softEdge rad="127000"/>
          </a:effectLst>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 calcmode="lin" valueType="num">
                                      <p:cBhvr>
                                        <p:cTn id="14" dur="1000" fill="hold"/>
                                        <p:tgtEl>
                                          <p:spTgt spid="3">
                                            <p:bg/>
                                          </p:spTgt>
                                        </p:tgtEl>
                                        <p:attrNameLst>
                                          <p:attrName>ppt_w</p:attrName>
                                        </p:attrNameLst>
                                      </p:cBhvr>
                                      <p:tavLst>
                                        <p:tav tm="0">
                                          <p:val>
                                            <p:strVal val="#ppt_w*0.70"/>
                                          </p:val>
                                        </p:tav>
                                        <p:tav tm="100000">
                                          <p:val>
                                            <p:strVal val="#ppt_w"/>
                                          </p:val>
                                        </p:tav>
                                      </p:tavLst>
                                    </p:anim>
                                    <p:anim calcmode="lin" valueType="num">
                                      <p:cBhvr>
                                        <p:cTn id="15" dur="1000" fill="hold"/>
                                        <p:tgtEl>
                                          <p:spTgt spid="3">
                                            <p:bg/>
                                          </p:spTgt>
                                        </p:tgtEl>
                                        <p:attrNameLst>
                                          <p:attrName>ppt_h</p:attrName>
                                        </p:attrNameLst>
                                      </p:cBhvr>
                                      <p:tavLst>
                                        <p:tav tm="0">
                                          <p:val>
                                            <p:strVal val="#ppt_h"/>
                                          </p:val>
                                        </p:tav>
                                        <p:tav tm="100000">
                                          <p:val>
                                            <p:strVal val="#ppt_h"/>
                                          </p:val>
                                        </p:tav>
                                      </p:tavLst>
                                    </p:anim>
                                    <p:animEffect transition="in" filter="fade">
                                      <p:cBhvr>
                                        <p:cTn id="16" dur="1000"/>
                                        <p:tgtEl>
                                          <p:spTgt spid="3">
                                            <p:bg/>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amond(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404664"/>
            <a:ext cx="8892480" cy="1154097"/>
          </a:xfrm>
        </p:spPr>
        <p:txBody>
          <a:bodyPr>
            <a:normAutofit fontScale="90000"/>
          </a:bodyPr>
          <a:lstStyle/>
          <a:p>
            <a:pPr algn="ctr"/>
            <a:r>
              <a:rPr lang="es-AR" u="sng" dirty="0" smtClean="0"/>
              <a:t>CARACTERISTICAS </a:t>
            </a:r>
            <a:br>
              <a:rPr lang="es-AR" u="sng" dirty="0" smtClean="0"/>
            </a:br>
            <a:r>
              <a:rPr lang="es-AR" u="sng" dirty="0" smtClean="0"/>
              <a:t>DE LOS SISTEMAS</a:t>
            </a:r>
            <a:endParaRPr lang="es-AR" u="sng" dirty="0"/>
          </a:p>
        </p:txBody>
      </p:sp>
      <p:sp>
        <p:nvSpPr>
          <p:cNvPr id="3" name="2 Marcador de contenido"/>
          <p:cNvSpPr>
            <a:spLocks noGrp="1"/>
          </p:cNvSpPr>
          <p:nvPr>
            <p:ph idx="1"/>
          </p:nvPr>
        </p:nvSpPr>
        <p:spPr>
          <a:xfrm>
            <a:off x="251520" y="1484784"/>
            <a:ext cx="5040560" cy="5184576"/>
          </a:xfrm>
        </p:spPr>
        <p:txBody>
          <a:bodyPr>
            <a:normAutofit fontScale="77500" lnSpcReduction="20000"/>
          </a:bodyPr>
          <a:lstStyle/>
          <a:p>
            <a:endParaRPr lang="es-AR" dirty="0" smtClean="0"/>
          </a:p>
          <a:p>
            <a:endParaRPr lang="es-AR" dirty="0" smtClean="0">
              <a:latin typeface="Bell MT" pitchFamily="18" charset="0"/>
            </a:endParaRPr>
          </a:p>
          <a:p>
            <a:pPr>
              <a:buFont typeface="Wingdings" pitchFamily="2" charset="2"/>
              <a:buChar char="q"/>
            </a:pPr>
            <a:r>
              <a:rPr lang="es-AR" b="1" u="sng" dirty="0" smtClean="0">
                <a:latin typeface="Bell MT" pitchFamily="18" charset="0"/>
              </a:rPr>
              <a:t>Objetivos</a:t>
            </a:r>
            <a:r>
              <a:rPr lang="es-AR" b="1" u="sng" dirty="0" smtClean="0">
                <a:latin typeface="Bell MT" pitchFamily="18" charset="0"/>
              </a:rPr>
              <a:t>.</a:t>
            </a:r>
          </a:p>
          <a:p>
            <a:pPr>
              <a:buFont typeface="Wingdings" pitchFamily="2" charset="2"/>
              <a:buChar char="q"/>
            </a:pPr>
            <a:r>
              <a:rPr lang="es-AR" b="1" u="sng" dirty="0" smtClean="0">
                <a:latin typeface="Bell MT" pitchFamily="18" charset="0"/>
              </a:rPr>
              <a:t>Elementos</a:t>
            </a:r>
            <a:r>
              <a:rPr lang="es-AR" b="1" dirty="0" smtClean="0">
                <a:latin typeface="Bell MT" pitchFamily="18" charset="0"/>
              </a:rPr>
              <a:t>: cómo está constituido.</a:t>
            </a:r>
          </a:p>
          <a:p>
            <a:pPr>
              <a:buFont typeface="Wingdings" pitchFamily="2" charset="2"/>
              <a:buChar char="q"/>
            </a:pPr>
            <a:r>
              <a:rPr lang="es-AR" b="1" u="sng" dirty="0" smtClean="0">
                <a:latin typeface="Bell MT" pitchFamily="18" charset="0"/>
              </a:rPr>
              <a:t>Ambiente</a:t>
            </a:r>
            <a:r>
              <a:rPr lang="es-AR" b="1" dirty="0" smtClean="0">
                <a:latin typeface="Bell MT" pitchFamily="18" charset="0"/>
              </a:rPr>
              <a:t>: provee insumos al sistema o recibe salidas.</a:t>
            </a:r>
          </a:p>
          <a:p>
            <a:pPr>
              <a:buFont typeface="Wingdings" pitchFamily="2" charset="2"/>
              <a:buChar char="q"/>
            </a:pPr>
            <a:r>
              <a:rPr lang="es-AR" b="1" u="sng" dirty="0" smtClean="0">
                <a:latin typeface="Bell MT" pitchFamily="18" charset="0"/>
              </a:rPr>
              <a:t>Límites</a:t>
            </a:r>
            <a:r>
              <a:rPr lang="es-AR" b="1" dirty="0" smtClean="0">
                <a:latin typeface="Bell MT" pitchFamily="18" charset="0"/>
              </a:rPr>
              <a:t>: separan al sistema de su medio ambiente.</a:t>
            </a:r>
          </a:p>
          <a:p>
            <a:pPr>
              <a:buFont typeface="Wingdings" pitchFamily="2" charset="2"/>
              <a:buChar char="q"/>
            </a:pPr>
            <a:r>
              <a:rPr lang="es-AR" b="1" u="sng" dirty="0" smtClean="0">
                <a:latin typeface="Bell MT" pitchFamily="18" charset="0"/>
              </a:rPr>
              <a:t>Homeostasia</a:t>
            </a:r>
            <a:r>
              <a:rPr lang="es-AR" b="1" dirty="0" smtClean="0">
                <a:latin typeface="Bell MT" pitchFamily="18" charset="0"/>
              </a:rPr>
              <a:t>: organización interna. Equilibrio dinámico entre los procesos internos.</a:t>
            </a:r>
          </a:p>
          <a:p>
            <a:pPr>
              <a:buFont typeface="Wingdings" pitchFamily="2" charset="2"/>
              <a:buChar char="q"/>
            </a:pPr>
            <a:r>
              <a:rPr lang="es-AR" b="1" u="sng" dirty="0" smtClean="0">
                <a:latin typeface="Bell MT" pitchFamily="18" charset="0"/>
              </a:rPr>
              <a:t>Entropía</a:t>
            </a:r>
            <a:r>
              <a:rPr lang="es-AR" b="1" dirty="0" smtClean="0">
                <a:latin typeface="Bell MT" pitchFamily="18" charset="0"/>
              </a:rPr>
              <a:t>: tendencia a desgastarse</a:t>
            </a:r>
            <a:r>
              <a:rPr lang="es-AR" b="1" dirty="0" smtClean="0">
                <a:latin typeface="Bell MT" pitchFamily="18" charset="0"/>
              </a:rPr>
              <a:t>.</a:t>
            </a:r>
          </a:p>
          <a:p>
            <a:pPr>
              <a:buNone/>
            </a:pPr>
            <a:endParaRPr lang="es-AR" b="1" dirty="0" smtClean="0">
              <a:latin typeface="Bell MT" pitchFamily="18" charset="0"/>
            </a:endParaRPr>
          </a:p>
          <a:p>
            <a:pPr>
              <a:buFont typeface="Wingdings" pitchFamily="2" charset="2"/>
              <a:buChar char="q"/>
            </a:pPr>
            <a:r>
              <a:rPr lang="es-AR" sz="2100" b="1" dirty="0" smtClean="0">
                <a:latin typeface="Bell MT" pitchFamily="18" charset="0"/>
              </a:rPr>
              <a:t>Todos los sistemas tienen objetivos, estos propósitos son las metas o fines hacia los cuales pretende llegar.</a:t>
            </a:r>
          </a:p>
          <a:p>
            <a:pPr>
              <a:buFont typeface="Wingdings" pitchFamily="2" charset="2"/>
              <a:buChar char="q"/>
            </a:pPr>
            <a:r>
              <a:rPr lang="es-AR" sz="2100" b="1" dirty="0" smtClean="0">
                <a:latin typeface="Bell MT" pitchFamily="18" charset="0"/>
              </a:rPr>
              <a:t>El ambiente, en donde esta inmerso el sistema, es todo lo que está fuera de él; engloba lo que está fuera del control del sistema.</a:t>
            </a:r>
          </a:p>
          <a:p>
            <a:pPr>
              <a:buFont typeface="Wingdings" pitchFamily="2" charset="2"/>
              <a:buChar char="q"/>
            </a:pPr>
            <a:r>
              <a:rPr lang="es-AR" sz="2100" b="1" dirty="0" smtClean="0">
                <a:latin typeface="Bell MT" pitchFamily="18" charset="0"/>
              </a:rPr>
              <a:t>El ambiente actúa sobre el sistema cuando le provee insumos y cuando recibe de él sus salidas</a:t>
            </a:r>
          </a:p>
          <a:p>
            <a:endParaRPr lang="es-AR" dirty="0"/>
          </a:p>
        </p:txBody>
      </p:sp>
      <p:pic>
        <p:nvPicPr>
          <p:cNvPr id="4" name="3 Imagen" descr="8d4bfe_92a2886a9260408e8f22151008c8c788_mv2.gif"/>
          <p:cNvPicPr>
            <a:picLocks noChangeAspect="1"/>
          </p:cNvPicPr>
          <p:nvPr/>
        </p:nvPicPr>
        <p:blipFill>
          <a:blip r:embed="rId2" cstate="print"/>
          <a:stretch>
            <a:fillRect/>
          </a:stretch>
        </p:blipFill>
        <p:spPr>
          <a:xfrm>
            <a:off x="5292080" y="2492896"/>
            <a:ext cx="3181350" cy="187642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dissolv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dissolv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dissolv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dissolv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dissolv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dissolve">
                                      <p:cBhvr>
                                        <p:cTn id="5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5uedqae7zuzqqsc6ncgnpi6j4l6jc3sachvcdoaizecfr3dnitcq_3_0.png"/>
          <p:cNvPicPr>
            <a:picLocks noChangeAspect="1"/>
          </p:cNvPicPr>
          <p:nvPr/>
        </p:nvPicPr>
        <p:blipFill>
          <a:blip r:embed="rId2" cstate="print"/>
          <a:stretch>
            <a:fillRect/>
          </a:stretch>
        </p:blipFill>
        <p:spPr>
          <a:xfrm>
            <a:off x="395536" y="332656"/>
            <a:ext cx="8388424" cy="374332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3" name="2 Marcador de contenido"/>
          <p:cNvSpPr>
            <a:spLocks noGrp="1"/>
          </p:cNvSpPr>
          <p:nvPr>
            <p:ph idx="1"/>
          </p:nvPr>
        </p:nvSpPr>
        <p:spPr>
          <a:xfrm>
            <a:off x="971600" y="3717032"/>
            <a:ext cx="7315200" cy="3539527"/>
          </a:xfrm>
        </p:spPr>
        <p:txBody>
          <a:bodyPr/>
          <a:lstStyle/>
          <a:p>
            <a:pPr>
              <a:buNone/>
            </a:pPr>
            <a:endParaRPr lang="es-AR" dirty="0" smtClean="0"/>
          </a:p>
          <a:p>
            <a:r>
              <a:rPr lang="es-AR" b="1" dirty="0" smtClean="0"/>
              <a:t>En línea</a:t>
            </a:r>
            <a:r>
              <a:rPr lang="es-AR" b="1" dirty="0" smtClean="0"/>
              <a:t>: aceptan </a:t>
            </a:r>
            <a:r>
              <a:rPr lang="es-AR" b="1" dirty="0" smtClean="0"/>
              <a:t>la entrada directamente del área donde se creó y la salida se devuelve directamente donde es requerida.</a:t>
            </a:r>
          </a:p>
          <a:p>
            <a:pPr>
              <a:buNone/>
            </a:pPr>
            <a:r>
              <a:rPr lang="es-AR" dirty="0" smtClean="0"/>
              <a:t>    </a:t>
            </a:r>
            <a:endParaRPr lang="es-AR" dirty="0" smtClean="0"/>
          </a:p>
          <a:p>
            <a:r>
              <a:rPr lang="es-AR" b="1" dirty="0" smtClean="0"/>
              <a:t>En </a:t>
            </a:r>
            <a:r>
              <a:rPr lang="es-AR" b="1" dirty="0" smtClean="0"/>
              <a:t>tiempo real</a:t>
            </a:r>
            <a:r>
              <a:rPr lang="es-AR" b="1" dirty="0" smtClean="0"/>
              <a:t>: recibe </a:t>
            </a:r>
            <a:r>
              <a:rPr lang="es-AR" b="1" dirty="0" smtClean="0"/>
              <a:t>datos, los procesa, y los devuelve con rapidez</a:t>
            </a:r>
            <a:r>
              <a:rPr lang="es-AR" b="1" dirty="0" smtClean="0"/>
              <a:t>.</a:t>
            </a:r>
            <a:endParaRPr lang="es-AR" b="1" dirty="0" smtClean="0"/>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3429000"/>
            <a:ext cx="8136904" cy="3240360"/>
          </a:xfrm>
        </p:spPr>
        <p:txBody>
          <a:bodyPr>
            <a:normAutofit fontScale="92500" lnSpcReduction="20000"/>
          </a:bodyPr>
          <a:lstStyle/>
          <a:p>
            <a:endParaRPr lang="es-AR" dirty="0" smtClean="0"/>
          </a:p>
          <a:p>
            <a:endParaRPr lang="es-AR" dirty="0" smtClean="0"/>
          </a:p>
          <a:p>
            <a:r>
              <a:rPr lang="es-AR" b="1" dirty="0" smtClean="0"/>
              <a:t>Procesamiento </a:t>
            </a:r>
            <a:r>
              <a:rPr lang="es-AR" b="1" dirty="0" smtClean="0"/>
              <a:t>de datos: procesan grandes volúmenes de datos, los almacenan y recuperan. Realizan cálculos, clasificación y ordenamiento. Control operativo</a:t>
            </a:r>
            <a:r>
              <a:rPr lang="es-AR" b="1" dirty="0" smtClean="0"/>
              <a:t>.</a:t>
            </a:r>
          </a:p>
          <a:p>
            <a:endParaRPr lang="es-AR" b="1" dirty="0" smtClean="0"/>
          </a:p>
          <a:p>
            <a:r>
              <a:rPr lang="es-AR" b="1" dirty="0" smtClean="0"/>
              <a:t>De </a:t>
            </a:r>
            <a:r>
              <a:rPr lang="es-AR" b="1" dirty="0" smtClean="0"/>
              <a:t>información gerencial</a:t>
            </a:r>
            <a:r>
              <a:rPr lang="es-AR" b="1" dirty="0" smtClean="0"/>
              <a:t>: auxilian </a:t>
            </a:r>
            <a:r>
              <a:rPr lang="es-AR" b="1" dirty="0" smtClean="0"/>
              <a:t>a los profesionales de una organización en la toma de decisiones. Control administrativo</a:t>
            </a:r>
            <a:r>
              <a:rPr lang="es-AR" b="1" dirty="0" smtClean="0"/>
              <a:t>.</a:t>
            </a:r>
          </a:p>
          <a:p>
            <a:endParaRPr lang="es-AR" b="1" dirty="0" smtClean="0"/>
          </a:p>
          <a:p>
            <a:r>
              <a:rPr lang="es-AR" b="1" dirty="0" smtClean="0"/>
              <a:t>De </a:t>
            </a:r>
            <a:r>
              <a:rPr lang="es-AR" b="1" dirty="0" smtClean="0"/>
              <a:t>apoyo a la toma de decisiones</a:t>
            </a:r>
            <a:r>
              <a:rPr lang="es-AR" b="1" dirty="0" smtClean="0"/>
              <a:t>: permiten </a:t>
            </a:r>
            <a:r>
              <a:rPr lang="es-AR" b="1" dirty="0" smtClean="0"/>
              <a:t>evaluar y analizar la gestión de la organización. Ofrecen sugerencias amplias y generales. Administración estratégica.</a:t>
            </a:r>
          </a:p>
          <a:p>
            <a:endParaRPr lang="es-AR" dirty="0"/>
          </a:p>
        </p:txBody>
      </p:sp>
      <p:pic>
        <p:nvPicPr>
          <p:cNvPr id="4" name="3 Imagen" descr="Piramide-SI-Español.png"/>
          <p:cNvPicPr>
            <a:picLocks noChangeAspect="1"/>
          </p:cNvPicPr>
          <p:nvPr/>
        </p:nvPicPr>
        <p:blipFill>
          <a:blip r:embed="rId2" cstate="print"/>
          <a:stretch>
            <a:fillRect/>
          </a:stretch>
        </p:blipFill>
        <p:spPr>
          <a:xfrm>
            <a:off x="1187624" y="116632"/>
            <a:ext cx="6413723" cy="3810547"/>
          </a:xfrm>
          <a:prstGeom prst="rect">
            <a:avLst/>
          </a:prstGeom>
          <a:effectLst>
            <a:softEdge rad="317500"/>
          </a:effectLst>
        </p:spPr>
      </p:pic>
    </p:spTree>
  </p:cSld>
  <p:clrMapOvr>
    <a:masterClrMapping/>
  </p:clrMapOvr>
  <p:transition spd="slow">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08920"/>
            <a:ext cx="6624736" cy="1154097"/>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s-AR" sz="11600" b="1" dirty="0" smtClean="0">
                <a:ln w="50800"/>
                <a:solidFill>
                  <a:srgbClr val="800000"/>
                </a:solidFill>
                <a:latin typeface="Tw Cen MT" panose="020B0602020104020603" pitchFamily="34" charset="0"/>
              </a:rPr>
              <a:t>Unidad </a:t>
            </a:r>
            <a:r>
              <a:rPr lang="es-AR" sz="11600" b="1" dirty="0" smtClean="0">
                <a:ln w="50800"/>
                <a:solidFill>
                  <a:srgbClr val="800000"/>
                </a:solidFill>
                <a:latin typeface="Tw Cen MT" panose="020B0602020104020603" pitchFamily="34" charset="0"/>
              </a:rPr>
              <a:t>III</a:t>
            </a:r>
            <a:endParaRPr lang="es-AR" sz="11600" b="1" dirty="0">
              <a:ln w="50800"/>
              <a:solidFill>
                <a:srgbClr val="800000"/>
              </a:solidFill>
              <a:latin typeface="Tw Cen MT" panose="020B0602020104020603" pitchFamily="34" charset="0"/>
            </a:endParaRPr>
          </a:p>
        </p:txBody>
      </p:sp>
      <p:sp>
        <p:nvSpPr>
          <p:cNvPr id="4" name="3 CuadroTexto"/>
          <p:cNvSpPr txBox="1"/>
          <p:nvPr/>
        </p:nvSpPr>
        <p:spPr>
          <a:xfrm>
            <a:off x="4355976" y="3655957"/>
            <a:ext cx="3816424" cy="523220"/>
          </a:xfrm>
          <a:prstGeom prst="rect">
            <a:avLst/>
          </a:prstGeom>
          <a:noFill/>
        </p:spPr>
        <p:txBody>
          <a:bodyPr wrap="square" rtlCol="0">
            <a:spAutoFit/>
          </a:bodyPr>
          <a:lstStyle/>
          <a:p>
            <a:r>
              <a:rPr lang="es-AR" sz="2800" dirty="0" smtClean="0">
                <a:latin typeface="Tw Cen MT" panose="020B0602020104020603" pitchFamily="34" charset="0"/>
              </a:rPr>
              <a:t>Modelo Estructurado</a:t>
            </a:r>
            <a:endParaRPr lang="es-AR" sz="2800" dirty="0">
              <a:latin typeface="Tw Cen MT" panose="020B0602020104020603" pitchFamily="34" charset="0"/>
            </a:endParaRPr>
          </a:p>
        </p:txBody>
      </p:sp>
    </p:spTree>
    <p:extLst>
      <p:ext uri="{BB962C8B-B14F-4D97-AF65-F5344CB8AC3E}">
        <p14:creationId xmlns="" xmlns:p14="http://schemas.microsoft.com/office/powerpoint/2010/main" val="3448284564"/>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0" fill="hold"/>
                                        <p:tgtEl>
                                          <p:spTgt spid="4"/>
                                        </p:tgtEl>
                                        <p:attrNameLst>
                                          <p:attrName>ppt_x</p:attrName>
                                        </p:attrNameLst>
                                      </p:cBhvr>
                                      <p:tavLst>
                                        <p:tav tm="0">
                                          <p:val>
                                            <p:strVal val="#ppt_x"/>
                                          </p:val>
                                        </p:tav>
                                        <p:tav tm="100000">
                                          <p:val>
                                            <p:strVal val="#ppt_x"/>
                                          </p:val>
                                        </p:tav>
                                      </p:tavLst>
                                    </p:anim>
                                    <p:anim calcmode="lin" valueType="num">
                                      <p:cBhvr additive="base">
                                        <p:cTn id="14"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47664" y="2780928"/>
            <a:ext cx="5904656" cy="1224136"/>
          </a:xfrm>
          <a:noFill/>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s-AR" sz="11500" b="1" dirty="0" smtClean="0">
                <a:ln w="11430"/>
                <a:solidFill>
                  <a:srgbClr val="800000"/>
                </a:solidFill>
                <a:effectLst>
                  <a:outerShdw blurRad="50800" dist="39000" dir="5460000" algn="tl">
                    <a:srgbClr val="000000">
                      <a:alpha val="38000"/>
                    </a:srgbClr>
                  </a:outerShdw>
                </a:effectLst>
                <a:latin typeface="Tw Cen MT" panose="020B0602020104020603" pitchFamily="34" charset="0"/>
              </a:rPr>
              <a:t>Unidad I</a:t>
            </a:r>
            <a:endParaRPr lang="es-AR" sz="11500" b="1" dirty="0">
              <a:ln w="11430"/>
              <a:solidFill>
                <a:srgbClr val="800000"/>
              </a:solidFill>
              <a:effectLst>
                <a:outerShdw blurRad="50800" dist="39000" dir="5460000" algn="tl">
                  <a:srgbClr val="000000">
                    <a:alpha val="38000"/>
                  </a:srgbClr>
                </a:outerShdw>
              </a:effectLst>
              <a:latin typeface="Tw Cen MT" panose="020B0602020104020603" pitchFamily="34" charset="0"/>
            </a:endParaRPr>
          </a:p>
        </p:txBody>
      </p:sp>
      <p:sp>
        <p:nvSpPr>
          <p:cNvPr id="4" name="3 CuadroTexto"/>
          <p:cNvSpPr txBox="1"/>
          <p:nvPr/>
        </p:nvSpPr>
        <p:spPr>
          <a:xfrm>
            <a:off x="5148064" y="3917567"/>
            <a:ext cx="2448272" cy="523220"/>
          </a:xfrm>
          <a:prstGeom prst="rect">
            <a:avLst/>
          </a:prstGeom>
          <a:noFill/>
        </p:spPr>
        <p:txBody>
          <a:bodyPr wrap="square" rtlCol="0">
            <a:spAutoFit/>
          </a:bodyPr>
          <a:lstStyle/>
          <a:p>
            <a:r>
              <a:rPr lang="es-AR" sz="2800" dirty="0" smtClean="0">
                <a:latin typeface="Tw Cen MT" panose="020B0602020104020603" pitchFamily="34" charset="0"/>
              </a:rPr>
              <a:t>Introducción</a:t>
            </a:r>
            <a:endParaRPr lang="es-AR" sz="2800" dirty="0">
              <a:latin typeface="Tw Cen MT" panose="020B0602020104020603" pitchFamily="34" charset="0"/>
            </a:endParaRPr>
          </a:p>
        </p:txBody>
      </p:sp>
    </p:spTree>
    <p:extLst>
      <p:ext uri="{BB962C8B-B14F-4D97-AF65-F5344CB8AC3E}">
        <p14:creationId xmlns="" xmlns:p14="http://schemas.microsoft.com/office/powerpoint/2010/main" val="1755547211"/>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0" fill="hold"/>
                                        <p:tgtEl>
                                          <p:spTgt spid="4"/>
                                        </p:tgtEl>
                                        <p:attrNameLst>
                                          <p:attrName>ppt_x</p:attrName>
                                        </p:attrNameLst>
                                      </p:cBhvr>
                                      <p:tavLst>
                                        <p:tav tm="0">
                                          <p:val>
                                            <p:strVal val="#ppt_x"/>
                                          </p:val>
                                        </p:tav>
                                        <p:tav tm="100000">
                                          <p:val>
                                            <p:strVal val="#ppt_x"/>
                                          </p:val>
                                        </p:tav>
                                      </p:tavLst>
                                    </p:anim>
                                    <p:anim calcmode="lin" valueType="num">
                                      <p:cBhvr additive="base">
                                        <p:cTn id="14"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60648"/>
            <a:ext cx="7315200" cy="1154097"/>
          </a:xfrm>
        </p:spPr>
        <p:txBody>
          <a:bodyPr/>
          <a:lstStyle/>
          <a:p>
            <a:pPr algn="ctr"/>
            <a:r>
              <a:rPr lang="es-AR" u="sng" dirty="0" smtClean="0"/>
              <a:t>USO DE MODELOS</a:t>
            </a:r>
            <a:endParaRPr lang="es-AR" u="sng" dirty="0"/>
          </a:p>
        </p:txBody>
      </p:sp>
      <p:sp>
        <p:nvSpPr>
          <p:cNvPr id="3" name="2 Marcador de contenido"/>
          <p:cNvSpPr>
            <a:spLocks noGrp="1"/>
          </p:cNvSpPr>
          <p:nvPr>
            <p:ph idx="1"/>
          </p:nvPr>
        </p:nvSpPr>
        <p:spPr>
          <a:xfrm>
            <a:off x="899592" y="1988840"/>
            <a:ext cx="7315200" cy="3539527"/>
          </a:xfrm>
        </p:spPr>
        <p:txBody>
          <a:bodyPr/>
          <a:lstStyle/>
          <a:p>
            <a:endParaRPr lang="es-AR" dirty="0" smtClean="0"/>
          </a:p>
          <a:p>
            <a:endParaRPr lang="es-AR" dirty="0" smtClean="0">
              <a:latin typeface="ABeeZee" pitchFamily="50" charset="0"/>
            </a:endParaRPr>
          </a:p>
          <a:p>
            <a:pPr>
              <a:buFont typeface="Wingdings" pitchFamily="2" charset="2"/>
              <a:buChar char="v"/>
            </a:pPr>
            <a:r>
              <a:rPr lang="es-AR" dirty="0" smtClean="0">
                <a:latin typeface="ABeeZee" pitchFamily="50" charset="0"/>
              </a:rPr>
              <a:t>Un </a:t>
            </a:r>
            <a:r>
              <a:rPr lang="es-AR" b="1" dirty="0" smtClean="0">
                <a:latin typeface="ABeeZee" pitchFamily="50" charset="0"/>
              </a:rPr>
              <a:t>modelo es una representación de la parte de la realidad que interpretamos que quiere el cliente.</a:t>
            </a:r>
          </a:p>
          <a:p>
            <a:pPr>
              <a:buFont typeface="Wingdings" pitchFamily="2" charset="2"/>
              <a:buChar char="v"/>
            </a:pPr>
            <a:r>
              <a:rPr lang="es-AR" dirty="0" smtClean="0">
                <a:latin typeface="ABeeZee" pitchFamily="50" charset="0"/>
              </a:rPr>
              <a:t>Reflejan </a:t>
            </a:r>
            <a:r>
              <a:rPr lang="es-AR" dirty="0" smtClean="0">
                <a:latin typeface="ABeeZee" pitchFamily="50" charset="0"/>
              </a:rPr>
              <a:t>el sistema a desarrollar.</a:t>
            </a:r>
          </a:p>
          <a:p>
            <a:pPr>
              <a:buFont typeface="Wingdings" pitchFamily="2" charset="2"/>
              <a:buChar char="v"/>
            </a:pPr>
            <a:r>
              <a:rPr lang="es-AR" dirty="0" smtClean="0">
                <a:latin typeface="ABeeZee" pitchFamily="50" charset="0"/>
              </a:rPr>
              <a:t>Permite </a:t>
            </a:r>
            <a:r>
              <a:rPr lang="es-AR" dirty="0" smtClean="0">
                <a:latin typeface="ABeeZee" pitchFamily="50" charset="0"/>
              </a:rPr>
              <a:t>centrarse en las características más importantes.</a:t>
            </a:r>
          </a:p>
          <a:p>
            <a:pPr>
              <a:buFont typeface="Wingdings" pitchFamily="2" charset="2"/>
              <a:buChar char="v"/>
            </a:pPr>
            <a:r>
              <a:rPr lang="es-AR" dirty="0" smtClean="0">
                <a:latin typeface="ABeeZee" pitchFamily="50" charset="0"/>
              </a:rPr>
              <a:t>Permite </a:t>
            </a:r>
            <a:r>
              <a:rPr lang="es-AR" dirty="0" smtClean="0">
                <a:latin typeface="ABeeZee" pitchFamily="50" charset="0"/>
              </a:rPr>
              <a:t>verificar que se hayan entendido las necesidades del usuario.</a:t>
            </a:r>
          </a:p>
          <a:p>
            <a:pPr>
              <a:buFont typeface="Wingdings" pitchFamily="2" charset="2"/>
              <a:buChar char="v"/>
            </a:pPr>
            <a:r>
              <a:rPr lang="es-AR" dirty="0" smtClean="0">
                <a:latin typeface="ABeeZee" pitchFamily="50" charset="0"/>
              </a:rPr>
              <a:t>Permite </a:t>
            </a:r>
            <a:r>
              <a:rPr lang="es-AR" dirty="0" smtClean="0">
                <a:latin typeface="ABeeZee" pitchFamily="50" charset="0"/>
              </a:rPr>
              <a:t>documentar el sistema.</a:t>
            </a:r>
          </a:p>
          <a:p>
            <a:pPr>
              <a:buNone/>
            </a:pPr>
            <a:endParaRPr lang="es-AR" dirty="0"/>
          </a:p>
        </p:txBody>
      </p:sp>
    </p:spTree>
  </p:cSld>
  <p:clrMapOvr>
    <a:masterClrMapping/>
  </p:clrMapOvr>
  <p:transition spd="slow">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3356992"/>
            <a:ext cx="7315200" cy="1154097"/>
          </a:xfrm>
        </p:spPr>
        <p:txBody>
          <a:bodyPr>
            <a:normAutofit fontScale="90000"/>
          </a:bodyPr>
          <a:lstStyle/>
          <a:p>
            <a:pPr algn="ctr"/>
            <a:r>
              <a:rPr lang="es-AR" u="sng" dirty="0" smtClean="0"/>
              <a:t>DIAGRAMA DE FLUJO DE DATOS</a:t>
            </a:r>
            <a:endParaRPr lang="es-AR" u="sng" dirty="0"/>
          </a:p>
        </p:txBody>
      </p:sp>
      <p:pic>
        <p:nvPicPr>
          <p:cNvPr id="1026" name="Picture 2"/>
          <p:cNvPicPr>
            <a:picLocks noGrp="1" noChangeAspect="1" noChangeArrowheads="1"/>
          </p:cNvPicPr>
          <p:nvPr>
            <p:ph idx="1"/>
          </p:nvPr>
        </p:nvPicPr>
        <p:blipFill>
          <a:blip r:embed="rId2" cstate="print"/>
          <a:srcRect l="35234" t="27273" r="46063" b="32915"/>
          <a:stretch>
            <a:fillRect/>
          </a:stretch>
        </p:blipFill>
        <p:spPr bwMode="auto">
          <a:xfrm>
            <a:off x="2051720" y="404664"/>
            <a:ext cx="4608512" cy="3153192"/>
          </a:xfrm>
          <a:prstGeom prst="rect">
            <a:avLst/>
          </a:prstGeom>
          <a:noFill/>
          <a:ln w="9525">
            <a:noFill/>
            <a:miter lim="800000"/>
            <a:headEnd/>
            <a:tailEnd/>
          </a:ln>
          <a:effectLst>
            <a:softEdge rad="317500"/>
          </a:effectLst>
        </p:spPr>
      </p:pic>
      <p:sp>
        <p:nvSpPr>
          <p:cNvPr id="9" name="8 CuadroTexto"/>
          <p:cNvSpPr txBox="1"/>
          <p:nvPr/>
        </p:nvSpPr>
        <p:spPr>
          <a:xfrm>
            <a:off x="2411760" y="4549676"/>
            <a:ext cx="4968552" cy="2031325"/>
          </a:xfrm>
          <a:prstGeom prst="rect">
            <a:avLst/>
          </a:prstGeom>
          <a:noFill/>
        </p:spPr>
        <p:txBody>
          <a:bodyPr wrap="square" rtlCol="0">
            <a:spAutoFit/>
          </a:bodyPr>
          <a:lstStyle/>
          <a:p>
            <a:r>
              <a:rPr lang="es-AR" dirty="0" smtClean="0"/>
              <a:t>El diagrama de flujo de datos es una técnica gráfica que representa el flujo de datos y las transformaciones que se aplican a ellos. </a:t>
            </a:r>
            <a:r>
              <a:rPr lang="es-AR" dirty="0" smtClean="0"/>
              <a:t>Representa: </a:t>
            </a:r>
            <a:r>
              <a:rPr lang="es-AR" dirty="0" smtClean="0"/>
              <a:t>Qué funciones o qué transformaciones se realizan sobre los datos. • Pero no, cuándo se realizan o en qué secuencia.</a:t>
            </a:r>
            <a:endParaRPr lang="es-AR" dirty="0"/>
          </a:p>
        </p:txBody>
      </p:sp>
    </p:spTree>
  </p:cSld>
  <p:clrMapOvr>
    <a:masterClrMapping/>
  </p:clrMapOvr>
  <p:transition spd="slow">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708920"/>
            <a:ext cx="7315200" cy="1154097"/>
          </a:xfrm>
        </p:spPr>
        <p:txBody>
          <a:bodyPr/>
          <a:lstStyle/>
          <a:p>
            <a:pPr algn="ctr"/>
            <a:r>
              <a:rPr lang="es-AR" u="sng" dirty="0" smtClean="0"/>
              <a:t>PROCESO</a:t>
            </a:r>
            <a:endParaRPr lang="es-AR" u="sng" dirty="0"/>
          </a:p>
        </p:txBody>
      </p:sp>
      <p:sp>
        <p:nvSpPr>
          <p:cNvPr id="3" name="2 Marcador de contenido"/>
          <p:cNvSpPr>
            <a:spLocks noGrp="1"/>
          </p:cNvSpPr>
          <p:nvPr>
            <p:ph idx="1"/>
          </p:nvPr>
        </p:nvSpPr>
        <p:spPr>
          <a:xfrm>
            <a:off x="971600" y="3573016"/>
            <a:ext cx="7315200" cy="3539527"/>
          </a:xfrm>
        </p:spPr>
        <p:txBody>
          <a:bodyPr/>
          <a:lstStyle/>
          <a:p>
            <a:endParaRPr lang="es-AR" dirty="0" smtClean="0"/>
          </a:p>
          <a:p>
            <a:endParaRPr lang="es-AR" dirty="0" smtClean="0"/>
          </a:p>
          <a:p>
            <a:r>
              <a:rPr lang="es-AR" dirty="0" smtClean="0"/>
              <a:t>Transformadores </a:t>
            </a:r>
            <a:r>
              <a:rPr lang="es-AR" dirty="0" smtClean="0"/>
              <a:t>de flujos de entrada en flujos de salida.</a:t>
            </a:r>
          </a:p>
          <a:p>
            <a:r>
              <a:rPr lang="es-AR" dirty="0" smtClean="0"/>
              <a:t>No </a:t>
            </a:r>
            <a:r>
              <a:rPr lang="es-AR" dirty="0" smtClean="0"/>
              <a:t>muestran detalles procedimentales.</a:t>
            </a:r>
          </a:p>
          <a:p>
            <a:r>
              <a:rPr lang="es-AR" dirty="0" smtClean="0"/>
              <a:t>Nombre</a:t>
            </a:r>
            <a:r>
              <a:rPr lang="es-AR" dirty="0" smtClean="0"/>
              <a:t>: verbo infinitivo + sustantivo</a:t>
            </a:r>
          </a:p>
          <a:p>
            <a:endParaRPr lang="es-AR" dirty="0"/>
          </a:p>
        </p:txBody>
      </p:sp>
      <p:sp>
        <p:nvSpPr>
          <p:cNvPr id="4" name="3 Elipse"/>
          <p:cNvSpPr/>
          <p:nvPr/>
        </p:nvSpPr>
        <p:spPr>
          <a:xfrm>
            <a:off x="3635896" y="836712"/>
            <a:ext cx="1728192" cy="165618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CARGAR ROPA</a:t>
            </a:r>
            <a:endParaRPr lang="es-AR" dirty="0"/>
          </a:p>
        </p:txBody>
      </p:sp>
    </p:spTree>
  </p:cSld>
  <p:clrMapOvr>
    <a:masterClrMapping/>
  </p:clrMapOvr>
  <p:transition spd="slow">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636912"/>
            <a:ext cx="7315200" cy="1154097"/>
          </a:xfrm>
        </p:spPr>
        <p:txBody>
          <a:bodyPr/>
          <a:lstStyle/>
          <a:p>
            <a:pPr algn="ctr"/>
            <a:r>
              <a:rPr lang="es-AR" u="sng" dirty="0" smtClean="0"/>
              <a:t>ENTIDAD EXTERNA</a:t>
            </a:r>
            <a:endParaRPr lang="es-AR" u="sng" dirty="0"/>
          </a:p>
        </p:txBody>
      </p:sp>
      <p:sp>
        <p:nvSpPr>
          <p:cNvPr id="3" name="2 Marcador de contenido"/>
          <p:cNvSpPr>
            <a:spLocks noGrp="1"/>
          </p:cNvSpPr>
          <p:nvPr>
            <p:ph idx="1"/>
          </p:nvPr>
        </p:nvSpPr>
        <p:spPr>
          <a:xfrm>
            <a:off x="899592" y="3573016"/>
            <a:ext cx="7315200" cy="3539527"/>
          </a:xfrm>
        </p:spPr>
        <p:txBody>
          <a:bodyPr/>
          <a:lstStyle/>
          <a:p>
            <a:endParaRPr lang="es-AR" dirty="0" smtClean="0"/>
          </a:p>
          <a:p>
            <a:endParaRPr lang="es-AR" dirty="0" smtClean="0"/>
          </a:p>
          <a:p>
            <a:r>
              <a:rPr lang="es-AR" dirty="0" smtClean="0"/>
              <a:t>Elementos </a:t>
            </a:r>
            <a:r>
              <a:rPr lang="es-AR" dirty="0" smtClean="0"/>
              <a:t>externos al sistema que lo estimulan para responder.</a:t>
            </a:r>
          </a:p>
          <a:p>
            <a:r>
              <a:rPr lang="es-AR" dirty="0" smtClean="0"/>
              <a:t>Están </a:t>
            </a:r>
            <a:r>
              <a:rPr lang="es-AR" dirty="0" smtClean="0"/>
              <a:t>fuera de los límites del sistema.</a:t>
            </a:r>
          </a:p>
          <a:p>
            <a:pPr>
              <a:buNone/>
            </a:pPr>
            <a:endParaRPr lang="es-AR" dirty="0"/>
          </a:p>
        </p:txBody>
      </p:sp>
      <p:sp>
        <p:nvSpPr>
          <p:cNvPr id="4" name="3 Rectángulo"/>
          <p:cNvSpPr/>
          <p:nvPr/>
        </p:nvSpPr>
        <p:spPr>
          <a:xfrm>
            <a:off x="3779912" y="1052736"/>
            <a:ext cx="1656184" cy="12961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CuadroTexto"/>
          <p:cNvSpPr txBox="1"/>
          <p:nvPr/>
        </p:nvSpPr>
        <p:spPr>
          <a:xfrm>
            <a:off x="4139952" y="1484784"/>
            <a:ext cx="928459" cy="369332"/>
          </a:xfrm>
          <a:prstGeom prst="rect">
            <a:avLst/>
          </a:prstGeom>
          <a:noFill/>
        </p:spPr>
        <p:txBody>
          <a:bodyPr wrap="none" rtlCol="0">
            <a:spAutoFit/>
          </a:bodyPr>
          <a:lstStyle/>
          <a:p>
            <a:r>
              <a:rPr lang="es-AR" dirty="0" smtClean="0"/>
              <a:t>SOCIO</a:t>
            </a:r>
            <a:endParaRPr lang="es-AR" dirty="0"/>
          </a:p>
        </p:txBody>
      </p:sp>
    </p:spTree>
  </p:cSld>
  <p:clrMapOvr>
    <a:masterClrMapping/>
  </p:clrMapOvr>
  <p:transition spd="slow">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996952"/>
            <a:ext cx="7315200" cy="1154097"/>
          </a:xfrm>
        </p:spPr>
        <p:txBody>
          <a:bodyPr/>
          <a:lstStyle/>
          <a:p>
            <a:pPr algn="ctr"/>
            <a:r>
              <a:rPr lang="es-AR" u="sng" dirty="0" smtClean="0"/>
              <a:t>FLUJO DE DATOS</a:t>
            </a:r>
            <a:endParaRPr lang="es-AR" u="sng" dirty="0"/>
          </a:p>
        </p:txBody>
      </p:sp>
      <p:sp>
        <p:nvSpPr>
          <p:cNvPr id="3" name="2 Marcador de contenido"/>
          <p:cNvSpPr>
            <a:spLocks noGrp="1"/>
          </p:cNvSpPr>
          <p:nvPr>
            <p:ph idx="1"/>
          </p:nvPr>
        </p:nvSpPr>
        <p:spPr>
          <a:xfrm>
            <a:off x="899592" y="3573016"/>
            <a:ext cx="7315200" cy="3539527"/>
          </a:xfrm>
        </p:spPr>
        <p:txBody>
          <a:bodyPr/>
          <a:lstStyle/>
          <a:p>
            <a:endParaRPr lang="es-AR" dirty="0" smtClean="0"/>
          </a:p>
          <a:p>
            <a:endParaRPr lang="es-AR" dirty="0" smtClean="0"/>
          </a:p>
          <a:p>
            <a:r>
              <a:rPr lang="es-AR" dirty="0" smtClean="0"/>
              <a:t>Representa datos o estructuras de datos que fluyen a través del sistema.</a:t>
            </a:r>
          </a:p>
          <a:p>
            <a:r>
              <a:rPr lang="es-AR" dirty="0" smtClean="0"/>
              <a:t>La </a:t>
            </a:r>
            <a:r>
              <a:rPr lang="es-AR" dirty="0" smtClean="0"/>
              <a:t>flecha indica su sentido. Pueden ser de entrada, salida o temporales.</a:t>
            </a:r>
          </a:p>
          <a:p>
            <a:r>
              <a:rPr lang="es-AR" dirty="0" smtClean="0"/>
              <a:t>Nombre</a:t>
            </a:r>
            <a:r>
              <a:rPr lang="es-AR" dirty="0" smtClean="0"/>
              <a:t>: claro y único</a:t>
            </a:r>
            <a:r>
              <a:rPr lang="es-AR" dirty="0" smtClean="0"/>
              <a:t>.</a:t>
            </a:r>
            <a:endParaRPr lang="es-AR" dirty="0" smtClean="0"/>
          </a:p>
        </p:txBody>
      </p:sp>
      <p:pic>
        <p:nvPicPr>
          <p:cNvPr id="2052" name="Picture 4"/>
          <p:cNvPicPr>
            <a:picLocks noChangeAspect="1" noChangeArrowheads="1"/>
          </p:cNvPicPr>
          <p:nvPr/>
        </p:nvPicPr>
        <p:blipFill>
          <a:blip r:embed="rId2" cstate="print"/>
          <a:srcRect/>
          <a:stretch>
            <a:fillRect/>
          </a:stretch>
        </p:blipFill>
        <p:spPr bwMode="auto">
          <a:xfrm>
            <a:off x="2699792" y="1484784"/>
            <a:ext cx="3649721" cy="1440160"/>
          </a:xfrm>
          <a:prstGeom prst="rect">
            <a:avLst/>
          </a:prstGeom>
          <a:noFill/>
          <a:ln w="9525">
            <a:noFill/>
            <a:miter lim="800000"/>
            <a:headEnd/>
            <a:tailEnd/>
          </a:ln>
        </p:spPr>
      </p:pic>
    </p:spTree>
  </p:cSld>
  <p:clrMapOvr>
    <a:masterClrMapping/>
  </p:clrMapOvr>
  <p:transition spd="slow">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492896"/>
            <a:ext cx="7315200" cy="1154097"/>
          </a:xfrm>
        </p:spPr>
        <p:txBody>
          <a:bodyPr/>
          <a:lstStyle/>
          <a:p>
            <a:pPr algn="ctr"/>
            <a:r>
              <a:rPr lang="es-AR" u="sng" dirty="0" smtClean="0"/>
              <a:t>ALMACÉN DE DATOS</a:t>
            </a:r>
            <a:endParaRPr lang="es-AR" u="sng" dirty="0"/>
          </a:p>
        </p:txBody>
      </p:sp>
      <p:sp>
        <p:nvSpPr>
          <p:cNvPr id="3" name="2 Marcador de contenido"/>
          <p:cNvSpPr>
            <a:spLocks noGrp="1"/>
          </p:cNvSpPr>
          <p:nvPr>
            <p:ph idx="1"/>
          </p:nvPr>
        </p:nvSpPr>
        <p:spPr>
          <a:xfrm>
            <a:off x="899592" y="3717032"/>
            <a:ext cx="7315200" cy="3539527"/>
          </a:xfrm>
        </p:spPr>
        <p:txBody>
          <a:bodyPr/>
          <a:lstStyle/>
          <a:p>
            <a:r>
              <a:rPr lang="es-AR" dirty="0" smtClean="0"/>
              <a:t>Describen los datos persistentes que serán utilizados por el sistema. Permiten guardar, temporalmente, datos que luego podrán ser procesados por el mismo proceso que los creó o por otro distinto</a:t>
            </a:r>
            <a:r>
              <a:rPr lang="es-AR" dirty="0" smtClean="0"/>
              <a:t>.</a:t>
            </a:r>
            <a:endParaRPr lang="es-AR" dirty="0" smtClean="0"/>
          </a:p>
          <a:p>
            <a:r>
              <a:rPr lang="es-AR" dirty="0" smtClean="0"/>
              <a:t>Si </a:t>
            </a:r>
            <a:r>
              <a:rPr lang="es-AR" dirty="0" smtClean="0"/>
              <a:t>un flujo de datos va hacia un almacén, hay modificación del contenido </a:t>
            </a:r>
            <a:r>
              <a:rPr lang="es-AR" b="1" dirty="0" smtClean="0"/>
              <a:t>(escritura).</a:t>
            </a:r>
          </a:p>
          <a:p>
            <a:r>
              <a:rPr lang="es-AR" dirty="0" smtClean="0"/>
              <a:t>Si </a:t>
            </a:r>
            <a:r>
              <a:rPr lang="es-AR" dirty="0" smtClean="0"/>
              <a:t>un flujo de datos proviene de un almacén, no hay modificación </a:t>
            </a:r>
            <a:r>
              <a:rPr lang="es-AR" b="1" dirty="0" smtClean="0"/>
              <a:t>(lectura).</a:t>
            </a:r>
          </a:p>
          <a:p>
            <a:endParaRPr lang="es-AR" dirty="0"/>
          </a:p>
        </p:txBody>
      </p:sp>
      <p:cxnSp>
        <p:nvCxnSpPr>
          <p:cNvPr id="5" name="4 Conector recto"/>
          <p:cNvCxnSpPr/>
          <p:nvPr/>
        </p:nvCxnSpPr>
        <p:spPr>
          <a:xfrm>
            <a:off x="2339752" y="1556792"/>
            <a:ext cx="1584176"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2411760" y="1700808"/>
            <a:ext cx="1462773" cy="369332"/>
          </a:xfrm>
          <a:prstGeom prst="rect">
            <a:avLst/>
          </a:prstGeom>
          <a:noFill/>
        </p:spPr>
        <p:txBody>
          <a:bodyPr wrap="none" rtlCol="0">
            <a:spAutoFit/>
          </a:bodyPr>
          <a:lstStyle/>
          <a:p>
            <a:r>
              <a:rPr lang="es-AR" dirty="0" smtClean="0"/>
              <a:t>PRESTAMO</a:t>
            </a:r>
            <a:endParaRPr lang="es-AR" dirty="0"/>
          </a:p>
        </p:txBody>
      </p:sp>
      <p:cxnSp>
        <p:nvCxnSpPr>
          <p:cNvPr id="7" name="6 Conector recto"/>
          <p:cNvCxnSpPr/>
          <p:nvPr/>
        </p:nvCxnSpPr>
        <p:spPr>
          <a:xfrm>
            <a:off x="2339752" y="2204864"/>
            <a:ext cx="1584176" cy="0"/>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cstate="print"/>
          <a:srcRect/>
          <a:stretch>
            <a:fillRect/>
          </a:stretch>
        </p:blipFill>
        <p:spPr bwMode="auto">
          <a:xfrm>
            <a:off x="4716016" y="260648"/>
            <a:ext cx="1511179" cy="2767385"/>
          </a:xfrm>
          <a:prstGeom prst="rect">
            <a:avLst/>
          </a:prstGeom>
          <a:noFill/>
          <a:ln w="9525">
            <a:noFill/>
            <a:miter lim="800000"/>
            <a:headEnd/>
            <a:tailEnd/>
          </a:ln>
        </p:spPr>
      </p:pic>
    </p:spTree>
  </p:cSld>
  <p:clrMapOvr>
    <a:masterClrMapping/>
  </p:clrMapOvr>
  <p:transition spd="slow">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620688"/>
            <a:ext cx="7315200" cy="1154097"/>
          </a:xfrm>
        </p:spPr>
        <p:txBody>
          <a:bodyPr>
            <a:normAutofit fontScale="90000"/>
          </a:bodyPr>
          <a:lstStyle/>
          <a:p>
            <a:pPr algn="ctr"/>
            <a:r>
              <a:rPr lang="es-AR" u="sng" dirty="0" smtClean="0"/>
              <a:t>RELACIONES ENTRE COMPONENTES</a:t>
            </a:r>
            <a:endParaRPr lang="es-AR" u="sng" dirty="0"/>
          </a:p>
        </p:txBody>
      </p:sp>
      <p:sp>
        <p:nvSpPr>
          <p:cNvPr id="3" name="2 Marcador de contenido"/>
          <p:cNvSpPr>
            <a:spLocks noGrp="1"/>
          </p:cNvSpPr>
          <p:nvPr>
            <p:ph idx="1"/>
          </p:nvPr>
        </p:nvSpPr>
        <p:spPr>
          <a:xfrm>
            <a:off x="2297360" y="2204864"/>
            <a:ext cx="7315200" cy="3539527"/>
          </a:xfrm>
        </p:spPr>
        <p:txBody>
          <a:bodyPr/>
          <a:lstStyle/>
          <a:p>
            <a:r>
              <a:rPr lang="es-AR" dirty="0" smtClean="0"/>
              <a:t>RELACION ENTRE PROCESOS</a:t>
            </a:r>
            <a:endParaRPr lang="es-AR" dirty="0"/>
          </a:p>
        </p:txBody>
      </p:sp>
      <p:pic>
        <p:nvPicPr>
          <p:cNvPr id="4099" name="Picture 3"/>
          <p:cNvPicPr>
            <a:picLocks noChangeAspect="1" noChangeArrowheads="1"/>
          </p:cNvPicPr>
          <p:nvPr/>
        </p:nvPicPr>
        <p:blipFill>
          <a:blip r:embed="rId2" cstate="print"/>
          <a:srcRect/>
          <a:stretch>
            <a:fillRect/>
          </a:stretch>
        </p:blipFill>
        <p:spPr bwMode="auto">
          <a:xfrm>
            <a:off x="2411760" y="2780928"/>
            <a:ext cx="4259213" cy="3789390"/>
          </a:xfrm>
          <a:prstGeom prst="rect">
            <a:avLst/>
          </a:prstGeom>
          <a:noFill/>
          <a:ln w="9525">
            <a:noFill/>
            <a:miter lim="800000"/>
            <a:headEnd/>
            <a:tailEnd/>
          </a:ln>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circle(in)">
                                      <p:cBhvr>
                                        <p:cTn id="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u="sng" dirty="0" smtClean="0"/>
              <a:t>DIAGRAMA DE CONTEXTO</a:t>
            </a:r>
            <a:endParaRPr lang="es-AR" u="sng" dirty="0"/>
          </a:p>
        </p:txBody>
      </p:sp>
      <p:sp>
        <p:nvSpPr>
          <p:cNvPr id="3" name="2 Marcador de contenido"/>
          <p:cNvSpPr>
            <a:spLocks noGrp="1"/>
          </p:cNvSpPr>
          <p:nvPr>
            <p:ph idx="1"/>
          </p:nvPr>
        </p:nvSpPr>
        <p:spPr>
          <a:xfrm>
            <a:off x="395536" y="2924944"/>
            <a:ext cx="7315200" cy="3539527"/>
          </a:xfrm>
        </p:spPr>
        <p:txBody>
          <a:bodyPr/>
          <a:lstStyle/>
          <a:p>
            <a:pPr>
              <a:buNone/>
            </a:pPr>
            <a:r>
              <a:rPr lang="es-AR" u="sng" dirty="0" smtClean="0"/>
              <a:t>Resume el requisito principal del sistema </a:t>
            </a:r>
            <a:endParaRPr lang="es-AR" u="sng" dirty="0" smtClean="0"/>
          </a:p>
          <a:p>
            <a:r>
              <a:rPr lang="es-AR" dirty="0" smtClean="0"/>
              <a:t> </a:t>
            </a:r>
            <a:r>
              <a:rPr lang="es-AR" dirty="0" smtClean="0"/>
              <a:t>Recibir </a:t>
            </a:r>
            <a:r>
              <a:rPr lang="es-AR" dirty="0" smtClean="0"/>
              <a:t>entradas.</a:t>
            </a:r>
          </a:p>
          <a:p>
            <a:r>
              <a:rPr lang="es-AR" dirty="0" smtClean="0"/>
              <a:t>Procesarlas </a:t>
            </a:r>
            <a:r>
              <a:rPr lang="es-AR" dirty="0" smtClean="0"/>
              <a:t>de acuerdo con determinadas </a:t>
            </a:r>
            <a:r>
              <a:rPr lang="es-AR" dirty="0" smtClean="0"/>
              <a:t>funciones.</a:t>
            </a:r>
          </a:p>
          <a:p>
            <a:r>
              <a:rPr lang="es-AR" dirty="0" smtClean="0"/>
              <a:t>Generar </a:t>
            </a:r>
            <a:r>
              <a:rPr lang="es-AR" dirty="0" smtClean="0"/>
              <a:t>las salidas.</a:t>
            </a:r>
            <a:endParaRPr lang="es-AR" dirty="0"/>
          </a:p>
        </p:txBody>
      </p:sp>
      <p:pic>
        <p:nvPicPr>
          <p:cNvPr id="5122" name="Picture 2"/>
          <p:cNvPicPr>
            <a:picLocks noChangeAspect="1" noChangeArrowheads="1"/>
          </p:cNvPicPr>
          <p:nvPr/>
        </p:nvPicPr>
        <p:blipFill>
          <a:blip r:embed="rId2" cstate="print"/>
          <a:srcRect/>
          <a:stretch>
            <a:fillRect/>
          </a:stretch>
        </p:blipFill>
        <p:spPr bwMode="auto">
          <a:xfrm>
            <a:off x="2555776" y="4725144"/>
            <a:ext cx="4257675" cy="1447800"/>
          </a:xfrm>
          <a:prstGeom prst="rect">
            <a:avLst/>
          </a:prstGeom>
          <a:noFill/>
          <a:ln w="9525">
            <a:noFill/>
            <a:miter lim="800000"/>
            <a:headEnd/>
            <a:tailEnd/>
          </a:ln>
        </p:spPr>
      </p:pic>
    </p:spTree>
  </p:cSld>
  <p:clrMapOvr>
    <a:masterClrMapping/>
  </p:clrMapOvr>
  <p:transition spd="slow">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204864"/>
            <a:ext cx="7315200" cy="1154097"/>
          </a:xfrm>
        </p:spPr>
        <p:txBody>
          <a:bodyPr/>
          <a:lstStyle/>
          <a:p>
            <a:pPr algn="ctr"/>
            <a:r>
              <a:rPr lang="es-AR" u="sng" dirty="0" smtClean="0"/>
              <a:t>DFD 2° NIVEL</a:t>
            </a:r>
            <a:endParaRPr lang="es-AR" u="sng" dirty="0"/>
          </a:p>
        </p:txBody>
      </p:sp>
      <p:sp>
        <p:nvSpPr>
          <p:cNvPr id="3" name="2 Marcador de contenido"/>
          <p:cNvSpPr>
            <a:spLocks noGrp="1"/>
          </p:cNvSpPr>
          <p:nvPr>
            <p:ph idx="1"/>
          </p:nvPr>
        </p:nvSpPr>
        <p:spPr/>
        <p:txBody>
          <a:bodyPr/>
          <a:lstStyle/>
          <a:p>
            <a:endParaRPr lang="es-AR" dirty="0" smtClean="0"/>
          </a:p>
          <a:p>
            <a:endParaRPr lang="es-AR" dirty="0" smtClean="0"/>
          </a:p>
          <a:p>
            <a:r>
              <a:rPr lang="es-AR" dirty="0" smtClean="0"/>
              <a:t>Los </a:t>
            </a:r>
            <a:r>
              <a:rPr lang="es-AR" dirty="0" smtClean="0"/>
              <a:t>procesos se describen mediante un nuevo diagrama de flujo de datos que define los flujos y funciones más detalladamente</a:t>
            </a:r>
            <a:r>
              <a:rPr lang="es-AR" dirty="0" smtClean="0"/>
              <a:t>.</a:t>
            </a:r>
          </a:p>
          <a:p>
            <a:r>
              <a:rPr lang="es-AR" dirty="0" smtClean="0"/>
              <a:t>El diagrama se descompone por </a:t>
            </a:r>
            <a:r>
              <a:rPr lang="es-AR" b="1" dirty="0" smtClean="0"/>
              <a:t>niveles</a:t>
            </a:r>
            <a:r>
              <a:rPr lang="es-AR" b="1" dirty="0" smtClean="0"/>
              <a:t>.</a:t>
            </a:r>
            <a:endParaRPr lang="es-AR" dirty="0" smtClean="0"/>
          </a:p>
          <a:p>
            <a:r>
              <a:rPr lang="es-AR" dirty="0" smtClean="0"/>
              <a:t>Se </a:t>
            </a:r>
            <a:r>
              <a:rPr lang="es-AR" dirty="0" smtClean="0"/>
              <a:t>deben respetar los flujos de entrada y salida.</a:t>
            </a:r>
          </a:p>
          <a:p>
            <a:r>
              <a:rPr lang="es-AR" dirty="0" smtClean="0"/>
              <a:t>Un </a:t>
            </a:r>
            <a:r>
              <a:rPr lang="es-AR" dirty="0" smtClean="0"/>
              <a:t>proceso se sigue explotando hasta que se llega a un </a:t>
            </a:r>
            <a:r>
              <a:rPr lang="es-AR" b="1" dirty="0" smtClean="0"/>
              <a:t>proceso primitivo, que posee cierto nivel de simpleza.</a:t>
            </a:r>
          </a:p>
          <a:p>
            <a:endParaRPr lang="es-AR" dirty="0"/>
          </a:p>
        </p:txBody>
      </p:sp>
      <p:pic>
        <p:nvPicPr>
          <p:cNvPr id="6146" name="Picture 2"/>
          <p:cNvPicPr>
            <a:picLocks noChangeAspect="1" noChangeArrowheads="1"/>
          </p:cNvPicPr>
          <p:nvPr/>
        </p:nvPicPr>
        <p:blipFill>
          <a:blip r:embed="rId2" cstate="print"/>
          <a:srcRect/>
          <a:stretch>
            <a:fillRect/>
          </a:stretch>
        </p:blipFill>
        <p:spPr bwMode="auto">
          <a:xfrm>
            <a:off x="2123728" y="260648"/>
            <a:ext cx="4896544" cy="2374381"/>
          </a:xfrm>
          <a:prstGeom prst="rect">
            <a:avLst/>
          </a:prstGeom>
          <a:noFill/>
          <a:ln w="9525">
            <a:noFill/>
            <a:miter lim="800000"/>
            <a:headEnd/>
            <a:tailEnd/>
          </a:ln>
          <a:effectLst>
            <a:softEdge rad="63500"/>
          </a:effectLst>
        </p:spPr>
      </p:pic>
    </p:spTree>
  </p:cSld>
  <p:clrMapOvr>
    <a:masterClrMapping/>
  </p:clrMapOvr>
  <p:transition spd="slow">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620688"/>
            <a:ext cx="7315200" cy="1154097"/>
          </a:xfrm>
        </p:spPr>
        <p:txBody>
          <a:bodyPr/>
          <a:lstStyle/>
          <a:p>
            <a:pPr algn="ctr"/>
            <a:r>
              <a:rPr lang="es-AR" u="sng" dirty="0" smtClean="0"/>
              <a:t>DICCIONARIO DE DATOS</a:t>
            </a:r>
            <a:endParaRPr lang="es-AR" u="sng" dirty="0"/>
          </a:p>
        </p:txBody>
      </p:sp>
      <p:sp>
        <p:nvSpPr>
          <p:cNvPr id="3" name="2 Marcador de contenido"/>
          <p:cNvSpPr>
            <a:spLocks noGrp="1"/>
          </p:cNvSpPr>
          <p:nvPr>
            <p:ph idx="1"/>
          </p:nvPr>
        </p:nvSpPr>
        <p:spPr>
          <a:xfrm>
            <a:off x="899592" y="2204864"/>
            <a:ext cx="7315200" cy="3539527"/>
          </a:xfrm>
        </p:spPr>
        <p:txBody>
          <a:bodyPr/>
          <a:lstStyle/>
          <a:p>
            <a:pPr>
              <a:buNone/>
            </a:pPr>
            <a:r>
              <a:rPr lang="es-AR" dirty="0" smtClean="0"/>
              <a:t>• Listado organizado que contiene detalles de los modelos del sistema </a:t>
            </a:r>
            <a:endParaRPr lang="es-AR" dirty="0" smtClean="0"/>
          </a:p>
          <a:p>
            <a:pPr>
              <a:buNone/>
            </a:pPr>
            <a:r>
              <a:rPr lang="es-AR" dirty="0" smtClean="0"/>
              <a:t>• </a:t>
            </a:r>
            <a:r>
              <a:rPr lang="es-AR" dirty="0" smtClean="0"/>
              <a:t>Tiene definiciones precisas y rigurosas tanto para el usuario como para el analista </a:t>
            </a:r>
            <a:endParaRPr lang="es-AR" dirty="0" smtClean="0"/>
          </a:p>
          <a:p>
            <a:pPr>
              <a:buNone/>
            </a:pPr>
            <a:r>
              <a:rPr lang="es-AR" dirty="0" smtClean="0"/>
              <a:t>• </a:t>
            </a:r>
            <a:r>
              <a:rPr lang="es-AR" dirty="0" smtClean="0"/>
              <a:t>Define el significado de los flujos y almacenamientos que se muestran en los diagramas de flujo de datos. </a:t>
            </a:r>
            <a:endParaRPr lang="es-AR" dirty="0" smtClean="0"/>
          </a:p>
          <a:p>
            <a:pPr>
              <a:buNone/>
            </a:pPr>
            <a:r>
              <a:rPr lang="es-AR" dirty="0" smtClean="0"/>
              <a:t>• </a:t>
            </a:r>
            <a:r>
              <a:rPr lang="es-AR" dirty="0" smtClean="0"/>
              <a:t>Define el significado de los componentes de las especificación de proceso. </a:t>
            </a:r>
            <a:endParaRPr lang="es-AR" dirty="0" smtClean="0"/>
          </a:p>
          <a:p>
            <a:pPr>
              <a:buNone/>
            </a:pPr>
            <a:r>
              <a:rPr lang="es-AR" dirty="0" smtClean="0"/>
              <a:t>• </a:t>
            </a:r>
            <a:r>
              <a:rPr lang="es-AR" dirty="0" smtClean="0"/>
              <a:t>Define el significado de los elementos del modelo entidad interrelación.</a:t>
            </a:r>
            <a:endParaRPr lang="es-AR" dirty="0"/>
          </a:p>
        </p:txBody>
      </p:sp>
    </p:spTree>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76672"/>
            <a:ext cx="7315200" cy="1154097"/>
          </a:xfrm>
        </p:spPr>
        <p:txBody>
          <a:bodyPr>
            <a:noAutofit/>
          </a:bodyPr>
          <a:lstStyle/>
          <a:p>
            <a:r>
              <a:rPr lang="es-AR" sz="3600" u="sng" dirty="0">
                <a:effectLst/>
                <a:latin typeface="Gill Sans MT" panose="020B0502020104020203" pitchFamily="34" charset="0"/>
              </a:rPr>
              <a:t>APRENDIZAJE MEMORÍSTICO VS SIGNIFICATIVO</a:t>
            </a:r>
            <a:endParaRPr lang="es-AR" sz="3200" u="sng" dirty="0">
              <a:effectLst/>
              <a:latin typeface="Gill Sans MT" panose="020B0502020104020203" pitchFamily="34" charset="0"/>
            </a:endParaRPr>
          </a:p>
        </p:txBody>
      </p:sp>
      <p:sp>
        <p:nvSpPr>
          <p:cNvPr id="3" name="2 Marcador de contenido"/>
          <p:cNvSpPr>
            <a:spLocks noGrp="1"/>
          </p:cNvSpPr>
          <p:nvPr>
            <p:ph idx="1"/>
          </p:nvPr>
        </p:nvSpPr>
        <p:spPr>
          <a:xfrm>
            <a:off x="467544" y="1700808"/>
            <a:ext cx="8229600" cy="4609984"/>
          </a:xfrm>
        </p:spPr>
        <p:style>
          <a:lnRef idx="1">
            <a:schemeClr val="accent4"/>
          </a:lnRef>
          <a:fillRef idx="3">
            <a:schemeClr val="accent4"/>
          </a:fillRef>
          <a:effectRef idx="2">
            <a:schemeClr val="accent4"/>
          </a:effectRef>
          <a:fontRef idx="minor">
            <a:schemeClr val="lt1"/>
          </a:fontRef>
        </p:style>
        <p:txBody>
          <a:bodyPr>
            <a:normAutofit/>
          </a:bodyPr>
          <a:lstStyle/>
          <a:p>
            <a:pPr>
              <a:buClr>
                <a:schemeClr val="bg2"/>
              </a:buClr>
              <a:buSzPct val="100000"/>
              <a:buFont typeface="Arial" panose="020B0604020202020204" pitchFamily="34" charset="0"/>
              <a:buChar char="۞"/>
            </a:pPr>
            <a:r>
              <a:rPr lang="es-AR" sz="2800" b="1" u="sng" dirty="0">
                <a:latin typeface="Tw Cen MT" panose="020B0602020104020603" pitchFamily="34" charset="0"/>
              </a:rPr>
              <a:t>Aprendizaje memorístico: </a:t>
            </a:r>
            <a:endParaRPr lang="es-AR" sz="2800" b="1" u="sng" dirty="0" smtClean="0">
              <a:latin typeface="Tw Cen MT" panose="020B0602020104020603" pitchFamily="34" charset="0"/>
            </a:endParaRPr>
          </a:p>
          <a:p>
            <a:pPr marL="45720" indent="0">
              <a:buClr>
                <a:schemeClr val="bg2"/>
              </a:buClr>
              <a:buSzPct val="100000"/>
              <a:buNone/>
            </a:pPr>
            <a:r>
              <a:rPr lang="es-AR" sz="2400" dirty="0" smtClean="0">
                <a:solidFill>
                  <a:schemeClr val="bg1"/>
                </a:solidFill>
                <a:latin typeface="Tw Cen MT" panose="020B0602020104020603" pitchFamily="34" charset="0"/>
              </a:rPr>
              <a:t>Todo </a:t>
            </a:r>
            <a:r>
              <a:rPr lang="es-AR" sz="2400" dirty="0">
                <a:solidFill>
                  <a:schemeClr val="bg1"/>
                </a:solidFill>
                <a:latin typeface="Tw Cen MT" panose="020B0602020104020603" pitchFamily="34" charset="0"/>
              </a:rPr>
              <a:t>se basa en retener información del modo más exacto y literal posible, sin tratar de crear una interpretación de este que sea más fácil de vincular con los conocimientos que ya tenemos y que por consiguiente sea más sencillo “</a:t>
            </a:r>
            <a:r>
              <a:rPr lang="es-AR" sz="2400" b="1" dirty="0">
                <a:solidFill>
                  <a:schemeClr val="bg1"/>
                </a:solidFill>
                <a:latin typeface="Tw Cen MT" panose="020B0602020104020603" pitchFamily="34" charset="0"/>
              </a:rPr>
              <a:t>guardar</a:t>
            </a:r>
            <a:r>
              <a:rPr lang="es-AR" sz="2400" dirty="0">
                <a:solidFill>
                  <a:schemeClr val="bg1"/>
                </a:solidFill>
                <a:latin typeface="Tw Cen MT" panose="020B0602020104020603" pitchFamily="34" charset="0"/>
              </a:rPr>
              <a:t>” en la memoria</a:t>
            </a:r>
            <a:r>
              <a:rPr lang="es-AR" sz="2400" dirty="0" smtClean="0">
                <a:solidFill>
                  <a:schemeClr val="bg1"/>
                </a:solidFill>
                <a:latin typeface="Tw Cen MT" panose="020B0602020104020603" pitchFamily="34" charset="0"/>
              </a:rPr>
              <a:t>.</a:t>
            </a:r>
            <a:endParaRPr lang="es-AR" sz="2800" b="1" u="sng" dirty="0" smtClean="0">
              <a:solidFill>
                <a:schemeClr val="tx1"/>
              </a:solidFill>
              <a:latin typeface="Tw Cen MT" panose="020B0602020104020603" pitchFamily="34" charset="0"/>
            </a:endParaRPr>
          </a:p>
          <a:p>
            <a:pPr>
              <a:buClr>
                <a:schemeClr val="bg2"/>
              </a:buClr>
              <a:buSzPct val="100000"/>
              <a:buFont typeface="Arial" panose="020B0604020202020204" pitchFamily="34" charset="0"/>
              <a:buChar char="۞"/>
            </a:pPr>
            <a:r>
              <a:rPr lang="es-AR" sz="2800" b="1" u="sng" dirty="0">
                <a:solidFill>
                  <a:schemeClr val="tx1"/>
                </a:solidFill>
                <a:latin typeface="Tw Cen MT" panose="020B0602020104020603" pitchFamily="34" charset="0"/>
              </a:rPr>
              <a:t>Aprendizaje significativo</a:t>
            </a:r>
            <a:r>
              <a:rPr lang="es-AR" sz="2800" b="1" u="sng" dirty="0" smtClean="0">
                <a:solidFill>
                  <a:schemeClr val="tx1"/>
                </a:solidFill>
                <a:latin typeface="Tw Cen MT" panose="020B0602020104020603" pitchFamily="34" charset="0"/>
              </a:rPr>
              <a:t>:</a:t>
            </a:r>
          </a:p>
          <a:p>
            <a:pPr marL="45720" indent="0">
              <a:buClr>
                <a:schemeClr val="bg2"/>
              </a:buClr>
              <a:buSzPct val="100000"/>
              <a:buNone/>
            </a:pPr>
            <a:r>
              <a:rPr lang="es-AR" sz="2400" dirty="0" smtClean="0">
                <a:solidFill>
                  <a:schemeClr val="bg1"/>
                </a:solidFill>
                <a:latin typeface="Tw Cen MT" panose="020B0602020104020603" pitchFamily="34" charset="0"/>
              </a:rPr>
              <a:t>Es un </a:t>
            </a:r>
            <a:r>
              <a:rPr lang="es-AR" sz="2400" dirty="0">
                <a:solidFill>
                  <a:schemeClr val="bg1"/>
                </a:solidFill>
                <a:latin typeface="Tw Cen MT" panose="020B0602020104020603" pitchFamily="34" charset="0"/>
              </a:rPr>
              <a:t>tipo de aprendizaje en que un estudiante asocia la información </a:t>
            </a:r>
            <a:r>
              <a:rPr lang="es-AR" sz="2400" dirty="0" smtClean="0">
                <a:solidFill>
                  <a:schemeClr val="bg1"/>
                </a:solidFill>
                <a:latin typeface="Tw Cen MT" panose="020B0602020104020603" pitchFamily="34" charset="0"/>
              </a:rPr>
              <a:t>nueva </a:t>
            </a:r>
            <a:r>
              <a:rPr lang="es-AR" sz="2400" dirty="0">
                <a:solidFill>
                  <a:schemeClr val="bg1"/>
                </a:solidFill>
                <a:latin typeface="Tw Cen MT" panose="020B0602020104020603" pitchFamily="34" charset="0"/>
              </a:rPr>
              <a:t>con la que ya posee; reajustando y reconstruyendo ambas informaciones en este </a:t>
            </a:r>
            <a:r>
              <a:rPr lang="es-AR" sz="2400" dirty="0" smtClean="0">
                <a:solidFill>
                  <a:schemeClr val="bg1"/>
                </a:solidFill>
                <a:latin typeface="Tw Cen MT" panose="020B0602020104020603" pitchFamily="34" charset="0"/>
              </a:rPr>
              <a:t>proceso.</a:t>
            </a:r>
          </a:p>
          <a:p>
            <a:pPr marL="45720" indent="0">
              <a:buClr>
                <a:schemeClr val="bg2"/>
              </a:buClr>
              <a:buSzPct val="100000"/>
              <a:buNone/>
            </a:pPr>
            <a:endParaRPr lang="es-AR" sz="2800" b="1" u="sng" dirty="0">
              <a:solidFill>
                <a:schemeClr val="bg1"/>
              </a:solidFill>
              <a:latin typeface="Tw Cen MT" panose="020B0602020104020603"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84168" y="1132384"/>
            <a:ext cx="2448272" cy="113107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359044384"/>
      </p:ext>
    </p:extLst>
  </p:cSld>
  <p:clrMapOvr>
    <a:masterClrMapping/>
  </p:clrMapOvr>
  <p:transition spd="slow">
    <p:wheel spokes="8"/>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188640"/>
            <a:ext cx="7315200" cy="1154097"/>
          </a:xfrm>
        </p:spPr>
        <p:txBody>
          <a:bodyPr/>
          <a:lstStyle/>
          <a:p>
            <a:pPr algn="ctr"/>
            <a:r>
              <a:rPr lang="es-AR" u="sng" dirty="0" smtClean="0"/>
              <a:t>DATO ELEMENTAL</a:t>
            </a:r>
            <a:endParaRPr lang="es-AR" u="sng" dirty="0"/>
          </a:p>
        </p:txBody>
      </p:sp>
      <p:sp>
        <p:nvSpPr>
          <p:cNvPr id="3" name="2 Marcador de contenido"/>
          <p:cNvSpPr>
            <a:spLocks noGrp="1"/>
          </p:cNvSpPr>
          <p:nvPr>
            <p:ph idx="1"/>
          </p:nvPr>
        </p:nvSpPr>
        <p:spPr>
          <a:xfrm>
            <a:off x="899592" y="1556792"/>
            <a:ext cx="7315200" cy="3539527"/>
          </a:xfrm>
        </p:spPr>
        <p:txBody>
          <a:bodyPr>
            <a:normAutofit fontScale="92500" lnSpcReduction="10000"/>
          </a:bodyPr>
          <a:lstStyle/>
          <a:p>
            <a:pPr>
              <a:buFont typeface="Courier New" pitchFamily="49" charset="0"/>
              <a:buChar char="o"/>
            </a:pPr>
            <a:r>
              <a:rPr lang="es-AR" dirty="0" smtClean="0"/>
              <a:t>Es </a:t>
            </a:r>
            <a:r>
              <a:rPr lang="es-AR" dirty="0" smtClean="0"/>
              <a:t>la mínima unidad indivisible, participa como componente en las estructuras de datos del </a:t>
            </a:r>
            <a:r>
              <a:rPr lang="es-AR" dirty="0" smtClean="0"/>
              <a:t>sistema.</a:t>
            </a:r>
          </a:p>
          <a:p>
            <a:pPr>
              <a:buFont typeface="Courier New" pitchFamily="49" charset="0"/>
              <a:buChar char="o"/>
            </a:pPr>
            <a:r>
              <a:rPr lang="es-AR" dirty="0" smtClean="0"/>
              <a:t>Son </a:t>
            </a:r>
            <a:r>
              <a:rPr lang="es-AR" dirty="0" smtClean="0"/>
              <a:t>sinónimos: elemento de dato, atributo, campo, </a:t>
            </a:r>
            <a:r>
              <a:rPr lang="es-AR" dirty="0" smtClean="0"/>
              <a:t>etc.</a:t>
            </a:r>
          </a:p>
          <a:p>
            <a:pPr>
              <a:buFont typeface="Courier New" pitchFamily="49" charset="0"/>
              <a:buChar char="o"/>
            </a:pPr>
            <a:r>
              <a:rPr lang="es-AR" dirty="0" smtClean="0"/>
              <a:t>Es </a:t>
            </a:r>
            <a:r>
              <a:rPr lang="es-AR" dirty="0" smtClean="0"/>
              <a:t>el componente con mayor nivel de detalle, de él se especifica: </a:t>
            </a:r>
            <a:endParaRPr lang="es-AR" dirty="0" smtClean="0"/>
          </a:p>
          <a:p>
            <a:pPr>
              <a:buNone/>
            </a:pPr>
            <a:endParaRPr lang="es-AR" dirty="0" smtClean="0"/>
          </a:p>
          <a:p>
            <a:pPr>
              <a:buNone/>
            </a:pPr>
            <a:r>
              <a:rPr lang="es-AR" dirty="0" smtClean="0"/>
              <a:t>nombre </a:t>
            </a:r>
          </a:p>
          <a:p>
            <a:pPr>
              <a:buNone/>
            </a:pPr>
            <a:r>
              <a:rPr lang="es-AR" dirty="0" smtClean="0"/>
              <a:t>descripción </a:t>
            </a:r>
          </a:p>
          <a:p>
            <a:pPr>
              <a:buNone/>
            </a:pPr>
            <a:r>
              <a:rPr lang="es-AR" dirty="0" smtClean="0"/>
              <a:t>longitud </a:t>
            </a:r>
          </a:p>
          <a:p>
            <a:pPr>
              <a:buNone/>
            </a:pPr>
            <a:r>
              <a:rPr lang="es-AR" dirty="0" smtClean="0"/>
              <a:t>Tipo </a:t>
            </a:r>
          </a:p>
          <a:p>
            <a:pPr>
              <a:buNone/>
            </a:pPr>
            <a:r>
              <a:rPr lang="es-AR" dirty="0" smtClean="0"/>
              <a:t>dominio </a:t>
            </a:r>
            <a:r>
              <a:rPr lang="es-AR" dirty="0" smtClean="0"/>
              <a:t>de valores admisibles</a:t>
            </a:r>
            <a:endParaRPr lang="es-AR" dirty="0"/>
          </a:p>
        </p:txBody>
      </p:sp>
      <p:pic>
        <p:nvPicPr>
          <p:cNvPr id="4" name="3 Imagen" descr="14.png"/>
          <p:cNvPicPr>
            <a:picLocks noChangeAspect="1"/>
          </p:cNvPicPr>
          <p:nvPr/>
        </p:nvPicPr>
        <p:blipFill>
          <a:blip r:embed="rId2" cstate="print"/>
          <a:stretch>
            <a:fillRect/>
          </a:stretch>
        </p:blipFill>
        <p:spPr>
          <a:xfrm>
            <a:off x="5292080" y="3573016"/>
            <a:ext cx="2600325" cy="2057400"/>
          </a:xfrm>
          <a:prstGeom prst="rect">
            <a:avLst/>
          </a:prstGeom>
        </p:spPr>
      </p:pic>
    </p:spTree>
  </p:cSld>
  <p:clrMapOvr>
    <a:masterClrMapping/>
  </p:clrMapOvr>
  <p:transition spd="slow">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548680"/>
            <a:ext cx="7315200" cy="1154097"/>
          </a:xfrm>
        </p:spPr>
        <p:txBody>
          <a:bodyPr/>
          <a:lstStyle/>
          <a:p>
            <a:pPr algn="ctr"/>
            <a:r>
              <a:rPr lang="es-AR" u="sng" dirty="0" smtClean="0"/>
              <a:t>ESTRUCTURA DE DATOS</a:t>
            </a:r>
            <a:endParaRPr lang="es-AR" u="sng" dirty="0"/>
          </a:p>
        </p:txBody>
      </p:sp>
      <p:sp>
        <p:nvSpPr>
          <p:cNvPr id="3" name="2 Marcador de contenido"/>
          <p:cNvSpPr>
            <a:spLocks noGrp="1"/>
          </p:cNvSpPr>
          <p:nvPr>
            <p:ph idx="1"/>
          </p:nvPr>
        </p:nvSpPr>
        <p:spPr>
          <a:xfrm>
            <a:off x="899592" y="2276872"/>
            <a:ext cx="7315200" cy="3539527"/>
          </a:xfrm>
        </p:spPr>
        <p:txBody>
          <a:bodyPr/>
          <a:lstStyle/>
          <a:p>
            <a:pPr>
              <a:buFont typeface="Wingdings" pitchFamily="2" charset="2"/>
              <a:buChar char="ü"/>
            </a:pPr>
            <a:r>
              <a:rPr lang="es-AR" dirty="0" smtClean="0"/>
              <a:t>Los </a:t>
            </a:r>
            <a:r>
              <a:rPr lang="es-AR" dirty="0" smtClean="0"/>
              <a:t>datos elementales se agrupan en estructuras para describir componentes del </a:t>
            </a:r>
            <a:r>
              <a:rPr lang="es-AR" dirty="0" smtClean="0"/>
              <a:t>sistema.</a:t>
            </a:r>
          </a:p>
          <a:p>
            <a:pPr>
              <a:buFont typeface="Wingdings" pitchFamily="2" charset="2"/>
              <a:buChar char="ü"/>
            </a:pPr>
            <a:r>
              <a:rPr lang="es-AR" dirty="0" smtClean="0"/>
              <a:t>Una </a:t>
            </a:r>
            <a:r>
              <a:rPr lang="es-AR" dirty="0" smtClean="0"/>
              <a:t>estructura de datos está compuesta por elementos de datos y/o estructuras de </a:t>
            </a:r>
            <a:r>
              <a:rPr lang="es-AR" dirty="0" smtClean="0"/>
              <a:t>datos.</a:t>
            </a:r>
          </a:p>
          <a:p>
            <a:pPr>
              <a:buFont typeface="Wingdings" pitchFamily="2" charset="2"/>
              <a:buChar char="ü"/>
            </a:pPr>
            <a:r>
              <a:rPr lang="es-AR" dirty="0" smtClean="0"/>
              <a:t>Se </a:t>
            </a:r>
            <a:r>
              <a:rPr lang="es-AR" dirty="0" smtClean="0"/>
              <a:t>construyen a partir de un conjunto de relaciones entre los componentes</a:t>
            </a:r>
            <a:r>
              <a:rPr lang="es-AR" dirty="0" smtClean="0"/>
              <a:t>:</a:t>
            </a:r>
          </a:p>
          <a:p>
            <a:pPr>
              <a:buFont typeface="Wingdings" pitchFamily="2" charset="2"/>
              <a:buChar char="Ø"/>
            </a:pPr>
            <a:r>
              <a:rPr lang="es-AR" dirty="0" smtClean="0"/>
              <a:t>relación </a:t>
            </a:r>
            <a:r>
              <a:rPr lang="es-AR" dirty="0" smtClean="0"/>
              <a:t>secuencial </a:t>
            </a:r>
            <a:r>
              <a:rPr lang="es-AR" dirty="0" smtClean="0"/>
              <a:t>“+”</a:t>
            </a:r>
          </a:p>
          <a:p>
            <a:pPr>
              <a:buFont typeface="Wingdings" pitchFamily="2" charset="2"/>
              <a:buChar char="Ø"/>
            </a:pPr>
            <a:r>
              <a:rPr lang="es-AR" dirty="0" smtClean="0"/>
              <a:t>relación </a:t>
            </a:r>
            <a:r>
              <a:rPr lang="es-AR" dirty="0" smtClean="0"/>
              <a:t>de selección “[ </a:t>
            </a:r>
            <a:r>
              <a:rPr lang="es-AR" dirty="0" smtClean="0"/>
              <a:t>]”</a:t>
            </a:r>
          </a:p>
          <a:p>
            <a:pPr>
              <a:buFont typeface="Wingdings" pitchFamily="2" charset="2"/>
              <a:buChar char="Ø"/>
            </a:pPr>
            <a:r>
              <a:rPr lang="es-AR" dirty="0" smtClean="0"/>
              <a:t>relación </a:t>
            </a:r>
            <a:r>
              <a:rPr lang="es-AR" dirty="0" smtClean="0"/>
              <a:t>de repetición “vi{ }</a:t>
            </a:r>
            <a:r>
              <a:rPr lang="es-AR" dirty="0" err="1" smtClean="0"/>
              <a:t>vf</a:t>
            </a:r>
            <a:r>
              <a:rPr lang="es-AR" dirty="0" smtClean="0"/>
              <a:t>” </a:t>
            </a:r>
            <a:endParaRPr lang="es-AR" dirty="0" smtClean="0"/>
          </a:p>
          <a:p>
            <a:pPr>
              <a:buFont typeface="Wingdings" pitchFamily="2" charset="2"/>
              <a:buChar char="Ø"/>
            </a:pPr>
            <a:r>
              <a:rPr lang="es-AR" dirty="0" smtClean="0"/>
              <a:t>relación </a:t>
            </a:r>
            <a:r>
              <a:rPr lang="es-AR" dirty="0" smtClean="0"/>
              <a:t>opcional “( )” </a:t>
            </a:r>
            <a:endParaRPr lang="es-AR" dirty="0"/>
          </a:p>
        </p:txBody>
      </p:sp>
    </p:spTree>
  </p:cSld>
  <p:clrMapOvr>
    <a:masterClrMapping/>
  </p:clrMapOvr>
  <p:transition spd="slow">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332656"/>
            <a:ext cx="7315200" cy="1154097"/>
          </a:xfrm>
        </p:spPr>
        <p:txBody>
          <a:bodyPr/>
          <a:lstStyle/>
          <a:p>
            <a:pPr algn="ctr"/>
            <a:r>
              <a:rPr lang="es-AR" u="sng" dirty="0" smtClean="0"/>
              <a:t>ESTRUCTURA DE DATOS</a:t>
            </a:r>
            <a:endParaRPr lang="es-AR" u="sng" dirty="0"/>
          </a:p>
        </p:txBody>
      </p:sp>
      <p:sp>
        <p:nvSpPr>
          <p:cNvPr id="3" name="2 Marcador de contenido"/>
          <p:cNvSpPr>
            <a:spLocks noGrp="1"/>
          </p:cNvSpPr>
          <p:nvPr>
            <p:ph idx="1"/>
          </p:nvPr>
        </p:nvSpPr>
        <p:spPr>
          <a:xfrm>
            <a:off x="899592" y="1628800"/>
            <a:ext cx="7315200" cy="4536504"/>
          </a:xfrm>
        </p:spPr>
        <p:txBody>
          <a:bodyPr>
            <a:normAutofit fontScale="47500" lnSpcReduction="20000"/>
          </a:bodyPr>
          <a:lstStyle/>
          <a:p>
            <a:endParaRPr lang="es-AR" dirty="0" smtClean="0"/>
          </a:p>
          <a:p>
            <a:endParaRPr lang="es-AR" sz="3400" dirty="0" smtClean="0"/>
          </a:p>
          <a:p>
            <a:r>
              <a:rPr lang="es-AR" sz="3400" b="1" dirty="0" smtClean="0"/>
              <a:t>Secuencial: componentes </a:t>
            </a:r>
            <a:r>
              <a:rPr lang="es-AR" sz="3400" b="1" dirty="0" smtClean="0"/>
              <a:t>que siempre están incluidos en la estructura. </a:t>
            </a:r>
            <a:endParaRPr lang="es-AR" sz="3400" b="1" dirty="0" smtClean="0"/>
          </a:p>
          <a:p>
            <a:pPr>
              <a:buNone/>
            </a:pPr>
            <a:endParaRPr lang="es-AR" sz="3400" b="1" dirty="0" smtClean="0"/>
          </a:p>
          <a:p>
            <a:pPr>
              <a:buNone/>
            </a:pPr>
            <a:r>
              <a:rPr lang="es-AR" sz="3400" dirty="0" smtClean="0"/>
              <a:t>    Domicilio </a:t>
            </a:r>
            <a:r>
              <a:rPr lang="es-AR" sz="3400" dirty="0" smtClean="0"/>
              <a:t>= ciudad + calle + </a:t>
            </a:r>
            <a:r>
              <a:rPr lang="es-AR" sz="3400" dirty="0" smtClean="0"/>
              <a:t>número</a:t>
            </a:r>
          </a:p>
          <a:p>
            <a:pPr>
              <a:buNone/>
            </a:pPr>
            <a:endParaRPr lang="es-AR" sz="3400" dirty="0" smtClean="0"/>
          </a:p>
          <a:p>
            <a:r>
              <a:rPr lang="es-AR" sz="3400" b="1" dirty="0" smtClean="0"/>
              <a:t>Selección</a:t>
            </a:r>
            <a:r>
              <a:rPr lang="es-AR" sz="3400" b="1" dirty="0" smtClean="0"/>
              <a:t>: hay un dato que se puede seleccionar entre otros.</a:t>
            </a:r>
          </a:p>
          <a:p>
            <a:endParaRPr lang="es-AR" sz="3400" dirty="0" smtClean="0"/>
          </a:p>
          <a:p>
            <a:pPr>
              <a:buNone/>
            </a:pPr>
            <a:r>
              <a:rPr lang="es-AR" sz="3400" dirty="0" smtClean="0"/>
              <a:t>    Color </a:t>
            </a:r>
            <a:r>
              <a:rPr lang="es-AR" sz="3400" dirty="0" smtClean="0"/>
              <a:t>= </a:t>
            </a:r>
            <a:r>
              <a:rPr lang="es-AR" sz="3400" dirty="0" smtClean="0"/>
              <a:t>[ rojo| azul |amarillo| verde]</a:t>
            </a:r>
          </a:p>
          <a:p>
            <a:pPr>
              <a:buNone/>
            </a:pPr>
            <a:endParaRPr lang="es-AR" sz="3400" dirty="0" smtClean="0"/>
          </a:p>
          <a:p>
            <a:r>
              <a:rPr lang="es-AR" sz="3400" b="1" dirty="0" smtClean="0"/>
              <a:t>Repetición: un </a:t>
            </a:r>
            <a:r>
              <a:rPr lang="es-AR" sz="3400" b="1" dirty="0" smtClean="0"/>
              <a:t>elemento se almacena de forma repetida.</a:t>
            </a:r>
          </a:p>
          <a:p>
            <a:endParaRPr lang="es-AR" sz="3400" dirty="0" smtClean="0"/>
          </a:p>
          <a:p>
            <a:pPr>
              <a:buNone/>
            </a:pPr>
            <a:r>
              <a:rPr lang="es-AR" sz="3400" dirty="0" smtClean="0"/>
              <a:t>    Pedido </a:t>
            </a:r>
            <a:r>
              <a:rPr lang="es-AR" sz="3400" dirty="0" smtClean="0"/>
              <a:t>= </a:t>
            </a:r>
            <a:r>
              <a:rPr lang="es-AR" sz="3400" dirty="0" err="1" smtClean="0"/>
              <a:t>nro_pedido</a:t>
            </a:r>
            <a:r>
              <a:rPr lang="es-AR" sz="3400" dirty="0" smtClean="0"/>
              <a:t> + </a:t>
            </a:r>
            <a:r>
              <a:rPr lang="es-AR" sz="3400" dirty="0" smtClean="0"/>
              <a:t>0{libros}5</a:t>
            </a:r>
          </a:p>
          <a:p>
            <a:pPr>
              <a:buNone/>
            </a:pPr>
            <a:endParaRPr lang="es-AR" sz="3400" dirty="0" smtClean="0"/>
          </a:p>
          <a:p>
            <a:r>
              <a:rPr lang="es-AR" sz="3400" b="1" dirty="0" smtClean="0"/>
              <a:t>Opción: el </a:t>
            </a:r>
            <a:r>
              <a:rPr lang="es-AR" sz="3400" b="1" dirty="0" smtClean="0"/>
              <a:t>elemento puede estar o no presente.</a:t>
            </a:r>
          </a:p>
          <a:p>
            <a:endParaRPr lang="es-AR" sz="3400" dirty="0" smtClean="0"/>
          </a:p>
          <a:p>
            <a:pPr>
              <a:buNone/>
            </a:pPr>
            <a:r>
              <a:rPr lang="es-AR" sz="3400" dirty="0" smtClean="0"/>
              <a:t>    Datos </a:t>
            </a:r>
            <a:r>
              <a:rPr lang="es-AR" sz="3400" dirty="0" smtClean="0"/>
              <a:t>= nombre + (e-mail)</a:t>
            </a:r>
            <a:endParaRPr lang="es-AR" sz="3400" dirty="0"/>
          </a:p>
        </p:txBody>
      </p:sp>
    </p:spTree>
  </p:cSld>
  <p:clrMapOvr>
    <a:masterClrMapping/>
  </p:clrMapOvr>
  <p:transition spd="slow">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04664"/>
            <a:ext cx="7315200" cy="1154097"/>
          </a:xfrm>
        </p:spPr>
        <p:txBody>
          <a:bodyPr>
            <a:normAutofit fontScale="90000"/>
          </a:bodyPr>
          <a:lstStyle/>
          <a:p>
            <a:pPr algn="ctr"/>
            <a:r>
              <a:rPr lang="es-AR" u="sng" dirty="0" smtClean="0"/>
              <a:t>ESPECIFICACIÓN DE PROCESOS</a:t>
            </a:r>
            <a:endParaRPr lang="es-AR" u="sng" dirty="0"/>
          </a:p>
        </p:txBody>
      </p:sp>
      <p:sp>
        <p:nvSpPr>
          <p:cNvPr id="3" name="2 Marcador de contenido"/>
          <p:cNvSpPr>
            <a:spLocks noGrp="1"/>
          </p:cNvSpPr>
          <p:nvPr>
            <p:ph idx="1"/>
          </p:nvPr>
        </p:nvSpPr>
        <p:spPr>
          <a:xfrm>
            <a:off x="899592" y="1988840"/>
            <a:ext cx="7315200" cy="3539527"/>
          </a:xfrm>
        </p:spPr>
        <p:txBody>
          <a:bodyPr/>
          <a:lstStyle/>
          <a:p>
            <a:pPr>
              <a:buNone/>
            </a:pPr>
            <a:r>
              <a:rPr lang="es-AR" dirty="0" smtClean="0"/>
              <a:t>La especificación consiste en describir un sistema de forma tal que queden expresadas su funcionalidad, sus restricciones y su rendimiento de la forma más clara y precisa posible.</a:t>
            </a:r>
            <a:endParaRPr lang="es-AR" dirty="0"/>
          </a:p>
        </p:txBody>
      </p:sp>
      <p:pic>
        <p:nvPicPr>
          <p:cNvPr id="5" name="4 Imagen" descr="procesos.png"/>
          <p:cNvPicPr>
            <a:picLocks noChangeAspect="1"/>
          </p:cNvPicPr>
          <p:nvPr/>
        </p:nvPicPr>
        <p:blipFill>
          <a:blip r:embed="rId2" cstate="print"/>
          <a:stretch>
            <a:fillRect/>
          </a:stretch>
        </p:blipFill>
        <p:spPr>
          <a:xfrm>
            <a:off x="3059832" y="2996952"/>
            <a:ext cx="3024336" cy="3323446"/>
          </a:xfrm>
          <a:prstGeom prst="rect">
            <a:avLst/>
          </a:prstGeom>
        </p:spPr>
      </p:pic>
    </p:spTree>
  </p:cSld>
  <p:clrMapOvr>
    <a:masterClrMapping/>
  </p:clrMapOvr>
  <p:transition spd="slow">
    <p:wheel spokes="8"/>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60648"/>
            <a:ext cx="7315200" cy="1154097"/>
          </a:xfrm>
        </p:spPr>
        <p:txBody>
          <a:bodyPr/>
          <a:lstStyle/>
          <a:p>
            <a:pPr algn="ctr"/>
            <a:r>
              <a:rPr lang="es-AR" u="sng" dirty="0" smtClean="0"/>
              <a:t>ÁRBOL DE DECISIÓN</a:t>
            </a:r>
            <a:endParaRPr lang="es-AR" u="sng" dirty="0"/>
          </a:p>
        </p:txBody>
      </p:sp>
      <p:pic>
        <p:nvPicPr>
          <p:cNvPr id="6" name="5 Marcador de contenido" descr="istockphoto-1205333441-1024x1024.jpg"/>
          <p:cNvPicPr>
            <a:picLocks noGrp="1" noChangeAspect="1"/>
          </p:cNvPicPr>
          <p:nvPr>
            <p:ph idx="1"/>
          </p:nvPr>
        </p:nvPicPr>
        <p:blipFill>
          <a:blip r:embed="rId2" cstate="print"/>
          <a:stretch>
            <a:fillRect/>
          </a:stretch>
        </p:blipFill>
        <p:spPr>
          <a:xfrm>
            <a:off x="395536" y="1556792"/>
            <a:ext cx="4536504" cy="4536504"/>
          </a:xfrm>
        </p:spPr>
      </p:pic>
      <p:sp>
        <p:nvSpPr>
          <p:cNvPr id="7" name="6 CuadroTexto"/>
          <p:cNvSpPr txBox="1"/>
          <p:nvPr/>
        </p:nvSpPr>
        <p:spPr>
          <a:xfrm>
            <a:off x="5652120" y="2276872"/>
            <a:ext cx="3096344" cy="2308324"/>
          </a:xfrm>
          <a:prstGeom prst="rect">
            <a:avLst/>
          </a:prstGeom>
          <a:noFill/>
        </p:spPr>
        <p:txBody>
          <a:bodyPr wrap="square" rtlCol="0">
            <a:spAutoFit/>
          </a:bodyPr>
          <a:lstStyle/>
          <a:p>
            <a:endParaRPr lang="es-AR" dirty="0" smtClean="0"/>
          </a:p>
          <a:p>
            <a:endParaRPr lang="es-AR" dirty="0" smtClean="0"/>
          </a:p>
          <a:p>
            <a:pPr>
              <a:buFont typeface="Arial" pitchFamily="34" charset="0"/>
              <a:buChar char="•"/>
            </a:pPr>
            <a:r>
              <a:rPr lang="es-AR" dirty="0" smtClean="0"/>
              <a:t>Se </a:t>
            </a:r>
            <a:r>
              <a:rPr lang="es-AR" dirty="0" smtClean="0"/>
              <a:t>utiliza cuando surge una condición en un proceso.</a:t>
            </a:r>
          </a:p>
          <a:p>
            <a:pPr>
              <a:buFont typeface="Arial" pitchFamily="34" charset="0"/>
              <a:buChar char="•"/>
            </a:pPr>
            <a:r>
              <a:rPr lang="es-AR" dirty="0" smtClean="0"/>
              <a:t>Muestra </a:t>
            </a:r>
            <a:r>
              <a:rPr lang="es-AR" dirty="0" smtClean="0"/>
              <a:t>en forma secuencial condiciones y acciones.</a:t>
            </a:r>
          </a:p>
          <a:p>
            <a:endParaRPr lang="es-AR" dirty="0"/>
          </a:p>
        </p:txBody>
      </p:sp>
    </p:spTree>
  </p:cSld>
  <p:clrMapOvr>
    <a:masterClrMapping/>
  </p:clrMapOvr>
  <p:transition spd="slow">
    <p:wheel spokes="8"/>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260648"/>
            <a:ext cx="7315200" cy="1154097"/>
          </a:xfrm>
        </p:spPr>
        <p:txBody>
          <a:bodyPr/>
          <a:lstStyle/>
          <a:p>
            <a:pPr algn="ctr"/>
            <a:r>
              <a:rPr lang="es-AR" u="sng" dirty="0" smtClean="0"/>
              <a:t>TABLA DE DECISIÓN</a:t>
            </a:r>
            <a:endParaRPr lang="es-AR" u="sng" dirty="0"/>
          </a:p>
        </p:txBody>
      </p:sp>
      <p:pic>
        <p:nvPicPr>
          <p:cNvPr id="4" name="3 Marcador de contenido" descr="tabla-03.png"/>
          <p:cNvPicPr>
            <a:picLocks noGrp="1" noChangeAspect="1"/>
          </p:cNvPicPr>
          <p:nvPr>
            <p:ph idx="1"/>
          </p:nvPr>
        </p:nvPicPr>
        <p:blipFill>
          <a:blip r:embed="rId2" cstate="print"/>
          <a:stretch>
            <a:fillRect/>
          </a:stretch>
        </p:blipFill>
        <p:spPr>
          <a:xfrm>
            <a:off x="1043608" y="1700808"/>
            <a:ext cx="7183293" cy="2664296"/>
          </a:xfrm>
        </p:spPr>
      </p:pic>
      <p:sp>
        <p:nvSpPr>
          <p:cNvPr id="5" name="4 CuadroTexto"/>
          <p:cNvSpPr txBox="1"/>
          <p:nvPr/>
        </p:nvSpPr>
        <p:spPr>
          <a:xfrm>
            <a:off x="395536" y="4725144"/>
            <a:ext cx="8430513" cy="369332"/>
          </a:xfrm>
          <a:prstGeom prst="rect">
            <a:avLst/>
          </a:prstGeom>
          <a:noFill/>
        </p:spPr>
        <p:txBody>
          <a:bodyPr wrap="none" rtlCol="0">
            <a:spAutoFit/>
          </a:bodyPr>
          <a:lstStyle/>
          <a:p>
            <a:r>
              <a:rPr lang="es-AR" dirty="0" smtClean="0"/>
              <a:t>La tabla de decisión se utiliza cuando se deben especificar procesos complejos. </a:t>
            </a:r>
            <a:endParaRPr lang="es-AR" dirty="0"/>
          </a:p>
        </p:txBody>
      </p:sp>
    </p:spTree>
  </p:cSld>
  <p:clrMapOvr>
    <a:masterClrMapping/>
  </p:clrMapOvr>
  <p:transition spd="slow">
    <p:wheel spokes="8"/>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Qué-es-un-pseudocódigo.jpg"/>
          <p:cNvPicPr>
            <a:picLocks noGrp="1" noChangeAspect="1"/>
          </p:cNvPicPr>
          <p:nvPr>
            <p:ph idx="1"/>
          </p:nvPr>
        </p:nvPicPr>
        <p:blipFill>
          <a:blip r:embed="rId2" cstate="print">
            <a:lum bright="6000" contrast="-64000"/>
          </a:blip>
          <a:stretch>
            <a:fillRect/>
          </a:stretch>
        </p:blipFill>
        <p:spPr>
          <a:xfrm>
            <a:off x="899592" y="1556792"/>
            <a:ext cx="7632848" cy="5088566"/>
          </a:xfrm>
          <a:effectLst>
            <a:outerShdw blurRad="50800" dist="50800" dir="5400000" algn="ctr" rotWithShape="0">
              <a:schemeClr val="tx1">
                <a:alpha val="0"/>
              </a:schemeClr>
            </a:outerShdw>
            <a:softEdge rad="317500"/>
          </a:effectLst>
        </p:spPr>
      </p:pic>
      <p:sp>
        <p:nvSpPr>
          <p:cNvPr id="2" name="1 Título"/>
          <p:cNvSpPr>
            <a:spLocks noGrp="1"/>
          </p:cNvSpPr>
          <p:nvPr>
            <p:ph type="title"/>
          </p:nvPr>
        </p:nvSpPr>
        <p:spPr>
          <a:xfrm>
            <a:off x="899592" y="332656"/>
            <a:ext cx="7315200" cy="1154097"/>
          </a:xfrm>
        </p:spPr>
        <p:txBody>
          <a:bodyPr/>
          <a:lstStyle/>
          <a:p>
            <a:pPr algn="ctr"/>
            <a:r>
              <a:rPr lang="es-AR" u="sng" dirty="0" smtClean="0"/>
              <a:t>PSEUDOCÓDIGO</a:t>
            </a:r>
            <a:endParaRPr lang="es-AR" u="sng" dirty="0"/>
          </a:p>
        </p:txBody>
      </p:sp>
      <p:sp>
        <p:nvSpPr>
          <p:cNvPr id="5" name="4 CuadroTexto"/>
          <p:cNvSpPr txBox="1"/>
          <p:nvPr/>
        </p:nvSpPr>
        <p:spPr>
          <a:xfrm>
            <a:off x="827584" y="2132856"/>
            <a:ext cx="7850226" cy="2831544"/>
          </a:xfrm>
          <a:prstGeom prst="rect">
            <a:avLst/>
          </a:prstGeom>
          <a:noFill/>
        </p:spPr>
        <p:txBody>
          <a:bodyPr wrap="none" rtlCol="0">
            <a:spAutoFit/>
          </a:bodyPr>
          <a:lstStyle/>
          <a:p>
            <a:pPr algn="ctr"/>
            <a:endParaRPr lang="es-AR" dirty="0" smtClean="0">
              <a:solidFill>
                <a:schemeClr val="bg1"/>
              </a:solidFill>
            </a:endParaRPr>
          </a:p>
          <a:p>
            <a:pPr algn="ctr"/>
            <a:endParaRPr lang="es-AR" sz="2000" dirty="0" smtClean="0">
              <a:solidFill>
                <a:srgbClr val="FFFF00"/>
              </a:solidFill>
            </a:endParaRPr>
          </a:p>
          <a:p>
            <a:pPr algn="ctr">
              <a:buFont typeface="Wingdings" pitchFamily="2" charset="2"/>
              <a:buChar char="Ø"/>
            </a:pPr>
            <a:r>
              <a:rPr lang="es-AR" sz="2000" dirty="0" smtClean="0">
                <a:solidFill>
                  <a:srgbClr val="FFFF00"/>
                </a:solidFill>
              </a:rPr>
              <a:t>Alternativa </a:t>
            </a:r>
            <a:r>
              <a:rPr lang="es-AR" sz="2000" dirty="0" smtClean="0">
                <a:solidFill>
                  <a:srgbClr val="FFFF00"/>
                </a:solidFill>
              </a:rPr>
              <a:t>para la descripción de las funciones del sistema.</a:t>
            </a:r>
          </a:p>
          <a:p>
            <a:pPr algn="ctr">
              <a:buFont typeface="Wingdings" pitchFamily="2" charset="2"/>
              <a:buChar char="Ø"/>
            </a:pPr>
            <a:r>
              <a:rPr lang="es-AR" sz="2000" dirty="0" smtClean="0">
                <a:solidFill>
                  <a:srgbClr val="FFFF00"/>
                </a:solidFill>
              </a:rPr>
              <a:t>Sintaxis </a:t>
            </a:r>
            <a:r>
              <a:rPr lang="es-AR" sz="2000" dirty="0" smtClean="0">
                <a:solidFill>
                  <a:srgbClr val="FFFF00"/>
                </a:solidFill>
              </a:rPr>
              <a:t>menos rígida.</a:t>
            </a:r>
          </a:p>
          <a:p>
            <a:pPr algn="ctr">
              <a:buFont typeface="Wingdings" pitchFamily="2" charset="2"/>
              <a:buChar char="Ø"/>
            </a:pPr>
            <a:r>
              <a:rPr lang="es-AR" sz="2000" dirty="0" smtClean="0">
                <a:solidFill>
                  <a:srgbClr val="FFFF00"/>
                </a:solidFill>
              </a:rPr>
              <a:t>Define </a:t>
            </a:r>
            <a:r>
              <a:rPr lang="es-AR" sz="2000" dirty="0" smtClean="0">
                <a:solidFill>
                  <a:srgbClr val="FFFF00"/>
                </a:solidFill>
              </a:rPr>
              <a:t>lo que debe hacerse para transformar entradas en salidas.</a:t>
            </a:r>
          </a:p>
          <a:p>
            <a:pPr algn="ctr">
              <a:buFont typeface="Wingdings" pitchFamily="2" charset="2"/>
              <a:buChar char="Ø"/>
            </a:pPr>
            <a:r>
              <a:rPr lang="es-AR" sz="2000" dirty="0" smtClean="0">
                <a:solidFill>
                  <a:srgbClr val="FFFF00"/>
                </a:solidFill>
              </a:rPr>
              <a:t>Estructuras</a:t>
            </a:r>
            <a:r>
              <a:rPr lang="es-AR" sz="2000" dirty="0" smtClean="0">
                <a:solidFill>
                  <a:srgbClr val="FFFF00"/>
                </a:solidFill>
              </a:rPr>
              <a:t>:</a:t>
            </a:r>
          </a:p>
          <a:p>
            <a:pPr algn="ctr"/>
            <a:r>
              <a:rPr lang="es-AR" sz="2000" dirty="0" smtClean="0">
                <a:solidFill>
                  <a:srgbClr val="FFFF00"/>
                </a:solidFill>
              </a:rPr>
              <a:t>secuencia</a:t>
            </a:r>
          </a:p>
          <a:p>
            <a:pPr algn="ctr"/>
            <a:r>
              <a:rPr lang="es-AR" sz="2000" dirty="0" smtClean="0">
                <a:solidFill>
                  <a:srgbClr val="FFFF00"/>
                </a:solidFill>
              </a:rPr>
              <a:t>decisión</a:t>
            </a:r>
          </a:p>
          <a:p>
            <a:pPr algn="ctr"/>
            <a:r>
              <a:rPr lang="es-AR" sz="2000" dirty="0" smtClean="0">
                <a:solidFill>
                  <a:srgbClr val="FFFF00"/>
                </a:solidFill>
              </a:rPr>
              <a:t>repetición</a:t>
            </a:r>
            <a:endParaRPr lang="es-AR" sz="2000" dirty="0">
              <a:solidFill>
                <a:srgbClr val="FFFF00"/>
              </a:solidFill>
            </a:endParaRPr>
          </a:p>
        </p:txBody>
      </p:sp>
    </p:spTree>
  </p:cSld>
  <p:clrMapOvr>
    <a:masterClrMapping/>
  </p:clrMapOvr>
  <p:transition spd="slow">
    <p:wheel spokes="8"/>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332656"/>
            <a:ext cx="7315200" cy="1154097"/>
          </a:xfrm>
        </p:spPr>
        <p:txBody>
          <a:bodyPr>
            <a:normAutofit fontScale="90000"/>
          </a:bodyPr>
          <a:lstStyle/>
          <a:p>
            <a:pPr algn="ctr"/>
            <a:r>
              <a:rPr lang="es-AR" u="sng" dirty="0" smtClean="0"/>
              <a:t>ESTRUCTURA DE SECUENCIA</a:t>
            </a:r>
            <a:endParaRPr lang="es-AR" u="sng" dirty="0"/>
          </a:p>
        </p:txBody>
      </p:sp>
      <p:sp>
        <p:nvSpPr>
          <p:cNvPr id="3" name="2 Marcador de contenido"/>
          <p:cNvSpPr>
            <a:spLocks noGrp="1"/>
          </p:cNvSpPr>
          <p:nvPr>
            <p:ph idx="1"/>
          </p:nvPr>
        </p:nvSpPr>
        <p:spPr>
          <a:xfrm>
            <a:off x="899592" y="1628800"/>
            <a:ext cx="7315200" cy="3539527"/>
          </a:xfrm>
        </p:spPr>
        <p:txBody>
          <a:bodyPr/>
          <a:lstStyle/>
          <a:p>
            <a:pPr>
              <a:buNone/>
            </a:pPr>
            <a:r>
              <a:rPr lang="es-AR" dirty="0" smtClean="0"/>
              <a:t>  Se </a:t>
            </a:r>
            <a:r>
              <a:rPr lang="es-AR" dirty="0" smtClean="0"/>
              <a:t>caracteriza por tener una entrada y una salida dentro de la cual se encuentran una serie de acciones cuya ejecución es lineal y en el orden en que aparecen. A su vez, todas las acciones tienen una única entrada y una única salida</a:t>
            </a:r>
            <a:endParaRPr lang="es-AR" dirty="0"/>
          </a:p>
        </p:txBody>
      </p:sp>
      <p:pic>
        <p:nvPicPr>
          <p:cNvPr id="5" name="4 Imagen" descr="Algo.png"/>
          <p:cNvPicPr>
            <a:picLocks noChangeAspect="1"/>
          </p:cNvPicPr>
          <p:nvPr/>
        </p:nvPicPr>
        <p:blipFill>
          <a:blip r:embed="rId2" cstate="print"/>
          <a:stretch>
            <a:fillRect/>
          </a:stretch>
        </p:blipFill>
        <p:spPr>
          <a:xfrm>
            <a:off x="3419872" y="3068960"/>
            <a:ext cx="2016224" cy="3442799"/>
          </a:xfrm>
          <a:prstGeom prst="rect">
            <a:avLst/>
          </a:prstGeom>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332656"/>
            <a:ext cx="7315200" cy="1154097"/>
          </a:xfrm>
        </p:spPr>
        <p:txBody>
          <a:bodyPr/>
          <a:lstStyle/>
          <a:p>
            <a:pPr algn="ctr"/>
            <a:r>
              <a:rPr lang="es-AR" u="sng" dirty="0" smtClean="0"/>
              <a:t>ESTRUCTURA DE DESICIÓN</a:t>
            </a:r>
            <a:endParaRPr lang="es-AR" u="sng" dirty="0"/>
          </a:p>
        </p:txBody>
      </p:sp>
      <p:sp>
        <p:nvSpPr>
          <p:cNvPr id="3" name="2 Marcador de contenido"/>
          <p:cNvSpPr>
            <a:spLocks noGrp="1"/>
          </p:cNvSpPr>
          <p:nvPr>
            <p:ph idx="1"/>
          </p:nvPr>
        </p:nvSpPr>
        <p:spPr>
          <a:xfrm>
            <a:off x="5436096" y="1844824"/>
            <a:ext cx="3498776" cy="3539527"/>
          </a:xfrm>
        </p:spPr>
        <p:txBody>
          <a:bodyPr/>
          <a:lstStyle/>
          <a:p>
            <a:endParaRPr lang="es-AR" dirty="0" smtClean="0"/>
          </a:p>
          <a:p>
            <a:endParaRPr lang="es-AR" dirty="0" smtClean="0"/>
          </a:p>
          <a:p>
            <a:r>
              <a:rPr lang="es-AR" dirty="0" smtClean="0"/>
              <a:t>Tiene </a:t>
            </a:r>
            <a:r>
              <a:rPr lang="es-AR" dirty="0" smtClean="0"/>
              <a:t>una entrada y una salida dentro de la cual se puede realizar una acción entre varias, según una condición.</a:t>
            </a:r>
          </a:p>
          <a:p>
            <a:endParaRPr lang="es-AR" dirty="0"/>
          </a:p>
        </p:txBody>
      </p:sp>
      <p:pic>
        <p:nvPicPr>
          <p:cNvPr id="7170" name="Picture 2"/>
          <p:cNvPicPr>
            <a:picLocks noChangeAspect="1" noChangeArrowheads="1"/>
          </p:cNvPicPr>
          <p:nvPr/>
        </p:nvPicPr>
        <p:blipFill>
          <a:blip r:embed="rId2" cstate="print"/>
          <a:srcRect/>
          <a:stretch>
            <a:fillRect/>
          </a:stretch>
        </p:blipFill>
        <p:spPr bwMode="auto">
          <a:xfrm>
            <a:off x="323528" y="1916832"/>
            <a:ext cx="4968552" cy="284970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548680"/>
            <a:ext cx="7315200" cy="1154097"/>
          </a:xfrm>
        </p:spPr>
        <p:txBody>
          <a:bodyPr>
            <a:normAutofit fontScale="90000"/>
          </a:bodyPr>
          <a:lstStyle/>
          <a:p>
            <a:pPr algn="ctr"/>
            <a:r>
              <a:rPr lang="es-AR" u="sng" dirty="0" smtClean="0"/>
              <a:t>ESTRUCTURA DE REPETICIÓN</a:t>
            </a:r>
            <a:endParaRPr lang="es-AR" u="sng" dirty="0"/>
          </a:p>
        </p:txBody>
      </p:sp>
      <p:sp>
        <p:nvSpPr>
          <p:cNvPr id="3" name="2 Marcador de contenido"/>
          <p:cNvSpPr>
            <a:spLocks noGrp="1"/>
          </p:cNvSpPr>
          <p:nvPr>
            <p:ph idx="1"/>
          </p:nvPr>
        </p:nvSpPr>
        <p:spPr>
          <a:xfrm>
            <a:off x="899592" y="4653136"/>
            <a:ext cx="7315200" cy="3539527"/>
          </a:xfrm>
        </p:spPr>
        <p:txBody>
          <a:bodyPr/>
          <a:lstStyle/>
          <a:p>
            <a:pPr>
              <a:buNone/>
            </a:pPr>
            <a:r>
              <a:rPr lang="es-AR" dirty="0" smtClean="0"/>
              <a:t>   Existe </a:t>
            </a:r>
            <a:r>
              <a:rPr lang="es-AR" dirty="0" smtClean="0"/>
              <a:t>una entrada y una salida dentro la cual se repite una acción, que generalmente es una estructura de secuencia, un número determinado o indeterminado de veces, dependiendo en este caso del cumplimiento de una condición. </a:t>
            </a:r>
            <a:endParaRPr lang="es-AR" dirty="0"/>
          </a:p>
        </p:txBody>
      </p:sp>
      <p:pic>
        <p:nvPicPr>
          <p:cNvPr id="5" name="4 Imagen" descr="Estructura+de+Repetición+Hacer-Mientras.jpg"/>
          <p:cNvPicPr>
            <a:picLocks noChangeAspect="1"/>
          </p:cNvPicPr>
          <p:nvPr/>
        </p:nvPicPr>
        <p:blipFill>
          <a:blip r:embed="rId2" cstate="print"/>
          <a:srcRect l="16667" t="28571" r="4762" b="11111"/>
          <a:stretch>
            <a:fillRect/>
          </a:stretch>
        </p:blipFill>
        <p:spPr>
          <a:xfrm>
            <a:off x="2555776" y="1988840"/>
            <a:ext cx="4104456" cy="2363172"/>
          </a:xfrm>
          <a:prstGeom prst="rect">
            <a:avLst/>
          </a:prstGeom>
          <a:scene3d>
            <a:camera prst="perspectiveLeft"/>
            <a:lightRig rig="threePt" dir="t"/>
          </a:scene3d>
        </p:spPr>
      </p:pic>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692696"/>
            <a:ext cx="6336704" cy="709972"/>
          </a:xfrm>
        </p:spPr>
        <p:txBody>
          <a:bodyPr/>
          <a:lstStyle/>
          <a:p>
            <a:r>
              <a:rPr lang="es-AR" u="sng" dirty="0">
                <a:latin typeface="Gill Sans MT" panose="020B0502020104020203" pitchFamily="34" charset="0"/>
              </a:rPr>
              <a:t>MAPAS</a:t>
            </a:r>
            <a:r>
              <a:rPr lang="es-AR" u="sng" dirty="0"/>
              <a:t> </a:t>
            </a:r>
            <a:r>
              <a:rPr lang="es-AR" u="sng" dirty="0">
                <a:latin typeface="Gill Sans MT" panose="020B0502020104020203" pitchFamily="34" charset="0"/>
              </a:rPr>
              <a:t>CONCEPTUALES</a:t>
            </a:r>
          </a:p>
        </p:txBody>
      </p:sp>
      <p:sp>
        <p:nvSpPr>
          <p:cNvPr id="3" name="2 Marcador de contenido"/>
          <p:cNvSpPr>
            <a:spLocks noGrp="1"/>
          </p:cNvSpPr>
          <p:nvPr>
            <p:ph idx="1"/>
          </p:nvPr>
        </p:nvSpPr>
        <p:spPr>
          <a:xfrm>
            <a:off x="683568" y="1556792"/>
            <a:ext cx="7675240" cy="4752568"/>
          </a:xfrm>
        </p:spPr>
        <p:style>
          <a:lnRef idx="1">
            <a:schemeClr val="accent4"/>
          </a:lnRef>
          <a:fillRef idx="3">
            <a:schemeClr val="accent4"/>
          </a:fillRef>
          <a:effectRef idx="2">
            <a:schemeClr val="accent4"/>
          </a:effectRef>
          <a:fontRef idx="minor">
            <a:schemeClr val="lt1"/>
          </a:fontRef>
        </p:style>
        <p:txBody>
          <a:bodyPr>
            <a:normAutofit/>
          </a:bodyPr>
          <a:lstStyle/>
          <a:p>
            <a:pPr>
              <a:buClr>
                <a:schemeClr val="bg2"/>
              </a:buClr>
              <a:buFont typeface="Arial" panose="020B0604020202020204" pitchFamily="34" charset="0"/>
              <a:buChar char="۞"/>
            </a:pPr>
            <a:r>
              <a:rPr lang="es-AR" sz="2400" dirty="0">
                <a:latin typeface="Tw Cen MT" panose="020B0602020104020603" pitchFamily="34" charset="0"/>
              </a:rPr>
              <a:t>El mapa conceptual es un diagrama que ayuda a entender un tema en especifico al visualizar las relaciones entre las </a:t>
            </a:r>
            <a:r>
              <a:rPr lang="es-AR" sz="2400" b="1" dirty="0">
                <a:latin typeface="Tw Cen MT" panose="020B0602020104020603" pitchFamily="34" charset="0"/>
              </a:rPr>
              <a:t>ideas y conceptos</a:t>
            </a:r>
            <a:r>
              <a:rPr lang="es-AR" sz="2400" b="1" dirty="0" smtClean="0">
                <a:latin typeface="Tw Cen MT" panose="020B0602020104020603" pitchFamily="34" charset="0"/>
              </a:rPr>
              <a:t>.</a:t>
            </a:r>
          </a:p>
          <a:p>
            <a:pPr>
              <a:buClr>
                <a:schemeClr val="bg2"/>
              </a:buClr>
              <a:buFont typeface="Arial" panose="020B0604020202020204" pitchFamily="34" charset="0"/>
              <a:buChar char="۞"/>
            </a:pPr>
            <a:r>
              <a:rPr lang="es-AR" sz="2400" u="sng" dirty="0" smtClean="0">
                <a:effectLst>
                  <a:outerShdw blurRad="38100" dist="38100" dir="2700000" algn="tl">
                    <a:srgbClr val="000000">
                      <a:alpha val="43137"/>
                    </a:srgbClr>
                  </a:outerShdw>
                </a:effectLst>
                <a:latin typeface="Gill Sans MT" panose="020B0502020104020203" pitchFamily="34" charset="0"/>
              </a:rPr>
              <a:t>Formado por: </a:t>
            </a:r>
          </a:p>
          <a:p>
            <a:pPr marL="45720" indent="0">
              <a:buClr>
                <a:schemeClr val="bg2"/>
              </a:buClr>
              <a:buNone/>
            </a:pPr>
            <a:r>
              <a:rPr lang="es-AR" sz="2400" dirty="0" smtClean="0">
                <a:effectLst>
                  <a:outerShdw blurRad="38100" dist="38100" dir="2700000" algn="tl">
                    <a:srgbClr val="000000">
                      <a:alpha val="43137"/>
                    </a:srgbClr>
                  </a:outerShdw>
                </a:effectLst>
                <a:latin typeface="Gill Sans MT" panose="020B0502020104020203" pitchFamily="34" charset="0"/>
              </a:rPr>
              <a:t>                        Palabras enlace</a:t>
            </a:r>
          </a:p>
          <a:p>
            <a:pPr marL="45720" indent="0" algn="ctr">
              <a:buClr>
                <a:schemeClr val="bg2"/>
              </a:buClr>
              <a:buNone/>
            </a:pPr>
            <a:r>
              <a:rPr lang="es-AR" sz="2400" dirty="0" smtClean="0">
                <a:effectLst>
                  <a:outerShdw blurRad="38100" dist="38100" dir="2700000" algn="tl">
                    <a:srgbClr val="000000">
                      <a:alpha val="43137"/>
                    </a:srgbClr>
                  </a:outerShdw>
                </a:effectLst>
                <a:latin typeface="Gill Sans MT" panose="020B0502020104020203" pitchFamily="34" charset="0"/>
              </a:rPr>
              <a:t>                   Conceptos</a:t>
            </a:r>
          </a:p>
          <a:p>
            <a:pPr>
              <a:buClr>
                <a:schemeClr val="bg2"/>
              </a:buClr>
              <a:buFont typeface="Arial" panose="020B0604020202020204" pitchFamily="34" charset="0"/>
              <a:buChar char="۞"/>
            </a:pPr>
            <a:endParaRPr lang="es-AR" sz="2400" u="sng" dirty="0" smtClean="0">
              <a:effectLst>
                <a:outerShdw blurRad="38100" dist="38100" dir="2700000" algn="tl">
                  <a:srgbClr val="000000">
                    <a:alpha val="43137"/>
                  </a:srgbClr>
                </a:outerShdw>
              </a:effectLst>
              <a:latin typeface="Gill Sans MT" panose="020B0502020104020203" pitchFamily="34" charset="0"/>
            </a:endParaRPr>
          </a:p>
          <a:p>
            <a:pPr marL="45720" indent="0">
              <a:buClr>
                <a:schemeClr val="bg2"/>
              </a:buClr>
              <a:buNone/>
            </a:pPr>
            <a:endParaRPr lang="es-AR" sz="2400" dirty="0">
              <a:latin typeface="Gill Sans MT" panose="020B0502020104020203" pitchFamily="34" charset="0"/>
            </a:endParaRPr>
          </a:p>
          <a:p>
            <a:pPr marL="45720" indent="0">
              <a:buClr>
                <a:schemeClr val="bg2"/>
              </a:buClr>
              <a:buNone/>
            </a:pPr>
            <a:endParaRPr lang="es-AR" sz="2400" dirty="0">
              <a:latin typeface="Gill Sans MT" panose="020B0502020104020203" pitchFamily="34" charset="0"/>
            </a:endParaRPr>
          </a:p>
        </p:txBody>
      </p:sp>
      <p:sp>
        <p:nvSpPr>
          <p:cNvPr id="4" name="3 Rectángulo"/>
          <p:cNvSpPr/>
          <p:nvPr/>
        </p:nvSpPr>
        <p:spPr>
          <a:xfrm>
            <a:off x="899592" y="4305191"/>
            <a:ext cx="2664296" cy="79208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AR" sz="2400" b="1" dirty="0" smtClean="0">
                <a:solidFill>
                  <a:schemeClr val="bg1"/>
                </a:solidFill>
                <a:latin typeface="Tw Cen MT" panose="020B0602020104020603" pitchFamily="34" charset="0"/>
              </a:rPr>
              <a:t>Mapa Conceptual</a:t>
            </a:r>
            <a:endParaRPr lang="es-AR" sz="2400" b="1" dirty="0">
              <a:solidFill>
                <a:schemeClr val="bg1"/>
              </a:solidFill>
              <a:latin typeface="Tw Cen MT" panose="020B0602020104020603" pitchFamily="34" charset="0"/>
            </a:endParaRPr>
          </a:p>
        </p:txBody>
      </p:sp>
      <p:cxnSp>
        <p:nvCxnSpPr>
          <p:cNvPr id="6" name="5 Conector recto de flecha"/>
          <p:cNvCxnSpPr/>
          <p:nvPr/>
        </p:nvCxnSpPr>
        <p:spPr>
          <a:xfrm>
            <a:off x="3743908" y="4615497"/>
            <a:ext cx="1368152" cy="0"/>
          </a:xfrm>
          <a:prstGeom prst="straightConnector1">
            <a:avLst/>
          </a:prstGeom>
          <a:ln>
            <a:tailEnd type="arrow" w="lg" len="med"/>
          </a:ln>
        </p:spPr>
        <p:style>
          <a:lnRef idx="2">
            <a:schemeClr val="dk1"/>
          </a:lnRef>
          <a:fillRef idx="0">
            <a:schemeClr val="dk1"/>
          </a:fillRef>
          <a:effectRef idx="1">
            <a:schemeClr val="dk1"/>
          </a:effectRef>
          <a:fontRef idx="minor">
            <a:schemeClr val="tx1"/>
          </a:fontRef>
        </p:style>
      </p:cxnSp>
      <p:sp>
        <p:nvSpPr>
          <p:cNvPr id="7" name="6 Rectángulo"/>
          <p:cNvSpPr/>
          <p:nvPr/>
        </p:nvSpPr>
        <p:spPr>
          <a:xfrm>
            <a:off x="5352167" y="4305191"/>
            <a:ext cx="2664296" cy="79208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AR" sz="2400" b="1" dirty="0" smtClean="0">
                <a:solidFill>
                  <a:schemeClr val="bg1"/>
                </a:solidFill>
                <a:latin typeface="Tw Cen MT" panose="020B0602020104020603" pitchFamily="34" charset="0"/>
              </a:rPr>
              <a:t>Aprendizaje Significativo</a:t>
            </a:r>
            <a:endParaRPr lang="es-AR" sz="2400" b="1" dirty="0">
              <a:solidFill>
                <a:schemeClr val="bg1"/>
              </a:solidFill>
              <a:latin typeface="Tw Cen MT" panose="020B0602020104020603" pitchFamily="34" charset="0"/>
            </a:endParaRPr>
          </a:p>
        </p:txBody>
      </p:sp>
      <p:sp>
        <p:nvSpPr>
          <p:cNvPr id="8" name="7 CuadroTexto"/>
          <p:cNvSpPr txBox="1"/>
          <p:nvPr/>
        </p:nvSpPr>
        <p:spPr>
          <a:xfrm>
            <a:off x="3652486" y="4153832"/>
            <a:ext cx="1584176" cy="461665"/>
          </a:xfrm>
          <a:prstGeom prst="rect">
            <a:avLst/>
          </a:prstGeom>
          <a:noFill/>
        </p:spPr>
        <p:txBody>
          <a:bodyPr wrap="square" rtlCol="0">
            <a:spAutoFit/>
          </a:bodyPr>
          <a:lstStyle/>
          <a:p>
            <a:r>
              <a:rPr lang="es-AR" sz="2400" dirty="0" smtClean="0">
                <a:latin typeface="Gill Sans MT" panose="020B0502020104020203" pitchFamily="34" charset="0"/>
              </a:rPr>
              <a:t>Permite un</a:t>
            </a:r>
            <a:endParaRPr lang="es-AR" sz="2400" dirty="0">
              <a:latin typeface="Gill Sans MT" panose="020B0502020104020203" pitchFamily="34" charset="0"/>
            </a:endParaRPr>
          </a:p>
        </p:txBody>
      </p:sp>
      <p:sp>
        <p:nvSpPr>
          <p:cNvPr id="9" name="8 CuadroTexto"/>
          <p:cNvSpPr txBox="1"/>
          <p:nvPr/>
        </p:nvSpPr>
        <p:spPr>
          <a:xfrm>
            <a:off x="1187624" y="5446768"/>
            <a:ext cx="1728192" cy="369332"/>
          </a:xfrm>
          <a:prstGeom prst="rect">
            <a:avLst/>
          </a:prstGeom>
          <a:noFill/>
        </p:spPr>
        <p:txBody>
          <a:bodyPr wrap="square" rtlCol="0">
            <a:spAutoFit/>
          </a:bodyPr>
          <a:lstStyle/>
          <a:p>
            <a:r>
              <a:rPr lang="es-AR" dirty="0" smtClean="0"/>
              <a:t>Concepto</a:t>
            </a:r>
            <a:endParaRPr lang="es-AR" dirty="0"/>
          </a:p>
        </p:txBody>
      </p:sp>
      <p:sp>
        <p:nvSpPr>
          <p:cNvPr id="10" name="9 CuadroTexto"/>
          <p:cNvSpPr txBox="1"/>
          <p:nvPr/>
        </p:nvSpPr>
        <p:spPr>
          <a:xfrm>
            <a:off x="3596444" y="5424253"/>
            <a:ext cx="1728192" cy="369332"/>
          </a:xfrm>
          <a:prstGeom prst="rect">
            <a:avLst/>
          </a:prstGeom>
          <a:noFill/>
        </p:spPr>
        <p:txBody>
          <a:bodyPr wrap="square" rtlCol="0">
            <a:spAutoFit/>
          </a:bodyPr>
          <a:lstStyle/>
          <a:p>
            <a:r>
              <a:rPr lang="es-AR" dirty="0" smtClean="0"/>
              <a:t>Palabra enlace </a:t>
            </a:r>
            <a:endParaRPr lang="es-AR" dirty="0"/>
          </a:p>
        </p:txBody>
      </p:sp>
      <p:sp>
        <p:nvSpPr>
          <p:cNvPr id="11" name="10 CuadroTexto"/>
          <p:cNvSpPr txBox="1"/>
          <p:nvPr/>
        </p:nvSpPr>
        <p:spPr>
          <a:xfrm>
            <a:off x="6156176" y="5407552"/>
            <a:ext cx="1728192" cy="369332"/>
          </a:xfrm>
          <a:prstGeom prst="rect">
            <a:avLst/>
          </a:prstGeom>
          <a:noFill/>
        </p:spPr>
        <p:txBody>
          <a:bodyPr wrap="square" rtlCol="0">
            <a:spAutoFit/>
          </a:bodyPr>
          <a:lstStyle/>
          <a:p>
            <a:r>
              <a:rPr lang="es-AR" dirty="0" smtClean="0"/>
              <a:t>Concepto</a:t>
            </a:r>
            <a:endParaRPr lang="es-AR" dirty="0"/>
          </a:p>
        </p:txBody>
      </p:sp>
    </p:spTree>
    <p:extLst>
      <p:ext uri="{BB962C8B-B14F-4D97-AF65-F5344CB8AC3E}">
        <p14:creationId xmlns="" xmlns:p14="http://schemas.microsoft.com/office/powerpoint/2010/main" val="1103223040"/>
      </p:ext>
    </p:extLst>
  </p:cSld>
  <p:clrMapOvr>
    <a:masterClrMapping/>
  </p:clrMapOvr>
  <p:transition spd="slow">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75656" y="3356992"/>
            <a:ext cx="6048672" cy="1154097"/>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s-AR" sz="7200" b="1" dirty="0" smtClean="0">
                <a:ln w="50800"/>
                <a:solidFill>
                  <a:srgbClr val="800000"/>
                </a:solidFill>
                <a:latin typeface="Tw Cen MT" panose="020B0602020104020603" pitchFamily="34" charset="0"/>
              </a:rPr>
              <a:t>Unidades del primer parcial finalizadas</a:t>
            </a:r>
            <a:endParaRPr lang="es-AR" sz="7200" b="1" dirty="0">
              <a:ln w="50800"/>
              <a:solidFill>
                <a:srgbClr val="800000"/>
              </a:solidFill>
              <a:latin typeface="Tw Cen MT" panose="020B0602020104020603" pitchFamily="34" charset="0"/>
            </a:endParaRPr>
          </a:p>
        </p:txBody>
      </p:sp>
      <p:sp>
        <p:nvSpPr>
          <p:cNvPr id="4" name="3 CuadroTexto"/>
          <p:cNvSpPr txBox="1"/>
          <p:nvPr/>
        </p:nvSpPr>
        <p:spPr>
          <a:xfrm>
            <a:off x="4499992" y="5301208"/>
            <a:ext cx="3816424" cy="523220"/>
          </a:xfrm>
          <a:prstGeom prst="rect">
            <a:avLst/>
          </a:prstGeom>
          <a:noFill/>
        </p:spPr>
        <p:txBody>
          <a:bodyPr wrap="square" rtlCol="0">
            <a:spAutoFit/>
          </a:bodyPr>
          <a:lstStyle/>
          <a:p>
            <a:r>
              <a:rPr lang="es-AR" sz="2800" dirty="0" smtClean="0">
                <a:latin typeface="Tw Cen MT" panose="020B0602020104020603" pitchFamily="34" charset="0"/>
              </a:rPr>
              <a:t>Muchas Gracias</a:t>
            </a:r>
            <a:endParaRPr lang="es-AR" sz="2800" dirty="0">
              <a:latin typeface="Tw Cen MT" panose="020B0602020104020603" pitchFamily="34" charset="0"/>
            </a:endParaRPr>
          </a:p>
        </p:txBody>
      </p:sp>
      <p:sp>
        <p:nvSpPr>
          <p:cNvPr id="5" name="4 CuadroTexto"/>
          <p:cNvSpPr txBox="1"/>
          <p:nvPr/>
        </p:nvSpPr>
        <p:spPr>
          <a:xfrm>
            <a:off x="395536" y="5949280"/>
            <a:ext cx="4464496" cy="523220"/>
          </a:xfrm>
          <a:prstGeom prst="rect">
            <a:avLst/>
          </a:prstGeom>
          <a:noFill/>
        </p:spPr>
        <p:txBody>
          <a:bodyPr wrap="square" rtlCol="0">
            <a:spAutoFit/>
          </a:bodyPr>
          <a:lstStyle/>
          <a:p>
            <a:r>
              <a:rPr lang="es-AR" sz="2800" dirty="0" smtClean="0">
                <a:latin typeface="Tw Cen MT" panose="020B0602020104020603" pitchFamily="34" charset="0"/>
              </a:rPr>
              <a:t>Orsingher, Pamela Vanesa</a:t>
            </a:r>
            <a:endParaRPr lang="es-AR" sz="2800" dirty="0">
              <a:latin typeface="Tw Cen MT" panose="020B0602020104020603" pitchFamily="34" charset="0"/>
            </a:endParaRPr>
          </a:p>
        </p:txBody>
      </p:sp>
    </p:spTree>
    <p:extLst>
      <p:ext uri="{BB962C8B-B14F-4D97-AF65-F5344CB8AC3E}">
        <p14:creationId xmlns="" xmlns:p14="http://schemas.microsoft.com/office/powerpoint/2010/main" val="3448284564"/>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0" fill="hold"/>
                                        <p:tgtEl>
                                          <p:spTgt spid="4"/>
                                        </p:tgtEl>
                                        <p:attrNameLst>
                                          <p:attrName>ppt_x</p:attrName>
                                        </p:attrNameLst>
                                      </p:cBhvr>
                                      <p:tavLst>
                                        <p:tav tm="0">
                                          <p:val>
                                            <p:strVal val="#ppt_x"/>
                                          </p:val>
                                        </p:tav>
                                        <p:tav tm="100000">
                                          <p:val>
                                            <p:strVal val="#ppt_x"/>
                                          </p:val>
                                        </p:tav>
                                      </p:tavLst>
                                    </p:anim>
                                    <p:anim calcmode="lin" valueType="num">
                                      <p:cBhvr additive="base">
                                        <p:cTn id="14"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0" fill="hold"/>
                                        <p:tgtEl>
                                          <p:spTgt spid="5"/>
                                        </p:tgtEl>
                                        <p:attrNameLst>
                                          <p:attrName>ppt_x</p:attrName>
                                        </p:attrNameLst>
                                      </p:cBhvr>
                                      <p:tavLst>
                                        <p:tav tm="0">
                                          <p:val>
                                            <p:strVal val="#ppt_x"/>
                                          </p:val>
                                        </p:tav>
                                        <p:tav tm="100000">
                                          <p:val>
                                            <p:strVal val="#ppt_x"/>
                                          </p:val>
                                        </p:tav>
                                      </p:tavLst>
                                    </p:anim>
                                    <p:anim calcmode="lin" valueType="num">
                                      <p:cBhvr additive="base">
                                        <p:cTn id="20"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Estructuras de Datos.jpg"/>
          <p:cNvPicPr>
            <a:picLocks noGrp="1" noChangeAspect="1"/>
          </p:cNvPicPr>
          <p:nvPr>
            <p:ph idx="1"/>
          </p:nvPr>
        </p:nvPicPr>
        <p:blipFill>
          <a:blip r:embed="rId2" cstate="print"/>
          <a:stretch>
            <a:fillRect/>
          </a:stretch>
        </p:blipFill>
        <p:spPr>
          <a:xfrm>
            <a:off x="1187624" y="1196752"/>
            <a:ext cx="6759461" cy="43204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5 Elipse"/>
          <p:cNvSpPr/>
          <p:nvPr/>
        </p:nvSpPr>
        <p:spPr>
          <a:xfrm>
            <a:off x="1979712" y="1268760"/>
            <a:ext cx="1944216" cy="8640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 xmlns:p14="http://schemas.microsoft.com/office/powerpoint/2010/main" val="766419201"/>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03648" y="2636912"/>
            <a:ext cx="6048672" cy="1154097"/>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s-AR" sz="11600" b="1" dirty="0" smtClean="0">
                <a:ln w="50800"/>
                <a:solidFill>
                  <a:srgbClr val="800000"/>
                </a:solidFill>
                <a:latin typeface="Tw Cen MT" panose="020B0602020104020603" pitchFamily="34" charset="0"/>
              </a:rPr>
              <a:t>Unidad II</a:t>
            </a:r>
            <a:endParaRPr lang="es-AR" sz="11600" b="1" dirty="0">
              <a:ln w="50800"/>
              <a:solidFill>
                <a:srgbClr val="800000"/>
              </a:solidFill>
              <a:latin typeface="Tw Cen MT" panose="020B0602020104020603" pitchFamily="34" charset="0"/>
            </a:endParaRPr>
          </a:p>
        </p:txBody>
      </p:sp>
      <p:sp>
        <p:nvSpPr>
          <p:cNvPr id="4" name="3 CuadroTexto"/>
          <p:cNvSpPr txBox="1"/>
          <p:nvPr/>
        </p:nvSpPr>
        <p:spPr>
          <a:xfrm>
            <a:off x="4355976" y="3655957"/>
            <a:ext cx="3816424" cy="523220"/>
          </a:xfrm>
          <a:prstGeom prst="rect">
            <a:avLst/>
          </a:prstGeom>
          <a:noFill/>
        </p:spPr>
        <p:txBody>
          <a:bodyPr wrap="square" rtlCol="0">
            <a:spAutoFit/>
          </a:bodyPr>
          <a:lstStyle/>
          <a:p>
            <a:r>
              <a:rPr lang="es-AR" sz="2800" dirty="0" smtClean="0">
                <a:latin typeface="Tw Cen MT" panose="020B0602020104020603" pitchFamily="34" charset="0"/>
              </a:rPr>
              <a:t>Sistemas de información</a:t>
            </a:r>
            <a:endParaRPr lang="es-AR" sz="2800" dirty="0">
              <a:latin typeface="Tw Cen MT" panose="020B0602020104020603" pitchFamily="34" charset="0"/>
            </a:endParaRPr>
          </a:p>
        </p:txBody>
      </p:sp>
    </p:spTree>
    <p:extLst>
      <p:ext uri="{BB962C8B-B14F-4D97-AF65-F5344CB8AC3E}">
        <p14:creationId xmlns="" xmlns:p14="http://schemas.microsoft.com/office/powerpoint/2010/main" val="3448284564"/>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0" fill="hold"/>
                                        <p:tgtEl>
                                          <p:spTgt spid="4"/>
                                        </p:tgtEl>
                                        <p:attrNameLst>
                                          <p:attrName>ppt_x</p:attrName>
                                        </p:attrNameLst>
                                      </p:cBhvr>
                                      <p:tavLst>
                                        <p:tav tm="0">
                                          <p:val>
                                            <p:strVal val="#ppt_x"/>
                                          </p:val>
                                        </p:tav>
                                        <p:tav tm="100000">
                                          <p:val>
                                            <p:strVal val="#ppt_x"/>
                                          </p:val>
                                        </p:tav>
                                      </p:tavLst>
                                    </p:anim>
                                    <p:anim calcmode="lin" valueType="num">
                                      <p:cBhvr additive="base">
                                        <p:cTn id="14"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7315200" cy="1154097"/>
          </a:xfrm>
        </p:spPr>
        <p:txBody>
          <a:bodyPr/>
          <a:lstStyle/>
          <a:p>
            <a:r>
              <a:rPr lang="es-AR" u="sng" dirty="0">
                <a:latin typeface="Gill Sans MT" panose="020B0502020104020203" pitchFamily="34" charset="0"/>
              </a:rPr>
              <a:t>DATOS VS INFORMACIÓN</a:t>
            </a:r>
          </a:p>
        </p:txBody>
      </p:sp>
      <p:sp>
        <p:nvSpPr>
          <p:cNvPr id="3" name="2 Marcador de contenido"/>
          <p:cNvSpPr>
            <a:spLocks noGrp="1"/>
          </p:cNvSpPr>
          <p:nvPr>
            <p:ph idx="1"/>
          </p:nvPr>
        </p:nvSpPr>
        <p:spPr>
          <a:xfrm>
            <a:off x="467544" y="1700808"/>
            <a:ext cx="7632848" cy="4464536"/>
          </a:xfrm>
        </p:spPr>
        <p:style>
          <a:lnRef idx="1">
            <a:schemeClr val="accent4"/>
          </a:lnRef>
          <a:fillRef idx="3">
            <a:schemeClr val="accent4"/>
          </a:fillRef>
          <a:effectRef idx="2">
            <a:schemeClr val="accent4"/>
          </a:effectRef>
          <a:fontRef idx="minor">
            <a:schemeClr val="lt1"/>
          </a:fontRef>
        </p:style>
        <p:txBody>
          <a:bodyPr>
            <a:normAutofit/>
          </a:bodyPr>
          <a:lstStyle/>
          <a:p>
            <a:pPr>
              <a:buClr>
                <a:schemeClr val="bg2"/>
              </a:buClr>
              <a:buFont typeface="Arial" panose="020B0604020202020204" pitchFamily="34" charset="0"/>
              <a:buChar char="۞"/>
            </a:pPr>
            <a:r>
              <a:rPr lang="es-AR" sz="2400" dirty="0">
                <a:latin typeface="Tw Cen MT" panose="020B0602020104020603" pitchFamily="34" charset="0"/>
              </a:rPr>
              <a:t>La </a:t>
            </a:r>
            <a:r>
              <a:rPr lang="es-AR" sz="2400" b="1" i="1" dirty="0" smtClean="0">
                <a:latin typeface="Tw Cen MT" panose="020B0602020104020603" pitchFamily="34" charset="0"/>
              </a:rPr>
              <a:t>información</a:t>
            </a:r>
            <a:r>
              <a:rPr lang="es-AR" sz="2400" dirty="0" smtClean="0">
                <a:latin typeface="Tw Cen MT" panose="020B0602020104020603" pitchFamily="34" charset="0"/>
              </a:rPr>
              <a:t>; </a:t>
            </a:r>
            <a:r>
              <a:rPr lang="es-AR" sz="2400" dirty="0" smtClean="0">
                <a:solidFill>
                  <a:schemeClr val="bg1"/>
                </a:solidFill>
                <a:latin typeface="Tw Cen MT" panose="020B0602020104020603" pitchFamily="34" charset="0"/>
              </a:rPr>
              <a:t>es </a:t>
            </a:r>
            <a:r>
              <a:rPr lang="es-AR" sz="2400" dirty="0">
                <a:solidFill>
                  <a:schemeClr val="bg1"/>
                </a:solidFill>
                <a:latin typeface="Tw Cen MT" panose="020B0602020104020603" pitchFamily="34" charset="0"/>
              </a:rPr>
              <a:t>un conjunto de datos acerca de algún suceso, hecho, fenómeno o situación, que organizados en un contexto determinado tienen su significado, cuyo propósito puede ser el de reducir la incertidumbre o incrementar el conocimiento acerca de algo</a:t>
            </a:r>
            <a:r>
              <a:rPr lang="es-AR" sz="2400" dirty="0" smtClean="0">
                <a:solidFill>
                  <a:schemeClr val="bg1"/>
                </a:solidFill>
                <a:latin typeface="Tw Cen MT" panose="020B0602020104020603" pitchFamily="34" charset="0"/>
              </a:rPr>
              <a:t>.</a:t>
            </a:r>
          </a:p>
          <a:p>
            <a:pPr>
              <a:buClr>
                <a:schemeClr val="bg2"/>
              </a:buClr>
              <a:buFont typeface="Arial" panose="020B0604020202020204" pitchFamily="34" charset="0"/>
              <a:buChar char="۞"/>
            </a:pPr>
            <a:r>
              <a:rPr lang="es-AR" sz="2400" b="1" dirty="0">
                <a:solidFill>
                  <a:schemeClr val="tx1"/>
                </a:solidFill>
                <a:latin typeface="Tw Cen MT" panose="020B0602020104020603" pitchFamily="34" charset="0"/>
              </a:rPr>
              <a:t>Un </a:t>
            </a:r>
            <a:r>
              <a:rPr lang="es-AR" sz="2400" b="1" i="1" dirty="0" smtClean="0">
                <a:solidFill>
                  <a:schemeClr val="tx1"/>
                </a:solidFill>
                <a:latin typeface="Tw Cen MT" panose="020B0602020104020603" pitchFamily="34" charset="0"/>
              </a:rPr>
              <a:t>dato; </a:t>
            </a:r>
            <a:r>
              <a:rPr lang="es-AR" sz="2400" dirty="0" smtClean="0">
                <a:solidFill>
                  <a:schemeClr val="bg1"/>
                </a:solidFill>
                <a:latin typeface="Tw Cen MT" panose="020B0602020104020603" pitchFamily="34" charset="0"/>
              </a:rPr>
              <a:t>es </a:t>
            </a:r>
            <a:r>
              <a:rPr lang="es-AR" sz="2400" dirty="0">
                <a:solidFill>
                  <a:schemeClr val="bg1"/>
                </a:solidFill>
                <a:latin typeface="Tw Cen MT" panose="020B0602020104020603" pitchFamily="34" charset="0"/>
              </a:rPr>
              <a:t>una representación simbólica </a:t>
            </a:r>
            <a:r>
              <a:rPr lang="es-AR" sz="2400" b="1" dirty="0">
                <a:solidFill>
                  <a:schemeClr val="bg1"/>
                </a:solidFill>
                <a:latin typeface="Tw Cen MT" panose="020B0602020104020603" pitchFamily="34" charset="0"/>
              </a:rPr>
              <a:t>(numérica, alfabética, algorítmica, espacial, etc.) </a:t>
            </a:r>
            <a:r>
              <a:rPr lang="es-AR" sz="2400" dirty="0">
                <a:solidFill>
                  <a:schemeClr val="bg1"/>
                </a:solidFill>
                <a:latin typeface="Tw Cen MT" panose="020B0602020104020603" pitchFamily="34" charset="0"/>
              </a:rPr>
              <a:t>de un atributo o variable cuantitativa o cualitativa. Los datos describen hechos empíricos, sucesos y entidades</a:t>
            </a:r>
            <a:r>
              <a:rPr lang="es-AR" sz="2400" dirty="0">
                <a:solidFill>
                  <a:schemeClr val="bg1"/>
                </a:solidFill>
                <a:latin typeface="Gill Sans MT" panose="020B0502020104020203" pitchFamily="34" charset="0"/>
              </a:rPr>
              <a:t>.</a:t>
            </a: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752444" y="5085184"/>
            <a:ext cx="4176464" cy="952965"/>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419358501"/>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548680"/>
            <a:ext cx="7315200" cy="1154097"/>
          </a:xfrm>
        </p:spPr>
        <p:txBody>
          <a:bodyPr>
            <a:normAutofit/>
          </a:bodyPr>
          <a:lstStyle/>
          <a:p>
            <a:r>
              <a:rPr lang="es-AR" sz="4800" u="sng" dirty="0" smtClean="0">
                <a:latin typeface="Gill Sans MT" panose="020B0502020104020203" pitchFamily="34" charset="0"/>
              </a:rPr>
              <a:t>Datos / Información Ejemplo</a:t>
            </a:r>
            <a:endParaRPr lang="es-AR" sz="4800" u="sng" dirty="0">
              <a:latin typeface="Gill Sans MT" panose="020B0502020104020203" pitchFamily="34" charset="0"/>
            </a:endParaRPr>
          </a:p>
        </p:txBody>
      </p:sp>
      <p:sp>
        <p:nvSpPr>
          <p:cNvPr id="3" name="2 Marcador de contenido"/>
          <p:cNvSpPr>
            <a:spLocks noGrp="1"/>
          </p:cNvSpPr>
          <p:nvPr>
            <p:ph idx="1"/>
          </p:nvPr>
        </p:nvSpPr>
        <p:spPr>
          <a:xfrm>
            <a:off x="611560" y="2060849"/>
            <a:ext cx="7618040" cy="4248512"/>
          </a:xfrm>
        </p:spPr>
        <p:style>
          <a:lnRef idx="1">
            <a:schemeClr val="accent4"/>
          </a:lnRef>
          <a:fillRef idx="3">
            <a:schemeClr val="accent4"/>
          </a:fillRef>
          <a:effectRef idx="2">
            <a:schemeClr val="accent4"/>
          </a:effectRef>
          <a:fontRef idx="minor">
            <a:schemeClr val="lt1"/>
          </a:fontRef>
        </p:style>
        <p:txBody>
          <a:bodyPr/>
          <a:lstStyle/>
          <a:p>
            <a:pPr>
              <a:buClr>
                <a:schemeClr val="bg2"/>
              </a:buClr>
              <a:buFont typeface="Arial" panose="020B0604020202020204" pitchFamily="34" charset="0"/>
              <a:buChar char="۞"/>
            </a:pPr>
            <a:r>
              <a:rPr lang="es-AR" dirty="0" smtClean="0">
                <a:solidFill>
                  <a:schemeClr val="bg1"/>
                </a:solidFill>
                <a:latin typeface="Gill Sans MT" panose="020B0502020104020203" pitchFamily="34" charset="0"/>
              </a:rPr>
              <a:t>En el ejemplo presentado, la </a:t>
            </a:r>
            <a:r>
              <a:rPr lang="es-AR" b="1" i="1" dirty="0" smtClean="0">
                <a:solidFill>
                  <a:schemeClr val="tx1"/>
                </a:solidFill>
                <a:latin typeface="Gill Sans MT" panose="020B0502020104020203" pitchFamily="34" charset="0"/>
              </a:rPr>
              <a:t>Información</a:t>
            </a:r>
            <a:r>
              <a:rPr lang="es-AR" dirty="0" smtClean="0">
                <a:solidFill>
                  <a:schemeClr val="bg1"/>
                </a:solidFill>
                <a:latin typeface="Gill Sans MT" panose="020B0502020104020203" pitchFamily="34" charset="0"/>
              </a:rPr>
              <a:t> lo recibe aquel sujeto que está interesado en abordar una carrera, pero es un </a:t>
            </a:r>
            <a:r>
              <a:rPr lang="es-AR" b="1" i="1" dirty="0" smtClean="0">
                <a:solidFill>
                  <a:schemeClr val="tx1"/>
                </a:solidFill>
                <a:latin typeface="Gill Sans MT" panose="020B0502020104020203" pitchFamily="34" charset="0"/>
              </a:rPr>
              <a:t>Dato</a:t>
            </a:r>
            <a:r>
              <a:rPr lang="es-AR" dirty="0" smtClean="0">
                <a:solidFill>
                  <a:schemeClr val="bg1"/>
                </a:solidFill>
                <a:latin typeface="Gill Sans MT" panose="020B0502020104020203" pitchFamily="34" charset="0"/>
              </a:rPr>
              <a:t> para los demás usuarios.</a:t>
            </a:r>
            <a:r>
              <a:rPr lang="es-AR" dirty="0" smtClean="0">
                <a:latin typeface="Gill Sans MT" panose="020B0502020104020203" pitchFamily="34" charset="0"/>
              </a:rPr>
              <a:t> </a:t>
            </a:r>
            <a:endParaRPr lang="es-AR" dirty="0">
              <a:latin typeface="Gill Sans MT" panose="020B0502020104020203" pitchFamily="34" charset="0"/>
            </a:endParaRPr>
          </a:p>
        </p:txBody>
      </p:sp>
      <p:pic>
        <p:nvPicPr>
          <p:cNvPr id="3074"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5466" t="21032" r="6965" b="6250"/>
          <a:stretch/>
        </p:blipFill>
        <p:spPr bwMode="auto">
          <a:xfrm>
            <a:off x="1043608" y="3284984"/>
            <a:ext cx="5339490" cy="2492896"/>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21861149"/>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476672"/>
            <a:ext cx="7315200" cy="794057"/>
          </a:xfrm>
        </p:spPr>
        <p:txBody>
          <a:bodyPr/>
          <a:lstStyle/>
          <a:p>
            <a:r>
              <a:rPr lang="es-AR" u="sng" dirty="0">
                <a:latin typeface="Gill Sans MT" panose="020B0502020104020203" pitchFamily="34" charset="0"/>
              </a:rPr>
              <a:t>ESTRUCTURAS DE DATOS</a:t>
            </a:r>
          </a:p>
        </p:txBody>
      </p:sp>
      <p:sp>
        <p:nvSpPr>
          <p:cNvPr id="3" name="2 Marcador de contenido"/>
          <p:cNvSpPr>
            <a:spLocks noGrp="1"/>
          </p:cNvSpPr>
          <p:nvPr>
            <p:ph idx="1"/>
          </p:nvPr>
        </p:nvSpPr>
        <p:spPr>
          <a:xfrm>
            <a:off x="683568" y="1916833"/>
            <a:ext cx="7920880" cy="4392528"/>
          </a:xfrm>
        </p:spPr>
        <p:style>
          <a:lnRef idx="1">
            <a:schemeClr val="accent4"/>
          </a:lnRef>
          <a:fillRef idx="3">
            <a:schemeClr val="accent4"/>
          </a:fillRef>
          <a:effectRef idx="2">
            <a:schemeClr val="accent4"/>
          </a:effectRef>
          <a:fontRef idx="minor">
            <a:schemeClr val="lt1"/>
          </a:fontRef>
        </p:style>
        <p:txBody>
          <a:bodyPr/>
          <a:lstStyle/>
          <a:p>
            <a:pPr>
              <a:buClr>
                <a:schemeClr val="bg2"/>
              </a:buClr>
              <a:buFont typeface="Arial" panose="020B0604020202020204" pitchFamily="34" charset="0"/>
              <a:buChar char="۞"/>
            </a:pPr>
            <a:r>
              <a:rPr lang="es-AR" sz="2400" dirty="0" smtClean="0">
                <a:solidFill>
                  <a:schemeClr val="bg1"/>
                </a:solidFill>
                <a:latin typeface="Gill Sans MT" panose="020B0502020104020203" pitchFamily="34" charset="0"/>
              </a:rPr>
              <a:t>Representación de la </a:t>
            </a:r>
            <a:r>
              <a:rPr lang="es-AR" sz="2400" dirty="0" smtClean="0">
                <a:latin typeface="Gill Sans MT" panose="020B0502020104020203" pitchFamily="34" charset="0"/>
              </a:rPr>
              <a:t>relación lógica </a:t>
            </a:r>
            <a:r>
              <a:rPr lang="es-AR" sz="2400" dirty="0" smtClean="0">
                <a:solidFill>
                  <a:schemeClr val="bg1"/>
                </a:solidFill>
                <a:latin typeface="Gill Sans MT" panose="020B0502020104020203" pitchFamily="34" charset="0"/>
              </a:rPr>
              <a:t>existente entre los </a:t>
            </a:r>
            <a:r>
              <a:rPr lang="es-AR" sz="2400" dirty="0" smtClean="0">
                <a:solidFill>
                  <a:schemeClr val="tx1"/>
                </a:solidFill>
                <a:latin typeface="Gill Sans MT" panose="020B0502020104020203" pitchFamily="34" charset="0"/>
              </a:rPr>
              <a:t>elementos de datos individuales.</a:t>
            </a:r>
          </a:p>
          <a:p>
            <a:pPr>
              <a:buClr>
                <a:schemeClr val="bg2"/>
              </a:buClr>
              <a:buFont typeface="Arial" panose="020B0604020202020204" pitchFamily="34" charset="0"/>
              <a:buChar char="۞"/>
            </a:pPr>
            <a:endParaRPr lang="es-AR" sz="2400" dirty="0">
              <a:solidFill>
                <a:schemeClr val="tx1"/>
              </a:solidFill>
              <a:latin typeface="Gill Sans MT" panose="020B0502020104020203" pitchFamily="34" charset="0"/>
            </a:endParaRPr>
          </a:p>
          <a:p>
            <a:pPr>
              <a:buClr>
                <a:schemeClr val="bg2"/>
              </a:buClr>
              <a:buFont typeface="Arial" panose="020B0604020202020204" pitchFamily="34" charset="0"/>
              <a:buChar char="۞"/>
            </a:pPr>
            <a:r>
              <a:rPr lang="es-AR" sz="2400" dirty="0">
                <a:solidFill>
                  <a:schemeClr val="bg1"/>
                </a:solidFill>
                <a:latin typeface="Gill Sans MT" panose="020B0502020104020203" pitchFamily="34" charset="0"/>
              </a:rPr>
              <a:t>Los diseñadores proponen estructuras de datos para brindar información a los usuarios</a:t>
            </a:r>
            <a:r>
              <a:rPr lang="es-AR" sz="2400" dirty="0" smtClean="0">
                <a:solidFill>
                  <a:schemeClr val="bg1"/>
                </a:solidFill>
                <a:latin typeface="Gill Sans MT" panose="020B0502020104020203" pitchFamily="34" charset="0"/>
              </a:rPr>
              <a:t>.</a:t>
            </a:r>
          </a:p>
          <a:p>
            <a:pPr marL="45720" indent="0">
              <a:buClr>
                <a:schemeClr val="bg2"/>
              </a:buClr>
              <a:buNone/>
            </a:pPr>
            <a:endParaRPr lang="es-AR" sz="2400" dirty="0">
              <a:solidFill>
                <a:schemeClr val="bg1"/>
              </a:solidFill>
            </a:endParaRPr>
          </a:p>
          <a:p>
            <a:pPr>
              <a:buClr>
                <a:schemeClr val="bg2"/>
              </a:buClr>
              <a:buFont typeface="Arial" panose="020B0604020202020204" pitchFamily="34" charset="0"/>
              <a:buChar char="۞"/>
            </a:pPr>
            <a:r>
              <a:rPr lang="es-AR" sz="2400" dirty="0">
                <a:solidFill>
                  <a:schemeClr val="bg1"/>
                </a:solidFill>
                <a:latin typeface="Gill Sans MT" panose="020B0502020104020203" pitchFamily="34" charset="0"/>
              </a:rPr>
              <a:t>Deben ser eficientes </a:t>
            </a:r>
          </a:p>
          <a:p>
            <a:pPr marL="45720" indent="0">
              <a:buNone/>
            </a:pPr>
            <a:endParaRPr lang="es-AR" dirty="0"/>
          </a:p>
        </p:txBody>
      </p:sp>
      <p:pic>
        <p:nvPicPr>
          <p:cNvPr id="5" name="4 Imagen" descr="Ejemplo+de+Estructura+de+datos.jpg"/>
          <p:cNvPicPr>
            <a:picLocks noChangeAspect="1"/>
          </p:cNvPicPr>
          <p:nvPr/>
        </p:nvPicPr>
        <p:blipFill>
          <a:blip r:embed="rId2" cstate="print"/>
          <a:srcRect t="18607" b="9622"/>
          <a:stretch>
            <a:fillRect/>
          </a:stretch>
        </p:blipFill>
        <p:spPr>
          <a:xfrm>
            <a:off x="4788024" y="4221088"/>
            <a:ext cx="3611893" cy="1944216"/>
          </a:xfrm>
          <a:prstGeom prst="rect">
            <a:avLst/>
          </a:prstGeom>
        </p:spPr>
      </p:pic>
    </p:spTree>
    <p:extLst>
      <p:ext uri="{BB962C8B-B14F-4D97-AF65-F5344CB8AC3E}">
        <p14:creationId xmlns="" xmlns:p14="http://schemas.microsoft.com/office/powerpoint/2010/main" val="3571873438"/>
      </p:ext>
    </p:extLst>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523</TotalTime>
  <Words>1745</Words>
  <Application>Microsoft Office PowerPoint</Application>
  <PresentationFormat>Presentación en pantalla (4:3)</PresentationFormat>
  <Paragraphs>231</Paragraphs>
  <Slides>40</Slides>
  <Notes>1</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Perspectiva</vt:lpstr>
      <vt:lpstr>EVALUACIÓN PARCIAL – METODOLOGÍA DE DESARROLLO DE SISTEMAS I</vt:lpstr>
      <vt:lpstr>Unidad I</vt:lpstr>
      <vt:lpstr>APRENDIZAJE MEMORÍSTICO VS SIGNIFICATIVO</vt:lpstr>
      <vt:lpstr>MAPAS CONCEPTUALES</vt:lpstr>
      <vt:lpstr>Diapositiva 5</vt:lpstr>
      <vt:lpstr>Unidad II</vt:lpstr>
      <vt:lpstr>DATOS VS INFORMACIÓN</vt:lpstr>
      <vt:lpstr>Datos / Información Ejemplo</vt:lpstr>
      <vt:lpstr>ESTRUCTURAS DE DATOS</vt:lpstr>
      <vt:lpstr>CONSULTAS Y ACTUALIZACIONES</vt:lpstr>
      <vt:lpstr>ANOMALÍAS DE ACTUALIZACIÓN</vt:lpstr>
      <vt:lpstr>NORMALIZACIÓN</vt:lpstr>
      <vt:lpstr>ATRIBUTOS DE LA INFORMACIÓN</vt:lpstr>
      <vt:lpstr>SISTEMA</vt:lpstr>
      <vt:lpstr>DESCOMPOSICIÓN FUNCIONAL</vt:lpstr>
      <vt:lpstr>CARACTERISTICAS  DE LOS SISTEMAS</vt:lpstr>
      <vt:lpstr>Diapositiva 17</vt:lpstr>
      <vt:lpstr>Diapositiva 18</vt:lpstr>
      <vt:lpstr>Unidad III</vt:lpstr>
      <vt:lpstr>USO DE MODELOS</vt:lpstr>
      <vt:lpstr>DIAGRAMA DE FLUJO DE DATOS</vt:lpstr>
      <vt:lpstr>PROCESO</vt:lpstr>
      <vt:lpstr>ENTIDAD EXTERNA</vt:lpstr>
      <vt:lpstr>FLUJO DE DATOS</vt:lpstr>
      <vt:lpstr>ALMACÉN DE DATOS</vt:lpstr>
      <vt:lpstr>RELACIONES ENTRE COMPONENTES</vt:lpstr>
      <vt:lpstr>DIAGRAMA DE CONTEXTO</vt:lpstr>
      <vt:lpstr>DFD 2° NIVEL</vt:lpstr>
      <vt:lpstr>DICCIONARIO DE DATOS</vt:lpstr>
      <vt:lpstr>DATO ELEMENTAL</vt:lpstr>
      <vt:lpstr>ESTRUCTURA DE DATOS</vt:lpstr>
      <vt:lpstr>ESTRUCTURA DE DATOS</vt:lpstr>
      <vt:lpstr>ESPECIFICACIÓN DE PROCESOS</vt:lpstr>
      <vt:lpstr>ÁRBOL DE DECISIÓN</vt:lpstr>
      <vt:lpstr>TABLA DE DECISIÓN</vt:lpstr>
      <vt:lpstr>PSEUDOCÓDIGO</vt:lpstr>
      <vt:lpstr>ESTRUCTURA DE SECUENCIA</vt:lpstr>
      <vt:lpstr>ESTRUCTURA DE DESICIÓN</vt:lpstr>
      <vt:lpstr>ESTRUCTURA DE REPETICIÓN</vt:lpstr>
      <vt:lpstr>Unidades del primer parcial finalizadas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PARCIAL – METODOLOGÍA DE DESARROLLO DE SISTEMAS I</dc:title>
  <dc:creator>SurInfo</dc:creator>
  <cp:lastModifiedBy>PamePunisher</cp:lastModifiedBy>
  <cp:revision>42</cp:revision>
  <dcterms:created xsi:type="dcterms:W3CDTF">2021-10-03T16:55:37Z</dcterms:created>
  <dcterms:modified xsi:type="dcterms:W3CDTF">2021-10-05T00:09:15Z</dcterms:modified>
</cp:coreProperties>
</file>