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405" r:id="rId3"/>
    <p:sldId id="367" r:id="rId4"/>
    <p:sldId id="406" r:id="rId5"/>
    <p:sldId id="407" r:id="rId6"/>
    <p:sldId id="408" r:id="rId7"/>
    <p:sldId id="328" r:id="rId8"/>
    <p:sldId id="385" r:id="rId9"/>
    <p:sldId id="388" r:id="rId10"/>
    <p:sldId id="409" r:id="rId11"/>
    <p:sldId id="390" r:id="rId12"/>
    <p:sldId id="410" r:id="rId13"/>
    <p:sldId id="411" r:id="rId14"/>
    <p:sldId id="412" r:id="rId15"/>
    <p:sldId id="413" r:id="rId16"/>
    <p:sldId id="414" r:id="rId17"/>
    <p:sldId id="415" r:id="rId18"/>
    <p:sldId id="416" r:id="rId19"/>
    <p:sldId id="386" r:id="rId20"/>
    <p:sldId id="417" r:id="rId21"/>
    <p:sldId id="300"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24" autoAdjust="0"/>
    <p:restoredTop sz="94660"/>
  </p:normalViewPr>
  <p:slideViewPr>
    <p:cSldViewPr>
      <p:cViewPr varScale="1">
        <p:scale>
          <a:sx n="54" d="100"/>
          <a:sy n="54" d="100"/>
        </p:scale>
        <p:origin x="-1123"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BED93-C4DD-4228-BA7E-59C26F24859F}" type="datetimeFigureOut">
              <a:rPr lang="es-ES" smtClean="0"/>
              <a:pPr/>
              <a:t>08/06/2015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21CD09-573E-4926-98E3-9BEC84326156}"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F26E0F60-29C2-490B-83ED-20E111C7418B}" type="datetime1">
              <a:rPr lang="es-ES" smtClean="0"/>
              <a:pPr/>
              <a:t>08/06/2015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90A3F93-F6B0-48E0-80AC-EDA572170C63}" type="datetime1">
              <a:rPr lang="es-ES" smtClean="0"/>
              <a:pPr/>
              <a:t>08/06/2015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1B45A13-46AD-49AA-A513-1BE816291C82}" type="datetime1">
              <a:rPr lang="es-ES" smtClean="0"/>
              <a:pPr/>
              <a:t>08/06/2015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DA67A9BD-26F5-47BB-9493-37CE54CFB0D4}" type="datetime1">
              <a:rPr lang="es-ES" smtClean="0"/>
              <a:pPr/>
              <a:t>08/06/2015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0316206-5361-4967-8DD3-FA488F0F0299}" type="datetime1">
              <a:rPr lang="es-ES" smtClean="0"/>
              <a:pPr/>
              <a:t>08/06/2015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12111074-330E-49D8-B4DF-026A2BE82953}" type="datetime1">
              <a:rPr lang="es-ES" smtClean="0"/>
              <a:pPr/>
              <a:t>08/06/2015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C2937B0-B771-444B-A251-546E8D0DFBF4}" type="datetime1">
              <a:rPr lang="es-ES" smtClean="0"/>
              <a:pPr/>
              <a:t>08/06/2015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7E2F6AB-9AA2-40C3-9D99-B2208F5AEF78}" type="datetime1">
              <a:rPr lang="es-ES" smtClean="0"/>
              <a:pPr/>
              <a:t>08/06/2015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FA26B05-E117-419B-BB02-BFA8DB0D5601}" type="datetime1">
              <a:rPr lang="es-ES" smtClean="0"/>
              <a:pPr/>
              <a:t>08/06/2015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F8CD0DC-E6C7-4218-B71A-D74A244DF100}" type="datetime1">
              <a:rPr lang="es-ES" smtClean="0"/>
              <a:pPr/>
              <a:t>08/06/2015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E1EE1F2-881A-40FE-BD70-5C093491CE8F}" type="datetime1">
              <a:rPr lang="es-ES" smtClean="0"/>
              <a:pPr/>
              <a:t>08/06/2015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3B195-45FF-4AA9-8150-2D95F492AF3C}" type="datetime1">
              <a:rPr lang="es-ES" smtClean="0"/>
              <a:pPr/>
              <a:t>08/06/2015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37F4C-C1C5-4BB8-A0C6-C6A470C49856}"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4000" r="-14000"/>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0" y="0"/>
            <a:ext cx="8420472" cy="1470025"/>
          </a:xfrm>
        </p:spPr>
        <p:txBody>
          <a:bodyPr>
            <a:noAutofit/>
          </a:bodyPr>
          <a:lstStyle/>
          <a:p>
            <a:r>
              <a:rPr lang="es-ES" sz="11500" b="1" dirty="0" smtClean="0">
                <a:solidFill>
                  <a:schemeClr val="accent3">
                    <a:lumMod val="20000"/>
                    <a:lumOff val="80000"/>
                  </a:schemeClr>
                </a:solidFill>
                <a:effectLst>
                  <a:outerShdw blurRad="38100" dist="38100" dir="2700000" algn="tl">
                    <a:srgbClr val="000000">
                      <a:alpha val="43137"/>
                    </a:srgbClr>
                  </a:outerShdw>
                </a:effectLst>
              </a:rPr>
              <a:t>ESTADÍSTICA</a:t>
            </a:r>
            <a:endParaRPr lang="es-ES" sz="11500" b="1" dirty="0">
              <a:solidFill>
                <a:schemeClr val="accent3">
                  <a:lumMod val="20000"/>
                  <a:lumOff val="80000"/>
                </a:schemeClr>
              </a:solidFill>
              <a:effectLst>
                <a:outerShdw blurRad="38100" dist="38100" dir="2700000" algn="tl">
                  <a:srgbClr val="000000">
                    <a:alpha val="43137"/>
                  </a:srgbClr>
                </a:outerShdw>
              </a:effectLst>
            </a:endParaRPr>
          </a:p>
        </p:txBody>
      </p:sp>
      <p:sp>
        <p:nvSpPr>
          <p:cNvPr id="5" name="1 Título"/>
          <p:cNvSpPr txBox="1">
            <a:spLocks/>
          </p:cNvSpPr>
          <p:nvPr/>
        </p:nvSpPr>
        <p:spPr>
          <a:xfrm>
            <a:off x="4355976" y="1340769"/>
            <a:ext cx="3816424" cy="1008112"/>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11500" b="1" i="1" u="none" strike="noStrike" kern="1200" cap="none" spc="0" normalizeH="0" baseline="0" noProof="0" dirty="0" smtClean="0">
                <a:ln>
                  <a:noFill/>
                </a:ln>
                <a:solidFill>
                  <a:schemeClr val="accent3">
                    <a:lumMod val="20000"/>
                    <a:lumOff val="80000"/>
                  </a:schemeClr>
                </a:solidFill>
                <a:effectLst>
                  <a:outerShdw blurRad="38100" dist="38100" dir="2700000" algn="tl">
                    <a:srgbClr val="000000">
                      <a:alpha val="43137"/>
                    </a:srgbClr>
                  </a:outerShdw>
                </a:effectLst>
                <a:uLnTx/>
                <a:uFillTx/>
                <a:latin typeface="+mj-lt"/>
                <a:ea typeface="+mj-ea"/>
                <a:cs typeface="+mj-cs"/>
              </a:rPr>
              <a:t>descriptiva</a:t>
            </a:r>
            <a:endParaRPr kumimoji="0" lang="es-ES" sz="11500" b="1" i="1" u="none" strike="noStrike" kern="1200" cap="none" spc="0" normalizeH="0" baseline="0" noProof="0" dirty="0">
              <a:ln>
                <a:noFill/>
              </a:ln>
              <a:solidFill>
                <a:schemeClr val="accent3">
                  <a:lumMod val="20000"/>
                  <a:lumOff val="80000"/>
                </a:schemeClr>
              </a:solidFill>
              <a:effectLst>
                <a:outerShdw blurRad="38100" dist="38100" dir="2700000" algn="tl">
                  <a:srgbClr val="000000">
                    <a:alpha val="43137"/>
                  </a:srgbClr>
                </a:outerShdw>
              </a:effectLst>
              <a:uLnTx/>
              <a:uFillTx/>
              <a:latin typeface="+mj-lt"/>
              <a:ea typeface="+mj-ea"/>
              <a:cs typeface="+mj-cs"/>
            </a:endParaRPr>
          </a:p>
        </p:txBody>
      </p:sp>
      <p:grpSp>
        <p:nvGrpSpPr>
          <p:cNvPr id="6" name="5 Grupo"/>
          <p:cNvGrpSpPr/>
          <p:nvPr/>
        </p:nvGrpSpPr>
        <p:grpSpPr>
          <a:xfrm>
            <a:off x="8172400" y="5877272"/>
            <a:ext cx="648072" cy="671580"/>
            <a:chOff x="0" y="18878"/>
            <a:chExt cx="648072" cy="671580"/>
          </a:xfrm>
        </p:grpSpPr>
        <p:sp>
          <p:nvSpPr>
            <p:cNvPr id="7" name="6 Rectángulo redondeado"/>
            <p:cNvSpPr/>
            <p:nvPr/>
          </p:nvSpPr>
          <p:spPr>
            <a:xfrm>
              <a:off x="0" y="18878"/>
              <a:ext cx="648072" cy="671580"/>
            </a:xfrm>
            <a:prstGeom prst="roundRect">
              <a:avLst/>
            </a:prstGeom>
            <a:solidFill>
              <a:schemeClr val="accent1">
                <a:hueOff val="0"/>
                <a:satOff val="0"/>
                <a:lumOff val="0"/>
                <a:alpha val="1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7 Rectángulo"/>
            <p:cNvSpPr/>
            <p:nvPr/>
          </p:nvSpPr>
          <p:spPr>
            <a:xfrm>
              <a:off x="31636" y="50514"/>
              <a:ext cx="584800" cy="6083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s-ES" sz="2800" kern="1200" dirty="0" smtClean="0"/>
                <a:t>08</a:t>
              </a:r>
              <a:endParaRPr lang="es-ES" sz="2800" kern="1200" dirty="0"/>
            </a:p>
          </p:txBody>
        </p:sp>
      </p:grpSp>
      <p:sp>
        <p:nvSpPr>
          <p:cNvPr id="9" name="8 Marcador de número de diapositiva"/>
          <p:cNvSpPr>
            <a:spLocks noGrp="1"/>
          </p:cNvSpPr>
          <p:nvPr>
            <p:ph type="sldNum" sz="quarter" idx="12"/>
          </p:nvPr>
        </p:nvSpPr>
        <p:spPr/>
        <p:txBody>
          <a:bodyPr/>
          <a:lstStyle/>
          <a:p>
            <a:fld id="{71337F4C-C1C5-4BB8-A0C6-C6A470C49856}" type="slidenum">
              <a:rPr lang="es-ES" smtClean="0"/>
              <a:pPr/>
              <a:t>1</a:t>
            </a:fld>
            <a:endParaRPr lang="es-ES"/>
          </a:p>
        </p:txBody>
      </p:sp>
      <p:sp>
        <p:nvSpPr>
          <p:cNvPr id="10" name="2 Subtítulo"/>
          <p:cNvSpPr>
            <a:spLocks noGrp="1"/>
          </p:cNvSpPr>
          <p:nvPr>
            <p:ph type="subTitle" idx="1"/>
          </p:nvPr>
        </p:nvSpPr>
        <p:spPr>
          <a:xfrm>
            <a:off x="5148064" y="6309320"/>
            <a:ext cx="2915816" cy="360040"/>
          </a:xfrm>
        </p:spPr>
        <p:txBody>
          <a:bodyPr>
            <a:normAutofit fontScale="55000" lnSpcReduction="20000"/>
          </a:bodyPr>
          <a:lstStyle/>
          <a:p>
            <a:r>
              <a:rPr lang="es-ES" sz="3600" i="1" dirty="0" smtClean="0">
                <a:solidFill>
                  <a:srgbClr val="FFFF00"/>
                </a:solidFill>
              </a:rPr>
              <a:t>Marcelo Monferrato</a:t>
            </a:r>
            <a:endParaRPr lang="es-ES" sz="3600" i="1"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8.3</a:t>
            </a:r>
            <a:endParaRPr lang="es-ES" sz="1600" dirty="0"/>
          </a:p>
        </p:txBody>
      </p:sp>
      <p:sp>
        <p:nvSpPr>
          <p:cNvPr id="6" name="1 Título"/>
          <p:cNvSpPr txBox="1">
            <a:spLocks/>
          </p:cNvSpPr>
          <p:nvPr/>
        </p:nvSpPr>
        <p:spPr>
          <a:xfrm>
            <a:off x="395536" y="1124744"/>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10</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49154" name="Picture 2"/>
          <p:cNvPicPr>
            <a:picLocks noChangeAspect="1" noChangeArrowheads="1"/>
          </p:cNvPicPr>
          <p:nvPr/>
        </p:nvPicPr>
        <p:blipFill>
          <a:blip r:embed="rId3" cstate="print"/>
          <a:srcRect/>
          <a:stretch>
            <a:fillRect/>
          </a:stretch>
        </p:blipFill>
        <p:spPr bwMode="auto">
          <a:xfrm>
            <a:off x="2205038" y="2262188"/>
            <a:ext cx="4733925" cy="2333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Distribución de Probabilidad Normal</a:t>
            </a:r>
            <a:endParaRPr lang="es-ES" sz="1600" dirty="0"/>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11</a:t>
            </a:fld>
            <a:endParaRPr lang="es-ES"/>
          </a:p>
        </p:txBody>
      </p:sp>
      <p:sp>
        <p:nvSpPr>
          <p:cNvPr id="10" name="9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sp>
        <p:nvSpPr>
          <p:cNvPr id="8" name="7 Rectángulo"/>
          <p:cNvSpPr/>
          <p:nvPr/>
        </p:nvSpPr>
        <p:spPr>
          <a:xfrm>
            <a:off x="611560" y="889844"/>
            <a:ext cx="7920880" cy="4154984"/>
          </a:xfrm>
          <a:prstGeom prst="rect">
            <a:avLst/>
          </a:prstGeom>
        </p:spPr>
        <p:txBody>
          <a:bodyPr wrap="square">
            <a:spAutoFit/>
          </a:bodyPr>
          <a:lstStyle/>
          <a:p>
            <a:pPr algn="just"/>
            <a:r>
              <a:rPr lang="es-ES" sz="2400" dirty="0" smtClean="0"/>
              <a:t>La distribución de probabilidad más usada para describir variables aleatorias continuas es la </a:t>
            </a:r>
            <a:r>
              <a:rPr lang="es-ES" sz="2400" b="1" dirty="0" smtClean="0">
                <a:solidFill>
                  <a:srgbClr val="FF0000"/>
                </a:solidFill>
              </a:rPr>
              <a:t>distribución de probabilidad normal</a:t>
            </a:r>
            <a:r>
              <a:rPr lang="es-ES" sz="2400" dirty="0" smtClean="0"/>
              <a:t>. La distribución normal tiene gran cantidad de aplicaciones prácticas, en las cuales la variable aleatoria puede ser el peso o la estatura de las personas, puntuaciones de exámenes, resultados de mediciones científicas, precipitación pluvial u otras cantidades similares. La distribución normal también tiene una importante aplicación en inferencia estadística. En estas aplicaciones, la distribución normal describe qué tan probables son los resultados obtenidos de un muestreo.</a:t>
            </a:r>
            <a:endParaRPr lang="es-E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La curva normal y su función de densidad</a:t>
            </a:r>
            <a:endParaRPr lang="es-ES" sz="1600" dirty="0"/>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12</a:t>
            </a:fld>
            <a:endParaRPr lang="es-ES"/>
          </a:p>
        </p:txBody>
      </p:sp>
      <p:sp>
        <p:nvSpPr>
          <p:cNvPr id="10" name="9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sp>
        <p:nvSpPr>
          <p:cNvPr id="8" name="7 Rectángulo"/>
          <p:cNvSpPr/>
          <p:nvPr/>
        </p:nvSpPr>
        <p:spPr>
          <a:xfrm>
            <a:off x="611560" y="889844"/>
            <a:ext cx="7920880" cy="923330"/>
          </a:xfrm>
          <a:prstGeom prst="rect">
            <a:avLst/>
          </a:prstGeom>
        </p:spPr>
        <p:txBody>
          <a:bodyPr wrap="square">
            <a:spAutoFit/>
          </a:bodyPr>
          <a:lstStyle/>
          <a:p>
            <a:r>
              <a:rPr lang="es-ES" dirty="0" smtClean="0"/>
              <a:t>En la figura aparece la forma de la distribución normal, una curva normal en forma de campana. A continuación se presenta la función de densidad de probabilidad que define la curva en forma de campana de la distribución normal.</a:t>
            </a:r>
            <a:endParaRPr lang="es-ES" dirty="0"/>
          </a:p>
        </p:txBody>
      </p:sp>
      <p:pic>
        <p:nvPicPr>
          <p:cNvPr id="50178" name="Picture 2"/>
          <p:cNvPicPr>
            <a:picLocks noChangeAspect="1" noChangeArrowheads="1"/>
          </p:cNvPicPr>
          <p:nvPr/>
        </p:nvPicPr>
        <p:blipFill>
          <a:blip r:embed="rId3" cstate="print"/>
          <a:srcRect/>
          <a:stretch>
            <a:fillRect/>
          </a:stretch>
        </p:blipFill>
        <p:spPr bwMode="auto">
          <a:xfrm>
            <a:off x="2231740" y="1855868"/>
            <a:ext cx="4680520" cy="1717148"/>
          </a:xfrm>
          <a:prstGeom prst="rect">
            <a:avLst/>
          </a:prstGeom>
          <a:noFill/>
          <a:ln w="9525">
            <a:noFill/>
            <a:miter lim="800000"/>
            <a:headEnd/>
            <a:tailEnd/>
          </a:ln>
        </p:spPr>
      </p:pic>
      <p:pic>
        <p:nvPicPr>
          <p:cNvPr id="50179" name="Picture 3"/>
          <p:cNvPicPr>
            <a:picLocks noChangeAspect="1" noChangeArrowheads="1"/>
          </p:cNvPicPr>
          <p:nvPr/>
        </p:nvPicPr>
        <p:blipFill>
          <a:blip r:embed="rId4" cstate="print"/>
          <a:srcRect/>
          <a:stretch>
            <a:fillRect/>
          </a:stretch>
        </p:blipFill>
        <p:spPr bwMode="auto">
          <a:xfrm>
            <a:off x="2206005" y="3597761"/>
            <a:ext cx="4731990" cy="25675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Observaciones</a:t>
            </a:r>
            <a:endParaRPr lang="es-ES" sz="1600" dirty="0"/>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13</a:t>
            </a:fld>
            <a:endParaRPr lang="es-ES"/>
          </a:p>
        </p:txBody>
      </p:sp>
      <p:sp>
        <p:nvSpPr>
          <p:cNvPr id="10" name="9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51202" name="Picture 2"/>
          <p:cNvPicPr>
            <a:picLocks noChangeAspect="1" noChangeArrowheads="1"/>
          </p:cNvPicPr>
          <p:nvPr/>
        </p:nvPicPr>
        <p:blipFill>
          <a:blip r:embed="rId3" cstate="print"/>
          <a:srcRect/>
          <a:stretch>
            <a:fillRect/>
          </a:stretch>
        </p:blipFill>
        <p:spPr bwMode="auto">
          <a:xfrm>
            <a:off x="490538" y="823913"/>
            <a:ext cx="8162925" cy="521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Observaciones</a:t>
            </a:r>
            <a:endParaRPr lang="es-ES" sz="1600" dirty="0"/>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14</a:t>
            </a:fld>
            <a:endParaRPr lang="es-ES"/>
          </a:p>
        </p:txBody>
      </p:sp>
      <p:sp>
        <p:nvSpPr>
          <p:cNvPr id="10" name="9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52227" name="Picture 3"/>
          <p:cNvPicPr>
            <a:picLocks noChangeAspect="1" noChangeArrowheads="1"/>
          </p:cNvPicPr>
          <p:nvPr/>
        </p:nvPicPr>
        <p:blipFill>
          <a:blip r:embed="rId3" cstate="print"/>
          <a:srcRect/>
          <a:stretch>
            <a:fillRect/>
          </a:stretch>
        </p:blipFill>
        <p:spPr bwMode="auto">
          <a:xfrm>
            <a:off x="619125" y="764704"/>
            <a:ext cx="7905750" cy="2295525"/>
          </a:xfrm>
          <a:prstGeom prst="rect">
            <a:avLst/>
          </a:prstGeom>
          <a:noFill/>
          <a:ln w="9525">
            <a:noFill/>
            <a:miter lim="800000"/>
            <a:headEnd/>
            <a:tailEnd/>
          </a:ln>
        </p:spPr>
      </p:pic>
      <p:pic>
        <p:nvPicPr>
          <p:cNvPr id="52228" name="Picture 4"/>
          <p:cNvPicPr>
            <a:picLocks noChangeAspect="1" noChangeArrowheads="1"/>
          </p:cNvPicPr>
          <p:nvPr/>
        </p:nvPicPr>
        <p:blipFill>
          <a:blip r:embed="rId4" cstate="print"/>
          <a:srcRect/>
          <a:stretch>
            <a:fillRect/>
          </a:stretch>
        </p:blipFill>
        <p:spPr bwMode="auto">
          <a:xfrm>
            <a:off x="1403648" y="3136992"/>
            <a:ext cx="6434286" cy="3100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Observaciones</a:t>
            </a:r>
            <a:endParaRPr lang="es-ES" sz="1600" dirty="0"/>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15</a:t>
            </a:fld>
            <a:endParaRPr lang="es-ES"/>
          </a:p>
        </p:txBody>
      </p:sp>
      <p:sp>
        <p:nvSpPr>
          <p:cNvPr id="10" name="9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53250" name="Picture 2"/>
          <p:cNvPicPr>
            <a:picLocks noChangeAspect="1" noChangeArrowheads="1"/>
          </p:cNvPicPr>
          <p:nvPr/>
        </p:nvPicPr>
        <p:blipFill>
          <a:blip r:embed="rId3" cstate="print"/>
          <a:srcRect/>
          <a:stretch>
            <a:fillRect/>
          </a:stretch>
        </p:blipFill>
        <p:spPr bwMode="auto">
          <a:xfrm>
            <a:off x="728663" y="1738313"/>
            <a:ext cx="7686675" cy="338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200" b="1" dirty="0" smtClean="0">
                <a:solidFill>
                  <a:schemeClr val="tx2">
                    <a:lumMod val="40000"/>
                    <a:lumOff val="60000"/>
                  </a:schemeClr>
                </a:solidFill>
                <a:effectLst>
                  <a:outerShdw blurRad="38100" dist="38100" dir="2700000" algn="tl">
                    <a:srgbClr val="000000">
                      <a:alpha val="43137"/>
                    </a:srgbClr>
                  </a:outerShdw>
                </a:effectLst>
              </a:rPr>
              <a:t>Distribución de probabilidad normal estándar</a:t>
            </a:r>
            <a:endParaRPr lang="es-ES" sz="3200" b="1" dirty="0">
              <a:solidFill>
                <a:schemeClr val="tx2">
                  <a:lumMod val="40000"/>
                  <a:lumOff val="60000"/>
                </a:schemeClr>
              </a:solidFill>
              <a:effectLst>
                <a:outerShdw blurRad="38100" dist="38100" dir="2700000" algn="tl">
                  <a:srgbClr val="000000">
                    <a:alpha val="43137"/>
                  </a:srgbClr>
                </a:outerShdw>
              </a:effectLst>
            </a:endParaRPr>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16</a:t>
            </a:fld>
            <a:endParaRPr lang="es-ES"/>
          </a:p>
        </p:txBody>
      </p:sp>
      <p:sp>
        <p:nvSpPr>
          <p:cNvPr id="10" name="9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54274" name="Picture 2"/>
          <p:cNvPicPr>
            <a:picLocks noChangeAspect="1" noChangeArrowheads="1"/>
          </p:cNvPicPr>
          <p:nvPr/>
        </p:nvPicPr>
        <p:blipFill>
          <a:blip r:embed="rId3" cstate="print"/>
          <a:srcRect/>
          <a:stretch>
            <a:fillRect/>
          </a:stretch>
        </p:blipFill>
        <p:spPr bwMode="auto">
          <a:xfrm>
            <a:off x="500063" y="908720"/>
            <a:ext cx="8143875" cy="1438275"/>
          </a:xfrm>
          <a:prstGeom prst="rect">
            <a:avLst/>
          </a:prstGeom>
          <a:noFill/>
          <a:ln w="9525">
            <a:noFill/>
            <a:miter lim="800000"/>
            <a:headEnd/>
            <a:tailEnd/>
          </a:ln>
        </p:spPr>
      </p:pic>
      <p:pic>
        <p:nvPicPr>
          <p:cNvPr id="54275" name="Picture 3"/>
          <p:cNvPicPr>
            <a:picLocks noChangeAspect="1" noChangeArrowheads="1"/>
          </p:cNvPicPr>
          <p:nvPr/>
        </p:nvPicPr>
        <p:blipFill>
          <a:blip r:embed="rId4" cstate="print"/>
          <a:srcRect/>
          <a:stretch>
            <a:fillRect/>
          </a:stretch>
        </p:blipFill>
        <p:spPr bwMode="auto">
          <a:xfrm>
            <a:off x="1738313" y="2699742"/>
            <a:ext cx="5667375" cy="2457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200" b="1" dirty="0" smtClean="0">
                <a:solidFill>
                  <a:schemeClr val="tx2">
                    <a:lumMod val="40000"/>
                    <a:lumOff val="60000"/>
                  </a:schemeClr>
                </a:solidFill>
                <a:effectLst>
                  <a:outerShdw blurRad="38100" dist="38100" dir="2700000" algn="tl">
                    <a:srgbClr val="000000">
                      <a:alpha val="43137"/>
                    </a:srgbClr>
                  </a:outerShdw>
                </a:effectLst>
              </a:rPr>
              <a:t>Función de densidad normal estándar</a:t>
            </a:r>
            <a:endParaRPr lang="es-ES" sz="3200" b="1" dirty="0">
              <a:solidFill>
                <a:schemeClr val="tx2">
                  <a:lumMod val="40000"/>
                  <a:lumOff val="60000"/>
                </a:schemeClr>
              </a:solidFill>
              <a:effectLst>
                <a:outerShdw blurRad="38100" dist="38100" dir="2700000" algn="tl">
                  <a:srgbClr val="000000">
                    <a:alpha val="43137"/>
                  </a:srgbClr>
                </a:outerShdw>
              </a:effectLst>
            </a:endParaRPr>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17</a:t>
            </a:fld>
            <a:endParaRPr lang="es-ES"/>
          </a:p>
        </p:txBody>
      </p:sp>
      <p:sp>
        <p:nvSpPr>
          <p:cNvPr id="10" name="9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55298" name="Picture 2"/>
          <p:cNvPicPr>
            <a:picLocks noChangeAspect="1" noChangeArrowheads="1"/>
          </p:cNvPicPr>
          <p:nvPr/>
        </p:nvPicPr>
        <p:blipFill>
          <a:blip r:embed="rId3" cstate="print"/>
          <a:srcRect/>
          <a:stretch>
            <a:fillRect/>
          </a:stretch>
        </p:blipFill>
        <p:spPr bwMode="auto">
          <a:xfrm>
            <a:off x="504825" y="828675"/>
            <a:ext cx="8134350" cy="5200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200" b="1" dirty="0" smtClean="0">
                <a:solidFill>
                  <a:schemeClr val="tx2">
                    <a:lumMod val="40000"/>
                    <a:lumOff val="60000"/>
                  </a:schemeClr>
                </a:solidFill>
                <a:effectLst>
                  <a:outerShdw blurRad="38100" dist="38100" dir="2700000" algn="tl">
                    <a:srgbClr val="000000">
                      <a:alpha val="43137"/>
                    </a:srgbClr>
                  </a:outerShdw>
                </a:effectLst>
              </a:rPr>
              <a:t>Función de densidad normal estándar</a:t>
            </a:r>
            <a:endParaRPr lang="es-ES" sz="3200" b="1" dirty="0">
              <a:solidFill>
                <a:schemeClr val="tx2">
                  <a:lumMod val="40000"/>
                  <a:lumOff val="60000"/>
                </a:schemeClr>
              </a:solidFill>
              <a:effectLst>
                <a:outerShdw blurRad="38100" dist="38100" dir="2700000" algn="tl">
                  <a:srgbClr val="000000">
                    <a:alpha val="43137"/>
                  </a:srgbClr>
                </a:outerShdw>
              </a:effectLst>
            </a:endParaRPr>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18</a:t>
            </a:fld>
            <a:endParaRPr lang="es-ES"/>
          </a:p>
        </p:txBody>
      </p:sp>
      <p:sp>
        <p:nvSpPr>
          <p:cNvPr id="10" name="9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56322" name="Picture 2"/>
          <p:cNvPicPr>
            <a:picLocks noChangeAspect="1" noChangeArrowheads="1"/>
          </p:cNvPicPr>
          <p:nvPr/>
        </p:nvPicPr>
        <p:blipFill>
          <a:blip r:embed="rId3" cstate="print"/>
          <a:srcRect/>
          <a:stretch>
            <a:fillRect/>
          </a:stretch>
        </p:blipFill>
        <p:spPr bwMode="auto">
          <a:xfrm>
            <a:off x="485775" y="795338"/>
            <a:ext cx="8172450" cy="5267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8.4</a:t>
            </a:r>
            <a:endParaRPr lang="es-ES" sz="1600" dirty="0"/>
          </a:p>
        </p:txBody>
      </p:sp>
      <p:sp>
        <p:nvSpPr>
          <p:cNvPr id="6" name="1 Título"/>
          <p:cNvSpPr txBox="1">
            <a:spLocks/>
          </p:cNvSpPr>
          <p:nvPr/>
        </p:nvSpPr>
        <p:spPr>
          <a:xfrm>
            <a:off x="395536" y="3284984"/>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19</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sp>
        <p:nvSpPr>
          <p:cNvPr id="7" name="6 Rectángulo"/>
          <p:cNvSpPr/>
          <p:nvPr/>
        </p:nvSpPr>
        <p:spPr>
          <a:xfrm>
            <a:off x="611560" y="889844"/>
            <a:ext cx="7920880" cy="1200329"/>
          </a:xfrm>
          <a:prstGeom prst="rect">
            <a:avLst/>
          </a:prstGeom>
        </p:spPr>
        <p:txBody>
          <a:bodyPr wrap="square">
            <a:spAutoFit/>
          </a:bodyPr>
          <a:lstStyle/>
          <a:p>
            <a:pPr algn="just"/>
            <a:r>
              <a:rPr lang="es-ES" sz="2400" b="1" dirty="0" smtClean="0">
                <a:solidFill>
                  <a:srgbClr val="FF0000"/>
                </a:solidFill>
              </a:rPr>
              <a:t>Aquí hemos visto los ejemplos del libro y las distintas variantes para hallar los valores en la tabla de distribución </a:t>
            </a:r>
            <a:r>
              <a:rPr lang="es-ES" sz="2400" b="1" dirty="0" smtClean="0">
                <a:solidFill>
                  <a:srgbClr val="FF0000"/>
                </a:solidFill>
              </a:rPr>
              <a:t>normal (págs. 235 a 240).</a:t>
            </a:r>
            <a:endParaRPr lang="es-E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9000"/>
            <a:lum/>
          </a:blip>
          <a:srcRect/>
          <a:stretch>
            <a:fillRect l="-14000" r="-14000"/>
          </a:stretch>
        </a:blipFill>
        <a:effectLst/>
      </p:bgPr>
    </p:bg>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71337F4C-C1C5-4BB8-A0C6-C6A470C49856}" type="slidenum">
              <a:rPr lang="es-ES" smtClean="0"/>
              <a:pPr/>
              <a:t>2</a:t>
            </a:fld>
            <a:endParaRPr lang="es-ES"/>
          </a:p>
        </p:txBody>
      </p:sp>
      <p:sp>
        <p:nvSpPr>
          <p:cNvPr id="11" name="1 Título"/>
          <p:cNvSpPr txBox="1">
            <a:spLocks/>
          </p:cNvSpPr>
          <p:nvPr/>
        </p:nvSpPr>
        <p:spPr>
          <a:xfrm>
            <a:off x="1115616" y="548680"/>
            <a:ext cx="3816424" cy="1008112"/>
          </a:xfrm>
          <a:prstGeom prst="rect">
            <a:avLst/>
          </a:prstGeom>
        </p:spPr>
        <p:txBody>
          <a:bodyPr vert="horz" lIns="91440" tIns="45720" rIns="91440" bIns="45720" rtlCol="0" anchor="ctr">
            <a:normAutofit fontScale="62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11500" b="1" i="1"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Temas:</a:t>
            </a:r>
            <a:endParaRPr kumimoji="0" lang="es-ES" sz="11500" b="1" i="1" u="none" strike="noStrike" kern="1200" cap="none" spc="0" normalizeH="0" baseline="0" noProof="0" dirty="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endParaRPr>
          </a:p>
        </p:txBody>
      </p:sp>
      <p:sp>
        <p:nvSpPr>
          <p:cNvPr id="12" name="11 CuadroTexto"/>
          <p:cNvSpPr txBox="1"/>
          <p:nvPr/>
        </p:nvSpPr>
        <p:spPr>
          <a:xfrm>
            <a:off x="467544" y="1412777"/>
            <a:ext cx="7992888" cy="4968552"/>
          </a:xfrm>
          <a:prstGeom prst="rect">
            <a:avLst/>
          </a:prstGeom>
          <a:noFill/>
        </p:spPr>
        <p:txBody>
          <a:bodyPr wrap="square" rtlCol="0">
            <a:normAutofit/>
          </a:bodyPr>
          <a:lstStyle/>
          <a:p>
            <a:endParaRPr lang="es-ES" sz="1200" dirty="0" smtClean="0"/>
          </a:p>
          <a:p>
            <a:pPr lvl="1">
              <a:buFont typeface="Arial" pitchFamily="34" charset="0"/>
              <a:buChar char="•"/>
            </a:pPr>
            <a:r>
              <a:rPr lang="es-ES" sz="2800" i="1" dirty="0" smtClean="0"/>
              <a:t>Distribuciones de Probabilidad Continua.</a:t>
            </a:r>
          </a:p>
          <a:p>
            <a:pPr lvl="2">
              <a:buFont typeface="Arial" pitchFamily="34" charset="0"/>
              <a:buChar char="•"/>
            </a:pPr>
            <a:r>
              <a:rPr lang="es-ES" sz="2800" i="1" dirty="0" smtClean="0"/>
              <a:t>Uniforme</a:t>
            </a:r>
          </a:p>
          <a:p>
            <a:pPr lvl="2">
              <a:buFont typeface="Arial" pitchFamily="34" charset="0"/>
              <a:buChar char="•"/>
            </a:pPr>
            <a:r>
              <a:rPr lang="es-ES" sz="2800" i="1" dirty="0" smtClean="0"/>
              <a:t>Normal</a:t>
            </a:r>
          </a:p>
          <a:p>
            <a:pPr lvl="2">
              <a:buFont typeface="Arial" pitchFamily="34" charset="0"/>
              <a:buChar char="•"/>
            </a:pPr>
            <a:r>
              <a:rPr lang="es-ES" sz="2800" i="1" dirty="0" smtClean="0"/>
              <a:t>Exponencial</a:t>
            </a:r>
          </a:p>
          <a:p>
            <a:pPr lvl="1">
              <a:buFont typeface="Arial" pitchFamily="34" charset="0"/>
              <a:buChar char="•"/>
            </a:pPr>
            <a:endParaRPr lang="es-E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200" b="1" dirty="0" smtClean="0">
                <a:solidFill>
                  <a:schemeClr val="tx2">
                    <a:lumMod val="40000"/>
                    <a:lumOff val="60000"/>
                  </a:schemeClr>
                </a:solidFill>
                <a:effectLst>
                  <a:outerShdw blurRad="38100" dist="38100" dir="2700000" algn="tl">
                    <a:srgbClr val="000000">
                      <a:alpha val="43137"/>
                    </a:srgbClr>
                  </a:outerShdw>
                </a:effectLst>
              </a:rPr>
              <a:t>Cálculos para cualquier distribución normal</a:t>
            </a:r>
            <a:endParaRPr lang="es-ES" sz="3200" b="1" dirty="0">
              <a:solidFill>
                <a:schemeClr val="tx2">
                  <a:lumMod val="40000"/>
                  <a:lumOff val="60000"/>
                </a:schemeClr>
              </a:solidFill>
              <a:effectLst>
                <a:outerShdw blurRad="38100" dist="38100" dir="2700000" algn="tl">
                  <a:srgbClr val="000000">
                    <a:alpha val="43137"/>
                  </a:srgbClr>
                </a:outerShdw>
              </a:effectLst>
            </a:endParaRPr>
          </a:p>
        </p:txBody>
      </p:sp>
      <p:sp>
        <p:nvSpPr>
          <p:cNvPr id="7" name="6 Marcador de número de diapositiva"/>
          <p:cNvSpPr>
            <a:spLocks noGrp="1"/>
          </p:cNvSpPr>
          <p:nvPr>
            <p:ph type="sldNum" sz="quarter" idx="12"/>
          </p:nvPr>
        </p:nvSpPr>
        <p:spPr/>
        <p:txBody>
          <a:bodyPr/>
          <a:lstStyle/>
          <a:p>
            <a:fld id="{71337F4C-C1C5-4BB8-A0C6-C6A470C49856}" type="slidenum">
              <a:rPr lang="es-ES" smtClean="0"/>
              <a:pPr/>
              <a:t>20</a:t>
            </a:fld>
            <a:endParaRPr lang="es-ES"/>
          </a:p>
        </p:txBody>
      </p:sp>
      <p:sp>
        <p:nvSpPr>
          <p:cNvPr id="10" name="9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57346" name="Picture 2"/>
          <p:cNvPicPr>
            <a:picLocks noChangeAspect="1" noChangeArrowheads="1"/>
          </p:cNvPicPr>
          <p:nvPr/>
        </p:nvPicPr>
        <p:blipFill>
          <a:blip r:embed="rId3" cstate="print"/>
          <a:srcRect/>
          <a:stretch>
            <a:fillRect/>
          </a:stretch>
        </p:blipFill>
        <p:spPr bwMode="auto">
          <a:xfrm>
            <a:off x="519113" y="1538288"/>
            <a:ext cx="8105775" cy="378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2000" r="-12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normAutofit/>
          </a:bodyPr>
          <a:lstStyle/>
          <a:p>
            <a:r>
              <a:rPr lang="es-ES" sz="4000" b="1" dirty="0" smtClean="0"/>
              <a:t>Lecturas</a:t>
            </a:r>
            <a:endParaRPr lang="es-ES" sz="4000" b="1" dirty="0"/>
          </a:p>
        </p:txBody>
      </p:sp>
      <p:sp>
        <p:nvSpPr>
          <p:cNvPr id="3" name="2 Marcador de contenido"/>
          <p:cNvSpPr>
            <a:spLocks noGrp="1"/>
          </p:cNvSpPr>
          <p:nvPr>
            <p:ph idx="1"/>
          </p:nvPr>
        </p:nvSpPr>
        <p:spPr>
          <a:xfrm>
            <a:off x="457200" y="1052736"/>
            <a:ext cx="8229600" cy="5256584"/>
          </a:xfrm>
          <a:noFill/>
        </p:spPr>
        <p:txBody>
          <a:bodyPr>
            <a:normAutofit fontScale="92500" lnSpcReduction="10000"/>
          </a:bodyPr>
          <a:lstStyle/>
          <a:p>
            <a:r>
              <a:rPr lang="es-ES" b="1" dirty="0" smtClean="0">
                <a:solidFill>
                  <a:srgbClr val="FF0000"/>
                </a:solidFill>
              </a:rPr>
              <a:t>Anderson</a:t>
            </a:r>
            <a:endParaRPr lang="es-ES" dirty="0" smtClean="0"/>
          </a:p>
          <a:p>
            <a:pPr>
              <a:buNone/>
            </a:pPr>
            <a:r>
              <a:rPr lang="es-ES" dirty="0" smtClean="0"/>
              <a:t>	p.</a:t>
            </a:r>
          </a:p>
          <a:p>
            <a:pPr algn="just"/>
            <a:r>
              <a:rPr lang="es-ES" b="1" dirty="0" err="1" smtClean="0">
                <a:solidFill>
                  <a:srgbClr val="FF0000"/>
                </a:solidFill>
              </a:rPr>
              <a:t>Triola</a:t>
            </a:r>
            <a:r>
              <a:rPr lang="es-ES" dirty="0" smtClean="0"/>
              <a:t> </a:t>
            </a:r>
          </a:p>
          <a:p>
            <a:pPr algn="just">
              <a:buNone/>
            </a:pPr>
            <a:r>
              <a:rPr lang="es-ES" dirty="0" smtClean="0"/>
              <a:t>	p. 	</a:t>
            </a:r>
          </a:p>
          <a:p>
            <a:pPr algn="just"/>
            <a:r>
              <a:rPr lang="es-ES" b="1" dirty="0" err="1" smtClean="0">
                <a:solidFill>
                  <a:srgbClr val="FF0000"/>
                </a:solidFill>
              </a:rPr>
              <a:t>Levin</a:t>
            </a:r>
            <a:r>
              <a:rPr lang="es-ES" dirty="0" smtClean="0"/>
              <a:t> </a:t>
            </a:r>
          </a:p>
          <a:p>
            <a:pPr algn="just">
              <a:buNone/>
            </a:pPr>
            <a:r>
              <a:rPr lang="es-ES" dirty="0" smtClean="0"/>
              <a:t>	p.</a:t>
            </a:r>
          </a:p>
          <a:p>
            <a:pPr algn="just">
              <a:buNone/>
            </a:pPr>
            <a:r>
              <a:rPr lang="es-ES" dirty="0" smtClean="0"/>
              <a:t>	p.</a:t>
            </a:r>
          </a:p>
          <a:p>
            <a:pPr algn="just">
              <a:buNone/>
            </a:pPr>
            <a:r>
              <a:rPr lang="es-ES" dirty="0" smtClean="0"/>
              <a:t>	p.</a:t>
            </a:r>
          </a:p>
          <a:p>
            <a:pPr algn="just"/>
            <a:r>
              <a:rPr lang="es-ES" b="1" dirty="0" err="1" smtClean="0">
                <a:solidFill>
                  <a:srgbClr val="FF0000"/>
                </a:solidFill>
              </a:rPr>
              <a:t>Mendenhall</a:t>
            </a:r>
            <a:r>
              <a:rPr lang="es-ES" dirty="0" smtClean="0"/>
              <a:t> </a:t>
            </a:r>
          </a:p>
          <a:p>
            <a:pPr algn="just">
              <a:buNone/>
            </a:pPr>
            <a:r>
              <a:rPr lang="es-ES" dirty="0" smtClean="0"/>
              <a:t>	p.</a:t>
            </a:r>
          </a:p>
        </p:txBody>
      </p:sp>
      <p:sp>
        <p:nvSpPr>
          <p:cNvPr id="4" name="3 Marcador de número de diapositiva"/>
          <p:cNvSpPr>
            <a:spLocks noGrp="1"/>
          </p:cNvSpPr>
          <p:nvPr>
            <p:ph type="sldNum" sz="quarter" idx="12"/>
          </p:nvPr>
        </p:nvSpPr>
        <p:spPr/>
        <p:txBody>
          <a:bodyPr/>
          <a:lstStyle/>
          <a:p>
            <a:fld id="{71337F4C-C1C5-4BB8-A0C6-C6A470C49856}" type="slidenum">
              <a:rPr lang="es-ES" smtClean="0"/>
              <a:pPr/>
              <a:t>21</a:t>
            </a:fld>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Distribuciones de probabilidad continua</a:t>
            </a:r>
            <a:endParaRPr lang="es-ES" sz="1200" dirty="0"/>
          </a:p>
        </p:txBody>
      </p:sp>
      <p:sp>
        <p:nvSpPr>
          <p:cNvPr id="6" name="5 CuadroTexto"/>
          <p:cNvSpPr txBox="1"/>
          <p:nvPr/>
        </p:nvSpPr>
        <p:spPr>
          <a:xfrm>
            <a:off x="395536" y="931361"/>
            <a:ext cx="8424936" cy="5449967"/>
          </a:xfrm>
          <a:prstGeom prst="rect">
            <a:avLst/>
          </a:prstGeom>
          <a:noFill/>
        </p:spPr>
        <p:txBody>
          <a:bodyPr wrap="square" numCol="1" rtlCol="0">
            <a:noAutofit/>
          </a:bodyPr>
          <a:lstStyle/>
          <a:p>
            <a:pPr algn="just"/>
            <a:r>
              <a:rPr lang="es-ES" sz="2400" dirty="0" smtClean="0"/>
              <a:t>Una diferencia fundamental entre las variables aleatorias discretas y las variables aleatorias continuas es cómo se calculan las probabilidades. En las variables aleatorias discretas la función de probabilidad f(x) da la probabilidad de que la variable aleatoria tome un valor determinado. En las variables aleatorias continuas, la contraparte de la función de probabilidad es la </a:t>
            </a:r>
            <a:r>
              <a:rPr lang="es-ES" sz="2400" b="1" dirty="0" smtClean="0">
                <a:solidFill>
                  <a:srgbClr val="FF0000"/>
                </a:solidFill>
              </a:rPr>
              <a:t>función de densidad de probabilidad</a:t>
            </a:r>
            <a:r>
              <a:rPr lang="es-ES" sz="2400" dirty="0" smtClean="0"/>
              <a:t>, que también se denota f(x). La diferencia está en que la función de densidad de probabilidad no da probabilidades directamente, sino que el área bajo la curva de f(x) que corresponde a un intervalo determinado proporciona la probabilidad de que la variable aleatoria tome uno de los valores de ese intervalo. De manera que cuando se calculan probabilidades de variables aleatorias continuas se calcula la probabilidad de que la variable aleatoria tome alguno de los valores dentro de un intervalo.</a:t>
            </a:r>
            <a:endParaRPr lang="es-ES" sz="2200" dirty="0" smtClean="0"/>
          </a:p>
        </p:txBody>
      </p:sp>
      <p:sp>
        <p:nvSpPr>
          <p:cNvPr id="19" name="18 Marcador de número de diapositiva"/>
          <p:cNvSpPr>
            <a:spLocks noGrp="1"/>
          </p:cNvSpPr>
          <p:nvPr>
            <p:ph type="sldNum" sz="quarter" idx="12"/>
          </p:nvPr>
        </p:nvSpPr>
        <p:spPr/>
        <p:txBody>
          <a:bodyPr/>
          <a:lstStyle/>
          <a:p>
            <a:fld id="{71337F4C-C1C5-4BB8-A0C6-C6A470C49856}" type="slidenum">
              <a:rPr lang="es-ES" smtClean="0"/>
              <a:pPr/>
              <a:t>3</a:t>
            </a:fld>
            <a:endParaRPr lang="es-ES"/>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Distribución de probabilidad uniforme</a:t>
            </a:r>
            <a:endParaRPr lang="es-ES" sz="1200" dirty="0"/>
          </a:p>
        </p:txBody>
      </p:sp>
      <p:sp>
        <p:nvSpPr>
          <p:cNvPr id="6" name="5 CuadroTexto"/>
          <p:cNvSpPr txBox="1"/>
          <p:nvPr/>
        </p:nvSpPr>
        <p:spPr>
          <a:xfrm>
            <a:off x="395536" y="931361"/>
            <a:ext cx="8424936" cy="2425631"/>
          </a:xfrm>
          <a:prstGeom prst="rect">
            <a:avLst/>
          </a:prstGeom>
          <a:noFill/>
        </p:spPr>
        <p:txBody>
          <a:bodyPr wrap="square" numCol="1" rtlCol="0">
            <a:noAutofit/>
          </a:bodyPr>
          <a:lstStyle/>
          <a:p>
            <a:r>
              <a:rPr lang="es-ES" sz="2400" dirty="0" smtClean="0"/>
              <a:t>La </a:t>
            </a:r>
            <a:r>
              <a:rPr lang="es-ES" sz="2400" b="1" dirty="0" smtClean="0">
                <a:solidFill>
                  <a:srgbClr val="FF0000"/>
                </a:solidFill>
              </a:rPr>
              <a:t>distribución uniforme</a:t>
            </a:r>
            <a:r>
              <a:rPr lang="es-ES" sz="2400" b="1" dirty="0" smtClean="0"/>
              <a:t> </a:t>
            </a:r>
            <a:r>
              <a:rPr lang="es-ES" sz="2400" dirty="0" smtClean="0"/>
              <a:t>es aquella que puede tomar cualquier valor dentro de un intervalo, todos ellos con la misma probabilidad.</a:t>
            </a:r>
          </a:p>
          <a:p>
            <a:r>
              <a:rPr lang="es-ES" sz="2400" dirty="0" smtClean="0"/>
              <a:t>Es una </a:t>
            </a:r>
            <a:r>
              <a:rPr lang="es-ES" sz="2400" b="1" dirty="0" smtClean="0">
                <a:solidFill>
                  <a:srgbClr val="FF0000"/>
                </a:solidFill>
              </a:rPr>
              <a:t>distribución continua</a:t>
            </a:r>
            <a:r>
              <a:rPr lang="es-ES" sz="2400" b="1" dirty="0" smtClean="0"/>
              <a:t> </a:t>
            </a:r>
            <a:r>
              <a:rPr lang="es-ES" sz="2400" dirty="0" smtClean="0"/>
              <a:t>porque puede tomar cualquier valor y no únicamente un número determinado (como ocurre en las distribuciones discretas).</a:t>
            </a:r>
          </a:p>
          <a:p>
            <a:pPr algn="just"/>
            <a:endParaRPr lang="es-ES" sz="2200" dirty="0" smtClean="0"/>
          </a:p>
        </p:txBody>
      </p:sp>
      <p:sp>
        <p:nvSpPr>
          <p:cNvPr id="19" name="18 Marcador de número de diapositiva"/>
          <p:cNvSpPr>
            <a:spLocks noGrp="1"/>
          </p:cNvSpPr>
          <p:nvPr>
            <p:ph type="sldNum" sz="quarter" idx="12"/>
          </p:nvPr>
        </p:nvSpPr>
        <p:spPr/>
        <p:txBody>
          <a:bodyPr/>
          <a:lstStyle/>
          <a:p>
            <a:fld id="{71337F4C-C1C5-4BB8-A0C6-C6A470C49856}" type="slidenum">
              <a:rPr lang="es-ES" smtClean="0"/>
              <a:pPr/>
              <a:t>4</a:t>
            </a:fld>
            <a:endParaRPr lang="es-ES"/>
          </a:p>
        </p:txBody>
      </p:sp>
      <p:pic>
        <p:nvPicPr>
          <p:cNvPr id="1026" name="Picture 2"/>
          <p:cNvPicPr>
            <a:picLocks noChangeAspect="1" noChangeArrowheads="1"/>
          </p:cNvPicPr>
          <p:nvPr/>
        </p:nvPicPr>
        <p:blipFill>
          <a:blip r:embed="rId3" cstate="print"/>
          <a:srcRect/>
          <a:stretch>
            <a:fillRect/>
          </a:stretch>
        </p:blipFill>
        <p:spPr bwMode="auto">
          <a:xfrm>
            <a:off x="1576388" y="3661767"/>
            <a:ext cx="5991225" cy="149542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Gráfico en la Distribución Uniforme</a:t>
            </a:r>
            <a:endParaRPr lang="es-ES" sz="1200" dirty="0"/>
          </a:p>
        </p:txBody>
      </p:sp>
      <p:sp>
        <p:nvSpPr>
          <p:cNvPr id="19" name="18 Marcador de número de diapositiva"/>
          <p:cNvSpPr>
            <a:spLocks noGrp="1"/>
          </p:cNvSpPr>
          <p:nvPr>
            <p:ph type="sldNum" sz="quarter" idx="12"/>
          </p:nvPr>
        </p:nvSpPr>
        <p:spPr/>
        <p:txBody>
          <a:bodyPr/>
          <a:lstStyle/>
          <a:p>
            <a:fld id="{71337F4C-C1C5-4BB8-A0C6-C6A470C49856}" type="slidenum">
              <a:rPr lang="es-ES" smtClean="0"/>
              <a:pPr/>
              <a:t>5</a:t>
            </a:fld>
            <a:endParaRPr lang="es-ES"/>
          </a:p>
        </p:txBody>
      </p:sp>
      <p:pic>
        <p:nvPicPr>
          <p:cNvPr id="2050" name="Picture 2" descr="http://www.uv.es/ceaces/base/modelos%20de%20probabilidad/Image12.gif"/>
          <p:cNvPicPr>
            <a:picLocks noChangeAspect="1" noChangeArrowheads="1"/>
          </p:cNvPicPr>
          <p:nvPr/>
        </p:nvPicPr>
        <p:blipFill>
          <a:blip r:embed="rId3" cstate="print"/>
          <a:srcRect/>
          <a:stretch>
            <a:fillRect/>
          </a:stretch>
        </p:blipFill>
        <p:spPr bwMode="auto">
          <a:xfrm>
            <a:off x="1835696" y="2060848"/>
            <a:ext cx="5290381" cy="2880320"/>
          </a:xfrm>
          <a:prstGeom prst="rect">
            <a:avLst/>
          </a:prstGeom>
          <a:noFill/>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sz="3600" b="1" dirty="0" smtClean="0">
                <a:solidFill>
                  <a:schemeClr val="tx2">
                    <a:lumMod val="40000"/>
                    <a:lumOff val="60000"/>
                  </a:schemeClr>
                </a:solidFill>
                <a:effectLst>
                  <a:outerShdw blurRad="38100" dist="38100" dir="2700000" algn="tl">
                    <a:srgbClr val="000000">
                      <a:alpha val="43137"/>
                    </a:srgbClr>
                  </a:outerShdw>
                </a:effectLst>
              </a:rPr>
              <a:t>Valor Esperado y Varianza</a:t>
            </a:r>
            <a:endParaRPr lang="es-ES" sz="1200" dirty="0"/>
          </a:p>
        </p:txBody>
      </p:sp>
      <p:sp>
        <p:nvSpPr>
          <p:cNvPr id="19" name="18 Marcador de número de diapositiva"/>
          <p:cNvSpPr>
            <a:spLocks noGrp="1"/>
          </p:cNvSpPr>
          <p:nvPr>
            <p:ph type="sldNum" sz="quarter" idx="12"/>
          </p:nvPr>
        </p:nvSpPr>
        <p:spPr/>
        <p:txBody>
          <a:bodyPr/>
          <a:lstStyle/>
          <a:p>
            <a:fld id="{71337F4C-C1C5-4BB8-A0C6-C6A470C49856}" type="slidenum">
              <a:rPr lang="es-ES" smtClean="0"/>
              <a:pPr/>
              <a:t>6</a:t>
            </a:fld>
            <a:endParaRPr lang="es-ES"/>
          </a:p>
        </p:txBody>
      </p:sp>
      <p:pic>
        <p:nvPicPr>
          <p:cNvPr id="48130" name="Picture 2"/>
          <p:cNvPicPr>
            <a:picLocks noChangeAspect="1" noChangeArrowheads="1"/>
          </p:cNvPicPr>
          <p:nvPr/>
        </p:nvPicPr>
        <p:blipFill>
          <a:blip r:embed="rId3" cstate="print"/>
          <a:srcRect/>
          <a:stretch>
            <a:fillRect/>
          </a:stretch>
        </p:blipFill>
        <p:spPr bwMode="auto">
          <a:xfrm>
            <a:off x="3221360" y="2436998"/>
            <a:ext cx="2718792" cy="1856098"/>
          </a:xfrm>
          <a:prstGeom prst="rect">
            <a:avLst/>
          </a:prstGeom>
          <a:noFill/>
          <a:ln w="9525">
            <a:noFill/>
            <a:miter lim="800000"/>
            <a:headEnd/>
            <a:tailEnd/>
          </a:ln>
        </p:spPr>
      </p:pic>
      <p:sp>
        <p:nvSpPr>
          <p:cNvPr id="6" name="5 Rectángulo"/>
          <p:cNvSpPr/>
          <p:nvPr/>
        </p:nvSpPr>
        <p:spPr>
          <a:xfrm>
            <a:off x="611560" y="1013827"/>
            <a:ext cx="7992888" cy="830997"/>
          </a:xfrm>
          <a:prstGeom prst="rect">
            <a:avLst/>
          </a:prstGeom>
        </p:spPr>
        <p:txBody>
          <a:bodyPr wrap="square">
            <a:spAutoFit/>
          </a:bodyPr>
          <a:lstStyle/>
          <a:p>
            <a:r>
              <a:rPr lang="es-ES" sz="2400" dirty="0" smtClean="0"/>
              <a:t>En el caso de la distribución de probabilidad continua uniforme las fórmulas para el valor esperado y para la varianza son:</a:t>
            </a:r>
            <a:endParaRPr lang="es-ES" sz="24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8.1</a:t>
            </a:r>
            <a:endParaRPr lang="es-ES" sz="1600" dirty="0"/>
          </a:p>
        </p:txBody>
      </p:sp>
      <p:sp>
        <p:nvSpPr>
          <p:cNvPr id="6" name="1 Título"/>
          <p:cNvSpPr txBox="1">
            <a:spLocks/>
          </p:cNvSpPr>
          <p:nvPr/>
        </p:nvSpPr>
        <p:spPr>
          <a:xfrm>
            <a:off x="395536" y="2420888"/>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7</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27649" name="Picture 1"/>
          <p:cNvPicPr>
            <a:picLocks noChangeAspect="1" noChangeArrowheads="1"/>
          </p:cNvPicPr>
          <p:nvPr/>
        </p:nvPicPr>
        <p:blipFill>
          <a:blip r:embed="rId3" cstate="print"/>
          <a:srcRect/>
          <a:stretch>
            <a:fillRect/>
          </a:stretch>
        </p:blipFill>
        <p:spPr bwMode="auto">
          <a:xfrm>
            <a:off x="1743075" y="1052736"/>
            <a:ext cx="5657850" cy="1257300"/>
          </a:xfrm>
          <a:prstGeom prst="rect">
            <a:avLst/>
          </a:prstGeom>
          <a:noFill/>
          <a:ln w="9525">
            <a:noFill/>
            <a:miter lim="800000"/>
            <a:headEnd/>
            <a:tailEnd/>
          </a:ln>
        </p:spPr>
      </p:pic>
      <p:pic>
        <p:nvPicPr>
          <p:cNvPr id="27650" name="Picture 2"/>
          <p:cNvPicPr>
            <a:picLocks noChangeAspect="1" noChangeArrowheads="1"/>
          </p:cNvPicPr>
          <p:nvPr/>
        </p:nvPicPr>
        <p:blipFill>
          <a:blip r:embed="rId4" cstate="print"/>
          <a:srcRect/>
          <a:stretch>
            <a:fillRect/>
          </a:stretch>
        </p:blipFill>
        <p:spPr bwMode="auto">
          <a:xfrm>
            <a:off x="2066925" y="3068960"/>
            <a:ext cx="5010150" cy="3038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8.2</a:t>
            </a:r>
            <a:endParaRPr lang="es-ES" sz="1600" dirty="0"/>
          </a:p>
        </p:txBody>
      </p:sp>
      <p:sp>
        <p:nvSpPr>
          <p:cNvPr id="6" name="1 Título"/>
          <p:cNvSpPr txBox="1">
            <a:spLocks/>
          </p:cNvSpPr>
          <p:nvPr/>
        </p:nvSpPr>
        <p:spPr>
          <a:xfrm>
            <a:off x="395536" y="2924944"/>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8</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26625" name="Picture 1"/>
          <p:cNvPicPr>
            <a:picLocks noChangeAspect="1" noChangeArrowheads="1"/>
          </p:cNvPicPr>
          <p:nvPr/>
        </p:nvPicPr>
        <p:blipFill>
          <a:blip r:embed="rId3" cstate="print"/>
          <a:srcRect/>
          <a:stretch>
            <a:fillRect/>
          </a:stretch>
        </p:blipFill>
        <p:spPr bwMode="auto">
          <a:xfrm>
            <a:off x="1804988" y="1124744"/>
            <a:ext cx="5534025" cy="1533525"/>
          </a:xfrm>
          <a:prstGeom prst="rect">
            <a:avLst/>
          </a:prstGeom>
          <a:noFill/>
          <a:ln w="9525">
            <a:noFill/>
            <a:miter lim="800000"/>
            <a:headEnd/>
            <a:tailEnd/>
          </a:ln>
        </p:spPr>
      </p:pic>
      <p:pic>
        <p:nvPicPr>
          <p:cNvPr id="26626" name="Picture 2"/>
          <p:cNvPicPr>
            <a:picLocks noChangeAspect="1" noChangeArrowheads="1"/>
          </p:cNvPicPr>
          <p:nvPr/>
        </p:nvPicPr>
        <p:blipFill>
          <a:blip r:embed="rId4" cstate="print"/>
          <a:srcRect/>
          <a:stretch>
            <a:fillRect/>
          </a:stretch>
        </p:blipFill>
        <p:spPr bwMode="auto">
          <a:xfrm>
            <a:off x="4195763" y="4339183"/>
            <a:ext cx="752475" cy="962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4000"/>
            <a:lum/>
          </a:blip>
          <a:srcRect/>
          <a:stretch>
            <a:fillRect l="-11000" r="-1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95536" y="260648"/>
            <a:ext cx="8208912" cy="504056"/>
          </a:xfrm>
        </p:spPr>
        <p:txBody>
          <a:bodyPr>
            <a:noAutofit/>
          </a:bodyPr>
          <a:lstStyle/>
          <a:p>
            <a:r>
              <a:rPr lang="es-ES" b="1" dirty="0" smtClean="0">
                <a:solidFill>
                  <a:schemeClr val="tx2">
                    <a:lumMod val="40000"/>
                    <a:lumOff val="60000"/>
                  </a:schemeClr>
                </a:solidFill>
                <a:effectLst>
                  <a:outerShdw blurRad="38100" dist="38100" dir="2700000" algn="tl">
                    <a:srgbClr val="000000">
                      <a:alpha val="43137"/>
                    </a:srgbClr>
                  </a:outerShdw>
                </a:effectLst>
              </a:rPr>
              <a:t>Ejercicio 8.3</a:t>
            </a:r>
            <a:endParaRPr lang="es-ES" sz="1600" dirty="0"/>
          </a:p>
        </p:txBody>
      </p:sp>
      <p:sp>
        <p:nvSpPr>
          <p:cNvPr id="6" name="1 Título"/>
          <p:cNvSpPr txBox="1">
            <a:spLocks/>
          </p:cNvSpPr>
          <p:nvPr/>
        </p:nvSpPr>
        <p:spPr>
          <a:xfrm>
            <a:off x="395536" y="5301208"/>
            <a:ext cx="8208912" cy="5040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smtClean="0">
                <a:ln>
                  <a:noFill/>
                </a:ln>
                <a:solidFill>
                  <a:schemeClr val="tx2">
                    <a:lumMod val="40000"/>
                    <a:lumOff val="60000"/>
                  </a:schemeClr>
                </a:solidFill>
                <a:effectLst>
                  <a:outerShdw blurRad="38100" dist="38100" dir="2700000" algn="tl">
                    <a:srgbClr val="000000">
                      <a:alpha val="43137"/>
                    </a:srgbClr>
                  </a:outerShdw>
                </a:effectLst>
                <a:uLnTx/>
                <a:uFillTx/>
                <a:latin typeface="+mj-lt"/>
                <a:ea typeface="+mj-ea"/>
                <a:cs typeface="+mj-cs"/>
              </a:rPr>
              <a:t>Solución</a:t>
            </a:r>
            <a:endParaRPr kumimoji="0" lang="es-E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7 Marcador de número de diapositiva"/>
          <p:cNvSpPr>
            <a:spLocks noGrp="1"/>
          </p:cNvSpPr>
          <p:nvPr>
            <p:ph type="sldNum" sz="quarter" idx="12"/>
          </p:nvPr>
        </p:nvSpPr>
        <p:spPr/>
        <p:txBody>
          <a:bodyPr/>
          <a:lstStyle/>
          <a:p>
            <a:fld id="{71337F4C-C1C5-4BB8-A0C6-C6A470C49856}" type="slidenum">
              <a:rPr lang="es-ES" smtClean="0"/>
              <a:pPr/>
              <a:t>9</a:t>
            </a:fld>
            <a:endParaRPr lang="es-ES"/>
          </a:p>
        </p:txBody>
      </p:sp>
      <p:sp>
        <p:nvSpPr>
          <p:cNvPr id="9" name="8 CuadroTexto"/>
          <p:cNvSpPr txBox="1"/>
          <p:nvPr/>
        </p:nvSpPr>
        <p:spPr>
          <a:xfrm>
            <a:off x="539552" y="6187945"/>
            <a:ext cx="8424936" cy="409407"/>
          </a:xfrm>
          <a:prstGeom prst="rect">
            <a:avLst/>
          </a:prstGeom>
          <a:noFill/>
        </p:spPr>
        <p:txBody>
          <a:bodyPr wrap="square" numCol="1" rtlCol="0">
            <a:normAutofit fontScale="92500"/>
          </a:bodyPr>
          <a:lstStyle/>
          <a:p>
            <a:pPr algn="just"/>
            <a:r>
              <a:rPr lang="es-ES" sz="1300" dirty="0" smtClean="0"/>
              <a:t>Extractos del libro ANDERSON, David; SWEENEY, Dennis; WILLIAMS, Thomas - Estadística para Administración y Economía (10ma </a:t>
            </a:r>
            <a:r>
              <a:rPr lang="es-ES" sz="1300" dirty="0" err="1" smtClean="0"/>
              <a:t>ed</a:t>
            </a:r>
            <a:r>
              <a:rPr lang="es-ES" sz="1300" dirty="0" smtClean="0"/>
              <a:t>)</a:t>
            </a:r>
            <a:endParaRPr lang="es-ES" dirty="0"/>
          </a:p>
        </p:txBody>
      </p:sp>
      <p:pic>
        <p:nvPicPr>
          <p:cNvPr id="24577" name="Picture 1"/>
          <p:cNvPicPr>
            <a:picLocks noChangeAspect="1" noChangeArrowheads="1"/>
          </p:cNvPicPr>
          <p:nvPr/>
        </p:nvPicPr>
        <p:blipFill>
          <a:blip r:embed="rId3" cstate="print"/>
          <a:srcRect/>
          <a:stretch>
            <a:fillRect/>
          </a:stretch>
        </p:blipFill>
        <p:spPr bwMode="auto">
          <a:xfrm>
            <a:off x="733425" y="980728"/>
            <a:ext cx="7677150" cy="3914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31305</TotalTime>
  <Words>776</Words>
  <Application>Microsoft Office PowerPoint</Application>
  <PresentationFormat>Presentación en pantalla (4:3)</PresentationFormat>
  <Paragraphs>86</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Tema de Office</vt:lpstr>
      <vt:lpstr>ESTADÍSTICA</vt:lpstr>
      <vt:lpstr>Diapositiva 2</vt:lpstr>
      <vt:lpstr>Distribuciones de probabilidad continua</vt:lpstr>
      <vt:lpstr>Distribución de probabilidad uniforme</vt:lpstr>
      <vt:lpstr>Gráfico en la Distribución Uniforme</vt:lpstr>
      <vt:lpstr>Valor Esperado y Varianza</vt:lpstr>
      <vt:lpstr>Ejercicio 8.1</vt:lpstr>
      <vt:lpstr>Ejercicio 8.2</vt:lpstr>
      <vt:lpstr>Ejercicio 8.3</vt:lpstr>
      <vt:lpstr>Ejercicio 8.3</vt:lpstr>
      <vt:lpstr>Distribución de Probabilidad Normal</vt:lpstr>
      <vt:lpstr>La curva normal y su función de densidad</vt:lpstr>
      <vt:lpstr>Observaciones</vt:lpstr>
      <vt:lpstr>Observaciones</vt:lpstr>
      <vt:lpstr>Observaciones</vt:lpstr>
      <vt:lpstr>Distribución de probabilidad normal estándar</vt:lpstr>
      <vt:lpstr>Función de densidad normal estándar</vt:lpstr>
      <vt:lpstr>Función de densidad normal estándar</vt:lpstr>
      <vt:lpstr>Ejercicio 8.4</vt:lpstr>
      <vt:lpstr>Cálculos para cualquier distribución normal</vt:lpstr>
      <vt:lpstr>Lecturas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ESTADÍSTICA</dc:title>
  <dc:creator>marcelo</dc:creator>
  <cp:lastModifiedBy>marcelo</cp:lastModifiedBy>
  <cp:revision>897</cp:revision>
  <dcterms:created xsi:type="dcterms:W3CDTF">2014-03-13T15:14:48Z</dcterms:created>
  <dcterms:modified xsi:type="dcterms:W3CDTF">2015-06-08T17:14:52Z</dcterms:modified>
</cp:coreProperties>
</file>