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20" r:id="rId3"/>
    <p:sldId id="257" r:id="rId4"/>
    <p:sldId id="321" r:id="rId5"/>
    <p:sldId id="367" r:id="rId6"/>
    <p:sldId id="307" r:id="rId7"/>
    <p:sldId id="328" r:id="rId8"/>
    <p:sldId id="323" r:id="rId9"/>
    <p:sldId id="326" r:id="rId10"/>
    <p:sldId id="327" r:id="rId11"/>
    <p:sldId id="324" r:id="rId12"/>
    <p:sldId id="329" r:id="rId13"/>
    <p:sldId id="330" r:id="rId14"/>
    <p:sldId id="332" r:id="rId15"/>
    <p:sldId id="333" r:id="rId16"/>
    <p:sldId id="308" r:id="rId17"/>
    <p:sldId id="334" r:id="rId18"/>
    <p:sldId id="335" r:id="rId19"/>
    <p:sldId id="336" r:id="rId20"/>
    <p:sldId id="337" r:id="rId21"/>
    <p:sldId id="338" r:id="rId22"/>
    <p:sldId id="339" r:id="rId23"/>
    <p:sldId id="340" r:id="rId24"/>
    <p:sldId id="341" r:id="rId25"/>
    <p:sldId id="342" r:id="rId26"/>
    <p:sldId id="344" r:id="rId27"/>
    <p:sldId id="343" r:id="rId28"/>
    <p:sldId id="345" r:id="rId29"/>
    <p:sldId id="346" r:id="rId30"/>
    <p:sldId id="347" r:id="rId31"/>
    <p:sldId id="348" r:id="rId32"/>
    <p:sldId id="349" r:id="rId33"/>
    <p:sldId id="350" r:id="rId34"/>
    <p:sldId id="351" r:id="rId35"/>
    <p:sldId id="353" r:id="rId36"/>
    <p:sldId id="352" r:id="rId37"/>
    <p:sldId id="355" r:id="rId38"/>
    <p:sldId id="354" r:id="rId39"/>
    <p:sldId id="356" r:id="rId40"/>
    <p:sldId id="357" r:id="rId41"/>
    <p:sldId id="358" r:id="rId42"/>
    <p:sldId id="359" r:id="rId43"/>
    <p:sldId id="360" r:id="rId44"/>
    <p:sldId id="361" r:id="rId45"/>
    <p:sldId id="362" r:id="rId46"/>
    <p:sldId id="363" r:id="rId47"/>
    <p:sldId id="364" r:id="rId48"/>
    <p:sldId id="369" r:id="rId49"/>
    <p:sldId id="365" r:id="rId50"/>
    <p:sldId id="366" r:id="rId51"/>
    <p:sldId id="300" r:id="rId5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p:cViewPr varScale="1">
        <p:scale>
          <a:sx n="79" d="100"/>
          <a:sy n="79" d="100"/>
        </p:scale>
        <p:origin x="112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83FF6D-C851-408C-A2FB-788DAFEB6B36}" type="doc">
      <dgm:prSet loTypeId="urn:microsoft.com/office/officeart/2005/8/layout/hierarchy3" loCatId="hierarchy" qsTypeId="urn:microsoft.com/office/officeart/2005/8/quickstyle/simple1" qsCatId="simple" csTypeId="urn:microsoft.com/office/officeart/2005/8/colors/accent5_1" csCatId="accent5" phldr="1"/>
      <dgm:spPr/>
      <dgm:t>
        <a:bodyPr/>
        <a:lstStyle/>
        <a:p>
          <a:endParaRPr lang="es-ES"/>
        </a:p>
      </dgm:t>
    </dgm:pt>
    <dgm:pt modelId="{B1040866-944D-420B-A016-DC8BD6B72044}">
      <dgm:prSet phldrT="[Texto]">
        <dgm:style>
          <a:lnRef idx="1">
            <a:schemeClr val="accent1"/>
          </a:lnRef>
          <a:fillRef idx="2">
            <a:schemeClr val="accent1"/>
          </a:fillRef>
          <a:effectRef idx="1">
            <a:schemeClr val="accent1"/>
          </a:effectRef>
          <a:fontRef idx="minor">
            <a:schemeClr val="dk1"/>
          </a:fontRef>
        </dgm:style>
      </dgm:prSet>
      <dgm:spPr/>
      <dgm:t>
        <a:bodyPr/>
        <a:lstStyle/>
        <a:p>
          <a:r>
            <a:rPr lang="es-ES" dirty="0"/>
            <a:t>Centralización</a:t>
          </a:r>
        </a:p>
      </dgm:t>
    </dgm:pt>
    <dgm:pt modelId="{3F4E3CC0-DAF1-4A3D-9E85-0D752CAF9CFA}" type="parTrans" cxnId="{713E6479-5872-4250-A8D2-81E6031643C0}">
      <dgm:prSet/>
      <dgm:spPr/>
      <dgm:t>
        <a:bodyPr/>
        <a:lstStyle/>
        <a:p>
          <a:endParaRPr lang="es-ES"/>
        </a:p>
      </dgm:t>
    </dgm:pt>
    <dgm:pt modelId="{4860E933-1375-45D9-A6FE-F429D29CF473}" type="sibTrans" cxnId="{713E6479-5872-4250-A8D2-81E6031643C0}">
      <dgm:prSet/>
      <dgm:spPr/>
      <dgm:t>
        <a:bodyPr/>
        <a:lstStyle/>
        <a:p>
          <a:endParaRPr lang="es-ES"/>
        </a:p>
      </dgm:t>
    </dgm:pt>
    <dgm:pt modelId="{2214C00E-33CF-4453-85DA-A79B35BBB372}">
      <dgm:prSet phldrT="[Texto]"/>
      <dgm:spPr/>
      <dgm:t>
        <a:bodyPr/>
        <a:lstStyle/>
        <a:p>
          <a:r>
            <a:rPr lang="es-ES" dirty="0"/>
            <a:t>Media Aritmética</a:t>
          </a:r>
        </a:p>
      </dgm:t>
    </dgm:pt>
    <dgm:pt modelId="{E884E088-7D1D-4DAA-82FB-B5BD8D881AB8}" type="parTrans" cxnId="{D700DCA8-9838-40CC-A46B-600D9DBB7D08}">
      <dgm:prSet/>
      <dgm:spPr/>
      <dgm:t>
        <a:bodyPr/>
        <a:lstStyle/>
        <a:p>
          <a:endParaRPr lang="es-ES"/>
        </a:p>
      </dgm:t>
    </dgm:pt>
    <dgm:pt modelId="{362F4242-063E-48FA-9475-B317451F2270}" type="sibTrans" cxnId="{D700DCA8-9838-40CC-A46B-600D9DBB7D08}">
      <dgm:prSet/>
      <dgm:spPr/>
      <dgm:t>
        <a:bodyPr/>
        <a:lstStyle/>
        <a:p>
          <a:endParaRPr lang="es-ES"/>
        </a:p>
      </dgm:t>
    </dgm:pt>
    <dgm:pt modelId="{57CEFC56-1FF3-4955-A411-3A24A7D8F5D2}">
      <dgm:prSet phldrT="[Texto]"/>
      <dgm:spPr/>
      <dgm:t>
        <a:bodyPr/>
        <a:lstStyle/>
        <a:p>
          <a:r>
            <a:rPr lang="es-ES" dirty="0"/>
            <a:t>Media Geométrica</a:t>
          </a:r>
        </a:p>
      </dgm:t>
    </dgm:pt>
    <dgm:pt modelId="{1957345A-3D59-416D-B8B4-8807779F165E}" type="parTrans" cxnId="{3EFACAC1-2211-4312-8F85-0D02D9AF57E3}">
      <dgm:prSet/>
      <dgm:spPr/>
      <dgm:t>
        <a:bodyPr/>
        <a:lstStyle/>
        <a:p>
          <a:endParaRPr lang="es-ES"/>
        </a:p>
      </dgm:t>
    </dgm:pt>
    <dgm:pt modelId="{145CC7F3-E457-4636-B1F6-59973040A637}" type="sibTrans" cxnId="{3EFACAC1-2211-4312-8F85-0D02D9AF57E3}">
      <dgm:prSet/>
      <dgm:spPr/>
      <dgm:t>
        <a:bodyPr/>
        <a:lstStyle/>
        <a:p>
          <a:endParaRPr lang="es-ES"/>
        </a:p>
      </dgm:t>
    </dgm:pt>
    <dgm:pt modelId="{52D5BDF4-4577-4494-A7B0-325FA438352C}">
      <dgm:prSet phldrT="[Texto]"/>
      <dgm:spPr/>
      <dgm:t>
        <a:bodyPr/>
        <a:lstStyle/>
        <a:p>
          <a:r>
            <a:rPr lang="es-ES" dirty="0"/>
            <a:t>Media Ponderada</a:t>
          </a:r>
        </a:p>
      </dgm:t>
    </dgm:pt>
    <dgm:pt modelId="{BF994825-B02C-4C20-9260-541026FF9CA3}" type="parTrans" cxnId="{6B07061C-8D78-4346-9C9F-0D91DB31DEC6}">
      <dgm:prSet/>
      <dgm:spPr/>
      <dgm:t>
        <a:bodyPr/>
        <a:lstStyle/>
        <a:p>
          <a:endParaRPr lang="es-ES"/>
        </a:p>
      </dgm:t>
    </dgm:pt>
    <dgm:pt modelId="{42B69AAE-4F5B-4372-83A9-6FE9639BCC65}" type="sibTrans" cxnId="{6B07061C-8D78-4346-9C9F-0D91DB31DEC6}">
      <dgm:prSet/>
      <dgm:spPr/>
      <dgm:t>
        <a:bodyPr/>
        <a:lstStyle/>
        <a:p>
          <a:endParaRPr lang="es-ES"/>
        </a:p>
      </dgm:t>
    </dgm:pt>
    <dgm:pt modelId="{11F56435-09A1-4FD6-BC65-6F10123F4120}">
      <dgm:prSet phldrT="[Texto]"/>
      <dgm:spPr/>
      <dgm:t>
        <a:bodyPr/>
        <a:lstStyle/>
        <a:p>
          <a:r>
            <a:rPr lang="es-ES" dirty="0"/>
            <a:t>Mediana</a:t>
          </a:r>
        </a:p>
      </dgm:t>
    </dgm:pt>
    <dgm:pt modelId="{BFAAF7C4-099A-4486-A180-BC674362997B}" type="parTrans" cxnId="{76C75DA1-C551-4227-8022-5E8ACEB494A8}">
      <dgm:prSet/>
      <dgm:spPr/>
      <dgm:t>
        <a:bodyPr/>
        <a:lstStyle/>
        <a:p>
          <a:endParaRPr lang="es-ES"/>
        </a:p>
      </dgm:t>
    </dgm:pt>
    <dgm:pt modelId="{D51B2EA0-0F83-4C89-A0A2-F84F42E5A058}" type="sibTrans" cxnId="{76C75DA1-C551-4227-8022-5E8ACEB494A8}">
      <dgm:prSet/>
      <dgm:spPr/>
      <dgm:t>
        <a:bodyPr/>
        <a:lstStyle/>
        <a:p>
          <a:endParaRPr lang="es-ES"/>
        </a:p>
      </dgm:t>
    </dgm:pt>
    <dgm:pt modelId="{155688E5-9DDA-40BC-AF2D-B7A3C595C4E4}">
      <dgm:prSet phldrT="[Texto]"/>
      <dgm:spPr/>
      <dgm:t>
        <a:bodyPr/>
        <a:lstStyle/>
        <a:p>
          <a:r>
            <a:rPr lang="es-ES" dirty="0"/>
            <a:t>Moda</a:t>
          </a:r>
        </a:p>
      </dgm:t>
    </dgm:pt>
    <dgm:pt modelId="{CFA46BC7-DA68-435C-BFA3-F09CA604A56E}" type="parTrans" cxnId="{43D2F589-64EC-421B-A386-52C60571BB8B}">
      <dgm:prSet/>
      <dgm:spPr/>
      <dgm:t>
        <a:bodyPr/>
        <a:lstStyle/>
        <a:p>
          <a:endParaRPr lang="es-ES"/>
        </a:p>
      </dgm:t>
    </dgm:pt>
    <dgm:pt modelId="{7D86DA61-781D-4FD3-AFE8-004E51F6E1EE}" type="sibTrans" cxnId="{43D2F589-64EC-421B-A386-52C60571BB8B}">
      <dgm:prSet/>
      <dgm:spPr/>
      <dgm:t>
        <a:bodyPr/>
        <a:lstStyle/>
        <a:p>
          <a:endParaRPr lang="es-ES"/>
        </a:p>
      </dgm:t>
    </dgm:pt>
    <dgm:pt modelId="{FC8E1CAD-9B0E-427E-AE11-0849D1E41138}" type="pres">
      <dgm:prSet presAssocID="{6483FF6D-C851-408C-A2FB-788DAFEB6B36}" presName="diagram" presStyleCnt="0">
        <dgm:presLayoutVars>
          <dgm:chPref val="1"/>
          <dgm:dir/>
          <dgm:animOne val="branch"/>
          <dgm:animLvl val="lvl"/>
          <dgm:resizeHandles/>
        </dgm:presLayoutVars>
      </dgm:prSet>
      <dgm:spPr/>
    </dgm:pt>
    <dgm:pt modelId="{7A65A23E-D452-46BD-9A15-9D6E5B2DC46E}" type="pres">
      <dgm:prSet presAssocID="{B1040866-944D-420B-A016-DC8BD6B72044}" presName="root" presStyleCnt="0"/>
      <dgm:spPr/>
    </dgm:pt>
    <dgm:pt modelId="{B675CD26-0E7B-4C00-8CC2-68981691F56A}" type="pres">
      <dgm:prSet presAssocID="{B1040866-944D-420B-A016-DC8BD6B72044}" presName="rootComposite" presStyleCnt="0"/>
      <dgm:spPr/>
    </dgm:pt>
    <dgm:pt modelId="{24FF4215-AC78-4357-8ECF-81575DCA4C47}" type="pres">
      <dgm:prSet presAssocID="{B1040866-944D-420B-A016-DC8BD6B72044}" presName="rootText" presStyleLbl="node1" presStyleIdx="0" presStyleCnt="1" custScaleX="254505" custLinFactNeighborX="-16142"/>
      <dgm:spPr/>
    </dgm:pt>
    <dgm:pt modelId="{2CA68F6C-4D41-414B-8867-BC129F519D98}" type="pres">
      <dgm:prSet presAssocID="{B1040866-944D-420B-A016-DC8BD6B72044}" presName="rootConnector" presStyleLbl="node1" presStyleIdx="0" presStyleCnt="1"/>
      <dgm:spPr/>
    </dgm:pt>
    <dgm:pt modelId="{CF905BC5-75FF-4E13-9E55-B3A06C75FA92}" type="pres">
      <dgm:prSet presAssocID="{B1040866-944D-420B-A016-DC8BD6B72044}" presName="childShape" presStyleCnt="0"/>
      <dgm:spPr/>
    </dgm:pt>
    <dgm:pt modelId="{233A69AD-7316-4080-BDFF-AF7E7B75CBC0}" type="pres">
      <dgm:prSet presAssocID="{E884E088-7D1D-4DAA-82FB-B5BD8D881AB8}" presName="Name13" presStyleLbl="parChTrans1D2" presStyleIdx="0" presStyleCnt="5"/>
      <dgm:spPr/>
    </dgm:pt>
    <dgm:pt modelId="{134C588B-EAA2-43EB-B08D-BB4289FB28EC}" type="pres">
      <dgm:prSet presAssocID="{2214C00E-33CF-4453-85DA-A79B35BBB372}" presName="childText" presStyleLbl="bgAcc1" presStyleIdx="0" presStyleCnt="5" custScaleX="246564">
        <dgm:presLayoutVars>
          <dgm:bulletEnabled val="1"/>
        </dgm:presLayoutVars>
      </dgm:prSet>
      <dgm:spPr/>
    </dgm:pt>
    <dgm:pt modelId="{DF6A92EE-E703-4CE0-8F1E-7698E62B9E68}" type="pres">
      <dgm:prSet presAssocID="{1957345A-3D59-416D-B8B4-8807779F165E}" presName="Name13" presStyleLbl="parChTrans1D2" presStyleIdx="1" presStyleCnt="5"/>
      <dgm:spPr/>
    </dgm:pt>
    <dgm:pt modelId="{5457A883-1706-4647-8AFF-A4B417B19500}" type="pres">
      <dgm:prSet presAssocID="{57CEFC56-1FF3-4955-A411-3A24A7D8F5D2}" presName="childText" presStyleLbl="bgAcc1" presStyleIdx="1" presStyleCnt="5" custScaleX="246564">
        <dgm:presLayoutVars>
          <dgm:bulletEnabled val="1"/>
        </dgm:presLayoutVars>
      </dgm:prSet>
      <dgm:spPr/>
    </dgm:pt>
    <dgm:pt modelId="{20374C08-3E95-468D-BE60-020FBB2D318E}" type="pres">
      <dgm:prSet presAssocID="{BF994825-B02C-4C20-9260-541026FF9CA3}" presName="Name13" presStyleLbl="parChTrans1D2" presStyleIdx="2" presStyleCnt="5"/>
      <dgm:spPr/>
    </dgm:pt>
    <dgm:pt modelId="{52ED61E0-F85A-4B03-AAB4-B365BE93BF4C}" type="pres">
      <dgm:prSet presAssocID="{52D5BDF4-4577-4494-A7B0-325FA438352C}" presName="childText" presStyleLbl="bgAcc1" presStyleIdx="2" presStyleCnt="5" custScaleX="246564">
        <dgm:presLayoutVars>
          <dgm:bulletEnabled val="1"/>
        </dgm:presLayoutVars>
      </dgm:prSet>
      <dgm:spPr/>
    </dgm:pt>
    <dgm:pt modelId="{4FC62323-2E2E-4D1F-935A-D597B3494CF7}" type="pres">
      <dgm:prSet presAssocID="{BFAAF7C4-099A-4486-A180-BC674362997B}" presName="Name13" presStyleLbl="parChTrans1D2" presStyleIdx="3" presStyleCnt="5"/>
      <dgm:spPr/>
    </dgm:pt>
    <dgm:pt modelId="{4E1C0622-81D8-4CD9-AF96-1A77DCEF7022}" type="pres">
      <dgm:prSet presAssocID="{11F56435-09A1-4FD6-BC65-6F10123F4120}" presName="childText" presStyleLbl="bgAcc1" presStyleIdx="3" presStyleCnt="5" custScaleX="246564">
        <dgm:presLayoutVars>
          <dgm:bulletEnabled val="1"/>
        </dgm:presLayoutVars>
      </dgm:prSet>
      <dgm:spPr/>
    </dgm:pt>
    <dgm:pt modelId="{CBCBC795-00DB-43F9-A971-6C082CCB84F7}" type="pres">
      <dgm:prSet presAssocID="{CFA46BC7-DA68-435C-BFA3-F09CA604A56E}" presName="Name13" presStyleLbl="parChTrans1D2" presStyleIdx="4" presStyleCnt="5"/>
      <dgm:spPr/>
    </dgm:pt>
    <dgm:pt modelId="{846F9DB2-71F9-41EE-B79F-D800A4B708F0}" type="pres">
      <dgm:prSet presAssocID="{155688E5-9DDA-40BC-AF2D-B7A3C595C4E4}" presName="childText" presStyleLbl="bgAcc1" presStyleIdx="4" presStyleCnt="5" custScaleX="246564">
        <dgm:presLayoutVars>
          <dgm:bulletEnabled val="1"/>
        </dgm:presLayoutVars>
      </dgm:prSet>
      <dgm:spPr/>
    </dgm:pt>
  </dgm:ptLst>
  <dgm:cxnLst>
    <dgm:cxn modelId="{063A980E-7A09-469B-9258-533C30B9F8BA}" type="presOf" srcId="{57CEFC56-1FF3-4955-A411-3A24A7D8F5D2}" destId="{5457A883-1706-4647-8AFF-A4B417B19500}" srcOrd="0" destOrd="0" presId="urn:microsoft.com/office/officeart/2005/8/layout/hierarchy3"/>
    <dgm:cxn modelId="{6B07061C-8D78-4346-9C9F-0D91DB31DEC6}" srcId="{B1040866-944D-420B-A016-DC8BD6B72044}" destId="{52D5BDF4-4577-4494-A7B0-325FA438352C}" srcOrd="2" destOrd="0" parTransId="{BF994825-B02C-4C20-9260-541026FF9CA3}" sibTransId="{42B69AAE-4F5B-4372-83A9-6FE9639BCC65}"/>
    <dgm:cxn modelId="{5D6A3828-3A9B-4013-A661-15E5184A90FC}" type="presOf" srcId="{B1040866-944D-420B-A016-DC8BD6B72044}" destId="{24FF4215-AC78-4357-8ECF-81575DCA4C47}" srcOrd="0" destOrd="0" presId="urn:microsoft.com/office/officeart/2005/8/layout/hierarchy3"/>
    <dgm:cxn modelId="{6F97AE38-2F23-44CB-82FF-5BC115D79865}" type="presOf" srcId="{CFA46BC7-DA68-435C-BFA3-F09CA604A56E}" destId="{CBCBC795-00DB-43F9-A971-6C082CCB84F7}" srcOrd="0" destOrd="0" presId="urn:microsoft.com/office/officeart/2005/8/layout/hierarchy3"/>
    <dgm:cxn modelId="{6A00895E-E5C2-4C3D-8319-D944D4AEC4FB}" type="presOf" srcId="{6483FF6D-C851-408C-A2FB-788DAFEB6B36}" destId="{FC8E1CAD-9B0E-427E-AE11-0849D1E41138}" srcOrd="0" destOrd="0" presId="urn:microsoft.com/office/officeart/2005/8/layout/hierarchy3"/>
    <dgm:cxn modelId="{0ACB9E61-E9F9-4D5D-BD86-121B005ADF23}" type="presOf" srcId="{1957345A-3D59-416D-B8B4-8807779F165E}" destId="{DF6A92EE-E703-4CE0-8F1E-7698E62B9E68}" srcOrd="0" destOrd="0" presId="urn:microsoft.com/office/officeart/2005/8/layout/hierarchy3"/>
    <dgm:cxn modelId="{E9E73452-F40B-4546-9505-24B789F5BE82}" type="presOf" srcId="{2214C00E-33CF-4453-85DA-A79B35BBB372}" destId="{134C588B-EAA2-43EB-B08D-BB4289FB28EC}" srcOrd="0" destOrd="0" presId="urn:microsoft.com/office/officeart/2005/8/layout/hierarchy3"/>
    <dgm:cxn modelId="{713E6479-5872-4250-A8D2-81E6031643C0}" srcId="{6483FF6D-C851-408C-A2FB-788DAFEB6B36}" destId="{B1040866-944D-420B-A016-DC8BD6B72044}" srcOrd="0" destOrd="0" parTransId="{3F4E3CC0-DAF1-4A3D-9E85-0D752CAF9CFA}" sibTransId="{4860E933-1375-45D9-A6FE-F429D29CF473}"/>
    <dgm:cxn modelId="{43D2F589-64EC-421B-A386-52C60571BB8B}" srcId="{B1040866-944D-420B-A016-DC8BD6B72044}" destId="{155688E5-9DDA-40BC-AF2D-B7A3C595C4E4}" srcOrd="4" destOrd="0" parTransId="{CFA46BC7-DA68-435C-BFA3-F09CA604A56E}" sibTransId="{7D86DA61-781D-4FD3-AFE8-004E51F6E1EE}"/>
    <dgm:cxn modelId="{318AF695-F139-40F0-91C1-3CD1783FEE4B}" type="presOf" srcId="{155688E5-9DDA-40BC-AF2D-B7A3C595C4E4}" destId="{846F9DB2-71F9-41EE-B79F-D800A4B708F0}" srcOrd="0" destOrd="0" presId="urn:microsoft.com/office/officeart/2005/8/layout/hierarchy3"/>
    <dgm:cxn modelId="{1A785B9C-925F-4707-A39F-3C4A306FECB4}" type="presOf" srcId="{BFAAF7C4-099A-4486-A180-BC674362997B}" destId="{4FC62323-2E2E-4D1F-935A-D597B3494CF7}" srcOrd="0" destOrd="0" presId="urn:microsoft.com/office/officeart/2005/8/layout/hierarchy3"/>
    <dgm:cxn modelId="{76C75DA1-C551-4227-8022-5E8ACEB494A8}" srcId="{B1040866-944D-420B-A016-DC8BD6B72044}" destId="{11F56435-09A1-4FD6-BC65-6F10123F4120}" srcOrd="3" destOrd="0" parTransId="{BFAAF7C4-099A-4486-A180-BC674362997B}" sibTransId="{D51B2EA0-0F83-4C89-A0A2-F84F42E5A058}"/>
    <dgm:cxn modelId="{C26677A1-C647-4074-A002-71BF1774209F}" type="presOf" srcId="{BF994825-B02C-4C20-9260-541026FF9CA3}" destId="{20374C08-3E95-468D-BE60-020FBB2D318E}" srcOrd="0" destOrd="0" presId="urn:microsoft.com/office/officeart/2005/8/layout/hierarchy3"/>
    <dgm:cxn modelId="{D700DCA8-9838-40CC-A46B-600D9DBB7D08}" srcId="{B1040866-944D-420B-A016-DC8BD6B72044}" destId="{2214C00E-33CF-4453-85DA-A79B35BBB372}" srcOrd="0" destOrd="0" parTransId="{E884E088-7D1D-4DAA-82FB-B5BD8D881AB8}" sibTransId="{362F4242-063E-48FA-9475-B317451F2270}"/>
    <dgm:cxn modelId="{3EFACAC1-2211-4312-8F85-0D02D9AF57E3}" srcId="{B1040866-944D-420B-A016-DC8BD6B72044}" destId="{57CEFC56-1FF3-4955-A411-3A24A7D8F5D2}" srcOrd="1" destOrd="0" parTransId="{1957345A-3D59-416D-B8B4-8807779F165E}" sibTransId="{145CC7F3-E457-4636-B1F6-59973040A637}"/>
    <dgm:cxn modelId="{BBE67BC9-7F98-48CC-9B62-77381542499F}" type="presOf" srcId="{52D5BDF4-4577-4494-A7B0-325FA438352C}" destId="{52ED61E0-F85A-4B03-AAB4-B365BE93BF4C}" srcOrd="0" destOrd="0" presId="urn:microsoft.com/office/officeart/2005/8/layout/hierarchy3"/>
    <dgm:cxn modelId="{32D125DA-CB8B-440F-962E-2796A50C2E45}" type="presOf" srcId="{B1040866-944D-420B-A016-DC8BD6B72044}" destId="{2CA68F6C-4D41-414B-8867-BC129F519D98}" srcOrd="1" destOrd="0" presId="urn:microsoft.com/office/officeart/2005/8/layout/hierarchy3"/>
    <dgm:cxn modelId="{5109BFDC-F13C-45A1-9ED3-4EB1DB8685AA}" type="presOf" srcId="{11F56435-09A1-4FD6-BC65-6F10123F4120}" destId="{4E1C0622-81D8-4CD9-AF96-1A77DCEF7022}" srcOrd="0" destOrd="0" presId="urn:microsoft.com/office/officeart/2005/8/layout/hierarchy3"/>
    <dgm:cxn modelId="{A9A2A1FC-C4FC-4DBF-8F6D-22E722C329B1}" type="presOf" srcId="{E884E088-7D1D-4DAA-82FB-B5BD8D881AB8}" destId="{233A69AD-7316-4080-BDFF-AF7E7B75CBC0}" srcOrd="0" destOrd="0" presId="urn:microsoft.com/office/officeart/2005/8/layout/hierarchy3"/>
    <dgm:cxn modelId="{50CBF398-1F8E-4473-A5C4-F887211F598D}" type="presParOf" srcId="{FC8E1CAD-9B0E-427E-AE11-0849D1E41138}" destId="{7A65A23E-D452-46BD-9A15-9D6E5B2DC46E}" srcOrd="0" destOrd="0" presId="urn:microsoft.com/office/officeart/2005/8/layout/hierarchy3"/>
    <dgm:cxn modelId="{44481FA3-0D01-4EB3-8EE9-08D4AC3C7C03}" type="presParOf" srcId="{7A65A23E-D452-46BD-9A15-9D6E5B2DC46E}" destId="{B675CD26-0E7B-4C00-8CC2-68981691F56A}" srcOrd="0" destOrd="0" presId="urn:microsoft.com/office/officeart/2005/8/layout/hierarchy3"/>
    <dgm:cxn modelId="{572DCDAD-4CFD-4BBC-9C3C-D7FFB4FD0D49}" type="presParOf" srcId="{B675CD26-0E7B-4C00-8CC2-68981691F56A}" destId="{24FF4215-AC78-4357-8ECF-81575DCA4C47}" srcOrd="0" destOrd="0" presId="urn:microsoft.com/office/officeart/2005/8/layout/hierarchy3"/>
    <dgm:cxn modelId="{AD9985E4-EB13-4A0F-A118-E72362E873BC}" type="presParOf" srcId="{B675CD26-0E7B-4C00-8CC2-68981691F56A}" destId="{2CA68F6C-4D41-414B-8867-BC129F519D98}" srcOrd="1" destOrd="0" presId="urn:microsoft.com/office/officeart/2005/8/layout/hierarchy3"/>
    <dgm:cxn modelId="{7ED45DCA-8D42-4331-95DE-50CF914DE589}" type="presParOf" srcId="{7A65A23E-D452-46BD-9A15-9D6E5B2DC46E}" destId="{CF905BC5-75FF-4E13-9E55-B3A06C75FA92}" srcOrd="1" destOrd="0" presId="urn:microsoft.com/office/officeart/2005/8/layout/hierarchy3"/>
    <dgm:cxn modelId="{10101808-A83F-4DEA-8A04-7C22B3978702}" type="presParOf" srcId="{CF905BC5-75FF-4E13-9E55-B3A06C75FA92}" destId="{233A69AD-7316-4080-BDFF-AF7E7B75CBC0}" srcOrd="0" destOrd="0" presId="urn:microsoft.com/office/officeart/2005/8/layout/hierarchy3"/>
    <dgm:cxn modelId="{C2D370B6-9521-4102-B43D-57C1DA46A08D}" type="presParOf" srcId="{CF905BC5-75FF-4E13-9E55-B3A06C75FA92}" destId="{134C588B-EAA2-43EB-B08D-BB4289FB28EC}" srcOrd="1" destOrd="0" presId="urn:microsoft.com/office/officeart/2005/8/layout/hierarchy3"/>
    <dgm:cxn modelId="{7DB3CE19-649F-4C62-A4DD-CD45E62A4AD0}" type="presParOf" srcId="{CF905BC5-75FF-4E13-9E55-B3A06C75FA92}" destId="{DF6A92EE-E703-4CE0-8F1E-7698E62B9E68}" srcOrd="2" destOrd="0" presId="urn:microsoft.com/office/officeart/2005/8/layout/hierarchy3"/>
    <dgm:cxn modelId="{3DF03D61-1292-4E07-86D9-3DB22FE38807}" type="presParOf" srcId="{CF905BC5-75FF-4E13-9E55-B3A06C75FA92}" destId="{5457A883-1706-4647-8AFF-A4B417B19500}" srcOrd="3" destOrd="0" presId="urn:microsoft.com/office/officeart/2005/8/layout/hierarchy3"/>
    <dgm:cxn modelId="{030EA7EB-81B9-40DA-9BC5-88D0F3C7A070}" type="presParOf" srcId="{CF905BC5-75FF-4E13-9E55-B3A06C75FA92}" destId="{20374C08-3E95-468D-BE60-020FBB2D318E}" srcOrd="4" destOrd="0" presId="urn:microsoft.com/office/officeart/2005/8/layout/hierarchy3"/>
    <dgm:cxn modelId="{D41F7A8E-8311-4D56-A673-7F4A993266D5}" type="presParOf" srcId="{CF905BC5-75FF-4E13-9E55-B3A06C75FA92}" destId="{52ED61E0-F85A-4B03-AAB4-B365BE93BF4C}" srcOrd="5" destOrd="0" presId="urn:microsoft.com/office/officeart/2005/8/layout/hierarchy3"/>
    <dgm:cxn modelId="{1D773E3B-F26A-468D-9F53-7161E6D40C05}" type="presParOf" srcId="{CF905BC5-75FF-4E13-9E55-B3A06C75FA92}" destId="{4FC62323-2E2E-4D1F-935A-D597B3494CF7}" srcOrd="6" destOrd="0" presId="urn:microsoft.com/office/officeart/2005/8/layout/hierarchy3"/>
    <dgm:cxn modelId="{E66883AF-28FD-4221-87BD-674EDD7AC84F}" type="presParOf" srcId="{CF905BC5-75FF-4E13-9E55-B3A06C75FA92}" destId="{4E1C0622-81D8-4CD9-AF96-1A77DCEF7022}" srcOrd="7" destOrd="0" presId="urn:microsoft.com/office/officeart/2005/8/layout/hierarchy3"/>
    <dgm:cxn modelId="{E3BB58D4-5BFD-4574-9D76-1B8217E69C54}" type="presParOf" srcId="{CF905BC5-75FF-4E13-9E55-B3A06C75FA92}" destId="{CBCBC795-00DB-43F9-A971-6C082CCB84F7}" srcOrd="8" destOrd="0" presId="urn:microsoft.com/office/officeart/2005/8/layout/hierarchy3"/>
    <dgm:cxn modelId="{B0F3097B-E11B-4DF5-8CB7-0DBB4D2598C2}" type="presParOf" srcId="{CF905BC5-75FF-4E13-9E55-B3A06C75FA92}" destId="{846F9DB2-71F9-41EE-B79F-D800A4B708F0}" srcOrd="9"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F4215-AC78-4357-8ECF-81575DCA4C47}">
      <dsp:nvSpPr>
        <dsp:cNvPr id="0" name=""/>
        <dsp:cNvSpPr/>
      </dsp:nvSpPr>
      <dsp:spPr>
        <a:xfrm>
          <a:off x="144017" y="298"/>
          <a:ext cx="3386803" cy="665370"/>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s-ES" sz="3700" kern="1200" dirty="0"/>
            <a:t>Centralización</a:t>
          </a:r>
        </a:p>
      </dsp:txBody>
      <dsp:txXfrm>
        <a:off x="163505" y="19786"/>
        <a:ext cx="3347827" cy="626394"/>
      </dsp:txXfrm>
    </dsp:sp>
    <dsp:sp modelId="{233A69AD-7316-4080-BDFF-AF7E7B75CBC0}">
      <dsp:nvSpPr>
        <dsp:cNvPr id="0" name=""/>
        <dsp:cNvSpPr/>
      </dsp:nvSpPr>
      <dsp:spPr>
        <a:xfrm>
          <a:off x="482698" y="665669"/>
          <a:ext cx="553488" cy="499028"/>
        </a:xfrm>
        <a:custGeom>
          <a:avLst/>
          <a:gdLst/>
          <a:ahLst/>
          <a:cxnLst/>
          <a:rect l="0" t="0" r="0" b="0"/>
          <a:pathLst>
            <a:path>
              <a:moveTo>
                <a:pt x="0" y="0"/>
              </a:moveTo>
              <a:lnTo>
                <a:pt x="0" y="499028"/>
              </a:lnTo>
              <a:lnTo>
                <a:pt x="553488" y="499028"/>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4C588B-EAA2-43EB-B08D-BB4289FB28EC}">
      <dsp:nvSpPr>
        <dsp:cNvPr id="0" name=""/>
        <dsp:cNvSpPr/>
      </dsp:nvSpPr>
      <dsp:spPr>
        <a:xfrm>
          <a:off x="1036186" y="832012"/>
          <a:ext cx="2624903" cy="665370"/>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s-ES" sz="2500" kern="1200" dirty="0"/>
            <a:t>Media Aritmética</a:t>
          </a:r>
        </a:p>
      </dsp:txBody>
      <dsp:txXfrm>
        <a:off x="1055674" y="851500"/>
        <a:ext cx="2585927" cy="626394"/>
      </dsp:txXfrm>
    </dsp:sp>
    <dsp:sp modelId="{DF6A92EE-E703-4CE0-8F1E-7698E62B9E68}">
      <dsp:nvSpPr>
        <dsp:cNvPr id="0" name=""/>
        <dsp:cNvSpPr/>
      </dsp:nvSpPr>
      <dsp:spPr>
        <a:xfrm>
          <a:off x="482698" y="665669"/>
          <a:ext cx="553488" cy="1330741"/>
        </a:xfrm>
        <a:custGeom>
          <a:avLst/>
          <a:gdLst/>
          <a:ahLst/>
          <a:cxnLst/>
          <a:rect l="0" t="0" r="0" b="0"/>
          <a:pathLst>
            <a:path>
              <a:moveTo>
                <a:pt x="0" y="0"/>
              </a:moveTo>
              <a:lnTo>
                <a:pt x="0" y="1330741"/>
              </a:lnTo>
              <a:lnTo>
                <a:pt x="553488" y="1330741"/>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57A883-1706-4647-8AFF-A4B417B19500}">
      <dsp:nvSpPr>
        <dsp:cNvPr id="0" name=""/>
        <dsp:cNvSpPr/>
      </dsp:nvSpPr>
      <dsp:spPr>
        <a:xfrm>
          <a:off x="1036186" y="1663725"/>
          <a:ext cx="2624903" cy="665370"/>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s-ES" sz="2500" kern="1200" dirty="0"/>
            <a:t>Media Geométrica</a:t>
          </a:r>
        </a:p>
      </dsp:txBody>
      <dsp:txXfrm>
        <a:off x="1055674" y="1683213"/>
        <a:ext cx="2585927" cy="626394"/>
      </dsp:txXfrm>
    </dsp:sp>
    <dsp:sp modelId="{20374C08-3E95-468D-BE60-020FBB2D318E}">
      <dsp:nvSpPr>
        <dsp:cNvPr id="0" name=""/>
        <dsp:cNvSpPr/>
      </dsp:nvSpPr>
      <dsp:spPr>
        <a:xfrm>
          <a:off x="482698" y="665669"/>
          <a:ext cx="553488" cy="2162455"/>
        </a:xfrm>
        <a:custGeom>
          <a:avLst/>
          <a:gdLst/>
          <a:ahLst/>
          <a:cxnLst/>
          <a:rect l="0" t="0" r="0" b="0"/>
          <a:pathLst>
            <a:path>
              <a:moveTo>
                <a:pt x="0" y="0"/>
              </a:moveTo>
              <a:lnTo>
                <a:pt x="0" y="2162455"/>
              </a:lnTo>
              <a:lnTo>
                <a:pt x="553488" y="2162455"/>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ED61E0-F85A-4B03-AAB4-B365BE93BF4C}">
      <dsp:nvSpPr>
        <dsp:cNvPr id="0" name=""/>
        <dsp:cNvSpPr/>
      </dsp:nvSpPr>
      <dsp:spPr>
        <a:xfrm>
          <a:off x="1036186" y="2495439"/>
          <a:ext cx="2624903" cy="665370"/>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s-ES" sz="2500" kern="1200" dirty="0"/>
            <a:t>Media Ponderada</a:t>
          </a:r>
        </a:p>
      </dsp:txBody>
      <dsp:txXfrm>
        <a:off x="1055674" y="2514927"/>
        <a:ext cx="2585927" cy="626394"/>
      </dsp:txXfrm>
    </dsp:sp>
    <dsp:sp modelId="{4FC62323-2E2E-4D1F-935A-D597B3494CF7}">
      <dsp:nvSpPr>
        <dsp:cNvPr id="0" name=""/>
        <dsp:cNvSpPr/>
      </dsp:nvSpPr>
      <dsp:spPr>
        <a:xfrm>
          <a:off x="482698" y="665669"/>
          <a:ext cx="553488" cy="2994168"/>
        </a:xfrm>
        <a:custGeom>
          <a:avLst/>
          <a:gdLst/>
          <a:ahLst/>
          <a:cxnLst/>
          <a:rect l="0" t="0" r="0" b="0"/>
          <a:pathLst>
            <a:path>
              <a:moveTo>
                <a:pt x="0" y="0"/>
              </a:moveTo>
              <a:lnTo>
                <a:pt x="0" y="2994168"/>
              </a:lnTo>
              <a:lnTo>
                <a:pt x="553488" y="2994168"/>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1C0622-81D8-4CD9-AF96-1A77DCEF7022}">
      <dsp:nvSpPr>
        <dsp:cNvPr id="0" name=""/>
        <dsp:cNvSpPr/>
      </dsp:nvSpPr>
      <dsp:spPr>
        <a:xfrm>
          <a:off x="1036186" y="3327152"/>
          <a:ext cx="2624903" cy="665370"/>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s-ES" sz="2500" kern="1200" dirty="0"/>
            <a:t>Mediana</a:t>
          </a:r>
        </a:p>
      </dsp:txBody>
      <dsp:txXfrm>
        <a:off x="1055674" y="3346640"/>
        <a:ext cx="2585927" cy="626394"/>
      </dsp:txXfrm>
    </dsp:sp>
    <dsp:sp modelId="{CBCBC795-00DB-43F9-A971-6C082CCB84F7}">
      <dsp:nvSpPr>
        <dsp:cNvPr id="0" name=""/>
        <dsp:cNvSpPr/>
      </dsp:nvSpPr>
      <dsp:spPr>
        <a:xfrm>
          <a:off x="482698" y="665669"/>
          <a:ext cx="553488" cy="3825882"/>
        </a:xfrm>
        <a:custGeom>
          <a:avLst/>
          <a:gdLst/>
          <a:ahLst/>
          <a:cxnLst/>
          <a:rect l="0" t="0" r="0" b="0"/>
          <a:pathLst>
            <a:path>
              <a:moveTo>
                <a:pt x="0" y="0"/>
              </a:moveTo>
              <a:lnTo>
                <a:pt x="0" y="3825882"/>
              </a:lnTo>
              <a:lnTo>
                <a:pt x="553488" y="3825882"/>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6F9DB2-71F9-41EE-B79F-D800A4B708F0}">
      <dsp:nvSpPr>
        <dsp:cNvPr id="0" name=""/>
        <dsp:cNvSpPr/>
      </dsp:nvSpPr>
      <dsp:spPr>
        <a:xfrm>
          <a:off x="1036186" y="4158866"/>
          <a:ext cx="2624903" cy="665370"/>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s-ES" sz="2500" kern="1200" dirty="0"/>
            <a:t>Moda</a:t>
          </a:r>
        </a:p>
      </dsp:txBody>
      <dsp:txXfrm>
        <a:off x="1055674" y="4178354"/>
        <a:ext cx="2585927" cy="6263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BED93-C4DD-4228-BA7E-59C26F24859F}" type="datetimeFigureOut">
              <a:rPr lang="es-ES" smtClean="0"/>
              <a:pPr/>
              <a:t>15/12/2022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21CD09-573E-4926-98E3-9BEC84326156}"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F26E0F60-29C2-490B-83ED-20E111C7418B}" type="datetime1">
              <a:rPr lang="es-ES" smtClean="0"/>
              <a:pPr/>
              <a:t>15/12/2022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690A3F93-F6B0-48E0-80AC-EDA572170C63}" type="datetime1">
              <a:rPr lang="es-ES" smtClean="0"/>
              <a:pPr/>
              <a:t>15/12/2022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1B45A13-46AD-49AA-A513-1BE816291C82}" type="datetime1">
              <a:rPr lang="es-ES" smtClean="0"/>
              <a:pPr/>
              <a:t>15/12/2022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A67A9BD-26F5-47BB-9493-37CE54CFB0D4}" type="datetime1">
              <a:rPr lang="es-ES" smtClean="0"/>
              <a:pPr/>
              <a:t>15/12/2022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0316206-5361-4967-8DD3-FA488F0F0299}" type="datetime1">
              <a:rPr lang="es-ES" smtClean="0"/>
              <a:pPr/>
              <a:t>15/12/2022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12111074-330E-49D8-B4DF-026A2BE82953}" type="datetime1">
              <a:rPr lang="es-ES" smtClean="0"/>
              <a:pPr/>
              <a:t>15/12/2022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3C2937B0-B771-444B-A251-546E8D0DFBF4}" type="datetime1">
              <a:rPr lang="es-ES" smtClean="0"/>
              <a:pPr/>
              <a:t>15/12/2022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47E2F6AB-9AA2-40C3-9D99-B2208F5AEF78}" type="datetime1">
              <a:rPr lang="es-ES" smtClean="0"/>
              <a:pPr/>
              <a:t>15/12/2022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FA26B05-E117-419B-BB02-BFA8DB0D5601}" type="datetime1">
              <a:rPr lang="es-ES" smtClean="0"/>
              <a:pPr/>
              <a:t>15/12/2022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F8CD0DC-E6C7-4218-B71A-D74A244DF100}" type="datetime1">
              <a:rPr lang="es-ES" smtClean="0"/>
              <a:pPr/>
              <a:t>15/12/2022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FE1EE1F2-881A-40FE-BD70-5C093491CE8F}" type="datetime1">
              <a:rPr lang="es-ES" smtClean="0"/>
              <a:pPr/>
              <a:t>15/12/2022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3B195-45FF-4AA9-8150-2D95F492AF3C}" type="datetime1">
              <a:rPr lang="es-ES" smtClean="0"/>
              <a:pPr/>
              <a:t>15/12/2022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37F4C-C1C5-4BB8-A0C6-C6A470C4985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0"/>
            <a:ext cx="8420472" cy="1470025"/>
          </a:xfrm>
        </p:spPr>
        <p:txBody>
          <a:bodyPr>
            <a:noAutofit/>
          </a:bodyPr>
          <a:lstStyle/>
          <a:p>
            <a:r>
              <a:rPr lang="es-ES" sz="11500" b="1" dirty="0">
                <a:solidFill>
                  <a:schemeClr val="tx2">
                    <a:lumMod val="40000"/>
                    <a:lumOff val="60000"/>
                  </a:schemeClr>
                </a:solidFill>
                <a:effectLst>
                  <a:outerShdw blurRad="38100" dist="38100" dir="2700000" algn="tl">
                    <a:srgbClr val="000000">
                      <a:alpha val="43137"/>
                    </a:srgbClr>
                  </a:outerShdw>
                </a:effectLst>
              </a:rPr>
              <a:t>ESTADÍSTICA</a:t>
            </a:r>
          </a:p>
        </p:txBody>
      </p:sp>
      <p:sp>
        <p:nvSpPr>
          <p:cNvPr id="5" name="1 Título"/>
          <p:cNvSpPr txBox="1">
            <a:spLocks/>
          </p:cNvSpPr>
          <p:nvPr/>
        </p:nvSpPr>
        <p:spPr>
          <a:xfrm>
            <a:off x="4355976" y="1340769"/>
            <a:ext cx="3816424" cy="1008112"/>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11500" b="1" i="1"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descriptiva</a:t>
            </a:r>
          </a:p>
        </p:txBody>
      </p:sp>
      <p:grpSp>
        <p:nvGrpSpPr>
          <p:cNvPr id="6" name="5 Grupo"/>
          <p:cNvGrpSpPr/>
          <p:nvPr/>
        </p:nvGrpSpPr>
        <p:grpSpPr>
          <a:xfrm>
            <a:off x="8172400" y="5877272"/>
            <a:ext cx="648072" cy="671580"/>
            <a:chOff x="0" y="18878"/>
            <a:chExt cx="648072" cy="671580"/>
          </a:xfrm>
        </p:grpSpPr>
        <p:sp>
          <p:nvSpPr>
            <p:cNvPr id="7" name="6 Rectángulo redondeado"/>
            <p:cNvSpPr/>
            <p:nvPr/>
          </p:nvSpPr>
          <p:spPr>
            <a:xfrm>
              <a:off x="0" y="18878"/>
              <a:ext cx="648072" cy="671580"/>
            </a:xfrm>
            <a:prstGeom prst="roundRect">
              <a:avLst/>
            </a:prstGeom>
            <a:solidFill>
              <a:schemeClr val="accent1">
                <a:hueOff val="0"/>
                <a:satOff val="0"/>
                <a:lumOff val="0"/>
                <a:alpha val="1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7 Rectángulo"/>
            <p:cNvSpPr/>
            <p:nvPr/>
          </p:nvSpPr>
          <p:spPr>
            <a:xfrm>
              <a:off x="31636" y="50514"/>
              <a:ext cx="584800" cy="608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s-ES" sz="2800" b="1" kern="1200" dirty="0"/>
                <a:t>04</a:t>
              </a:r>
              <a:endParaRPr lang="es-ES" sz="2800" kern="1200" dirty="0"/>
            </a:p>
          </p:txBody>
        </p:sp>
      </p:grpSp>
      <p:sp>
        <p:nvSpPr>
          <p:cNvPr id="9" name="8 Marcador de número de diapositiva"/>
          <p:cNvSpPr>
            <a:spLocks noGrp="1"/>
          </p:cNvSpPr>
          <p:nvPr>
            <p:ph type="sldNum" sz="quarter" idx="12"/>
          </p:nvPr>
        </p:nvSpPr>
        <p:spPr/>
        <p:txBody>
          <a:bodyPr/>
          <a:lstStyle/>
          <a:p>
            <a:fld id="{71337F4C-C1C5-4BB8-A0C6-C6A470C49856}" type="slidenum">
              <a:rPr lang="es-ES" smtClean="0"/>
              <a:pPr/>
              <a:t>1</a:t>
            </a:fld>
            <a:endParaRPr lang="es-ES"/>
          </a:p>
        </p:txBody>
      </p:sp>
      <p:sp>
        <p:nvSpPr>
          <p:cNvPr id="10" name="2 Subtítulo"/>
          <p:cNvSpPr>
            <a:spLocks noGrp="1"/>
          </p:cNvSpPr>
          <p:nvPr>
            <p:ph type="subTitle" idx="1"/>
          </p:nvPr>
        </p:nvSpPr>
        <p:spPr>
          <a:xfrm>
            <a:off x="251520" y="6309320"/>
            <a:ext cx="2915816" cy="360040"/>
          </a:xfrm>
        </p:spPr>
        <p:txBody>
          <a:bodyPr>
            <a:normAutofit fontScale="55000" lnSpcReduction="20000"/>
          </a:bodyPr>
          <a:lstStyle/>
          <a:p>
            <a:r>
              <a:rPr lang="es-ES" sz="3600" i="1" dirty="0">
                <a:solidFill>
                  <a:srgbClr val="FFFF00"/>
                </a:solidFill>
              </a:rPr>
              <a:t>Marcelo Monferrato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Solución</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pic>
        <p:nvPicPr>
          <p:cNvPr id="5" name="Picture 2"/>
          <p:cNvPicPr>
            <a:picLocks noChangeAspect="1" noChangeArrowheads="1"/>
          </p:cNvPicPr>
          <p:nvPr/>
        </p:nvPicPr>
        <p:blipFill>
          <a:blip r:embed="rId3" cstate="print"/>
          <a:srcRect/>
          <a:stretch>
            <a:fillRect/>
          </a:stretch>
        </p:blipFill>
        <p:spPr bwMode="auto">
          <a:xfrm>
            <a:off x="1505669" y="1268760"/>
            <a:ext cx="6162675" cy="3600450"/>
          </a:xfrm>
          <a:prstGeom prst="rect">
            <a:avLst/>
          </a:prstGeom>
          <a:ln>
            <a:noFill/>
          </a:ln>
          <a:effectLst>
            <a:outerShdw blurRad="292100" dist="139700" dir="2700000" algn="tl" rotWithShape="0">
              <a:srgbClr val="333333">
                <a:alpha val="65000"/>
              </a:srgbClr>
            </a:outerShdw>
          </a:effectLst>
        </p:spPr>
        <p:style>
          <a:lnRef idx="1">
            <a:schemeClr val="accent2"/>
          </a:lnRef>
          <a:fillRef idx="3">
            <a:schemeClr val="accent2"/>
          </a:fillRef>
          <a:effectRef idx="2">
            <a:schemeClr val="accent2"/>
          </a:effectRef>
          <a:fontRef idx="minor">
            <a:schemeClr val="lt1"/>
          </a:fontRef>
        </p:style>
      </p:pic>
      <p:sp>
        <p:nvSpPr>
          <p:cNvPr id="6" name="5 Marcador de número de diapositiva"/>
          <p:cNvSpPr>
            <a:spLocks noGrp="1"/>
          </p:cNvSpPr>
          <p:nvPr>
            <p:ph type="sldNum" sz="quarter" idx="12"/>
          </p:nvPr>
        </p:nvSpPr>
        <p:spPr/>
        <p:txBody>
          <a:bodyPr/>
          <a:lstStyle/>
          <a:p>
            <a:fld id="{71337F4C-C1C5-4BB8-A0C6-C6A470C49856}" type="slidenum">
              <a:rPr lang="es-ES" smtClean="0"/>
              <a:pPr/>
              <a:t>10</a:t>
            </a:fld>
            <a:endParaRPr lang="es-ES"/>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1224136"/>
          </a:xfrm>
        </p:spPr>
        <p:txBody>
          <a:bodyPr>
            <a:noAutofit/>
          </a:bodyPr>
          <a:lstStyle/>
          <a:p>
            <a:r>
              <a:rPr lang="es-ES" sz="4000" b="1" dirty="0">
                <a:solidFill>
                  <a:schemeClr val="tx2">
                    <a:lumMod val="40000"/>
                    <a:lumOff val="60000"/>
                  </a:schemeClr>
                </a:solidFill>
                <a:effectLst>
                  <a:outerShdw blurRad="38100" dist="38100" dir="2700000" algn="tl">
                    <a:srgbClr val="000000">
                      <a:alpha val="43137"/>
                    </a:srgbClr>
                  </a:outerShdw>
                </a:effectLst>
              </a:rPr>
              <a:t>Media Aritmética </a:t>
            </a:r>
            <a:br>
              <a:rPr lang="es-ES" sz="4000" b="1" dirty="0">
                <a:solidFill>
                  <a:schemeClr val="tx2">
                    <a:lumMod val="40000"/>
                    <a:lumOff val="60000"/>
                  </a:schemeClr>
                </a:solidFill>
                <a:effectLst>
                  <a:outerShdw blurRad="38100" dist="38100" dir="2700000" algn="tl">
                    <a:srgbClr val="000000">
                      <a:alpha val="43137"/>
                    </a:srgbClr>
                  </a:outerShdw>
                </a:effectLst>
              </a:rPr>
            </a:br>
            <a:r>
              <a:rPr lang="es-ES" sz="4000" b="1" dirty="0">
                <a:solidFill>
                  <a:schemeClr val="tx2">
                    <a:lumMod val="40000"/>
                    <a:lumOff val="60000"/>
                  </a:schemeClr>
                </a:solidFill>
                <a:effectLst>
                  <a:outerShdw blurRad="38100" dist="38100" dir="2700000" algn="tl">
                    <a:srgbClr val="000000">
                      <a:alpha val="43137"/>
                    </a:srgbClr>
                  </a:outerShdw>
                </a:effectLst>
              </a:rPr>
              <a:t>(intervalos usando códigos)</a:t>
            </a:r>
            <a:endParaRPr lang="es-ES" sz="1400" dirty="0"/>
          </a:p>
        </p:txBody>
      </p:sp>
      <p:sp>
        <p:nvSpPr>
          <p:cNvPr id="6" name="5 CuadroTexto"/>
          <p:cNvSpPr txBox="1"/>
          <p:nvPr/>
        </p:nvSpPr>
        <p:spPr>
          <a:xfrm>
            <a:off x="395536" y="6453336"/>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pic>
        <p:nvPicPr>
          <p:cNvPr id="3075" name="Picture 3"/>
          <p:cNvPicPr>
            <a:picLocks noChangeAspect="1" noChangeArrowheads="1"/>
          </p:cNvPicPr>
          <p:nvPr/>
        </p:nvPicPr>
        <p:blipFill>
          <a:blip r:embed="rId3" cstate="print"/>
          <a:srcRect/>
          <a:stretch>
            <a:fillRect/>
          </a:stretch>
        </p:blipFill>
        <p:spPr bwMode="auto">
          <a:xfrm>
            <a:off x="1187624" y="1772816"/>
            <a:ext cx="6657975" cy="2895600"/>
          </a:xfrm>
          <a:prstGeom prst="rect">
            <a:avLst/>
          </a:prstGeom>
          <a:ln>
            <a:noFill/>
          </a:ln>
          <a:effectLst>
            <a:outerShdw blurRad="292100" dist="139700" dir="2700000" algn="tl" rotWithShape="0">
              <a:srgbClr val="333333">
                <a:alpha val="65000"/>
              </a:srgbClr>
            </a:outerShdw>
          </a:effectLst>
        </p:spPr>
      </p:pic>
      <p:sp>
        <p:nvSpPr>
          <p:cNvPr id="7" name="6 Rectángulo redondeado"/>
          <p:cNvSpPr/>
          <p:nvPr/>
        </p:nvSpPr>
        <p:spPr>
          <a:xfrm>
            <a:off x="971600" y="5013176"/>
            <a:ext cx="7128792" cy="12241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2000" b="1" u="sng" dirty="0"/>
              <a:t>NOTA</a:t>
            </a:r>
            <a:r>
              <a:rPr lang="es-ES" sz="2000" dirty="0"/>
              <a:t>: Se trata de una fórmula práctica para resolver los ejercicios cuando los números se tornan muy grandes para trabajar a mano.</a:t>
            </a: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11</a:t>
            </a:fld>
            <a:endParaRPr lang="es-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4.3</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8" name="7 Rectángulo redondeado"/>
          <p:cNvSpPr/>
          <p:nvPr/>
        </p:nvSpPr>
        <p:spPr>
          <a:xfrm>
            <a:off x="611560" y="4797152"/>
            <a:ext cx="8064896"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t>Para usar la fórmula [3-4] se asigna el 0 a uno de los intervalos y números enteros correlativos (+ o -) a los demás intervalos</a:t>
            </a:r>
          </a:p>
        </p:txBody>
      </p:sp>
      <p:pic>
        <p:nvPicPr>
          <p:cNvPr id="1026" name="Picture 2"/>
          <p:cNvPicPr>
            <a:picLocks noChangeAspect="1" noChangeArrowheads="1"/>
          </p:cNvPicPr>
          <p:nvPr/>
        </p:nvPicPr>
        <p:blipFill>
          <a:blip r:embed="rId3" cstate="print"/>
          <a:srcRect/>
          <a:stretch>
            <a:fillRect/>
          </a:stretch>
        </p:blipFill>
        <p:spPr bwMode="auto">
          <a:xfrm>
            <a:off x="1979712" y="1196752"/>
            <a:ext cx="4914900" cy="3276600"/>
          </a:xfrm>
          <a:prstGeom prst="rect">
            <a:avLst/>
          </a:prstGeom>
          <a:noFill/>
          <a:ln w="9525">
            <a:noFill/>
            <a:miter lim="800000"/>
            <a:headEnd/>
            <a:tailEnd/>
          </a:ln>
        </p:spPr>
      </p:pic>
      <p:sp>
        <p:nvSpPr>
          <p:cNvPr id="10" name="9 Marcador de número de diapositiva"/>
          <p:cNvSpPr>
            <a:spLocks noGrp="1"/>
          </p:cNvSpPr>
          <p:nvPr>
            <p:ph type="sldNum" sz="quarter" idx="12"/>
          </p:nvPr>
        </p:nvSpPr>
        <p:spPr/>
        <p:txBody>
          <a:bodyPr/>
          <a:lstStyle/>
          <a:p>
            <a:fld id="{71337F4C-C1C5-4BB8-A0C6-C6A470C49856}" type="slidenum">
              <a:rPr lang="es-ES" smtClean="0"/>
              <a:pPr/>
              <a:t>12</a:t>
            </a:fld>
            <a:endParaRPr lang="es-E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188640"/>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4.4 (Media Aritmética)</a:t>
            </a:r>
            <a:endParaRPr lang="es-ES" sz="1600" dirty="0"/>
          </a:p>
        </p:txBody>
      </p:sp>
      <p:pic>
        <p:nvPicPr>
          <p:cNvPr id="2050" name="Picture 2"/>
          <p:cNvPicPr>
            <a:picLocks noChangeAspect="1" noChangeArrowheads="1"/>
          </p:cNvPicPr>
          <p:nvPr/>
        </p:nvPicPr>
        <p:blipFill>
          <a:blip r:embed="rId3" cstate="print"/>
          <a:srcRect/>
          <a:stretch>
            <a:fillRect/>
          </a:stretch>
        </p:blipFill>
        <p:spPr bwMode="auto">
          <a:xfrm>
            <a:off x="1187624" y="752475"/>
            <a:ext cx="6648450" cy="2676525"/>
          </a:xfrm>
          <a:prstGeom prst="rect">
            <a:avLst/>
          </a:prstGeom>
          <a:ln>
            <a:noFill/>
          </a:ln>
          <a:effectLst>
            <a:outerShdw blurRad="292100" dist="139700" dir="2700000" algn="tl" rotWithShape="0">
              <a:srgbClr val="333333">
                <a:alpha val="65000"/>
              </a:srgbClr>
            </a:outerShdw>
          </a:effectLst>
        </p:spPr>
      </p:pic>
      <p:pic>
        <p:nvPicPr>
          <p:cNvPr id="2052" name="Picture 4"/>
          <p:cNvPicPr>
            <a:picLocks noChangeAspect="1" noChangeArrowheads="1"/>
          </p:cNvPicPr>
          <p:nvPr/>
        </p:nvPicPr>
        <p:blipFill>
          <a:blip r:embed="rId4" cstate="print"/>
          <a:srcRect/>
          <a:stretch>
            <a:fillRect/>
          </a:stretch>
        </p:blipFill>
        <p:spPr bwMode="auto">
          <a:xfrm>
            <a:off x="1206674" y="3558877"/>
            <a:ext cx="6610350" cy="3038475"/>
          </a:xfrm>
          <a:prstGeom prst="rect">
            <a:avLst/>
          </a:prstGeom>
          <a:ln>
            <a:noFill/>
          </a:ln>
          <a:effectLst>
            <a:outerShdw blurRad="292100" dist="139700" dir="2700000" algn="tl" rotWithShape="0">
              <a:srgbClr val="333333">
                <a:alpha val="65000"/>
              </a:srgbClr>
            </a:outerShdw>
          </a:effectLst>
        </p:spPr>
      </p:pic>
      <p:sp>
        <p:nvSpPr>
          <p:cNvPr id="10" name="9 Marcador de número de diapositiva"/>
          <p:cNvSpPr>
            <a:spLocks noGrp="1"/>
          </p:cNvSpPr>
          <p:nvPr>
            <p:ph type="sldNum" sz="quarter" idx="12"/>
          </p:nvPr>
        </p:nvSpPr>
        <p:spPr/>
        <p:txBody>
          <a:bodyPr/>
          <a:lstStyle/>
          <a:p>
            <a:fld id="{71337F4C-C1C5-4BB8-A0C6-C6A470C49856}" type="slidenum">
              <a:rPr lang="es-ES" smtClean="0"/>
              <a:pPr/>
              <a:t>13</a:t>
            </a:fld>
            <a:endParaRPr lang="es-E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4.4 (Solución)</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pic>
        <p:nvPicPr>
          <p:cNvPr id="4098" name="Picture 2"/>
          <p:cNvPicPr>
            <a:picLocks noChangeAspect="1" noChangeArrowheads="1"/>
          </p:cNvPicPr>
          <p:nvPr/>
        </p:nvPicPr>
        <p:blipFill>
          <a:blip r:embed="rId3" cstate="print"/>
          <a:srcRect/>
          <a:stretch>
            <a:fillRect/>
          </a:stretch>
        </p:blipFill>
        <p:spPr bwMode="auto">
          <a:xfrm>
            <a:off x="1223963" y="1571625"/>
            <a:ext cx="6696075" cy="3714750"/>
          </a:xfrm>
          <a:prstGeom prst="rect">
            <a:avLst/>
          </a:prstGeom>
          <a:ln>
            <a:noFill/>
          </a:ln>
          <a:effectLst>
            <a:outerShdw blurRad="292100" dist="139700" dir="2700000" algn="tl" rotWithShape="0">
              <a:srgbClr val="333333">
                <a:alpha val="65000"/>
              </a:srgbClr>
            </a:outerShdw>
          </a:effectLst>
        </p:spPr>
      </p:pic>
      <p:sp>
        <p:nvSpPr>
          <p:cNvPr id="7" name="6 Marcador de número de diapositiva"/>
          <p:cNvSpPr>
            <a:spLocks noGrp="1"/>
          </p:cNvSpPr>
          <p:nvPr>
            <p:ph type="sldNum" sz="quarter" idx="12"/>
          </p:nvPr>
        </p:nvSpPr>
        <p:spPr/>
        <p:txBody>
          <a:bodyPr/>
          <a:lstStyle/>
          <a:p>
            <a:fld id="{71337F4C-C1C5-4BB8-A0C6-C6A470C49856}" type="slidenum">
              <a:rPr lang="es-ES" smtClean="0"/>
              <a:pPr/>
              <a:t>14</a:t>
            </a:fld>
            <a:endParaRPr lang="es-E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4.5 (Media Aritmética)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pic>
        <p:nvPicPr>
          <p:cNvPr id="5122" name="Picture 2"/>
          <p:cNvPicPr>
            <a:picLocks noChangeAspect="1" noChangeArrowheads="1"/>
          </p:cNvPicPr>
          <p:nvPr/>
        </p:nvPicPr>
        <p:blipFill>
          <a:blip r:embed="rId3" cstate="print"/>
          <a:srcRect/>
          <a:stretch>
            <a:fillRect/>
          </a:stretch>
        </p:blipFill>
        <p:spPr bwMode="auto">
          <a:xfrm>
            <a:off x="1266825" y="1381894"/>
            <a:ext cx="6610350" cy="1543050"/>
          </a:xfrm>
          <a:prstGeom prst="rect">
            <a:avLst/>
          </a:prstGeom>
          <a:ln>
            <a:noFill/>
          </a:ln>
          <a:effectLst>
            <a:outerShdw blurRad="292100" dist="139700" dir="2700000" algn="tl" rotWithShape="0">
              <a:srgbClr val="333333">
                <a:alpha val="65000"/>
              </a:srgbClr>
            </a:outerShdw>
          </a:effectLst>
        </p:spPr>
      </p:pic>
      <p:sp>
        <p:nvSpPr>
          <p:cNvPr id="6" name="1 Título"/>
          <p:cNvSpPr txBox="1">
            <a:spLocks/>
          </p:cNvSpPr>
          <p:nvPr/>
        </p:nvSpPr>
        <p:spPr>
          <a:xfrm>
            <a:off x="395536" y="3501008"/>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5123" name="Picture 3"/>
          <p:cNvPicPr>
            <a:picLocks noChangeAspect="1" noChangeArrowheads="1"/>
          </p:cNvPicPr>
          <p:nvPr/>
        </p:nvPicPr>
        <p:blipFill>
          <a:blip r:embed="rId4" cstate="print"/>
          <a:srcRect/>
          <a:stretch>
            <a:fillRect/>
          </a:stretch>
        </p:blipFill>
        <p:spPr bwMode="auto">
          <a:xfrm>
            <a:off x="1743075" y="4363566"/>
            <a:ext cx="5657850" cy="1009650"/>
          </a:xfrm>
          <a:prstGeom prst="rect">
            <a:avLst/>
          </a:prstGeom>
          <a:ln>
            <a:noFill/>
          </a:ln>
          <a:effectLst>
            <a:outerShdw blurRad="292100" dist="139700" dir="2700000" algn="tl" rotWithShape="0">
              <a:srgbClr val="333333">
                <a:alpha val="65000"/>
              </a:srgbClr>
            </a:outerShdw>
          </a:effectLst>
        </p:spPr>
      </p:pic>
      <p:sp>
        <p:nvSpPr>
          <p:cNvPr id="8" name="7 Marcador de número de diapositiva"/>
          <p:cNvSpPr>
            <a:spLocks noGrp="1"/>
          </p:cNvSpPr>
          <p:nvPr>
            <p:ph type="sldNum" sz="quarter" idx="12"/>
          </p:nvPr>
        </p:nvSpPr>
        <p:spPr/>
        <p:txBody>
          <a:bodyPr/>
          <a:lstStyle/>
          <a:p>
            <a:fld id="{71337F4C-C1C5-4BB8-A0C6-C6A470C49856}" type="slidenum">
              <a:rPr lang="es-ES" smtClean="0"/>
              <a:pPr/>
              <a:t>15</a:t>
            </a:fld>
            <a:endParaRPr lang="es-E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fade">
                                      <p:cBhvr>
                                        <p:cTn id="10" dur="2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Media Ponderada</a:t>
            </a:r>
            <a:endParaRPr lang="es-ES" sz="1600" dirty="0"/>
          </a:p>
        </p:txBody>
      </p:sp>
      <p:grpSp>
        <p:nvGrpSpPr>
          <p:cNvPr id="8" name="7 Grupo"/>
          <p:cNvGrpSpPr/>
          <p:nvPr/>
        </p:nvGrpSpPr>
        <p:grpSpPr>
          <a:xfrm>
            <a:off x="1247775" y="1052736"/>
            <a:ext cx="6648450" cy="2819400"/>
            <a:chOff x="1247775" y="1052736"/>
            <a:chExt cx="6648450" cy="2819400"/>
          </a:xfrm>
        </p:grpSpPr>
        <p:pic>
          <p:nvPicPr>
            <p:cNvPr id="6146" name="Picture 2"/>
            <p:cNvPicPr>
              <a:picLocks noChangeAspect="1" noChangeArrowheads="1"/>
            </p:cNvPicPr>
            <p:nvPr/>
          </p:nvPicPr>
          <p:blipFill>
            <a:blip r:embed="rId3" cstate="print"/>
            <a:srcRect/>
            <a:stretch>
              <a:fillRect/>
            </a:stretch>
          </p:blipFill>
          <p:spPr bwMode="auto">
            <a:xfrm>
              <a:off x="1247775" y="1052736"/>
              <a:ext cx="6648450" cy="2819400"/>
            </a:xfrm>
            <a:prstGeom prst="rect">
              <a:avLst/>
            </a:prstGeom>
            <a:ln>
              <a:noFill/>
            </a:ln>
            <a:effectLst>
              <a:outerShdw blurRad="292100" dist="139700" dir="2700000" algn="tl" rotWithShape="0">
                <a:srgbClr val="333333">
                  <a:alpha val="65000"/>
                </a:srgbClr>
              </a:outerShdw>
            </a:effectLst>
          </p:spPr>
        </p:pic>
        <p:sp>
          <p:nvSpPr>
            <p:cNvPr id="5" name="4 Rectángulo"/>
            <p:cNvSpPr/>
            <p:nvPr/>
          </p:nvSpPr>
          <p:spPr>
            <a:xfrm>
              <a:off x="4788024" y="2708920"/>
              <a:ext cx="30963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Rectángulo"/>
            <p:cNvSpPr/>
            <p:nvPr/>
          </p:nvSpPr>
          <p:spPr>
            <a:xfrm>
              <a:off x="2483768" y="2988000"/>
              <a:ext cx="3096344" cy="20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9" name="8 Rectángulo redondeado"/>
          <p:cNvSpPr/>
          <p:nvPr/>
        </p:nvSpPr>
        <p:spPr>
          <a:xfrm>
            <a:off x="1259632" y="4437112"/>
            <a:ext cx="6696744" cy="122413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000" dirty="0"/>
              <a:t>En la media ponderada, no todos los valores tienen el mismo peso, y esto se toma en cuenta a la hora de calcularla.</a:t>
            </a:r>
          </a:p>
        </p:txBody>
      </p:sp>
      <p:sp>
        <p:nvSpPr>
          <p:cNvPr id="10" name="9 Marcador de número de diapositiva"/>
          <p:cNvSpPr>
            <a:spLocks noGrp="1"/>
          </p:cNvSpPr>
          <p:nvPr>
            <p:ph type="sldNum" sz="quarter" idx="12"/>
          </p:nvPr>
        </p:nvSpPr>
        <p:spPr/>
        <p:txBody>
          <a:bodyPr/>
          <a:lstStyle/>
          <a:p>
            <a:fld id="{71337F4C-C1C5-4BB8-A0C6-C6A470C49856}" type="slidenum">
              <a:rPr lang="es-ES" smtClean="0"/>
              <a:pPr/>
              <a:t>16</a:t>
            </a:fld>
            <a:endParaRPr lang="es-E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4.6 (Media Ponderada)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6" name="1 Título"/>
          <p:cNvSpPr txBox="1">
            <a:spLocks/>
          </p:cNvSpPr>
          <p:nvPr/>
        </p:nvSpPr>
        <p:spPr>
          <a:xfrm>
            <a:off x="395536" y="3284984"/>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7170" name="Picture 2"/>
          <p:cNvPicPr>
            <a:picLocks noChangeAspect="1" noChangeArrowheads="1"/>
          </p:cNvPicPr>
          <p:nvPr/>
        </p:nvPicPr>
        <p:blipFill>
          <a:blip r:embed="rId3" cstate="print"/>
          <a:srcRect/>
          <a:stretch>
            <a:fillRect/>
          </a:stretch>
        </p:blipFill>
        <p:spPr bwMode="auto">
          <a:xfrm>
            <a:off x="1187624" y="931937"/>
            <a:ext cx="6572250" cy="1704975"/>
          </a:xfrm>
          <a:prstGeom prst="rect">
            <a:avLst/>
          </a:prstGeom>
          <a:ln>
            <a:noFill/>
          </a:ln>
          <a:effectLst>
            <a:outerShdw blurRad="292100" dist="139700" dir="2700000" algn="tl" rotWithShape="0">
              <a:srgbClr val="333333">
                <a:alpha val="65000"/>
              </a:srgbClr>
            </a:outerShdw>
          </a:effectLst>
        </p:spPr>
      </p:pic>
      <p:sp>
        <p:nvSpPr>
          <p:cNvPr id="8" name="7 Rectángulo"/>
          <p:cNvSpPr/>
          <p:nvPr/>
        </p:nvSpPr>
        <p:spPr>
          <a:xfrm>
            <a:off x="1233389" y="980728"/>
            <a:ext cx="1584176"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Elipse"/>
          <p:cNvSpPr/>
          <p:nvPr/>
        </p:nvSpPr>
        <p:spPr>
          <a:xfrm>
            <a:off x="5337845" y="1700808"/>
            <a:ext cx="360040"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6888113" y="1700808"/>
            <a:ext cx="360040"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11 Conector recto de flecha"/>
          <p:cNvCxnSpPr>
            <a:stCxn id="13" idx="0"/>
            <a:endCxn id="9" idx="3"/>
          </p:cNvCxnSpPr>
          <p:nvPr/>
        </p:nvCxnSpPr>
        <p:spPr>
          <a:xfrm flipV="1">
            <a:off x="4581761" y="2438360"/>
            <a:ext cx="808811" cy="4145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3753669" y="2852936"/>
            <a:ext cx="16561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Esto es una ponderación</a:t>
            </a:r>
          </a:p>
        </p:txBody>
      </p:sp>
      <p:cxnSp>
        <p:nvCxnSpPr>
          <p:cNvPr id="19" name="18 Conector recto de flecha"/>
          <p:cNvCxnSpPr>
            <a:stCxn id="20" idx="0"/>
            <a:endCxn id="10" idx="3"/>
          </p:cNvCxnSpPr>
          <p:nvPr/>
        </p:nvCxnSpPr>
        <p:spPr>
          <a:xfrm flipV="1">
            <a:off x="6453969" y="2438360"/>
            <a:ext cx="486871" cy="4145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19 Rectángulo"/>
          <p:cNvSpPr/>
          <p:nvPr/>
        </p:nvSpPr>
        <p:spPr>
          <a:xfrm>
            <a:off x="5625877" y="2852936"/>
            <a:ext cx="16561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Otra ponderación</a:t>
            </a:r>
          </a:p>
        </p:txBody>
      </p:sp>
      <p:pic>
        <p:nvPicPr>
          <p:cNvPr id="7171" name="Picture 3"/>
          <p:cNvPicPr>
            <a:picLocks noChangeAspect="1" noChangeArrowheads="1"/>
          </p:cNvPicPr>
          <p:nvPr/>
        </p:nvPicPr>
        <p:blipFill>
          <a:blip r:embed="rId4" cstate="print"/>
          <a:srcRect/>
          <a:stretch>
            <a:fillRect/>
          </a:stretch>
        </p:blipFill>
        <p:spPr bwMode="auto">
          <a:xfrm>
            <a:off x="539552" y="4149080"/>
            <a:ext cx="1514475" cy="2095500"/>
          </a:xfrm>
          <a:prstGeom prst="rect">
            <a:avLst/>
          </a:prstGeom>
          <a:ln>
            <a:noFill/>
          </a:ln>
          <a:effectLst>
            <a:outerShdw blurRad="292100" dist="139700" dir="2700000" algn="tl" rotWithShape="0">
              <a:srgbClr val="333333">
                <a:alpha val="65000"/>
              </a:srgbClr>
            </a:outerShdw>
          </a:effectLst>
        </p:spPr>
      </p:pic>
      <p:pic>
        <p:nvPicPr>
          <p:cNvPr id="7172" name="Picture 4"/>
          <p:cNvPicPr>
            <a:picLocks noChangeAspect="1" noChangeArrowheads="1"/>
          </p:cNvPicPr>
          <p:nvPr/>
        </p:nvPicPr>
        <p:blipFill>
          <a:blip r:embed="rId5" cstate="print"/>
          <a:srcRect/>
          <a:stretch>
            <a:fillRect/>
          </a:stretch>
        </p:blipFill>
        <p:spPr bwMode="auto">
          <a:xfrm>
            <a:off x="5608265" y="4087168"/>
            <a:ext cx="2924175" cy="2219325"/>
          </a:xfrm>
          <a:prstGeom prst="rect">
            <a:avLst/>
          </a:prstGeom>
          <a:ln>
            <a:noFill/>
          </a:ln>
          <a:effectLst>
            <a:outerShdw blurRad="292100" dist="139700" dir="2700000" algn="tl" rotWithShape="0">
              <a:srgbClr val="333333">
                <a:alpha val="65000"/>
              </a:srgbClr>
            </a:outerShdw>
          </a:effectLst>
        </p:spPr>
      </p:pic>
      <p:sp>
        <p:nvSpPr>
          <p:cNvPr id="24" name="23 Rectángulo"/>
          <p:cNvSpPr/>
          <p:nvPr/>
        </p:nvSpPr>
        <p:spPr>
          <a:xfrm>
            <a:off x="2807804" y="4221088"/>
            <a:ext cx="208823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Resuelto con</a:t>
            </a:r>
          </a:p>
          <a:p>
            <a:pPr algn="ctr"/>
            <a:r>
              <a:rPr lang="es-ES" dirty="0"/>
              <a:t>Media Aritmética</a:t>
            </a:r>
          </a:p>
        </p:txBody>
      </p:sp>
      <p:sp>
        <p:nvSpPr>
          <p:cNvPr id="26" name="25 Rectángulo"/>
          <p:cNvSpPr/>
          <p:nvPr/>
        </p:nvSpPr>
        <p:spPr>
          <a:xfrm>
            <a:off x="2807804" y="5445224"/>
            <a:ext cx="208823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Resuelto con </a:t>
            </a:r>
          </a:p>
          <a:p>
            <a:pPr algn="ctr"/>
            <a:r>
              <a:rPr lang="es-ES" dirty="0"/>
              <a:t>Media Ponderada</a:t>
            </a:r>
          </a:p>
        </p:txBody>
      </p:sp>
      <p:sp>
        <p:nvSpPr>
          <p:cNvPr id="27" name="26 Flecha izquierda"/>
          <p:cNvSpPr/>
          <p:nvPr/>
        </p:nvSpPr>
        <p:spPr>
          <a:xfrm>
            <a:off x="2123728" y="4293096"/>
            <a:ext cx="576064"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27 Flecha izquierda"/>
          <p:cNvSpPr/>
          <p:nvPr/>
        </p:nvSpPr>
        <p:spPr>
          <a:xfrm rot="10800000">
            <a:off x="5004048" y="5517231"/>
            <a:ext cx="576064"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4" name="33 Conector recto de flecha"/>
          <p:cNvCxnSpPr/>
          <p:nvPr/>
        </p:nvCxnSpPr>
        <p:spPr>
          <a:xfrm>
            <a:off x="5580112" y="2348880"/>
            <a:ext cx="2376264" cy="23762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a:off x="5580112" y="2204864"/>
            <a:ext cx="1512168" cy="25202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5580112" y="1988840"/>
            <a:ext cx="648072" cy="27363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36 Rectángulo redondeado"/>
          <p:cNvSpPr/>
          <p:nvPr/>
        </p:nvSpPr>
        <p:spPr>
          <a:xfrm>
            <a:off x="-2112626" y="296652"/>
            <a:ext cx="2400150" cy="57606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sz="2000" b="1" u="sng" dirty="0"/>
              <a:t>IMPORTANTE</a:t>
            </a:r>
            <a:r>
              <a:rPr lang="es-ES" sz="2000" dirty="0"/>
              <a:t>: Realice el cálculo de la media ponderada con la segunda ponderación y verifique un costo de $6.80 por hora.</a:t>
            </a:r>
          </a:p>
          <a:p>
            <a:endParaRPr lang="es-ES" sz="2000" dirty="0"/>
          </a:p>
          <a:p>
            <a:r>
              <a:rPr lang="es-ES" sz="2000" dirty="0"/>
              <a:t>Para ello tenga en cuenta que las fracciones serán 4/10, 3/10 y 3/10. ¿Comprende por qué?</a:t>
            </a:r>
          </a:p>
        </p:txBody>
      </p:sp>
      <p:sp>
        <p:nvSpPr>
          <p:cNvPr id="40" name="39 Marcador de número de diapositiva"/>
          <p:cNvSpPr>
            <a:spLocks noGrp="1"/>
          </p:cNvSpPr>
          <p:nvPr>
            <p:ph type="sldNum" sz="quarter" idx="12"/>
          </p:nvPr>
        </p:nvSpPr>
        <p:spPr/>
        <p:txBody>
          <a:bodyPr/>
          <a:lstStyle/>
          <a:p>
            <a:fld id="{71337F4C-C1C5-4BB8-A0C6-C6A470C49856}" type="slidenum">
              <a:rPr lang="es-ES" smtClean="0"/>
              <a:pPr/>
              <a:t>17</a:t>
            </a:fld>
            <a:endParaRPr lang="es-E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20"/>
                                        </p:tgtEl>
                                      </p:cBhvr>
                                    </p:animEffect>
                                    <p:set>
                                      <p:cBhvr>
                                        <p:cTn id="23" dur="1" fill="hold">
                                          <p:stCondLst>
                                            <p:cond delay="1999"/>
                                          </p:stCondLst>
                                        </p:cTn>
                                        <p:tgtEl>
                                          <p:spTgt spid="2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2000"/>
                                        <p:tgtEl>
                                          <p:spTgt spid="13"/>
                                        </p:tgtEl>
                                      </p:cBhvr>
                                    </p:animEffect>
                                    <p:set>
                                      <p:cBhvr>
                                        <p:cTn id="26" dur="1" fill="hold">
                                          <p:stCondLst>
                                            <p:cond delay="19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2000"/>
                                        <p:tgtEl>
                                          <p:spTgt spid="12"/>
                                        </p:tgtEl>
                                      </p:cBhvr>
                                    </p:animEffect>
                                    <p:set>
                                      <p:cBhvr>
                                        <p:cTn id="29" dur="1" fill="hold">
                                          <p:stCondLst>
                                            <p:cond delay="1999"/>
                                          </p:stCondLst>
                                        </p:cTn>
                                        <p:tgtEl>
                                          <p:spTgt spid="12"/>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000"/>
                                        <p:tgtEl>
                                          <p:spTgt spid="9"/>
                                        </p:tgtEl>
                                      </p:cBhvr>
                                    </p:animEffect>
                                    <p:set>
                                      <p:cBhvr>
                                        <p:cTn id="32" dur="1" fill="hold">
                                          <p:stCondLst>
                                            <p:cond delay="1999"/>
                                          </p:stCondLst>
                                        </p:cTn>
                                        <p:tgtEl>
                                          <p:spTgt spid="9"/>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2000"/>
                                        <p:tgtEl>
                                          <p:spTgt spid="19"/>
                                        </p:tgtEl>
                                      </p:cBhvr>
                                    </p:animEffect>
                                    <p:set>
                                      <p:cBhvr>
                                        <p:cTn id="35" dur="1" fill="hold">
                                          <p:stCondLst>
                                            <p:cond delay="1999"/>
                                          </p:stCondLst>
                                        </p:cTn>
                                        <p:tgtEl>
                                          <p:spTgt spid="1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2000"/>
                                        <p:tgtEl>
                                          <p:spTgt spid="10"/>
                                        </p:tgtEl>
                                      </p:cBhvr>
                                    </p:animEffect>
                                    <p:set>
                                      <p:cBhvr>
                                        <p:cTn id="38" dur="1" fill="hold">
                                          <p:stCondLst>
                                            <p:cond delay="1999"/>
                                          </p:stCondLst>
                                        </p:cTn>
                                        <p:tgtEl>
                                          <p:spTgt spid="10"/>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2000"/>
                                        <p:tgtEl>
                                          <p:spTgt spid="6"/>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7171"/>
                                        </p:tgtEl>
                                        <p:attrNameLst>
                                          <p:attrName>style.visibility</p:attrName>
                                        </p:attrNameLst>
                                      </p:cBhvr>
                                      <p:to>
                                        <p:strVal val="visible"/>
                                      </p:to>
                                    </p:set>
                                    <p:animEffect transition="in" filter="fade">
                                      <p:cBhvr>
                                        <p:cTn id="45" dur="2000"/>
                                        <p:tgtEl>
                                          <p:spTgt spid="717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2000"/>
                                        <p:tgtEl>
                                          <p:spTgt spid="2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2000"/>
                                        <p:tgtEl>
                                          <p:spTgt spid="24"/>
                                        </p:tgtEl>
                                      </p:cBhvr>
                                    </p:animEffect>
                                  </p:childTnLst>
                                </p:cTn>
                              </p:par>
                            </p:childTnLst>
                          </p:cTn>
                        </p:par>
                        <p:par>
                          <p:cTn id="52" fill="hold">
                            <p:stCondLst>
                              <p:cond delay="4000"/>
                            </p:stCondLst>
                            <p:childTnLst>
                              <p:par>
                                <p:cTn id="53" presetID="10" presetClass="entr" presetSubtype="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20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2000"/>
                                        <p:tgtEl>
                                          <p:spTgt spid="28"/>
                                        </p:tgtEl>
                                      </p:cBhvr>
                                    </p:animEffect>
                                  </p:childTnLst>
                                </p:cTn>
                              </p:par>
                              <p:par>
                                <p:cTn id="59" presetID="10" presetClass="entr" presetSubtype="0" fill="hold" nodeType="withEffect">
                                  <p:stCondLst>
                                    <p:cond delay="0"/>
                                  </p:stCondLst>
                                  <p:childTnLst>
                                    <p:set>
                                      <p:cBhvr>
                                        <p:cTn id="60" dur="1" fill="hold">
                                          <p:stCondLst>
                                            <p:cond delay="0"/>
                                          </p:stCondLst>
                                        </p:cTn>
                                        <p:tgtEl>
                                          <p:spTgt spid="7172"/>
                                        </p:tgtEl>
                                        <p:attrNameLst>
                                          <p:attrName>style.visibility</p:attrName>
                                        </p:attrNameLst>
                                      </p:cBhvr>
                                      <p:to>
                                        <p:strVal val="visible"/>
                                      </p:to>
                                    </p:set>
                                    <p:animEffect transition="in" filter="fade">
                                      <p:cBhvr>
                                        <p:cTn id="61" dur="2000"/>
                                        <p:tgtEl>
                                          <p:spTgt spid="7172"/>
                                        </p:tgtEl>
                                      </p:cBhvr>
                                    </p:animEffect>
                                  </p:childTnLst>
                                </p:cTn>
                              </p:par>
                            </p:childTnLst>
                          </p:cTn>
                        </p:par>
                        <p:par>
                          <p:cTn id="62" fill="hold">
                            <p:stCondLst>
                              <p:cond delay="6000"/>
                            </p:stCondLst>
                            <p:childTnLst>
                              <p:par>
                                <p:cTn id="63" presetID="10" presetClass="entr" presetSubtype="0"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0"/>
                                        <p:tgtEl>
                                          <p:spTgt spid="30"/>
                                        </p:tgtEl>
                                      </p:cBhvr>
                                    </p:animEffect>
                                  </p:childTnLst>
                                </p:cTn>
                              </p:par>
                              <p:par>
                                <p:cTn id="66" presetID="10" presetClass="entr" presetSubtype="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0"/>
                                        <p:tgtEl>
                                          <p:spTgt spid="31"/>
                                        </p:tgtEl>
                                      </p:cBhvr>
                                    </p:animEffect>
                                  </p:childTnLst>
                                </p:cTn>
                              </p:par>
                              <p:par>
                                <p:cTn id="69" presetID="10"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2000"/>
                                        <p:tgtEl>
                                          <p:spTgt spid="30"/>
                                        </p:tgtEl>
                                      </p:cBhvr>
                                    </p:animEffect>
                                    <p:set>
                                      <p:cBhvr>
                                        <p:cTn id="76" dur="1" fill="hold">
                                          <p:stCondLst>
                                            <p:cond delay="1999"/>
                                          </p:stCondLst>
                                        </p:cTn>
                                        <p:tgtEl>
                                          <p:spTgt spid="30"/>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2000"/>
                                        <p:tgtEl>
                                          <p:spTgt spid="31"/>
                                        </p:tgtEl>
                                      </p:cBhvr>
                                    </p:animEffect>
                                    <p:set>
                                      <p:cBhvr>
                                        <p:cTn id="79" dur="1" fill="hold">
                                          <p:stCondLst>
                                            <p:cond delay="1999"/>
                                          </p:stCondLst>
                                        </p:cTn>
                                        <p:tgtEl>
                                          <p:spTgt spid="31"/>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2000"/>
                                        <p:tgtEl>
                                          <p:spTgt spid="34"/>
                                        </p:tgtEl>
                                      </p:cBhvr>
                                    </p:animEffect>
                                    <p:set>
                                      <p:cBhvr>
                                        <p:cTn id="82" dur="1" fill="hold">
                                          <p:stCondLst>
                                            <p:cond delay="1999"/>
                                          </p:stCondLst>
                                        </p:cTn>
                                        <p:tgtEl>
                                          <p:spTgt spid="34"/>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2000"/>
                                        <p:tgtEl>
                                          <p:spTgt spid="7172"/>
                                        </p:tgtEl>
                                      </p:cBhvr>
                                    </p:animEffect>
                                    <p:set>
                                      <p:cBhvr>
                                        <p:cTn id="85" dur="1" fill="hold">
                                          <p:stCondLst>
                                            <p:cond delay="1999"/>
                                          </p:stCondLst>
                                        </p:cTn>
                                        <p:tgtEl>
                                          <p:spTgt spid="7172"/>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2000"/>
                                        <p:tgtEl>
                                          <p:spTgt spid="28"/>
                                        </p:tgtEl>
                                      </p:cBhvr>
                                    </p:animEffect>
                                    <p:set>
                                      <p:cBhvr>
                                        <p:cTn id="88" dur="1" fill="hold">
                                          <p:stCondLst>
                                            <p:cond delay="1999"/>
                                          </p:stCondLst>
                                        </p:cTn>
                                        <p:tgtEl>
                                          <p:spTgt spid="28"/>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2000"/>
                                        <p:tgtEl>
                                          <p:spTgt spid="26"/>
                                        </p:tgtEl>
                                      </p:cBhvr>
                                    </p:animEffect>
                                    <p:set>
                                      <p:cBhvr>
                                        <p:cTn id="91" dur="1" fill="hold">
                                          <p:stCondLst>
                                            <p:cond delay="1999"/>
                                          </p:stCondLst>
                                        </p:cTn>
                                        <p:tgtEl>
                                          <p:spTgt spid="26"/>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2000"/>
                                        <p:tgtEl>
                                          <p:spTgt spid="24"/>
                                        </p:tgtEl>
                                      </p:cBhvr>
                                    </p:animEffect>
                                    <p:set>
                                      <p:cBhvr>
                                        <p:cTn id="94" dur="1" fill="hold">
                                          <p:stCondLst>
                                            <p:cond delay="1999"/>
                                          </p:stCondLst>
                                        </p:cTn>
                                        <p:tgtEl>
                                          <p:spTgt spid="24"/>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2000"/>
                                        <p:tgtEl>
                                          <p:spTgt spid="27"/>
                                        </p:tgtEl>
                                      </p:cBhvr>
                                    </p:animEffect>
                                    <p:set>
                                      <p:cBhvr>
                                        <p:cTn id="97" dur="1" fill="hold">
                                          <p:stCondLst>
                                            <p:cond delay="1999"/>
                                          </p:stCondLst>
                                        </p:cTn>
                                        <p:tgtEl>
                                          <p:spTgt spid="27"/>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2000"/>
                                        <p:tgtEl>
                                          <p:spTgt spid="7171"/>
                                        </p:tgtEl>
                                      </p:cBhvr>
                                    </p:animEffect>
                                    <p:set>
                                      <p:cBhvr>
                                        <p:cTn id="100" dur="1" fill="hold">
                                          <p:stCondLst>
                                            <p:cond delay="1999"/>
                                          </p:stCondLst>
                                        </p:cTn>
                                        <p:tgtEl>
                                          <p:spTgt spid="7171"/>
                                        </p:tgtEl>
                                        <p:attrNameLst>
                                          <p:attrName>style.visibility</p:attrName>
                                        </p:attrNameLst>
                                      </p:cBhvr>
                                      <p:to>
                                        <p:strVal val="hidden"/>
                                      </p:to>
                                    </p:set>
                                  </p:childTnLst>
                                </p:cTn>
                              </p:par>
                              <p:par>
                                <p:cTn id="101" presetID="10"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9" grpId="1" animBg="1"/>
      <p:bldP spid="10" grpId="0" animBg="1"/>
      <p:bldP spid="10" grpId="1" animBg="1"/>
      <p:bldP spid="13" grpId="0" animBg="1"/>
      <p:bldP spid="13" grpId="1" animBg="1"/>
      <p:bldP spid="20" grpId="0" animBg="1"/>
      <p:bldP spid="20" grpId="1" animBg="1"/>
      <p:bldP spid="24" grpId="0" animBg="1"/>
      <p:bldP spid="24" grpId="1" animBg="1"/>
      <p:bldP spid="26" grpId="0" animBg="1"/>
      <p:bldP spid="26" grpId="1" animBg="1"/>
      <p:bldP spid="27" grpId="0" animBg="1"/>
      <p:bldP spid="27" grpId="1" animBg="1"/>
      <p:bldP spid="28" grpId="0" animBg="1"/>
      <p:bldP spid="28" grpId="1"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4.7 (Media Ponderada)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pic>
        <p:nvPicPr>
          <p:cNvPr id="8194" name="Picture 2"/>
          <p:cNvPicPr>
            <a:picLocks noChangeAspect="1" noChangeArrowheads="1"/>
          </p:cNvPicPr>
          <p:nvPr/>
        </p:nvPicPr>
        <p:blipFill>
          <a:blip r:embed="rId3" cstate="print"/>
          <a:srcRect/>
          <a:stretch>
            <a:fillRect/>
          </a:stretch>
        </p:blipFill>
        <p:spPr bwMode="auto">
          <a:xfrm>
            <a:off x="1228725" y="1728589"/>
            <a:ext cx="6686550" cy="2276475"/>
          </a:xfrm>
          <a:prstGeom prst="rect">
            <a:avLst/>
          </a:prstGeom>
          <a:ln>
            <a:noFill/>
          </a:ln>
          <a:effectLst>
            <a:outerShdw blurRad="292100" dist="139700" dir="2700000" algn="tl" rotWithShape="0">
              <a:srgbClr val="333333">
                <a:alpha val="65000"/>
              </a:srgbClr>
            </a:outerShdw>
          </a:effectLst>
        </p:spPr>
      </p:pic>
      <p:sp>
        <p:nvSpPr>
          <p:cNvPr id="8" name="7 Marcador de número de diapositiva"/>
          <p:cNvSpPr>
            <a:spLocks noGrp="1"/>
          </p:cNvSpPr>
          <p:nvPr>
            <p:ph type="sldNum" sz="quarter" idx="12"/>
          </p:nvPr>
        </p:nvSpPr>
        <p:spPr/>
        <p:txBody>
          <a:bodyPr/>
          <a:lstStyle/>
          <a:p>
            <a:fld id="{71337F4C-C1C5-4BB8-A0C6-C6A470C49856}" type="slidenum">
              <a:rPr lang="es-ES" smtClean="0"/>
              <a:pPr/>
              <a:t>18</a:t>
            </a:fld>
            <a:endParaRPr lang="es-ES"/>
          </a:p>
        </p:txBody>
      </p:sp>
      <p:pic>
        <p:nvPicPr>
          <p:cNvPr id="1026" name="Picture 2"/>
          <p:cNvPicPr>
            <a:picLocks noChangeAspect="1" noChangeArrowheads="1"/>
          </p:cNvPicPr>
          <p:nvPr/>
        </p:nvPicPr>
        <p:blipFill>
          <a:blip r:embed="rId4" cstate="print"/>
          <a:srcRect/>
          <a:stretch>
            <a:fillRect/>
          </a:stretch>
        </p:blipFill>
        <p:spPr bwMode="auto">
          <a:xfrm>
            <a:off x="4898132" y="2866480"/>
            <a:ext cx="287929" cy="190797"/>
          </a:xfrm>
          <a:prstGeom prst="rect">
            <a:avLst/>
          </a:prstGeom>
          <a:noFill/>
          <a:ln w="9525">
            <a:noFill/>
            <a:miter lim="800000"/>
            <a:headEnd/>
            <a:tailEnd/>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4.7 (Solución)</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pic>
        <p:nvPicPr>
          <p:cNvPr id="9218" name="Picture 2"/>
          <p:cNvPicPr>
            <a:picLocks noChangeAspect="1" noChangeArrowheads="1"/>
          </p:cNvPicPr>
          <p:nvPr/>
        </p:nvPicPr>
        <p:blipFill>
          <a:blip r:embed="rId3" cstate="print"/>
          <a:srcRect/>
          <a:stretch>
            <a:fillRect/>
          </a:stretch>
        </p:blipFill>
        <p:spPr bwMode="auto">
          <a:xfrm>
            <a:off x="1983532" y="994767"/>
            <a:ext cx="5200650" cy="4162425"/>
          </a:xfrm>
          <a:prstGeom prst="rect">
            <a:avLst/>
          </a:prstGeom>
          <a:ln>
            <a:noFill/>
          </a:ln>
          <a:effectLst>
            <a:outerShdw blurRad="292100" dist="139700" dir="2700000" algn="tl" rotWithShape="0">
              <a:srgbClr val="333333">
                <a:alpha val="65000"/>
              </a:srgbClr>
            </a:outerShdw>
          </a:effectLst>
        </p:spPr>
      </p:pic>
      <p:pic>
        <p:nvPicPr>
          <p:cNvPr id="9219" name="Picture 3"/>
          <p:cNvPicPr>
            <a:picLocks noChangeAspect="1" noChangeArrowheads="1"/>
          </p:cNvPicPr>
          <p:nvPr/>
        </p:nvPicPr>
        <p:blipFill>
          <a:blip r:embed="rId4" cstate="print"/>
          <a:srcRect/>
          <a:stretch>
            <a:fillRect/>
          </a:stretch>
        </p:blipFill>
        <p:spPr bwMode="auto">
          <a:xfrm>
            <a:off x="1259632" y="5330155"/>
            <a:ext cx="6648450" cy="619125"/>
          </a:xfrm>
          <a:prstGeom prst="rect">
            <a:avLst/>
          </a:prstGeom>
          <a:ln>
            <a:noFill/>
          </a:ln>
          <a:effectLst>
            <a:outerShdw blurRad="292100" dist="139700" dir="2700000" algn="tl" rotWithShape="0">
              <a:srgbClr val="333333">
                <a:alpha val="65000"/>
              </a:srgbClr>
            </a:outerShdw>
          </a:effectLst>
        </p:spPr>
      </p:pic>
      <p:sp>
        <p:nvSpPr>
          <p:cNvPr id="9" name="8 Marcador de número de diapositiva"/>
          <p:cNvSpPr>
            <a:spLocks noGrp="1"/>
          </p:cNvSpPr>
          <p:nvPr>
            <p:ph type="sldNum" sz="quarter" idx="12"/>
          </p:nvPr>
        </p:nvSpPr>
        <p:spPr/>
        <p:txBody>
          <a:bodyPr/>
          <a:lstStyle/>
          <a:p>
            <a:fld id="{71337F4C-C1C5-4BB8-A0C6-C6A470C49856}" type="slidenum">
              <a:rPr lang="es-ES" smtClean="0"/>
              <a:pPr/>
              <a:t>19</a:t>
            </a:fld>
            <a:endParaRPr lang="es-E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stretch>
            <a:fillRect l="-3000" r="-3000"/>
          </a:stretch>
        </a:blipFill>
        <a:effectLst/>
      </p:bgPr>
    </p:bg>
    <p:spTree>
      <p:nvGrpSpPr>
        <p:cNvPr id="1" name=""/>
        <p:cNvGrpSpPr/>
        <p:nvPr/>
      </p:nvGrpSpPr>
      <p:grpSpPr>
        <a:xfrm>
          <a:off x="0" y="0"/>
          <a:ext cx="0" cy="0"/>
          <a:chOff x="0" y="0"/>
          <a:chExt cx="0" cy="0"/>
        </a:xfrm>
      </p:grpSpPr>
      <p:sp>
        <p:nvSpPr>
          <p:cNvPr id="10" name="1 Título"/>
          <p:cNvSpPr txBox="1">
            <a:spLocks/>
          </p:cNvSpPr>
          <p:nvPr/>
        </p:nvSpPr>
        <p:spPr>
          <a:xfrm>
            <a:off x="1115616" y="548680"/>
            <a:ext cx="3816424" cy="1008112"/>
          </a:xfrm>
          <a:prstGeom prst="rect">
            <a:avLst/>
          </a:prstGeom>
        </p:spPr>
        <p:txBody>
          <a:bodyPr vert="horz" lIns="91440" tIns="45720" rIns="91440" bIns="45720" rtlCol="0" anchor="ctr">
            <a:normAutofit fontScale="62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11500" b="1" i="1"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Temas:</a:t>
            </a:r>
          </a:p>
        </p:txBody>
      </p:sp>
      <p:sp>
        <p:nvSpPr>
          <p:cNvPr id="11" name="10 CuadroTexto"/>
          <p:cNvSpPr txBox="1"/>
          <p:nvPr/>
        </p:nvSpPr>
        <p:spPr>
          <a:xfrm>
            <a:off x="467544" y="1412777"/>
            <a:ext cx="7992888" cy="4968552"/>
          </a:xfrm>
          <a:prstGeom prst="rect">
            <a:avLst/>
          </a:prstGeom>
          <a:noFill/>
        </p:spPr>
        <p:txBody>
          <a:bodyPr wrap="square" rtlCol="0">
            <a:normAutofit fontScale="85000" lnSpcReduction="20000"/>
          </a:bodyPr>
          <a:lstStyle/>
          <a:p>
            <a:endParaRPr lang="es-ES" sz="1200" dirty="0"/>
          </a:p>
          <a:p>
            <a:pPr lvl="1">
              <a:buFont typeface="Arial" pitchFamily="34" charset="0"/>
              <a:buChar char="•"/>
            </a:pPr>
            <a:r>
              <a:rPr lang="es-ES" sz="2800" i="1" dirty="0"/>
              <a:t>Medidas descriptivas.</a:t>
            </a:r>
          </a:p>
          <a:p>
            <a:pPr lvl="2">
              <a:buFont typeface="Arial" pitchFamily="34" charset="0"/>
              <a:buChar char="•"/>
            </a:pPr>
            <a:r>
              <a:rPr lang="es-ES" sz="2800" i="1" dirty="0"/>
              <a:t>Medidas de tendencia central (centralización). </a:t>
            </a:r>
          </a:p>
          <a:p>
            <a:pPr lvl="3">
              <a:buFont typeface="Arial" pitchFamily="34" charset="0"/>
              <a:buChar char="•"/>
            </a:pPr>
            <a:r>
              <a:rPr lang="es-ES" sz="2800" i="1" dirty="0"/>
              <a:t>Media Aritmética</a:t>
            </a:r>
          </a:p>
          <a:p>
            <a:pPr lvl="3">
              <a:buFont typeface="Arial" pitchFamily="34" charset="0"/>
              <a:buChar char="•"/>
            </a:pPr>
            <a:r>
              <a:rPr lang="es-ES" sz="2800" i="1" dirty="0"/>
              <a:t>Media Ponderada</a:t>
            </a:r>
          </a:p>
          <a:p>
            <a:pPr lvl="3">
              <a:buFont typeface="Arial" pitchFamily="34" charset="0"/>
              <a:buChar char="•"/>
            </a:pPr>
            <a:r>
              <a:rPr lang="es-ES" sz="2800" i="1" dirty="0"/>
              <a:t>Media Geométrica</a:t>
            </a:r>
          </a:p>
          <a:p>
            <a:pPr lvl="3">
              <a:buFont typeface="Arial" pitchFamily="34" charset="0"/>
              <a:buChar char="•"/>
            </a:pPr>
            <a:r>
              <a:rPr lang="es-ES" sz="2800" i="1" dirty="0"/>
              <a:t>Mediana</a:t>
            </a:r>
          </a:p>
          <a:p>
            <a:pPr lvl="3">
              <a:buFont typeface="Arial" pitchFamily="34" charset="0"/>
              <a:buChar char="•"/>
            </a:pPr>
            <a:r>
              <a:rPr lang="es-ES" sz="2800" i="1" dirty="0"/>
              <a:t>Moda</a:t>
            </a:r>
          </a:p>
          <a:p>
            <a:pPr lvl="2">
              <a:buFont typeface="Arial" pitchFamily="34" charset="0"/>
              <a:buChar char="•"/>
            </a:pPr>
            <a:r>
              <a:rPr lang="es-ES" sz="2800" i="1" dirty="0"/>
              <a:t>Medidas de dispersión o variabilidad.</a:t>
            </a:r>
          </a:p>
          <a:p>
            <a:pPr lvl="3">
              <a:buFont typeface="Arial" pitchFamily="34" charset="0"/>
              <a:buChar char="•"/>
            </a:pPr>
            <a:r>
              <a:rPr lang="es-ES" sz="2800" i="1" dirty="0"/>
              <a:t>Rango</a:t>
            </a:r>
          </a:p>
          <a:p>
            <a:pPr lvl="3">
              <a:buFont typeface="Arial" pitchFamily="34" charset="0"/>
              <a:buChar char="•"/>
            </a:pPr>
            <a:r>
              <a:rPr lang="es-ES" sz="2800" i="1" dirty="0"/>
              <a:t>Desviación desde la media</a:t>
            </a:r>
          </a:p>
          <a:p>
            <a:pPr lvl="3">
              <a:buFont typeface="Arial" pitchFamily="34" charset="0"/>
              <a:buChar char="•"/>
            </a:pPr>
            <a:r>
              <a:rPr lang="es-ES" sz="2800" i="1" dirty="0"/>
              <a:t>Desviación media absoluta</a:t>
            </a:r>
          </a:p>
          <a:p>
            <a:pPr lvl="3">
              <a:buFont typeface="Arial" pitchFamily="34" charset="0"/>
              <a:buChar char="•"/>
            </a:pPr>
            <a:r>
              <a:rPr lang="es-ES" sz="2800" i="1" dirty="0"/>
              <a:t>Varianza</a:t>
            </a:r>
          </a:p>
          <a:p>
            <a:pPr lvl="3">
              <a:buFont typeface="Arial" pitchFamily="34" charset="0"/>
              <a:buChar char="•"/>
            </a:pPr>
            <a:r>
              <a:rPr lang="es-ES" sz="2800" i="1" dirty="0"/>
              <a:t>Desviación estándar</a:t>
            </a:r>
          </a:p>
          <a:p>
            <a:pPr lvl="3">
              <a:buFont typeface="Arial" pitchFamily="34" charset="0"/>
              <a:buChar char="•"/>
            </a:pPr>
            <a:r>
              <a:rPr lang="es-ES" sz="2800" i="1" dirty="0"/>
              <a:t>Coeficiente de Variación</a:t>
            </a:r>
          </a:p>
          <a:p>
            <a:pPr lvl="1">
              <a:buFont typeface="Arial" pitchFamily="34" charset="0"/>
              <a:buChar char="•"/>
            </a:pPr>
            <a:r>
              <a:rPr lang="es-ES" sz="2800" i="1" dirty="0"/>
              <a:t>Ejercicios de Aplicación.</a:t>
            </a:r>
            <a:endParaRPr lang="es-ES" sz="2800" dirty="0"/>
          </a:p>
        </p:txBody>
      </p:sp>
      <p:sp>
        <p:nvSpPr>
          <p:cNvPr id="4" name="3 Marcador de número de diapositiva"/>
          <p:cNvSpPr>
            <a:spLocks noGrp="1"/>
          </p:cNvSpPr>
          <p:nvPr>
            <p:ph type="sldNum" sz="quarter" idx="12"/>
          </p:nvPr>
        </p:nvSpPr>
        <p:spPr/>
        <p:txBody>
          <a:bodyPr/>
          <a:lstStyle/>
          <a:p>
            <a:fld id="{71337F4C-C1C5-4BB8-A0C6-C6A470C49856}" type="slidenum">
              <a:rPr lang="es-ES" smtClean="0"/>
              <a:pPr/>
              <a:t>2</a:t>
            </a:fld>
            <a:endParaRPr lang="es-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4.8 (Media Ponderada)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pic>
        <p:nvPicPr>
          <p:cNvPr id="10242" name="Picture 2"/>
          <p:cNvPicPr>
            <a:picLocks noChangeAspect="1" noChangeArrowheads="1"/>
          </p:cNvPicPr>
          <p:nvPr/>
        </p:nvPicPr>
        <p:blipFill>
          <a:blip r:embed="rId3" cstate="print"/>
          <a:srcRect/>
          <a:stretch>
            <a:fillRect/>
          </a:stretch>
        </p:blipFill>
        <p:spPr bwMode="auto">
          <a:xfrm>
            <a:off x="1228725" y="1556792"/>
            <a:ext cx="6686550" cy="1143000"/>
          </a:xfrm>
          <a:prstGeom prst="rect">
            <a:avLst/>
          </a:prstGeom>
          <a:ln>
            <a:noFill/>
          </a:ln>
          <a:effectLst>
            <a:outerShdw blurRad="292100" dist="139700" dir="2700000" algn="tl" rotWithShape="0">
              <a:srgbClr val="333333">
                <a:alpha val="65000"/>
              </a:srgbClr>
            </a:outerShdw>
          </a:effectLst>
        </p:spPr>
      </p:pic>
      <p:sp>
        <p:nvSpPr>
          <p:cNvPr id="7" name="1 Título"/>
          <p:cNvSpPr txBox="1">
            <a:spLocks/>
          </p:cNvSpPr>
          <p:nvPr/>
        </p:nvSpPr>
        <p:spPr>
          <a:xfrm>
            <a:off x="395536" y="335699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43" name="Picture 3"/>
          <p:cNvPicPr>
            <a:picLocks noChangeAspect="1" noChangeArrowheads="1"/>
          </p:cNvPicPr>
          <p:nvPr/>
        </p:nvPicPr>
        <p:blipFill>
          <a:blip r:embed="rId4" cstate="print"/>
          <a:srcRect/>
          <a:stretch>
            <a:fillRect/>
          </a:stretch>
        </p:blipFill>
        <p:spPr bwMode="auto">
          <a:xfrm>
            <a:off x="2543175" y="4365104"/>
            <a:ext cx="4057650" cy="1076325"/>
          </a:xfrm>
          <a:prstGeom prst="rect">
            <a:avLst/>
          </a:prstGeom>
          <a:ln>
            <a:noFill/>
          </a:ln>
          <a:effectLst>
            <a:outerShdw blurRad="292100" dist="139700" dir="2700000" algn="tl" rotWithShape="0">
              <a:srgbClr val="333333">
                <a:alpha val="65000"/>
              </a:srgbClr>
            </a:outerShdw>
          </a:effectLst>
        </p:spPr>
      </p:pic>
      <p:sp>
        <p:nvSpPr>
          <p:cNvPr id="9" name="8 Marcador de número de diapositiva"/>
          <p:cNvSpPr>
            <a:spLocks noGrp="1"/>
          </p:cNvSpPr>
          <p:nvPr>
            <p:ph type="sldNum" sz="quarter" idx="12"/>
          </p:nvPr>
        </p:nvSpPr>
        <p:spPr/>
        <p:txBody>
          <a:bodyPr/>
          <a:lstStyle/>
          <a:p>
            <a:fld id="{71337F4C-C1C5-4BB8-A0C6-C6A470C49856}" type="slidenum">
              <a:rPr lang="es-ES" smtClean="0"/>
              <a:pPr/>
              <a:t>20</a:t>
            </a:fld>
            <a:endParaRPr lang="es-E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243"/>
                                        </p:tgtEl>
                                        <p:attrNameLst>
                                          <p:attrName>style.visibility</p:attrName>
                                        </p:attrNameLst>
                                      </p:cBhvr>
                                      <p:to>
                                        <p:strVal val="visible"/>
                                      </p:to>
                                    </p:set>
                                    <p:animEffect transition="in" filter="fade">
                                      <p:cBhvr>
                                        <p:cTn id="10" dur="20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Media Geométrica</a:t>
            </a:r>
            <a:endParaRPr lang="es-ES" sz="1600" dirty="0"/>
          </a:p>
        </p:txBody>
      </p:sp>
      <p:sp>
        <p:nvSpPr>
          <p:cNvPr id="9" name="8 Rectángulo redondeado"/>
          <p:cNvSpPr/>
          <p:nvPr/>
        </p:nvSpPr>
        <p:spPr>
          <a:xfrm>
            <a:off x="1259632" y="4005064"/>
            <a:ext cx="6696744" cy="122413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000" dirty="0"/>
              <a:t>Se utiliza cuando los valores cambian con el tiempo. Por ejemplo, en la tasa de crecimiento de una población, o el dinero depositado en un plazo fijo.</a:t>
            </a: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21</a:t>
            </a:fld>
            <a:endParaRPr lang="es-ES"/>
          </a:p>
        </p:txBody>
      </p:sp>
      <p:pic>
        <p:nvPicPr>
          <p:cNvPr id="11266" name="Picture 2"/>
          <p:cNvPicPr>
            <a:picLocks noChangeAspect="1" noChangeArrowheads="1"/>
          </p:cNvPicPr>
          <p:nvPr/>
        </p:nvPicPr>
        <p:blipFill>
          <a:blip r:embed="rId3" cstate="print"/>
          <a:srcRect/>
          <a:stretch>
            <a:fillRect/>
          </a:stretch>
        </p:blipFill>
        <p:spPr bwMode="auto">
          <a:xfrm>
            <a:off x="1336167" y="2060848"/>
            <a:ext cx="6543675" cy="10953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4.9 (Media Geométrica)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7" name="1 Título"/>
          <p:cNvSpPr txBox="1">
            <a:spLocks/>
          </p:cNvSpPr>
          <p:nvPr/>
        </p:nvSpPr>
        <p:spPr>
          <a:xfrm>
            <a:off x="395536" y="335699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22</a:t>
            </a:fld>
            <a:endParaRPr lang="es-ES"/>
          </a:p>
        </p:txBody>
      </p:sp>
      <p:grpSp>
        <p:nvGrpSpPr>
          <p:cNvPr id="14" name="13 Grupo"/>
          <p:cNvGrpSpPr/>
          <p:nvPr/>
        </p:nvGrpSpPr>
        <p:grpSpPr>
          <a:xfrm>
            <a:off x="1259632" y="1340768"/>
            <a:ext cx="6553200" cy="1524000"/>
            <a:chOff x="1259632" y="1340768"/>
            <a:chExt cx="6553200" cy="1524000"/>
          </a:xfrm>
        </p:grpSpPr>
        <p:pic>
          <p:nvPicPr>
            <p:cNvPr id="12290" name="Picture 2"/>
            <p:cNvPicPr>
              <a:picLocks noChangeAspect="1" noChangeArrowheads="1"/>
            </p:cNvPicPr>
            <p:nvPr/>
          </p:nvPicPr>
          <p:blipFill>
            <a:blip r:embed="rId3" cstate="print"/>
            <a:srcRect/>
            <a:stretch>
              <a:fillRect/>
            </a:stretch>
          </p:blipFill>
          <p:spPr bwMode="auto">
            <a:xfrm>
              <a:off x="1259632" y="1340768"/>
              <a:ext cx="6553200" cy="1524000"/>
            </a:xfrm>
            <a:prstGeom prst="rect">
              <a:avLst/>
            </a:prstGeom>
            <a:ln>
              <a:noFill/>
            </a:ln>
            <a:effectLst>
              <a:outerShdw blurRad="292100" dist="139700" dir="2700000" algn="tl" rotWithShape="0">
                <a:srgbClr val="333333">
                  <a:alpha val="65000"/>
                </a:srgbClr>
              </a:outerShdw>
            </a:effectLst>
          </p:spPr>
        </p:pic>
        <p:sp>
          <p:nvSpPr>
            <p:cNvPr id="10" name="9 Rectángulo"/>
            <p:cNvSpPr/>
            <p:nvPr/>
          </p:nvSpPr>
          <p:spPr>
            <a:xfrm>
              <a:off x="1285032" y="1340768"/>
              <a:ext cx="1584176"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2293" name="Picture 5" descr="C:\Users\marcelo\Desktop\Imagen1.png"/>
          <p:cNvPicPr>
            <a:picLocks noChangeAspect="1" noChangeArrowheads="1"/>
          </p:cNvPicPr>
          <p:nvPr/>
        </p:nvPicPr>
        <p:blipFill>
          <a:blip r:embed="rId4" cstate="print"/>
          <a:srcRect/>
          <a:stretch>
            <a:fillRect/>
          </a:stretch>
        </p:blipFill>
        <p:spPr bwMode="auto">
          <a:xfrm>
            <a:off x="2104182" y="4149080"/>
            <a:ext cx="4864100" cy="154781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2293"/>
                                        </p:tgtEl>
                                        <p:attrNameLst>
                                          <p:attrName>style.visibility</p:attrName>
                                        </p:attrNameLst>
                                      </p:cBhvr>
                                      <p:to>
                                        <p:strVal val="visible"/>
                                      </p:to>
                                    </p:set>
                                    <p:animEffect transition="in" filter="fade">
                                      <p:cBhvr>
                                        <p:cTn id="10" dur="20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4.10 (Media Geométrica)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7" name="1 Título"/>
          <p:cNvSpPr txBox="1">
            <a:spLocks/>
          </p:cNvSpPr>
          <p:nvPr/>
        </p:nvSpPr>
        <p:spPr>
          <a:xfrm>
            <a:off x="395536" y="335699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23</a:t>
            </a:fld>
            <a:endParaRPr lang="es-ES"/>
          </a:p>
        </p:txBody>
      </p:sp>
      <p:pic>
        <p:nvPicPr>
          <p:cNvPr id="13314" name="Picture 2"/>
          <p:cNvPicPr>
            <a:picLocks noChangeAspect="1" noChangeArrowheads="1"/>
          </p:cNvPicPr>
          <p:nvPr/>
        </p:nvPicPr>
        <p:blipFill>
          <a:blip r:embed="rId3" cstate="print"/>
          <a:srcRect/>
          <a:stretch>
            <a:fillRect/>
          </a:stretch>
        </p:blipFill>
        <p:spPr bwMode="auto">
          <a:xfrm>
            <a:off x="1247775" y="1455812"/>
            <a:ext cx="6648450" cy="1181100"/>
          </a:xfrm>
          <a:prstGeom prst="rect">
            <a:avLst/>
          </a:prstGeom>
          <a:ln>
            <a:noFill/>
          </a:ln>
          <a:effectLst>
            <a:outerShdw blurRad="292100" dist="139700" dir="2700000" algn="tl" rotWithShape="0">
              <a:srgbClr val="333333">
                <a:alpha val="65000"/>
              </a:srgbClr>
            </a:outerShdw>
          </a:effectLst>
        </p:spPr>
      </p:pic>
      <p:pic>
        <p:nvPicPr>
          <p:cNvPr id="13315" name="Picture 3"/>
          <p:cNvPicPr>
            <a:picLocks noChangeAspect="1" noChangeArrowheads="1"/>
          </p:cNvPicPr>
          <p:nvPr/>
        </p:nvPicPr>
        <p:blipFill>
          <a:blip r:embed="rId4" cstate="print"/>
          <a:srcRect/>
          <a:stretch>
            <a:fillRect/>
          </a:stretch>
        </p:blipFill>
        <p:spPr bwMode="auto">
          <a:xfrm>
            <a:off x="1252538" y="4437112"/>
            <a:ext cx="6638925" cy="7429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3315"/>
                                        </p:tgtEl>
                                        <p:attrNameLst>
                                          <p:attrName>style.visibility</p:attrName>
                                        </p:attrNameLst>
                                      </p:cBhvr>
                                      <p:to>
                                        <p:strVal val="visible"/>
                                      </p:to>
                                    </p:set>
                                    <p:animEffect transition="in" filter="fade">
                                      <p:cBhvr>
                                        <p:cTn id="10" dur="20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4.11 (Media Geométrica)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7" name="1 Título"/>
          <p:cNvSpPr txBox="1">
            <a:spLocks/>
          </p:cNvSpPr>
          <p:nvPr/>
        </p:nvSpPr>
        <p:spPr>
          <a:xfrm>
            <a:off x="395536" y="335699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24</a:t>
            </a:fld>
            <a:endParaRPr lang="es-ES"/>
          </a:p>
        </p:txBody>
      </p:sp>
      <p:pic>
        <p:nvPicPr>
          <p:cNvPr id="14338" name="Picture 2"/>
          <p:cNvPicPr>
            <a:picLocks noChangeAspect="1" noChangeArrowheads="1"/>
          </p:cNvPicPr>
          <p:nvPr/>
        </p:nvPicPr>
        <p:blipFill>
          <a:blip r:embed="rId3" cstate="print"/>
          <a:srcRect/>
          <a:stretch>
            <a:fillRect/>
          </a:stretch>
        </p:blipFill>
        <p:spPr bwMode="auto">
          <a:xfrm>
            <a:off x="1243013" y="4437112"/>
            <a:ext cx="6657975" cy="990600"/>
          </a:xfrm>
          <a:prstGeom prst="rect">
            <a:avLst/>
          </a:prstGeom>
          <a:ln>
            <a:noFill/>
          </a:ln>
          <a:effectLst>
            <a:outerShdw blurRad="292100" dist="139700" dir="2700000" algn="tl" rotWithShape="0">
              <a:srgbClr val="333333">
                <a:alpha val="65000"/>
              </a:srgbClr>
            </a:outerShdw>
          </a:effectLst>
        </p:spPr>
      </p:pic>
      <p:pic>
        <p:nvPicPr>
          <p:cNvPr id="14339" name="Picture 3"/>
          <p:cNvPicPr>
            <a:picLocks noChangeAspect="1" noChangeArrowheads="1"/>
          </p:cNvPicPr>
          <p:nvPr/>
        </p:nvPicPr>
        <p:blipFill>
          <a:blip r:embed="rId4" cstate="print"/>
          <a:srcRect/>
          <a:stretch>
            <a:fillRect/>
          </a:stretch>
        </p:blipFill>
        <p:spPr bwMode="auto">
          <a:xfrm>
            <a:off x="1243013" y="1556792"/>
            <a:ext cx="6657975" cy="10191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4338"/>
                                        </p:tgtEl>
                                        <p:attrNameLst>
                                          <p:attrName>style.visibility</p:attrName>
                                        </p:attrNameLst>
                                      </p:cBhvr>
                                      <p:to>
                                        <p:strVal val="visible"/>
                                      </p:to>
                                    </p:set>
                                    <p:animEffect transition="in" filter="fade">
                                      <p:cBhvr>
                                        <p:cTn id="10" dur="2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Mediana</a:t>
            </a:r>
            <a:endParaRPr lang="es-ES" sz="1600" dirty="0"/>
          </a:p>
        </p:txBody>
      </p:sp>
      <p:sp>
        <p:nvSpPr>
          <p:cNvPr id="9" name="8 Rectángulo redondeado"/>
          <p:cNvSpPr/>
          <p:nvPr/>
        </p:nvSpPr>
        <p:spPr>
          <a:xfrm>
            <a:off x="1259632" y="3789040"/>
            <a:ext cx="6696744" cy="20162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ES" sz="2000" dirty="0"/>
              <a:t>Es el valor que ocupa el lugar central de la muestra cuando ordenamos los datos. </a:t>
            </a:r>
          </a:p>
          <a:p>
            <a:r>
              <a:rPr lang="es-ES" sz="2000" dirty="0"/>
              <a:t>En datos no agrupados, se la encuentra por simple observación.</a:t>
            </a:r>
          </a:p>
          <a:p>
            <a:r>
              <a:rPr lang="es-ES" sz="2000" dirty="0"/>
              <a:t>Si hay un número par de elementos, es el promedio entre los dos que se encuentran en el centro.</a:t>
            </a: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25</a:t>
            </a:fld>
            <a:endParaRPr lang="es-ES"/>
          </a:p>
        </p:txBody>
      </p:sp>
      <p:pic>
        <p:nvPicPr>
          <p:cNvPr id="15362" name="Picture 2"/>
          <p:cNvPicPr>
            <a:picLocks noChangeAspect="1" noChangeArrowheads="1"/>
          </p:cNvPicPr>
          <p:nvPr/>
        </p:nvPicPr>
        <p:blipFill>
          <a:blip r:embed="rId3" cstate="print"/>
          <a:srcRect/>
          <a:stretch>
            <a:fillRect/>
          </a:stretch>
        </p:blipFill>
        <p:spPr bwMode="auto">
          <a:xfrm>
            <a:off x="1290638" y="1772816"/>
            <a:ext cx="6562725" cy="12573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4.12 (Mediana)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7" name="1 Título"/>
          <p:cNvSpPr txBox="1">
            <a:spLocks/>
          </p:cNvSpPr>
          <p:nvPr/>
        </p:nvSpPr>
        <p:spPr>
          <a:xfrm>
            <a:off x="395536" y="335699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26</a:t>
            </a:fld>
            <a:endParaRPr lang="es-ES" dirty="0"/>
          </a:p>
        </p:txBody>
      </p:sp>
      <p:grpSp>
        <p:nvGrpSpPr>
          <p:cNvPr id="3" name="13 Grupo"/>
          <p:cNvGrpSpPr/>
          <p:nvPr/>
        </p:nvGrpSpPr>
        <p:grpSpPr>
          <a:xfrm>
            <a:off x="676275" y="1484784"/>
            <a:ext cx="7791450" cy="1238250"/>
            <a:chOff x="676275" y="1340768"/>
            <a:chExt cx="7791450" cy="1238250"/>
          </a:xfrm>
        </p:grpSpPr>
        <p:pic>
          <p:nvPicPr>
            <p:cNvPr id="16386" name="Picture 2"/>
            <p:cNvPicPr>
              <a:picLocks noChangeAspect="1" noChangeArrowheads="1"/>
            </p:cNvPicPr>
            <p:nvPr/>
          </p:nvPicPr>
          <p:blipFill>
            <a:blip r:embed="rId3" cstate="print"/>
            <a:srcRect/>
            <a:stretch>
              <a:fillRect/>
            </a:stretch>
          </p:blipFill>
          <p:spPr bwMode="auto">
            <a:xfrm>
              <a:off x="676275" y="1340768"/>
              <a:ext cx="7791450" cy="1238250"/>
            </a:xfrm>
            <a:prstGeom prst="rect">
              <a:avLst/>
            </a:prstGeom>
            <a:ln>
              <a:noFill/>
            </a:ln>
            <a:effectLst>
              <a:outerShdw blurRad="292100" dist="139700" dir="2700000" algn="tl" rotWithShape="0">
                <a:srgbClr val="333333">
                  <a:alpha val="65000"/>
                </a:srgbClr>
              </a:outerShdw>
            </a:effectLst>
          </p:spPr>
        </p:pic>
        <p:sp>
          <p:nvSpPr>
            <p:cNvPr id="10" name="9 Rectángulo"/>
            <p:cNvSpPr/>
            <p:nvPr/>
          </p:nvSpPr>
          <p:spPr>
            <a:xfrm>
              <a:off x="749966" y="1401556"/>
              <a:ext cx="1512168"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p:cNvSpPr/>
            <p:nvPr/>
          </p:nvSpPr>
          <p:spPr>
            <a:xfrm>
              <a:off x="5580112" y="2132856"/>
              <a:ext cx="172819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5" name="14 Grupo"/>
          <p:cNvGrpSpPr/>
          <p:nvPr/>
        </p:nvGrpSpPr>
        <p:grpSpPr>
          <a:xfrm>
            <a:off x="683568" y="4350990"/>
            <a:ext cx="7791450" cy="1238250"/>
            <a:chOff x="683568" y="4350990"/>
            <a:chExt cx="7791450" cy="1238250"/>
          </a:xfrm>
        </p:grpSpPr>
        <p:pic>
          <p:nvPicPr>
            <p:cNvPr id="13" name="Picture 2"/>
            <p:cNvPicPr>
              <a:picLocks noChangeAspect="1" noChangeArrowheads="1"/>
            </p:cNvPicPr>
            <p:nvPr/>
          </p:nvPicPr>
          <p:blipFill>
            <a:blip r:embed="rId3" cstate="print"/>
            <a:srcRect/>
            <a:stretch>
              <a:fillRect/>
            </a:stretch>
          </p:blipFill>
          <p:spPr bwMode="auto">
            <a:xfrm>
              <a:off x="683568" y="4350990"/>
              <a:ext cx="7791450" cy="1238250"/>
            </a:xfrm>
            <a:prstGeom prst="rect">
              <a:avLst/>
            </a:prstGeom>
            <a:ln>
              <a:noFill/>
            </a:ln>
            <a:effectLst>
              <a:outerShdw blurRad="292100" dist="139700" dir="2700000" algn="tl" rotWithShape="0">
                <a:srgbClr val="333333">
                  <a:alpha val="65000"/>
                </a:srgbClr>
              </a:outerShdw>
            </a:effectLst>
          </p:spPr>
        </p:pic>
        <p:sp>
          <p:nvSpPr>
            <p:cNvPr id="12" name="11 Rectángulo"/>
            <p:cNvSpPr/>
            <p:nvPr/>
          </p:nvSpPr>
          <p:spPr>
            <a:xfrm>
              <a:off x="744356" y="4409062"/>
              <a:ext cx="1523388"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4.13 (Mediana)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7" name="1 Título"/>
          <p:cNvSpPr txBox="1">
            <a:spLocks/>
          </p:cNvSpPr>
          <p:nvPr/>
        </p:nvSpPr>
        <p:spPr>
          <a:xfrm>
            <a:off x="395536" y="335699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27</a:t>
            </a:fld>
            <a:endParaRPr lang="es-ES"/>
          </a:p>
        </p:txBody>
      </p:sp>
      <p:grpSp>
        <p:nvGrpSpPr>
          <p:cNvPr id="20" name="19 Grupo"/>
          <p:cNvGrpSpPr/>
          <p:nvPr/>
        </p:nvGrpSpPr>
        <p:grpSpPr>
          <a:xfrm>
            <a:off x="676275" y="4413473"/>
            <a:ext cx="7791450" cy="1247775"/>
            <a:chOff x="676275" y="4413473"/>
            <a:chExt cx="7791450" cy="1247775"/>
          </a:xfrm>
        </p:grpSpPr>
        <p:pic>
          <p:nvPicPr>
            <p:cNvPr id="16388" name="Picture 4"/>
            <p:cNvPicPr>
              <a:picLocks noChangeAspect="1" noChangeArrowheads="1"/>
            </p:cNvPicPr>
            <p:nvPr/>
          </p:nvPicPr>
          <p:blipFill>
            <a:blip r:embed="rId3" cstate="print"/>
            <a:srcRect/>
            <a:stretch>
              <a:fillRect/>
            </a:stretch>
          </p:blipFill>
          <p:spPr bwMode="auto">
            <a:xfrm>
              <a:off x="676275" y="4413473"/>
              <a:ext cx="7791450" cy="1247775"/>
            </a:xfrm>
            <a:prstGeom prst="rect">
              <a:avLst/>
            </a:prstGeom>
            <a:ln>
              <a:noFill/>
            </a:ln>
            <a:effectLst>
              <a:outerShdw blurRad="292100" dist="139700" dir="2700000" algn="tl" rotWithShape="0">
                <a:srgbClr val="333333">
                  <a:alpha val="65000"/>
                </a:srgbClr>
              </a:outerShdw>
            </a:effectLst>
          </p:spPr>
        </p:pic>
        <p:sp>
          <p:nvSpPr>
            <p:cNvPr id="17" name="16 Rectángulo"/>
            <p:cNvSpPr/>
            <p:nvPr/>
          </p:nvSpPr>
          <p:spPr>
            <a:xfrm>
              <a:off x="723900" y="4437112"/>
              <a:ext cx="1543844" cy="3587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9" name="18 Grupo"/>
          <p:cNvGrpSpPr/>
          <p:nvPr/>
        </p:nvGrpSpPr>
        <p:grpSpPr>
          <a:xfrm>
            <a:off x="676275" y="1556792"/>
            <a:ext cx="7791450" cy="1247775"/>
            <a:chOff x="676275" y="1556792"/>
            <a:chExt cx="7791450" cy="1247775"/>
          </a:xfrm>
        </p:grpSpPr>
        <p:pic>
          <p:nvPicPr>
            <p:cNvPr id="16387" name="Picture 3"/>
            <p:cNvPicPr>
              <a:picLocks noChangeAspect="1" noChangeArrowheads="1"/>
            </p:cNvPicPr>
            <p:nvPr/>
          </p:nvPicPr>
          <p:blipFill>
            <a:blip r:embed="rId3" cstate="print"/>
            <a:srcRect/>
            <a:stretch>
              <a:fillRect/>
            </a:stretch>
          </p:blipFill>
          <p:spPr bwMode="auto">
            <a:xfrm>
              <a:off x="676275" y="1556792"/>
              <a:ext cx="7791450" cy="1247775"/>
            </a:xfrm>
            <a:prstGeom prst="rect">
              <a:avLst/>
            </a:prstGeom>
            <a:ln>
              <a:noFill/>
            </a:ln>
            <a:effectLst>
              <a:outerShdw blurRad="292100" dist="139700" dir="2700000" algn="tl" rotWithShape="0">
                <a:srgbClr val="333333">
                  <a:alpha val="65000"/>
                </a:srgbClr>
              </a:outerShdw>
            </a:effectLst>
          </p:spPr>
        </p:pic>
        <p:sp>
          <p:nvSpPr>
            <p:cNvPr id="16" name="15 Rectángulo"/>
            <p:cNvSpPr/>
            <p:nvPr/>
          </p:nvSpPr>
          <p:spPr>
            <a:xfrm>
              <a:off x="733425" y="1581150"/>
              <a:ext cx="1534319" cy="3356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Rectángulo"/>
            <p:cNvSpPr/>
            <p:nvPr/>
          </p:nvSpPr>
          <p:spPr>
            <a:xfrm>
              <a:off x="5580112" y="2348880"/>
              <a:ext cx="172819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1" name="20 Rectángulo"/>
          <p:cNvSpPr/>
          <p:nvPr/>
        </p:nvSpPr>
        <p:spPr>
          <a:xfrm>
            <a:off x="5652120" y="5805264"/>
            <a:ext cx="1656184"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(35+43)/2=39</a:t>
            </a:r>
          </a:p>
        </p:txBody>
      </p:sp>
      <p:sp>
        <p:nvSpPr>
          <p:cNvPr id="22" name="21 Elipse"/>
          <p:cNvSpPr/>
          <p:nvPr/>
        </p:nvSpPr>
        <p:spPr>
          <a:xfrm>
            <a:off x="5796136" y="4653136"/>
            <a:ext cx="1152128" cy="115212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2000"/>
                                        <p:tgtEl>
                                          <p:spTgt spid="2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Mediana en agrupación por clases</a:t>
            </a:r>
            <a:endParaRPr lang="es-ES" sz="1600" dirty="0"/>
          </a:p>
        </p:txBody>
      </p:sp>
      <p:sp>
        <p:nvSpPr>
          <p:cNvPr id="9" name="8 Rectángulo redondeado"/>
          <p:cNvSpPr/>
          <p:nvPr/>
        </p:nvSpPr>
        <p:spPr>
          <a:xfrm>
            <a:off x="1259632" y="4437112"/>
            <a:ext cx="6696744" cy="20162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ES" sz="2000" dirty="0"/>
              <a:t>Esta fórmula nos permite calcular la mediana cuando los datos están agrupados por clases.</a:t>
            </a:r>
          </a:p>
          <a:p>
            <a:r>
              <a:rPr lang="es-ES" sz="2000" dirty="0"/>
              <a:t>Lo importante es poder identificar la clase en la que se encuentra la mediana, como veremos en el siguiente ejercicio.</a:t>
            </a: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28</a:t>
            </a:fld>
            <a:endParaRPr lang="es-ES"/>
          </a:p>
        </p:txBody>
      </p:sp>
      <p:pic>
        <p:nvPicPr>
          <p:cNvPr id="17410" name="Picture 2"/>
          <p:cNvPicPr>
            <a:picLocks noChangeAspect="1" noChangeArrowheads="1"/>
          </p:cNvPicPr>
          <p:nvPr/>
        </p:nvPicPr>
        <p:blipFill>
          <a:blip r:embed="rId3" cstate="print"/>
          <a:srcRect/>
          <a:stretch>
            <a:fillRect/>
          </a:stretch>
        </p:blipFill>
        <p:spPr bwMode="auto">
          <a:xfrm>
            <a:off x="1309688" y="1148705"/>
            <a:ext cx="6524625" cy="30003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4000" b="1" dirty="0">
                <a:solidFill>
                  <a:schemeClr val="tx2">
                    <a:lumMod val="40000"/>
                    <a:lumOff val="60000"/>
                  </a:schemeClr>
                </a:solidFill>
                <a:effectLst>
                  <a:outerShdw blurRad="38100" dist="38100" dir="2700000" algn="tl">
                    <a:srgbClr val="000000">
                      <a:alpha val="43137"/>
                    </a:srgbClr>
                  </a:outerShdw>
                </a:effectLst>
              </a:rPr>
              <a:t>Ejercicio 4.14 (Mediana en intervalos)</a:t>
            </a:r>
            <a:endParaRPr lang="es-ES" sz="14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7" name="1 Título"/>
          <p:cNvSpPr txBox="1">
            <a:spLocks/>
          </p:cNvSpPr>
          <p:nvPr/>
        </p:nvSpPr>
        <p:spPr>
          <a:xfrm>
            <a:off x="395536" y="3573016"/>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29</a:t>
            </a:fld>
            <a:endParaRPr lang="es-ES" dirty="0"/>
          </a:p>
        </p:txBody>
      </p:sp>
      <p:grpSp>
        <p:nvGrpSpPr>
          <p:cNvPr id="16" name="15 Grupo"/>
          <p:cNvGrpSpPr/>
          <p:nvPr/>
        </p:nvGrpSpPr>
        <p:grpSpPr>
          <a:xfrm>
            <a:off x="2247900" y="980728"/>
            <a:ext cx="4648200" cy="2495550"/>
            <a:chOff x="2247900" y="980728"/>
            <a:chExt cx="4648200" cy="2495550"/>
          </a:xfrm>
        </p:grpSpPr>
        <p:pic>
          <p:nvPicPr>
            <p:cNvPr id="18434" name="Picture 2"/>
            <p:cNvPicPr>
              <a:picLocks noChangeAspect="1" noChangeArrowheads="1"/>
            </p:cNvPicPr>
            <p:nvPr/>
          </p:nvPicPr>
          <p:blipFill>
            <a:blip r:embed="rId3" cstate="print"/>
            <a:srcRect/>
            <a:stretch>
              <a:fillRect/>
            </a:stretch>
          </p:blipFill>
          <p:spPr bwMode="auto">
            <a:xfrm>
              <a:off x="2247900" y="980728"/>
              <a:ext cx="4648200" cy="2495550"/>
            </a:xfrm>
            <a:prstGeom prst="rect">
              <a:avLst/>
            </a:prstGeom>
            <a:ln>
              <a:noFill/>
            </a:ln>
            <a:effectLst>
              <a:outerShdw blurRad="292100" dist="139700" dir="2700000" algn="tl" rotWithShape="0">
                <a:srgbClr val="333333">
                  <a:alpha val="65000"/>
                </a:srgbClr>
              </a:outerShdw>
            </a:effectLst>
          </p:spPr>
        </p:pic>
        <p:sp>
          <p:nvSpPr>
            <p:cNvPr id="14" name="13 Rectángulo"/>
            <p:cNvSpPr/>
            <p:nvPr/>
          </p:nvSpPr>
          <p:spPr>
            <a:xfrm>
              <a:off x="2260397" y="1016160"/>
              <a:ext cx="1570701"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5" name="14 CuadroTexto"/>
          <p:cNvSpPr txBox="1"/>
          <p:nvPr/>
        </p:nvSpPr>
        <p:spPr>
          <a:xfrm>
            <a:off x="395536" y="4149080"/>
            <a:ext cx="8424936" cy="2160240"/>
          </a:xfrm>
          <a:prstGeom prst="rect">
            <a:avLst/>
          </a:prstGeom>
          <a:noFill/>
        </p:spPr>
        <p:txBody>
          <a:bodyPr wrap="square" numCol="1" rtlCol="0">
            <a:normAutofit fontScale="70000" lnSpcReduction="20000"/>
          </a:bodyPr>
          <a:lstStyle/>
          <a:p>
            <a:pPr algn="just"/>
            <a:r>
              <a:rPr lang="es-ES" sz="2800" dirty="0"/>
              <a:t>En primer lugar identificaremos la clase que contiene a la mediana, para poder utilizar la fórmula. Son 600 clientes, con lo cual la mitad está en 300.5, que se obtiene haciendo (300+1)/2. Si hacemos las frecuencias acumuladas, ese valor cae en la tercera clase, tal como está indicado en la figura. Esto quiere decir que la mediana tiene un valor entre $100.00 y $149.99</a:t>
            </a:r>
          </a:p>
          <a:p>
            <a:pPr algn="just"/>
            <a:r>
              <a:rPr lang="es-ES" sz="2800" dirty="0"/>
              <a:t>Para obtener el valor exacto de la mediana, tendríamos que interpolar la posición de la misma, y eso se vuelve tedioso, con lo cual vamos a utilizar la fórmula práctica.</a:t>
            </a:r>
          </a:p>
          <a:p>
            <a:pPr algn="just"/>
            <a:endParaRPr lang="es-ES" sz="2800" dirty="0"/>
          </a:p>
          <a:p>
            <a:pPr algn="just"/>
            <a:endParaRPr lang="es-ES"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Buscando un significado…</a:t>
            </a:r>
            <a:endParaRPr lang="es-ES" sz="1600" dirty="0"/>
          </a:p>
        </p:txBody>
      </p:sp>
      <p:sp>
        <p:nvSpPr>
          <p:cNvPr id="6" name="5 CuadroTexto"/>
          <p:cNvSpPr txBox="1"/>
          <p:nvPr/>
        </p:nvSpPr>
        <p:spPr>
          <a:xfrm>
            <a:off x="395536" y="931361"/>
            <a:ext cx="8424936" cy="2281615"/>
          </a:xfrm>
          <a:prstGeom prst="rect">
            <a:avLst/>
          </a:prstGeom>
          <a:noFill/>
        </p:spPr>
        <p:txBody>
          <a:bodyPr wrap="square" numCol="1" rtlCol="0">
            <a:normAutofit/>
          </a:bodyPr>
          <a:lstStyle/>
          <a:p>
            <a:pPr algn="just"/>
            <a:r>
              <a:rPr lang="es-ES" sz="2800" dirty="0"/>
              <a:t>Ya aprendimos a recopilar los datos. Ya los ordenamos y organizamos. Ahora llega el momento de comenzar a sacar conclusiones. </a:t>
            </a:r>
          </a:p>
          <a:p>
            <a:pPr algn="just"/>
            <a:r>
              <a:rPr lang="es-ES" sz="2800" dirty="0"/>
              <a:t>Para ello, utilizaremos </a:t>
            </a:r>
            <a:r>
              <a:rPr lang="es-ES" sz="2800" b="1" dirty="0">
                <a:solidFill>
                  <a:srgbClr val="FF0000"/>
                </a:solidFill>
              </a:rPr>
              <a:t>medidas descriptivas</a:t>
            </a:r>
            <a:r>
              <a:rPr lang="es-ES" sz="2800" dirty="0"/>
              <a:t>.</a:t>
            </a:r>
          </a:p>
          <a:p>
            <a:pPr algn="just"/>
            <a:r>
              <a:rPr lang="es-ES" sz="2800" dirty="0"/>
              <a:t>Las mismas tienen que ver con cuatro aspectos:</a:t>
            </a:r>
            <a:endParaRPr lang="es-ES" dirty="0"/>
          </a:p>
        </p:txBody>
      </p:sp>
      <p:sp>
        <p:nvSpPr>
          <p:cNvPr id="4" name="3 Rectángulo redondeado"/>
          <p:cNvSpPr/>
          <p:nvPr/>
        </p:nvSpPr>
        <p:spPr>
          <a:xfrm>
            <a:off x="3347864" y="3429000"/>
            <a:ext cx="2448272" cy="64807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sz="2400" dirty="0"/>
              <a:t>Centralización</a:t>
            </a:r>
          </a:p>
        </p:txBody>
      </p:sp>
      <p:sp>
        <p:nvSpPr>
          <p:cNvPr id="5" name="4 Rectángulo redondeado"/>
          <p:cNvSpPr/>
          <p:nvPr/>
        </p:nvSpPr>
        <p:spPr>
          <a:xfrm>
            <a:off x="3347864" y="4221088"/>
            <a:ext cx="2448272" cy="64807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sz="2400" dirty="0"/>
              <a:t>Dispersión</a:t>
            </a:r>
          </a:p>
        </p:txBody>
      </p:sp>
      <p:sp>
        <p:nvSpPr>
          <p:cNvPr id="7" name="6 Rectángulo redondeado"/>
          <p:cNvSpPr/>
          <p:nvPr/>
        </p:nvSpPr>
        <p:spPr>
          <a:xfrm>
            <a:off x="3347864" y="5013176"/>
            <a:ext cx="2448272" cy="64807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sz="2400" dirty="0"/>
              <a:t>Posición</a:t>
            </a:r>
          </a:p>
        </p:txBody>
      </p:sp>
      <p:sp>
        <p:nvSpPr>
          <p:cNvPr id="8" name="7 Rectángulo redondeado"/>
          <p:cNvSpPr/>
          <p:nvPr/>
        </p:nvSpPr>
        <p:spPr>
          <a:xfrm>
            <a:off x="3347864" y="5805264"/>
            <a:ext cx="2448272" cy="64807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sz="2400" dirty="0"/>
              <a:t>Forma</a:t>
            </a: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a:t>
            </a:fld>
            <a:endParaRPr lang="es-ES"/>
          </a:p>
        </p:txBody>
      </p:sp>
      <p:sp>
        <p:nvSpPr>
          <p:cNvPr id="10" name="CuadroTexto 9">
            <a:extLst>
              <a:ext uri="{FF2B5EF4-FFF2-40B4-BE49-F238E27FC236}">
                <a16:creationId xmlns:a16="http://schemas.microsoft.com/office/drawing/2014/main" id="{E10BD826-0D6B-9915-AF61-898E28AD905F}"/>
              </a:ext>
            </a:extLst>
          </p:cNvPr>
          <p:cNvSpPr txBox="1"/>
          <p:nvPr/>
        </p:nvSpPr>
        <p:spPr>
          <a:xfrm>
            <a:off x="6084168" y="5944634"/>
            <a:ext cx="2043893" cy="369332"/>
          </a:xfrm>
          <a:prstGeom prst="rect">
            <a:avLst/>
          </a:prstGeom>
          <a:noFill/>
        </p:spPr>
        <p:txBody>
          <a:bodyPr wrap="none" rtlCol="0">
            <a:spAutoFit/>
          </a:bodyPr>
          <a:lstStyle/>
          <a:p>
            <a:r>
              <a:rPr lang="es-AR" dirty="0"/>
              <a:t>Asimetría y Curtosis</a:t>
            </a:r>
            <a:endParaRPr lang="ax-AR" dirty="0"/>
          </a:p>
        </p:txBody>
      </p:sp>
      <p:sp>
        <p:nvSpPr>
          <p:cNvPr id="11" name="CuadroTexto 10">
            <a:extLst>
              <a:ext uri="{FF2B5EF4-FFF2-40B4-BE49-F238E27FC236}">
                <a16:creationId xmlns:a16="http://schemas.microsoft.com/office/drawing/2014/main" id="{74E6E619-5663-5E0D-78F5-950BF9DF83CD}"/>
              </a:ext>
            </a:extLst>
          </p:cNvPr>
          <p:cNvSpPr txBox="1"/>
          <p:nvPr/>
        </p:nvSpPr>
        <p:spPr>
          <a:xfrm>
            <a:off x="6084168" y="5152546"/>
            <a:ext cx="1008609" cy="369332"/>
          </a:xfrm>
          <a:prstGeom prst="rect">
            <a:avLst/>
          </a:prstGeom>
          <a:noFill/>
        </p:spPr>
        <p:txBody>
          <a:bodyPr wrap="none" rtlCol="0">
            <a:spAutoFit/>
          </a:bodyPr>
          <a:lstStyle/>
          <a:p>
            <a:r>
              <a:rPr lang="es-AR" dirty="0"/>
              <a:t>Cuartiles</a:t>
            </a:r>
            <a:endParaRPr lang="ax-A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4000" b="1" dirty="0">
                <a:solidFill>
                  <a:schemeClr val="tx2">
                    <a:lumMod val="40000"/>
                    <a:lumOff val="60000"/>
                  </a:schemeClr>
                </a:solidFill>
                <a:effectLst>
                  <a:outerShdw blurRad="38100" dist="38100" dir="2700000" algn="tl">
                    <a:srgbClr val="000000">
                      <a:alpha val="43137"/>
                    </a:srgbClr>
                  </a:outerShdw>
                </a:effectLst>
              </a:rPr>
              <a:t>Ejercicio 4.14 (Mediana en intervalos)</a:t>
            </a:r>
            <a:endParaRPr lang="es-ES" sz="14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7" name="1 Título"/>
          <p:cNvSpPr txBox="1">
            <a:spLocks/>
          </p:cNvSpPr>
          <p:nvPr/>
        </p:nvSpPr>
        <p:spPr>
          <a:xfrm>
            <a:off x="395536" y="1340768"/>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 (cont.)</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30</a:t>
            </a:fld>
            <a:endParaRPr lang="es-ES" dirty="0"/>
          </a:p>
        </p:txBody>
      </p:sp>
      <p:pic>
        <p:nvPicPr>
          <p:cNvPr id="19458" name="Picture 2"/>
          <p:cNvPicPr>
            <a:picLocks noChangeAspect="1" noChangeArrowheads="1"/>
          </p:cNvPicPr>
          <p:nvPr/>
        </p:nvPicPr>
        <p:blipFill>
          <a:blip r:embed="rId3" cstate="print"/>
          <a:srcRect/>
          <a:stretch>
            <a:fillRect/>
          </a:stretch>
        </p:blipFill>
        <p:spPr bwMode="auto">
          <a:xfrm>
            <a:off x="755576" y="2323703"/>
            <a:ext cx="2581275" cy="2257425"/>
          </a:xfrm>
          <a:prstGeom prst="rect">
            <a:avLst/>
          </a:prstGeom>
          <a:ln>
            <a:noFill/>
          </a:ln>
          <a:effectLst>
            <a:outerShdw blurRad="292100" dist="139700" dir="2700000" algn="tl" rotWithShape="0">
              <a:srgbClr val="333333">
                <a:alpha val="65000"/>
              </a:srgbClr>
            </a:outerShdw>
          </a:effectLst>
        </p:spPr>
      </p:pic>
      <p:sp>
        <p:nvSpPr>
          <p:cNvPr id="11" name="10 Rectángulo"/>
          <p:cNvSpPr/>
          <p:nvPr/>
        </p:nvSpPr>
        <p:spPr>
          <a:xfrm>
            <a:off x="3779912" y="2348880"/>
            <a:ext cx="5040560" cy="23042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EXPLICACIÓN</a:t>
            </a:r>
          </a:p>
          <a:p>
            <a:endParaRPr lang="es-ES" dirty="0"/>
          </a:p>
          <a:p>
            <a:r>
              <a:rPr lang="es-ES" dirty="0"/>
              <a:t>n: 600 (cantidad de clientes)</a:t>
            </a:r>
          </a:p>
          <a:p>
            <a:r>
              <a:rPr lang="es-ES" dirty="0"/>
              <a:t>F: 201 (frecuencia acumulada hasta la clase anterior a la que contiene la mediana)</a:t>
            </a:r>
          </a:p>
          <a:p>
            <a:r>
              <a:rPr lang="es-ES" dirty="0" err="1"/>
              <a:t>f</a:t>
            </a:r>
            <a:r>
              <a:rPr lang="es-ES" baseline="-25000" dirty="0" err="1"/>
              <a:t>m</a:t>
            </a:r>
            <a:r>
              <a:rPr lang="es-ES" dirty="0"/>
              <a:t>: 187 (frecuencia de la clase de la mediana)</a:t>
            </a:r>
          </a:p>
          <a:p>
            <a:r>
              <a:rPr lang="es-ES" dirty="0"/>
              <a:t>w:  50 (ancho de clase)</a:t>
            </a:r>
          </a:p>
          <a:p>
            <a:r>
              <a:rPr lang="es-ES" dirty="0"/>
              <a:t>L</a:t>
            </a:r>
            <a:r>
              <a:rPr lang="es-ES" baseline="-25000" dirty="0"/>
              <a:t>m</a:t>
            </a:r>
            <a:r>
              <a:rPr lang="es-ES" dirty="0"/>
              <a:t>: 100 (límite inferior de la clase de la mediana)</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4.15 (Media y Mediana)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7" name="1 Título"/>
          <p:cNvSpPr txBox="1">
            <a:spLocks/>
          </p:cNvSpPr>
          <p:nvPr/>
        </p:nvSpPr>
        <p:spPr>
          <a:xfrm>
            <a:off x="395536" y="3089126"/>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31</a:t>
            </a:fld>
            <a:endParaRPr lang="es-ES" dirty="0"/>
          </a:p>
        </p:txBody>
      </p:sp>
      <p:pic>
        <p:nvPicPr>
          <p:cNvPr id="20482" name="Picture 2"/>
          <p:cNvPicPr>
            <a:picLocks noChangeAspect="1" noChangeArrowheads="1"/>
          </p:cNvPicPr>
          <p:nvPr/>
        </p:nvPicPr>
        <p:blipFill>
          <a:blip r:embed="rId3" cstate="print"/>
          <a:srcRect/>
          <a:stretch>
            <a:fillRect/>
          </a:stretch>
        </p:blipFill>
        <p:spPr bwMode="auto">
          <a:xfrm>
            <a:off x="1266825" y="1288926"/>
            <a:ext cx="6610350" cy="1352550"/>
          </a:xfrm>
          <a:prstGeom prst="rect">
            <a:avLst/>
          </a:prstGeom>
          <a:ln>
            <a:noFill/>
          </a:ln>
          <a:effectLst>
            <a:outerShdw blurRad="292100" dist="139700" dir="2700000" algn="tl" rotWithShape="0">
              <a:srgbClr val="333333">
                <a:alpha val="65000"/>
              </a:srgbClr>
            </a:outerShdw>
          </a:effectLst>
        </p:spPr>
      </p:pic>
      <p:pic>
        <p:nvPicPr>
          <p:cNvPr id="20484" name="Picture 4"/>
          <p:cNvPicPr>
            <a:picLocks noChangeAspect="1" noChangeArrowheads="1"/>
          </p:cNvPicPr>
          <p:nvPr/>
        </p:nvPicPr>
        <p:blipFill>
          <a:blip r:embed="rId4" cstate="print"/>
          <a:srcRect/>
          <a:stretch>
            <a:fillRect/>
          </a:stretch>
        </p:blipFill>
        <p:spPr bwMode="auto">
          <a:xfrm>
            <a:off x="1262063" y="3953222"/>
            <a:ext cx="6619875" cy="19240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0484"/>
                                        </p:tgtEl>
                                        <p:attrNameLst>
                                          <p:attrName>style.visibility</p:attrName>
                                        </p:attrNameLst>
                                      </p:cBhvr>
                                      <p:to>
                                        <p:strVal val="visible"/>
                                      </p:to>
                                    </p:set>
                                    <p:animEffect transition="in" filter="fade">
                                      <p:cBhvr>
                                        <p:cTn id="10" dur="2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4.16 (Mediana)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32</a:t>
            </a:fld>
            <a:endParaRPr lang="es-ES" dirty="0"/>
          </a:p>
        </p:txBody>
      </p:sp>
      <p:pic>
        <p:nvPicPr>
          <p:cNvPr id="20483" name="Picture 3"/>
          <p:cNvPicPr>
            <a:picLocks noChangeAspect="1" noChangeArrowheads="1"/>
          </p:cNvPicPr>
          <p:nvPr/>
        </p:nvPicPr>
        <p:blipFill>
          <a:blip r:embed="rId3" cstate="print"/>
          <a:srcRect/>
          <a:stretch>
            <a:fillRect/>
          </a:stretch>
        </p:blipFill>
        <p:spPr bwMode="auto">
          <a:xfrm>
            <a:off x="1795463" y="1419225"/>
            <a:ext cx="5553075" cy="20097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4.16 (Mediana)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7" name="1 Título"/>
          <p:cNvSpPr txBox="1">
            <a:spLocks/>
          </p:cNvSpPr>
          <p:nvPr/>
        </p:nvSpPr>
        <p:spPr>
          <a:xfrm>
            <a:off x="395536" y="119675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33</a:t>
            </a:fld>
            <a:endParaRPr lang="es-ES" dirty="0"/>
          </a:p>
        </p:txBody>
      </p:sp>
      <p:pic>
        <p:nvPicPr>
          <p:cNvPr id="20485" name="Picture 5"/>
          <p:cNvPicPr>
            <a:picLocks noChangeAspect="1" noChangeArrowheads="1"/>
          </p:cNvPicPr>
          <p:nvPr/>
        </p:nvPicPr>
        <p:blipFill>
          <a:blip r:embed="rId3" cstate="print"/>
          <a:srcRect/>
          <a:stretch>
            <a:fillRect/>
          </a:stretch>
        </p:blipFill>
        <p:spPr bwMode="auto">
          <a:xfrm>
            <a:off x="1847850" y="2060848"/>
            <a:ext cx="5448300" cy="3629025"/>
          </a:xfrm>
          <a:prstGeom prst="rect">
            <a:avLst/>
          </a:prstGeom>
          <a:ln>
            <a:noFill/>
          </a:ln>
          <a:effectLst>
            <a:outerShdw blurRad="292100" dist="139700" dir="2700000" algn="tl" rotWithShape="0">
              <a:srgbClr val="333333">
                <a:alpha val="65000"/>
              </a:srgbClr>
            </a:outerShdw>
          </a:effectLst>
        </p:spPr>
      </p:pic>
      <p:sp>
        <p:nvSpPr>
          <p:cNvPr id="8" name="7 Rectángulo"/>
          <p:cNvSpPr/>
          <p:nvPr/>
        </p:nvSpPr>
        <p:spPr>
          <a:xfrm>
            <a:off x="5508104" y="4365104"/>
            <a:ext cx="3096344" cy="100811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2000" dirty="0"/>
              <a:t>Rehacer este ejercicio utilizando la fórmula dada.</a:t>
            </a:r>
            <a:endParaRPr lang="es-ES" sz="2000" b="1"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Moda</a:t>
            </a:r>
            <a:endParaRPr lang="es-ES" sz="1600" dirty="0"/>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34</a:t>
            </a:fld>
            <a:endParaRPr lang="es-ES"/>
          </a:p>
        </p:txBody>
      </p:sp>
      <p:sp>
        <p:nvSpPr>
          <p:cNvPr id="6" name="5 Rectángulo redondeado"/>
          <p:cNvSpPr/>
          <p:nvPr/>
        </p:nvSpPr>
        <p:spPr>
          <a:xfrm>
            <a:off x="1259632" y="1052736"/>
            <a:ext cx="6696744" cy="51845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ES" sz="2000" dirty="0"/>
              <a:t>Es el valor que más veces se repite. </a:t>
            </a:r>
          </a:p>
          <a:p>
            <a:r>
              <a:rPr lang="es-ES" sz="2000" dirty="0"/>
              <a:t>Al igual que la mediana, se la puede hallar por simple observación.</a:t>
            </a:r>
          </a:p>
          <a:p>
            <a:r>
              <a:rPr lang="es-ES" sz="2000" dirty="0"/>
              <a:t>Si hay dos valores con mayor frecuencia se dice que la distribución es </a:t>
            </a:r>
            <a:r>
              <a:rPr lang="es-ES" sz="2000" dirty="0" err="1"/>
              <a:t>bimodal</a:t>
            </a:r>
            <a:r>
              <a:rPr lang="es-ES" sz="2000" dirty="0"/>
              <a:t>.</a:t>
            </a:r>
          </a:p>
          <a:p>
            <a:pPr algn="just"/>
            <a:r>
              <a:rPr lang="es-ES" sz="2000" dirty="0"/>
              <a:t>Si hay más de dos valores con mayor frecuencia, la distribución es multimodal. En este caso puede afirmarse que no hay moda, pues no tiene sentido dar más de dos valores para estimar un valor de centralización.</a:t>
            </a:r>
          </a:p>
          <a:p>
            <a:r>
              <a:rPr lang="es-ES" sz="2000" dirty="0"/>
              <a:t>En distribuciones agrupadas en clases, encontrará que algunos autores determinan la moda como el valor medio de la clase con mayor frecuencia. A continuación veremos una sencilla fórmula mucho más precisa para hallar la moda en intervalos de clase.</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Moda en intervalos de clase</a:t>
            </a:r>
            <a:endParaRPr lang="es-ES" sz="1600" dirty="0"/>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35</a:t>
            </a:fld>
            <a:endParaRPr lang="es-ES"/>
          </a:p>
        </p:txBody>
      </p:sp>
      <p:pic>
        <p:nvPicPr>
          <p:cNvPr id="9" name="8 Imagen" descr="BORRAR.png"/>
          <p:cNvPicPr>
            <a:picLocks noChangeAspect="1"/>
          </p:cNvPicPr>
          <p:nvPr/>
        </p:nvPicPr>
        <p:blipFill>
          <a:blip r:embed="rId3" cstate="print"/>
          <a:stretch>
            <a:fillRect/>
          </a:stretch>
        </p:blipFill>
        <p:spPr>
          <a:xfrm>
            <a:off x="1289575" y="1628800"/>
            <a:ext cx="6564850" cy="268201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4.17 (Moda)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7" name="1 Título"/>
          <p:cNvSpPr txBox="1">
            <a:spLocks/>
          </p:cNvSpPr>
          <p:nvPr/>
        </p:nvSpPr>
        <p:spPr>
          <a:xfrm>
            <a:off x="395536" y="3573016"/>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36</a:t>
            </a:fld>
            <a:endParaRPr lang="es-ES" dirty="0"/>
          </a:p>
        </p:txBody>
      </p:sp>
      <p:pic>
        <p:nvPicPr>
          <p:cNvPr id="22530" name="Picture 2"/>
          <p:cNvPicPr>
            <a:picLocks noChangeAspect="1" noChangeArrowheads="1"/>
          </p:cNvPicPr>
          <p:nvPr/>
        </p:nvPicPr>
        <p:blipFill>
          <a:blip r:embed="rId3" cstate="print"/>
          <a:srcRect/>
          <a:stretch>
            <a:fillRect/>
          </a:stretch>
        </p:blipFill>
        <p:spPr bwMode="auto">
          <a:xfrm>
            <a:off x="2494421" y="1667644"/>
            <a:ext cx="4133850" cy="1257300"/>
          </a:xfrm>
          <a:prstGeom prst="rect">
            <a:avLst/>
          </a:prstGeom>
          <a:ln>
            <a:noFill/>
          </a:ln>
          <a:effectLst>
            <a:outerShdw blurRad="292100" dist="139700" dir="2700000" algn="tl" rotWithShape="0">
              <a:srgbClr val="333333">
                <a:alpha val="65000"/>
              </a:srgbClr>
            </a:outerShdw>
          </a:effectLst>
        </p:spPr>
      </p:pic>
      <p:sp>
        <p:nvSpPr>
          <p:cNvPr id="10" name="9 Rectángulo"/>
          <p:cNvSpPr/>
          <p:nvPr/>
        </p:nvSpPr>
        <p:spPr>
          <a:xfrm>
            <a:off x="2528307" y="1726004"/>
            <a:ext cx="1570701"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p:cNvSpPr/>
          <p:nvPr/>
        </p:nvSpPr>
        <p:spPr>
          <a:xfrm>
            <a:off x="5868144" y="2087149"/>
            <a:ext cx="720080" cy="588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3" name="12 Grupo"/>
          <p:cNvGrpSpPr/>
          <p:nvPr/>
        </p:nvGrpSpPr>
        <p:grpSpPr>
          <a:xfrm>
            <a:off x="2494421" y="4509120"/>
            <a:ext cx="4133850" cy="1257300"/>
            <a:chOff x="2494421" y="4509120"/>
            <a:chExt cx="4133850" cy="1257300"/>
          </a:xfrm>
        </p:grpSpPr>
        <p:pic>
          <p:nvPicPr>
            <p:cNvPr id="8" name="Picture 2"/>
            <p:cNvPicPr>
              <a:picLocks noChangeAspect="1" noChangeArrowheads="1"/>
            </p:cNvPicPr>
            <p:nvPr/>
          </p:nvPicPr>
          <p:blipFill>
            <a:blip r:embed="rId3" cstate="print"/>
            <a:srcRect/>
            <a:stretch>
              <a:fillRect/>
            </a:stretch>
          </p:blipFill>
          <p:spPr bwMode="auto">
            <a:xfrm>
              <a:off x="2494421" y="4509120"/>
              <a:ext cx="4133850" cy="1257300"/>
            </a:xfrm>
            <a:prstGeom prst="rect">
              <a:avLst/>
            </a:prstGeom>
            <a:ln>
              <a:noFill/>
            </a:ln>
            <a:effectLst>
              <a:outerShdw blurRad="292100" dist="139700" dir="2700000" algn="tl" rotWithShape="0">
                <a:srgbClr val="333333">
                  <a:alpha val="65000"/>
                </a:srgbClr>
              </a:outerShdw>
            </a:effectLst>
          </p:spPr>
        </p:pic>
        <p:sp>
          <p:nvSpPr>
            <p:cNvPr id="12" name="11 Rectángulo"/>
            <p:cNvSpPr/>
            <p:nvPr/>
          </p:nvSpPr>
          <p:spPr>
            <a:xfrm>
              <a:off x="2524712" y="4533509"/>
              <a:ext cx="1570701"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a:t>
            </a:r>
            <a:r>
              <a:rPr lang="es-ES" sz="4000" b="1" dirty="0">
                <a:solidFill>
                  <a:schemeClr val="tx2">
                    <a:lumMod val="40000"/>
                    <a:lumOff val="60000"/>
                  </a:schemeClr>
                </a:solidFill>
                <a:effectLst>
                  <a:outerShdw blurRad="38100" dist="38100" dir="2700000" algn="tl">
                    <a:srgbClr val="000000">
                      <a:alpha val="43137"/>
                    </a:srgbClr>
                  </a:outerShdw>
                </a:effectLst>
              </a:rPr>
              <a:t> 4.18 (Distribución </a:t>
            </a:r>
            <a:r>
              <a:rPr lang="es-ES" sz="4000" b="1" dirty="0" err="1">
                <a:solidFill>
                  <a:schemeClr val="tx2">
                    <a:lumMod val="40000"/>
                    <a:lumOff val="60000"/>
                  </a:schemeClr>
                </a:solidFill>
                <a:effectLst>
                  <a:outerShdw blurRad="38100" dist="38100" dir="2700000" algn="tl">
                    <a:srgbClr val="000000">
                      <a:alpha val="43137"/>
                    </a:srgbClr>
                  </a:outerShdw>
                </a:effectLst>
              </a:rPr>
              <a:t>Bimodal</a:t>
            </a:r>
            <a:r>
              <a:rPr lang="es-ES" sz="4000" b="1" dirty="0">
                <a:solidFill>
                  <a:schemeClr val="tx2">
                    <a:lumMod val="40000"/>
                    <a:lumOff val="60000"/>
                  </a:schemeClr>
                </a:solidFill>
                <a:effectLst>
                  <a:outerShdw blurRad="38100" dist="38100" dir="2700000" algn="tl">
                    <a:srgbClr val="000000">
                      <a:alpha val="43137"/>
                    </a:srgbClr>
                  </a:outerShdw>
                </a:effectLst>
              </a:rPr>
              <a:t>)</a:t>
            </a:r>
            <a:endParaRPr lang="es-ES" sz="14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7" name="1 Título"/>
          <p:cNvSpPr txBox="1">
            <a:spLocks/>
          </p:cNvSpPr>
          <p:nvPr/>
        </p:nvSpPr>
        <p:spPr>
          <a:xfrm>
            <a:off x="395536" y="335699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37</a:t>
            </a:fld>
            <a:endParaRPr lang="es-ES" dirty="0"/>
          </a:p>
        </p:txBody>
      </p:sp>
      <p:grpSp>
        <p:nvGrpSpPr>
          <p:cNvPr id="25" name="24 Grupo"/>
          <p:cNvGrpSpPr/>
          <p:nvPr/>
        </p:nvGrpSpPr>
        <p:grpSpPr>
          <a:xfrm>
            <a:off x="2457450" y="1412776"/>
            <a:ext cx="4229100" cy="1438275"/>
            <a:chOff x="2457450" y="1412776"/>
            <a:chExt cx="4229100" cy="1438275"/>
          </a:xfrm>
        </p:grpSpPr>
        <p:pic>
          <p:nvPicPr>
            <p:cNvPr id="24578" name="Picture 2"/>
            <p:cNvPicPr>
              <a:picLocks noChangeAspect="1" noChangeArrowheads="1"/>
            </p:cNvPicPr>
            <p:nvPr/>
          </p:nvPicPr>
          <p:blipFill>
            <a:blip r:embed="rId3" cstate="print"/>
            <a:srcRect/>
            <a:stretch>
              <a:fillRect/>
            </a:stretch>
          </p:blipFill>
          <p:spPr bwMode="auto">
            <a:xfrm>
              <a:off x="2457450" y="1412776"/>
              <a:ext cx="4229100" cy="1438275"/>
            </a:xfrm>
            <a:prstGeom prst="rect">
              <a:avLst/>
            </a:prstGeom>
            <a:ln>
              <a:noFill/>
            </a:ln>
            <a:effectLst>
              <a:outerShdw blurRad="292100" dist="139700" dir="2700000" algn="tl" rotWithShape="0">
                <a:srgbClr val="333333">
                  <a:alpha val="65000"/>
                </a:srgbClr>
              </a:outerShdw>
            </a:effectLst>
          </p:spPr>
        </p:pic>
        <p:sp>
          <p:nvSpPr>
            <p:cNvPr id="16" name="15 Rectángulo"/>
            <p:cNvSpPr/>
            <p:nvPr/>
          </p:nvSpPr>
          <p:spPr>
            <a:xfrm>
              <a:off x="2478158" y="1435216"/>
              <a:ext cx="1570701"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Rectángulo"/>
            <p:cNvSpPr/>
            <p:nvPr/>
          </p:nvSpPr>
          <p:spPr>
            <a:xfrm>
              <a:off x="4316706" y="2204864"/>
              <a:ext cx="615334" cy="588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19 Rectángulo"/>
            <p:cNvSpPr/>
            <p:nvPr/>
          </p:nvSpPr>
          <p:spPr>
            <a:xfrm>
              <a:off x="5120014" y="1994450"/>
              <a:ext cx="615334" cy="588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6" name="25 Grupo"/>
          <p:cNvGrpSpPr/>
          <p:nvPr/>
        </p:nvGrpSpPr>
        <p:grpSpPr>
          <a:xfrm>
            <a:off x="2431132" y="4150965"/>
            <a:ext cx="4229100" cy="1438275"/>
            <a:chOff x="2431132" y="4150965"/>
            <a:chExt cx="4229100" cy="1438275"/>
          </a:xfrm>
        </p:grpSpPr>
        <p:pic>
          <p:nvPicPr>
            <p:cNvPr id="21" name="Picture 2"/>
            <p:cNvPicPr>
              <a:picLocks noChangeAspect="1" noChangeArrowheads="1"/>
            </p:cNvPicPr>
            <p:nvPr/>
          </p:nvPicPr>
          <p:blipFill>
            <a:blip r:embed="rId3" cstate="print"/>
            <a:srcRect/>
            <a:stretch>
              <a:fillRect/>
            </a:stretch>
          </p:blipFill>
          <p:spPr bwMode="auto">
            <a:xfrm>
              <a:off x="2431132" y="4150965"/>
              <a:ext cx="4229100" cy="1438275"/>
            </a:xfrm>
            <a:prstGeom prst="rect">
              <a:avLst/>
            </a:prstGeom>
            <a:ln>
              <a:noFill/>
            </a:ln>
            <a:effectLst>
              <a:outerShdw blurRad="292100" dist="139700" dir="2700000" algn="tl" rotWithShape="0">
                <a:srgbClr val="333333">
                  <a:alpha val="65000"/>
                </a:srgbClr>
              </a:outerShdw>
            </a:effectLst>
          </p:spPr>
        </p:pic>
        <p:sp>
          <p:nvSpPr>
            <p:cNvPr id="22" name="21 Rectángulo"/>
            <p:cNvSpPr/>
            <p:nvPr/>
          </p:nvSpPr>
          <p:spPr>
            <a:xfrm>
              <a:off x="2451840" y="4173405"/>
              <a:ext cx="1570701"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4.19 (Moda en intervalos)</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7" name="1 Título"/>
          <p:cNvSpPr txBox="1">
            <a:spLocks/>
          </p:cNvSpPr>
          <p:nvPr/>
        </p:nvSpPr>
        <p:spPr>
          <a:xfrm>
            <a:off x="395536" y="3573016"/>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38</a:t>
            </a:fld>
            <a:endParaRPr lang="es-ES" dirty="0"/>
          </a:p>
        </p:txBody>
      </p:sp>
      <p:grpSp>
        <p:nvGrpSpPr>
          <p:cNvPr id="16" name="15 Grupo"/>
          <p:cNvGrpSpPr/>
          <p:nvPr/>
        </p:nvGrpSpPr>
        <p:grpSpPr>
          <a:xfrm>
            <a:off x="2247900" y="908720"/>
            <a:ext cx="4648200" cy="2495550"/>
            <a:chOff x="2247900" y="980728"/>
            <a:chExt cx="4648200" cy="2495550"/>
          </a:xfrm>
        </p:grpSpPr>
        <p:grpSp>
          <p:nvGrpSpPr>
            <p:cNvPr id="13" name="12 Grupo"/>
            <p:cNvGrpSpPr/>
            <p:nvPr/>
          </p:nvGrpSpPr>
          <p:grpSpPr>
            <a:xfrm>
              <a:off x="2247900" y="980728"/>
              <a:ext cx="4648200" cy="2495550"/>
              <a:chOff x="2247900" y="980728"/>
              <a:chExt cx="4648200" cy="2495550"/>
            </a:xfrm>
          </p:grpSpPr>
          <p:pic>
            <p:nvPicPr>
              <p:cNvPr id="14" name="Picture 2"/>
              <p:cNvPicPr>
                <a:picLocks noChangeAspect="1" noChangeArrowheads="1"/>
              </p:cNvPicPr>
              <p:nvPr/>
            </p:nvPicPr>
            <p:blipFill>
              <a:blip r:embed="rId3" cstate="print"/>
              <a:srcRect/>
              <a:stretch>
                <a:fillRect/>
              </a:stretch>
            </p:blipFill>
            <p:spPr bwMode="auto">
              <a:xfrm>
                <a:off x="2247900" y="980728"/>
                <a:ext cx="4648200" cy="2495550"/>
              </a:xfrm>
              <a:prstGeom prst="rect">
                <a:avLst/>
              </a:prstGeom>
              <a:ln>
                <a:noFill/>
              </a:ln>
              <a:effectLst>
                <a:outerShdw blurRad="292100" dist="139700" dir="2700000" algn="tl" rotWithShape="0">
                  <a:srgbClr val="333333">
                    <a:alpha val="65000"/>
                  </a:srgbClr>
                </a:outerShdw>
              </a:effectLst>
            </p:spPr>
          </p:pic>
          <p:sp>
            <p:nvSpPr>
              <p:cNvPr id="15" name="14 Rectángulo"/>
              <p:cNvSpPr/>
              <p:nvPr/>
            </p:nvSpPr>
            <p:spPr>
              <a:xfrm>
                <a:off x="2260397" y="1016160"/>
                <a:ext cx="1570701"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1" name="10 Rectángulo"/>
            <p:cNvSpPr/>
            <p:nvPr/>
          </p:nvSpPr>
          <p:spPr>
            <a:xfrm>
              <a:off x="5580112" y="1628801"/>
              <a:ext cx="1152128"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3554" name="Picture 2"/>
          <p:cNvPicPr>
            <a:picLocks noChangeAspect="1" noChangeArrowheads="1"/>
          </p:cNvPicPr>
          <p:nvPr/>
        </p:nvPicPr>
        <p:blipFill>
          <a:blip r:embed="rId4" cstate="print"/>
          <a:srcRect/>
          <a:stretch>
            <a:fillRect/>
          </a:stretch>
        </p:blipFill>
        <p:spPr bwMode="auto">
          <a:xfrm>
            <a:off x="1011957" y="4149080"/>
            <a:ext cx="2047875" cy="2105025"/>
          </a:xfrm>
          <a:prstGeom prst="rect">
            <a:avLst/>
          </a:prstGeom>
          <a:ln>
            <a:noFill/>
          </a:ln>
          <a:effectLst>
            <a:outerShdw blurRad="292100" dist="139700" dir="2700000" algn="tl" rotWithShape="0">
              <a:srgbClr val="333333">
                <a:alpha val="65000"/>
              </a:srgbClr>
            </a:outerShdw>
          </a:effectLst>
        </p:spPr>
      </p:pic>
      <p:sp>
        <p:nvSpPr>
          <p:cNvPr id="17" name="16 Rectángulo"/>
          <p:cNvSpPr/>
          <p:nvPr/>
        </p:nvSpPr>
        <p:spPr>
          <a:xfrm>
            <a:off x="3779912" y="4365104"/>
            <a:ext cx="4608512" cy="16561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EXPLICACIÓN</a:t>
            </a:r>
          </a:p>
          <a:p>
            <a:endParaRPr lang="es-ES" dirty="0"/>
          </a:p>
          <a:p>
            <a:r>
              <a:rPr lang="es-ES" dirty="0" err="1"/>
              <a:t>L</a:t>
            </a:r>
            <a:r>
              <a:rPr lang="es-ES" baseline="-25000" dirty="0" err="1"/>
              <a:t>Mo</a:t>
            </a:r>
            <a:r>
              <a:rPr lang="es-ES" dirty="0"/>
              <a:t>: 100 (límite inferior de la clase de la moda)</a:t>
            </a:r>
          </a:p>
          <a:p>
            <a:r>
              <a:rPr lang="es-ES" dirty="0"/>
              <a:t>d</a:t>
            </a:r>
            <a:r>
              <a:rPr lang="es-ES" baseline="-25000" dirty="0"/>
              <a:t>1</a:t>
            </a:r>
            <a:r>
              <a:rPr lang="es-ES" dirty="0"/>
              <a:t>: 64 (se obtiene haciendo 187 – 123)</a:t>
            </a:r>
          </a:p>
          <a:p>
            <a:r>
              <a:rPr lang="es-ES" dirty="0"/>
              <a:t>d</a:t>
            </a:r>
            <a:r>
              <a:rPr lang="es-ES" baseline="-25000" dirty="0"/>
              <a:t>2</a:t>
            </a:r>
            <a:r>
              <a:rPr lang="es-ES" dirty="0"/>
              <a:t>: 105 (se obtiene haciendo 187 – 82)</a:t>
            </a:r>
          </a:p>
          <a:p>
            <a:r>
              <a:rPr lang="es-ES" dirty="0"/>
              <a:t>w:  50 (ancho de clase)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3554"/>
                                        </p:tgtEl>
                                        <p:attrNameLst>
                                          <p:attrName>style.visibility</p:attrName>
                                        </p:attrNameLst>
                                      </p:cBhvr>
                                      <p:to>
                                        <p:strVal val="visible"/>
                                      </p:to>
                                    </p:set>
                                    <p:animEffect transition="in" filter="fade">
                                      <p:cBhvr>
                                        <p:cTn id="10" dur="2000"/>
                                        <p:tgtEl>
                                          <p:spTgt spid="235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a:solidFill>
                  <a:schemeClr val="tx2">
                    <a:lumMod val="40000"/>
                    <a:lumOff val="60000"/>
                  </a:schemeClr>
                </a:solidFill>
                <a:effectLst>
                  <a:outerShdw blurRad="38100" dist="38100" dir="2700000" algn="tl">
                    <a:srgbClr val="000000">
                      <a:alpha val="43137"/>
                    </a:srgbClr>
                  </a:outerShdw>
                </a:effectLst>
              </a:rPr>
              <a:t>Comparación de Media, Mediana y Moda</a:t>
            </a:r>
            <a:endParaRPr lang="es-ES" sz="1200" dirty="0"/>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39</a:t>
            </a:fld>
            <a:endParaRPr lang="es-ES"/>
          </a:p>
        </p:txBody>
      </p:sp>
      <p:pic>
        <p:nvPicPr>
          <p:cNvPr id="25602" name="Picture 2"/>
          <p:cNvPicPr>
            <a:picLocks noChangeAspect="1" noChangeArrowheads="1"/>
          </p:cNvPicPr>
          <p:nvPr/>
        </p:nvPicPr>
        <p:blipFill>
          <a:blip r:embed="rId3" cstate="print"/>
          <a:srcRect/>
          <a:stretch>
            <a:fillRect/>
          </a:stretch>
        </p:blipFill>
        <p:spPr bwMode="auto">
          <a:xfrm>
            <a:off x="848730" y="1059185"/>
            <a:ext cx="2571750" cy="2009775"/>
          </a:xfrm>
          <a:prstGeom prst="rect">
            <a:avLst/>
          </a:prstGeom>
          <a:noFill/>
          <a:ln w="9525">
            <a:noFill/>
            <a:miter lim="800000"/>
            <a:headEnd/>
            <a:tailEnd/>
          </a:ln>
        </p:spPr>
      </p:pic>
      <p:pic>
        <p:nvPicPr>
          <p:cNvPr id="25603" name="Picture 3"/>
          <p:cNvPicPr>
            <a:picLocks noChangeAspect="1" noChangeArrowheads="1"/>
          </p:cNvPicPr>
          <p:nvPr/>
        </p:nvPicPr>
        <p:blipFill>
          <a:blip r:embed="rId4" cstate="print"/>
          <a:srcRect/>
          <a:stretch>
            <a:fillRect/>
          </a:stretch>
        </p:blipFill>
        <p:spPr bwMode="auto">
          <a:xfrm>
            <a:off x="791580" y="3747864"/>
            <a:ext cx="2686050" cy="2057400"/>
          </a:xfrm>
          <a:prstGeom prst="rect">
            <a:avLst/>
          </a:prstGeom>
          <a:noFill/>
          <a:ln w="9525">
            <a:noFill/>
            <a:miter lim="800000"/>
            <a:headEnd/>
            <a:tailEnd/>
          </a:ln>
        </p:spPr>
      </p:pic>
      <p:sp>
        <p:nvSpPr>
          <p:cNvPr id="7" name="6 Rectángulo"/>
          <p:cNvSpPr/>
          <p:nvPr/>
        </p:nvSpPr>
        <p:spPr>
          <a:xfrm>
            <a:off x="3923928" y="980728"/>
            <a:ext cx="4608512" cy="52565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ES" dirty="0"/>
              <a:t>Si la distribución es simétrica y tiene una sola moda, entonces media, mediana y moda coinciden.</a:t>
            </a:r>
          </a:p>
          <a:p>
            <a:endParaRPr lang="es-ES" dirty="0"/>
          </a:p>
          <a:p>
            <a:r>
              <a:rPr lang="es-ES" dirty="0"/>
              <a:t>Si la distribución es </a:t>
            </a:r>
            <a:r>
              <a:rPr lang="es-ES" b="1" dirty="0">
                <a:solidFill>
                  <a:srgbClr val="FF0000"/>
                </a:solidFill>
              </a:rPr>
              <a:t>sesgada a la derecha </a:t>
            </a:r>
            <a:r>
              <a:rPr lang="es-ES" dirty="0"/>
              <a:t>(se llama sesgo </a:t>
            </a:r>
            <a:r>
              <a:rPr lang="es-ES" b="1" dirty="0">
                <a:solidFill>
                  <a:srgbClr val="FF0000"/>
                </a:solidFill>
              </a:rPr>
              <a:t>positivo</a:t>
            </a:r>
            <a:r>
              <a:rPr lang="es-ES" dirty="0"/>
              <a:t>), entonces la mediana está a la derecha de la moda, y la media aún más a la derecha.</a:t>
            </a:r>
          </a:p>
          <a:p>
            <a:endParaRPr lang="es-ES" dirty="0"/>
          </a:p>
          <a:p>
            <a:r>
              <a:rPr lang="es-ES" dirty="0"/>
              <a:t>Si la distribución es </a:t>
            </a:r>
            <a:r>
              <a:rPr lang="es-ES" b="1" dirty="0">
                <a:solidFill>
                  <a:srgbClr val="FF0000"/>
                </a:solidFill>
              </a:rPr>
              <a:t>sesgada a izquierda</a:t>
            </a:r>
            <a:r>
              <a:rPr lang="es-ES" dirty="0"/>
              <a:t> (se llama sesgo </a:t>
            </a:r>
            <a:r>
              <a:rPr lang="es-ES" b="1" dirty="0">
                <a:solidFill>
                  <a:srgbClr val="FF0000"/>
                </a:solidFill>
              </a:rPr>
              <a:t>negativo</a:t>
            </a:r>
            <a:r>
              <a:rPr lang="es-ES" dirty="0"/>
              <a:t>), entonces la mediana está a la izquierda de la moda, y la media aún más a la izquierda.</a:t>
            </a:r>
          </a:p>
          <a:p>
            <a:endParaRPr lang="es-ES" dirty="0"/>
          </a:p>
          <a:p>
            <a:r>
              <a:rPr lang="es-ES" dirty="0"/>
              <a:t>En distribuciones sesgadas, habitualmente se elige la mediana como valor de centralización, por encontrarse entre medio de la media y la moda.</a:t>
            </a:r>
          </a:p>
        </p:txBody>
      </p:sp>
      <p:sp>
        <p:nvSpPr>
          <p:cNvPr id="10" name="9 Rectángulo"/>
          <p:cNvSpPr/>
          <p:nvPr/>
        </p:nvSpPr>
        <p:spPr>
          <a:xfrm>
            <a:off x="802457" y="3068960"/>
            <a:ext cx="266429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2400" dirty="0"/>
              <a:t>SESGO POSITIVO</a:t>
            </a:r>
          </a:p>
        </p:txBody>
      </p:sp>
      <p:sp>
        <p:nvSpPr>
          <p:cNvPr id="11" name="10 Rectángulo"/>
          <p:cNvSpPr/>
          <p:nvPr/>
        </p:nvSpPr>
        <p:spPr>
          <a:xfrm>
            <a:off x="802457" y="5805264"/>
            <a:ext cx="266429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2400" dirty="0"/>
              <a:t>SESGO NEGATIVO</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Algunas consideraciones</a:t>
            </a:r>
            <a:endParaRPr lang="es-ES" sz="1600" dirty="0"/>
          </a:p>
        </p:txBody>
      </p:sp>
      <p:sp>
        <p:nvSpPr>
          <p:cNvPr id="6" name="5 CuadroTexto"/>
          <p:cNvSpPr txBox="1"/>
          <p:nvPr/>
        </p:nvSpPr>
        <p:spPr>
          <a:xfrm>
            <a:off x="395536" y="931361"/>
            <a:ext cx="8424936" cy="5521975"/>
          </a:xfrm>
          <a:prstGeom prst="rect">
            <a:avLst/>
          </a:prstGeom>
          <a:noFill/>
        </p:spPr>
        <p:txBody>
          <a:bodyPr wrap="square" numCol="1" rtlCol="0">
            <a:normAutofit lnSpcReduction="10000"/>
          </a:bodyPr>
          <a:lstStyle/>
          <a:p>
            <a:pPr algn="just">
              <a:buFont typeface="Arial" pitchFamily="34" charset="0"/>
              <a:buChar char="•"/>
            </a:pPr>
            <a:r>
              <a:rPr lang="es-ES" sz="2800" dirty="0"/>
              <a:t>Las medidas descriptivas son muchas y muy variadas, y su cantidad y agrupación varía según el texto seleccionado, si bien los conceptos y fórmulas serán las mismas. En nuestro caso trabajaremos con la agrupación mencionada.</a:t>
            </a:r>
          </a:p>
          <a:p>
            <a:pPr algn="just"/>
            <a:endParaRPr lang="es-ES" sz="2800" dirty="0"/>
          </a:p>
          <a:p>
            <a:pPr algn="just">
              <a:buFont typeface="Arial" pitchFamily="34" charset="0"/>
              <a:buChar char="•"/>
            </a:pPr>
            <a:r>
              <a:rPr lang="es-ES" sz="2800" dirty="0"/>
              <a:t>Otro aspecto a considerar es que las fórmulas varían si los datos están o no agrupados, y también para datos dados por intervalos de clase. </a:t>
            </a:r>
          </a:p>
          <a:p>
            <a:pPr algn="just"/>
            <a:endParaRPr lang="es-ES" sz="2800" dirty="0"/>
          </a:p>
          <a:p>
            <a:pPr algn="just">
              <a:buFont typeface="Arial" pitchFamily="34" charset="0"/>
              <a:buChar char="•"/>
            </a:pPr>
            <a:r>
              <a:rPr lang="es-ES" sz="2800" dirty="0"/>
              <a:t>Por último, recordemos que toda medida será un estadístico o un parámetro dependiendo de si trabajamos para una muestra o la población, sus fórmulas pueden variar de uno a otro caso.</a:t>
            </a:r>
            <a:endParaRPr lang="es-ES" dirty="0"/>
          </a:p>
        </p:txBody>
      </p:sp>
      <p:sp>
        <p:nvSpPr>
          <p:cNvPr id="4" name="3 Marcador de número de diapositiva"/>
          <p:cNvSpPr>
            <a:spLocks noGrp="1"/>
          </p:cNvSpPr>
          <p:nvPr>
            <p:ph type="sldNum" sz="quarter" idx="12"/>
          </p:nvPr>
        </p:nvSpPr>
        <p:spPr/>
        <p:txBody>
          <a:bodyPr/>
          <a:lstStyle/>
          <a:p>
            <a:fld id="{71337F4C-C1C5-4BB8-A0C6-C6A470C49856}" type="slidenum">
              <a:rPr lang="es-ES" smtClean="0"/>
              <a:pPr/>
              <a:t>4</a:t>
            </a:fld>
            <a:endParaRPr lang="es-ES"/>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4.20 (Moda y Media)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7" name="1 Título"/>
          <p:cNvSpPr txBox="1">
            <a:spLocks/>
          </p:cNvSpPr>
          <p:nvPr/>
        </p:nvSpPr>
        <p:spPr>
          <a:xfrm>
            <a:off x="395536" y="3501008"/>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40</a:t>
            </a:fld>
            <a:endParaRPr lang="es-ES" dirty="0"/>
          </a:p>
        </p:txBody>
      </p:sp>
      <p:pic>
        <p:nvPicPr>
          <p:cNvPr id="26626" name="Picture 2"/>
          <p:cNvPicPr>
            <a:picLocks noChangeAspect="1" noChangeArrowheads="1"/>
          </p:cNvPicPr>
          <p:nvPr/>
        </p:nvPicPr>
        <p:blipFill>
          <a:blip r:embed="rId3" cstate="print"/>
          <a:srcRect/>
          <a:stretch>
            <a:fillRect/>
          </a:stretch>
        </p:blipFill>
        <p:spPr bwMode="auto">
          <a:xfrm>
            <a:off x="1233488" y="1556792"/>
            <a:ext cx="6677025" cy="1266825"/>
          </a:xfrm>
          <a:prstGeom prst="rect">
            <a:avLst/>
          </a:prstGeom>
          <a:ln>
            <a:noFill/>
          </a:ln>
          <a:effectLst>
            <a:outerShdw blurRad="292100" dist="139700" dir="2700000" algn="tl" rotWithShape="0">
              <a:srgbClr val="333333">
                <a:alpha val="65000"/>
              </a:srgbClr>
            </a:outerShdw>
          </a:effectLst>
        </p:spPr>
      </p:pic>
      <p:pic>
        <p:nvPicPr>
          <p:cNvPr id="26628" name="Picture 4"/>
          <p:cNvPicPr>
            <a:picLocks noChangeAspect="1" noChangeArrowheads="1"/>
          </p:cNvPicPr>
          <p:nvPr/>
        </p:nvPicPr>
        <p:blipFill>
          <a:blip r:embed="rId4" cstate="print"/>
          <a:srcRect/>
          <a:stretch>
            <a:fillRect/>
          </a:stretch>
        </p:blipFill>
        <p:spPr bwMode="auto">
          <a:xfrm>
            <a:off x="1223963" y="4461098"/>
            <a:ext cx="6696075" cy="12001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6628"/>
                                        </p:tgtEl>
                                        <p:attrNameLst>
                                          <p:attrName>style.visibility</p:attrName>
                                        </p:attrNameLst>
                                      </p:cBhvr>
                                      <p:to>
                                        <p:strVal val="visible"/>
                                      </p:to>
                                    </p:set>
                                    <p:animEffect transition="in" filter="fade">
                                      <p:cBhvr>
                                        <p:cTn id="10" dur="20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4.21 (Moda y Media)</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7" name="1 Título"/>
          <p:cNvSpPr txBox="1">
            <a:spLocks/>
          </p:cNvSpPr>
          <p:nvPr/>
        </p:nvSpPr>
        <p:spPr>
          <a:xfrm>
            <a:off x="395536" y="3429000"/>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41</a:t>
            </a:fld>
            <a:endParaRPr lang="es-ES" dirty="0"/>
          </a:p>
        </p:txBody>
      </p:sp>
      <p:pic>
        <p:nvPicPr>
          <p:cNvPr id="26627" name="Picture 3"/>
          <p:cNvPicPr>
            <a:picLocks noChangeAspect="1" noChangeArrowheads="1"/>
          </p:cNvPicPr>
          <p:nvPr/>
        </p:nvPicPr>
        <p:blipFill>
          <a:blip r:embed="rId3" cstate="print"/>
          <a:srcRect/>
          <a:stretch>
            <a:fillRect/>
          </a:stretch>
        </p:blipFill>
        <p:spPr bwMode="auto">
          <a:xfrm>
            <a:off x="1223963" y="1196752"/>
            <a:ext cx="6696075" cy="1952625"/>
          </a:xfrm>
          <a:prstGeom prst="rect">
            <a:avLst/>
          </a:prstGeom>
          <a:ln>
            <a:noFill/>
          </a:ln>
          <a:effectLst>
            <a:outerShdw blurRad="292100" dist="139700" dir="2700000" algn="tl" rotWithShape="0">
              <a:srgbClr val="333333">
                <a:alpha val="65000"/>
              </a:srgbClr>
            </a:outerShdw>
          </a:effectLst>
        </p:spPr>
      </p:pic>
      <p:pic>
        <p:nvPicPr>
          <p:cNvPr id="27650" name="Picture 2"/>
          <p:cNvPicPr>
            <a:picLocks noChangeAspect="1" noChangeArrowheads="1"/>
          </p:cNvPicPr>
          <p:nvPr/>
        </p:nvPicPr>
        <p:blipFill>
          <a:blip r:embed="rId4" cstate="print"/>
          <a:srcRect/>
          <a:stretch>
            <a:fillRect/>
          </a:stretch>
        </p:blipFill>
        <p:spPr bwMode="auto">
          <a:xfrm>
            <a:off x="1219200" y="4221088"/>
            <a:ext cx="6705600" cy="17430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gtEl>
                                        <p:attrNameLst>
                                          <p:attrName>style.visibility</p:attrName>
                                        </p:attrNameLst>
                                      </p:cBhvr>
                                      <p:to>
                                        <p:strVal val="visible"/>
                                      </p:to>
                                    </p:set>
                                    <p:animEffect transition="in" filter="fade">
                                      <p:cBhvr>
                                        <p:cTn id="10" dur="2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Medidas de Dispersión</a:t>
            </a:r>
            <a:endParaRPr lang="es-ES" sz="1600" dirty="0"/>
          </a:p>
        </p:txBody>
      </p:sp>
      <p:sp>
        <p:nvSpPr>
          <p:cNvPr id="13" name="12 Rectángulo redondeado"/>
          <p:cNvSpPr/>
          <p:nvPr/>
        </p:nvSpPr>
        <p:spPr>
          <a:xfrm>
            <a:off x="755576" y="4725144"/>
            <a:ext cx="7560840" cy="151216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just"/>
            <a:r>
              <a:rPr lang="es-ES" sz="2000" dirty="0"/>
              <a:t>Tres curvas con la misma media, pero distinta dispersión.</a:t>
            </a:r>
          </a:p>
          <a:p>
            <a:pPr algn="just"/>
            <a:r>
              <a:rPr lang="es-ES" sz="2000" dirty="0"/>
              <a:t>Con las medidas de dispersión analizaremos cómo se distribuyen y varían los datos alrededor del valor central.</a:t>
            </a:r>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42</a:t>
            </a:fld>
            <a:endParaRPr lang="es-ES"/>
          </a:p>
        </p:txBody>
      </p:sp>
      <p:pic>
        <p:nvPicPr>
          <p:cNvPr id="28674" name="Picture 2"/>
          <p:cNvPicPr>
            <a:picLocks noChangeAspect="1" noChangeArrowheads="1"/>
          </p:cNvPicPr>
          <p:nvPr/>
        </p:nvPicPr>
        <p:blipFill>
          <a:blip r:embed="rId3" cstate="print"/>
          <a:srcRect/>
          <a:stretch>
            <a:fillRect/>
          </a:stretch>
        </p:blipFill>
        <p:spPr bwMode="auto">
          <a:xfrm>
            <a:off x="2492884" y="1268760"/>
            <a:ext cx="4086225" cy="2219325"/>
          </a:xfrm>
          <a:prstGeom prst="rect">
            <a:avLst/>
          </a:prstGeom>
          <a:ln>
            <a:noFill/>
          </a:ln>
          <a:effectLst>
            <a:outerShdw blurRad="292100" dist="139700" dir="2700000" algn="tl" rotWithShape="0">
              <a:srgbClr val="333333">
                <a:alpha val="65000"/>
              </a:srgbClr>
            </a:outerShdw>
          </a:effectLst>
        </p:spPr>
      </p:pic>
      <p:sp>
        <p:nvSpPr>
          <p:cNvPr id="52" name="51 Flecha arriba"/>
          <p:cNvSpPr/>
          <p:nvPr/>
        </p:nvSpPr>
        <p:spPr>
          <a:xfrm>
            <a:off x="4139952" y="3638562"/>
            <a:ext cx="792088" cy="936104"/>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Rango</a:t>
            </a:r>
            <a:endParaRPr lang="es-ES" sz="1600" dirty="0"/>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43</a:t>
            </a:fld>
            <a:endParaRPr lang="es-ES"/>
          </a:p>
        </p:txBody>
      </p:sp>
      <p:pic>
        <p:nvPicPr>
          <p:cNvPr id="29698" name="Picture 2"/>
          <p:cNvPicPr>
            <a:picLocks noChangeAspect="1" noChangeArrowheads="1"/>
          </p:cNvPicPr>
          <p:nvPr/>
        </p:nvPicPr>
        <p:blipFill>
          <a:blip r:embed="rId3" cstate="print"/>
          <a:srcRect/>
          <a:stretch>
            <a:fillRect/>
          </a:stretch>
        </p:blipFill>
        <p:spPr bwMode="auto">
          <a:xfrm>
            <a:off x="1314450" y="1844824"/>
            <a:ext cx="6515100" cy="1000125"/>
          </a:xfrm>
          <a:prstGeom prst="rect">
            <a:avLst/>
          </a:prstGeom>
          <a:ln>
            <a:noFill/>
          </a:ln>
          <a:effectLst>
            <a:outerShdw blurRad="292100" dist="139700" dir="2700000" algn="tl" rotWithShape="0">
              <a:srgbClr val="333333">
                <a:alpha val="65000"/>
              </a:srgbClr>
            </a:outerShdw>
          </a:effectLst>
        </p:spPr>
      </p:pic>
      <p:sp>
        <p:nvSpPr>
          <p:cNvPr id="20" name="19 Rectángulo redondeado"/>
          <p:cNvSpPr/>
          <p:nvPr/>
        </p:nvSpPr>
        <p:spPr>
          <a:xfrm>
            <a:off x="1259632" y="4005064"/>
            <a:ext cx="6696744" cy="122413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000" dirty="0"/>
              <a:t>Es la diferencia entre el valor máximo y el valor mínimo de los observados.</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Varianza de la Población</a:t>
            </a:r>
            <a:endParaRPr lang="es-ES" sz="1600" dirty="0"/>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44</a:t>
            </a:fld>
            <a:endParaRPr lang="es-ES"/>
          </a:p>
        </p:txBody>
      </p:sp>
      <p:sp>
        <p:nvSpPr>
          <p:cNvPr id="20" name="19 Rectángulo redondeado"/>
          <p:cNvSpPr/>
          <p:nvPr/>
        </p:nvSpPr>
        <p:spPr>
          <a:xfrm>
            <a:off x="1259632" y="4509120"/>
            <a:ext cx="6696744" cy="151216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000" dirty="0"/>
              <a:t>Nótese que, a pesar de que las dos expresiones de la fórmula son equivalentes y llevarán al mismo resultado, tendremos que armar distintas columnas en tablas para obtener la varianza a partir de una u otra expresión.</a:t>
            </a:r>
          </a:p>
        </p:txBody>
      </p:sp>
      <p:pic>
        <p:nvPicPr>
          <p:cNvPr id="30722" name="Picture 2"/>
          <p:cNvPicPr>
            <a:picLocks noChangeAspect="1" noChangeArrowheads="1"/>
          </p:cNvPicPr>
          <p:nvPr/>
        </p:nvPicPr>
        <p:blipFill>
          <a:blip r:embed="rId3" cstate="print"/>
          <a:srcRect/>
          <a:stretch>
            <a:fillRect/>
          </a:stretch>
        </p:blipFill>
        <p:spPr bwMode="auto">
          <a:xfrm>
            <a:off x="1300163" y="1324347"/>
            <a:ext cx="6543675" cy="27527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Desviación</a:t>
            </a:r>
            <a:r>
              <a:rPr lang="es-ES" sz="4000" b="1" dirty="0">
                <a:solidFill>
                  <a:schemeClr val="tx2">
                    <a:lumMod val="40000"/>
                    <a:lumOff val="60000"/>
                  </a:schemeClr>
                </a:solidFill>
                <a:effectLst>
                  <a:outerShdw blurRad="38100" dist="38100" dir="2700000" algn="tl">
                    <a:srgbClr val="000000">
                      <a:alpha val="43137"/>
                    </a:srgbClr>
                  </a:outerShdw>
                </a:effectLst>
              </a:rPr>
              <a:t> estándar de la Población</a:t>
            </a:r>
            <a:endParaRPr lang="es-ES" sz="1400" dirty="0"/>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45</a:t>
            </a:fld>
            <a:endParaRPr lang="es-ES"/>
          </a:p>
        </p:txBody>
      </p:sp>
      <p:sp>
        <p:nvSpPr>
          <p:cNvPr id="20" name="19 Rectángulo redondeado"/>
          <p:cNvSpPr/>
          <p:nvPr/>
        </p:nvSpPr>
        <p:spPr>
          <a:xfrm>
            <a:off x="827584" y="4365104"/>
            <a:ext cx="7488832" cy="19442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000" dirty="0"/>
              <a:t>La desviación estándar (o desviación típica) de la población, es simplemente la raíz cuadrada de la varianza de la población.</a:t>
            </a:r>
          </a:p>
          <a:p>
            <a:pPr algn="ctr"/>
            <a:r>
              <a:rPr lang="es-ES" sz="2000" dirty="0"/>
              <a:t>Es un muy buen estimador para saber dónde están localizados los valores de una distribución con relación a la media. Analizaremos esto más adelante cuando veamos el Teorema de </a:t>
            </a:r>
            <a:r>
              <a:rPr lang="es-ES" sz="2000" dirty="0" err="1"/>
              <a:t>Chebyshev</a:t>
            </a:r>
            <a:r>
              <a:rPr lang="es-ES" sz="2000" dirty="0"/>
              <a:t>.</a:t>
            </a:r>
          </a:p>
        </p:txBody>
      </p:sp>
      <p:pic>
        <p:nvPicPr>
          <p:cNvPr id="31747" name="Picture 3"/>
          <p:cNvPicPr>
            <a:picLocks noChangeAspect="1" noChangeArrowheads="1"/>
          </p:cNvPicPr>
          <p:nvPr/>
        </p:nvPicPr>
        <p:blipFill>
          <a:blip r:embed="rId3" cstate="print"/>
          <a:srcRect/>
          <a:stretch>
            <a:fillRect/>
          </a:stretch>
        </p:blipFill>
        <p:spPr bwMode="auto">
          <a:xfrm>
            <a:off x="1290638" y="1196752"/>
            <a:ext cx="6562725" cy="28384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200" b="1" dirty="0">
                <a:solidFill>
                  <a:schemeClr val="tx2">
                    <a:lumMod val="40000"/>
                    <a:lumOff val="60000"/>
                  </a:schemeClr>
                </a:solidFill>
                <a:effectLst>
                  <a:outerShdw blurRad="38100" dist="38100" dir="2700000" algn="tl">
                    <a:srgbClr val="000000">
                      <a:alpha val="43137"/>
                    </a:srgbClr>
                  </a:outerShdw>
                </a:effectLst>
              </a:rPr>
              <a:t>Ejercicio 4.22 (Varianza y desviación estándar)</a:t>
            </a:r>
            <a:endParaRPr lang="es-ES" sz="11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sp>
        <p:nvSpPr>
          <p:cNvPr id="7" name="1 Título"/>
          <p:cNvSpPr txBox="1">
            <a:spLocks/>
          </p:cNvSpPr>
          <p:nvPr/>
        </p:nvSpPr>
        <p:spPr>
          <a:xfrm>
            <a:off x="395536" y="263691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46</a:t>
            </a:fld>
            <a:endParaRPr lang="es-ES" dirty="0"/>
          </a:p>
        </p:txBody>
      </p:sp>
      <p:sp>
        <p:nvSpPr>
          <p:cNvPr id="10" name="9 CuadroTexto"/>
          <p:cNvSpPr txBox="1"/>
          <p:nvPr/>
        </p:nvSpPr>
        <p:spPr>
          <a:xfrm>
            <a:off x="395536" y="3284984"/>
            <a:ext cx="8424936" cy="2664296"/>
          </a:xfrm>
          <a:prstGeom prst="rect">
            <a:avLst/>
          </a:prstGeom>
          <a:noFill/>
        </p:spPr>
        <p:txBody>
          <a:bodyPr wrap="square" numCol="1" rtlCol="0">
            <a:normAutofit fontScale="92500" lnSpcReduction="10000"/>
          </a:bodyPr>
          <a:lstStyle/>
          <a:p>
            <a:pPr algn="just"/>
            <a:r>
              <a:rPr lang="es-ES" sz="2800" dirty="0"/>
              <a:t>Para resolver este ejercicio vamos a armar unas columnas que nos permitan calcular las desviaciones y las desviaciones al cuadrado (para usar la primera versión de la fórmula). También agregaremos una columna para las medidas al cuadrado, para usar la otra versión de la fórmula. No es que uno tenga que hacer esto todas las veces, cada alumno elegirá qué versión de la fórmula le resulta más práctica.</a:t>
            </a:r>
          </a:p>
          <a:p>
            <a:pPr algn="just"/>
            <a:endParaRPr lang="es-ES" sz="2800" dirty="0"/>
          </a:p>
          <a:p>
            <a:pPr algn="just"/>
            <a:endParaRPr lang="es-ES" sz="2800" dirty="0"/>
          </a:p>
        </p:txBody>
      </p:sp>
      <p:grpSp>
        <p:nvGrpSpPr>
          <p:cNvPr id="12" name="11 Grupo"/>
          <p:cNvGrpSpPr/>
          <p:nvPr/>
        </p:nvGrpSpPr>
        <p:grpSpPr>
          <a:xfrm>
            <a:off x="2286000" y="1196752"/>
            <a:ext cx="4572000" cy="990600"/>
            <a:chOff x="2286000" y="1196752"/>
            <a:chExt cx="4572000" cy="990600"/>
          </a:xfrm>
        </p:grpSpPr>
        <p:pic>
          <p:nvPicPr>
            <p:cNvPr id="32770" name="Picture 2"/>
            <p:cNvPicPr>
              <a:picLocks noChangeAspect="1" noChangeArrowheads="1"/>
            </p:cNvPicPr>
            <p:nvPr/>
          </p:nvPicPr>
          <p:blipFill>
            <a:blip r:embed="rId3" cstate="print"/>
            <a:srcRect/>
            <a:stretch>
              <a:fillRect/>
            </a:stretch>
          </p:blipFill>
          <p:spPr bwMode="auto">
            <a:xfrm>
              <a:off x="2286000" y="1196752"/>
              <a:ext cx="4572000" cy="990600"/>
            </a:xfrm>
            <a:prstGeom prst="rect">
              <a:avLst/>
            </a:prstGeom>
            <a:ln>
              <a:noFill/>
            </a:ln>
            <a:effectLst>
              <a:outerShdw blurRad="292100" dist="139700" dir="2700000" algn="tl" rotWithShape="0">
                <a:srgbClr val="333333">
                  <a:alpha val="65000"/>
                </a:srgbClr>
              </a:outerShdw>
            </a:effectLst>
          </p:spPr>
        </p:pic>
        <p:sp>
          <p:nvSpPr>
            <p:cNvPr id="11" name="10 Rectángulo"/>
            <p:cNvSpPr/>
            <p:nvPr/>
          </p:nvSpPr>
          <p:spPr>
            <a:xfrm>
              <a:off x="2303531" y="1222696"/>
              <a:ext cx="1570701"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7" name="1 Título"/>
          <p:cNvSpPr txBox="1">
            <a:spLocks/>
          </p:cNvSpPr>
          <p:nvPr/>
        </p:nvSpPr>
        <p:spPr>
          <a:xfrm>
            <a:off x="395536" y="11663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 (cont.)</a:t>
            </a:r>
            <a:endParaRPr kumimoji="0" lang="es-ES" sz="11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47</a:t>
            </a:fld>
            <a:endParaRPr lang="es-ES" dirty="0"/>
          </a:p>
        </p:txBody>
      </p:sp>
      <p:grpSp>
        <p:nvGrpSpPr>
          <p:cNvPr id="14" name="13 Grupo"/>
          <p:cNvGrpSpPr/>
          <p:nvPr/>
        </p:nvGrpSpPr>
        <p:grpSpPr>
          <a:xfrm>
            <a:off x="539552" y="633561"/>
            <a:ext cx="7915275" cy="5819775"/>
            <a:chOff x="614363" y="548680"/>
            <a:chExt cx="7915275" cy="5819775"/>
          </a:xfrm>
        </p:grpSpPr>
        <p:pic>
          <p:nvPicPr>
            <p:cNvPr id="33794" name="Picture 2"/>
            <p:cNvPicPr>
              <a:picLocks noChangeAspect="1" noChangeArrowheads="1"/>
            </p:cNvPicPr>
            <p:nvPr/>
          </p:nvPicPr>
          <p:blipFill>
            <a:blip r:embed="rId3" cstate="print"/>
            <a:srcRect/>
            <a:stretch>
              <a:fillRect/>
            </a:stretch>
          </p:blipFill>
          <p:spPr bwMode="auto">
            <a:xfrm>
              <a:off x="614363" y="548680"/>
              <a:ext cx="7915275" cy="5819775"/>
            </a:xfrm>
            <a:prstGeom prst="rect">
              <a:avLst/>
            </a:prstGeom>
            <a:ln>
              <a:noFill/>
            </a:ln>
            <a:effectLst>
              <a:outerShdw blurRad="292100" dist="139700" dir="2700000" algn="tl" rotWithShape="0">
                <a:srgbClr val="333333">
                  <a:alpha val="65000"/>
                </a:srgbClr>
              </a:outerShdw>
            </a:effectLst>
          </p:spPr>
        </p:pic>
        <p:sp>
          <p:nvSpPr>
            <p:cNvPr id="13" name="12 Rectángulo"/>
            <p:cNvSpPr/>
            <p:nvPr/>
          </p:nvSpPr>
          <p:spPr>
            <a:xfrm>
              <a:off x="650047" y="579018"/>
              <a:ext cx="1185649" cy="300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19" name="18 Marcador de número de diapositiva"/>
          <p:cNvSpPr>
            <a:spLocks noGrp="1"/>
          </p:cNvSpPr>
          <p:nvPr>
            <p:ph type="sldNum" sz="quarter" idx="12"/>
          </p:nvPr>
        </p:nvSpPr>
        <p:spPr/>
        <p:txBody>
          <a:bodyPr/>
          <a:lstStyle/>
          <a:p>
            <a:fld id="{71337F4C-C1C5-4BB8-A0C6-C6A470C49856}" type="slidenum">
              <a:rPr lang="es-ES" smtClean="0"/>
              <a:pPr/>
              <a:t>48</a:t>
            </a:fld>
            <a:endParaRPr lang="es-ES"/>
          </a:p>
        </p:txBody>
      </p:sp>
      <p:sp>
        <p:nvSpPr>
          <p:cNvPr id="9"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Coeficiente de Variación</a:t>
            </a:r>
            <a:endParaRPr lang="es-ES" sz="1600" dirty="0"/>
          </a:p>
        </p:txBody>
      </p:sp>
      <p:sp>
        <p:nvSpPr>
          <p:cNvPr id="11" name="10 CuadroTexto"/>
          <p:cNvSpPr txBox="1"/>
          <p:nvPr/>
        </p:nvSpPr>
        <p:spPr>
          <a:xfrm>
            <a:off x="395536" y="931361"/>
            <a:ext cx="8424936" cy="3145711"/>
          </a:xfrm>
          <a:prstGeom prst="rect">
            <a:avLst/>
          </a:prstGeom>
          <a:noFill/>
        </p:spPr>
        <p:txBody>
          <a:bodyPr wrap="square" numCol="1" rtlCol="0">
            <a:noAutofit/>
          </a:bodyPr>
          <a:lstStyle/>
          <a:p>
            <a:pPr algn="just"/>
            <a:r>
              <a:rPr lang="es-ES" sz="2000" dirty="0"/>
              <a:t>Es una medida de dispersión relativa que se utiliza cuando se quiere comparar el grado de dispersión de dos distribuciones que no vienen dadas en las mismas unidades o en las cuales las medias no son iguales.</a:t>
            </a:r>
          </a:p>
          <a:p>
            <a:pPr algn="just"/>
            <a:r>
              <a:rPr lang="es-ES" sz="2000" dirty="0"/>
              <a:t>Se halla como el cociente entre la desviación típica y el valor absoluto de la media aritmética. </a:t>
            </a:r>
          </a:p>
          <a:p>
            <a:pPr algn="just"/>
            <a:r>
              <a:rPr lang="es-ES" sz="2000" dirty="0"/>
              <a:t>Si los datos son muy heterogéneos obtendremos un valor mayor del coeficiente de variación, y si son homogéneos obtendremos un valor menor del coeficiente de variación.</a:t>
            </a:r>
          </a:p>
          <a:p>
            <a:pPr algn="just"/>
            <a:r>
              <a:rPr lang="es-ES" sz="2000" dirty="0"/>
              <a:t>Si la media aritmética se encuentra muy cerca de cero el coeficiente de variación da un valor muy grande y carece de sentido.</a:t>
            </a:r>
          </a:p>
          <a:p>
            <a:pPr algn="just"/>
            <a:endParaRPr lang="es-ES" sz="2000" dirty="0"/>
          </a:p>
        </p:txBody>
      </p:sp>
      <p:pic>
        <p:nvPicPr>
          <p:cNvPr id="12"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79712" y="4437112"/>
            <a:ext cx="5181600" cy="723900"/>
          </a:xfrm>
          <a:prstGeom prst="rect">
            <a:avLst/>
          </a:prstGeom>
          <a:noFill/>
          <a:ln>
            <a:solidFill>
              <a:schemeClr val="tx2">
                <a:lumMod val="60000"/>
                <a:lumOff val="40000"/>
              </a:schemeClr>
            </a:solidFill>
          </a:ln>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4000" b="1" dirty="0">
                <a:solidFill>
                  <a:schemeClr val="tx2">
                    <a:lumMod val="40000"/>
                    <a:lumOff val="60000"/>
                  </a:schemeClr>
                </a:solidFill>
                <a:effectLst>
                  <a:outerShdw blurRad="38100" dist="38100" dir="2700000" algn="tl">
                    <a:srgbClr val="000000">
                      <a:alpha val="43137"/>
                    </a:srgbClr>
                  </a:outerShdw>
                </a:effectLst>
              </a:rPr>
              <a:t>Teorema de </a:t>
            </a:r>
            <a:r>
              <a:rPr lang="es-ES" sz="4000" b="1" dirty="0" err="1">
                <a:solidFill>
                  <a:schemeClr val="tx2">
                    <a:lumMod val="40000"/>
                    <a:lumOff val="60000"/>
                  </a:schemeClr>
                </a:solidFill>
                <a:effectLst>
                  <a:outerShdw blurRad="38100" dist="38100" dir="2700000" algn="tl">
                    <a:srgbClr val="000000">
                      <a:alpha val="43137"/>
                    </a:srgbClr>
                  </a:outerShdw>
                </a:effectLst>
              </a:rPr>
              <a:t>Chebyshev</a:t>
            </a:r>
            <a:endParaRPr lang="es-ES" sz="1400" dirty="0"/>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49</a:t>
            </a:fld>
            <a:endParaRPr lang="es-ES"/>
          </a:p>
        </p:txBody>
      </p:sp>
      <p:pic>
        <p:nvPicPr>
          <p:cNvPr id="34819" name="Picture 3"/>
          <p:cNvPicPr>
            <a:picLocks noChangeAspect="1" noChangeArrowheads="1"/>
          </p:cNvPicPr>
          <p:nvPr/>
        </p:nvPicPr>
        <p:blipFill>
          <a:blip r:embed="rId3" cstate="print"/>
          <a:srcRect/>
          <a:stretch>
            <a:fillRect/>
          </a:stretch>
        </p:blipFill>
        <p:spPr bwMode="auto">
          <a:xfrm>
            <a:off x="690563" y="1093490"/>
            <a:ext cx="7762875" cy="895350"/>
          </a:xfrm>
          <a:prstGeom prst="rect">
            <a:avLst/>
          </a:prstGeom>
          <a:ln>
            <a:noFill/>
          </a:ln>
          <a:effectLst>
            <a:outerShdw blurRad="292100" dist="139700" dir="2700000" algn="tl" rotWithShape="0">
              <a:srgbClr val="333333">
                <a:alpha val="65000"/>
              </a:srgbClr>
            </a:outerShdw>
          </a:effectLst>
        </p:spPr>
      </p:pic>
      <p:pic>
        <p:nvPicPr>
          <p:cNvPr id="34820" name="Picture 4"/>
          <p:cNvPicPr>
            <a:picLocks noChangeAspect="1" noChangeArrowheads="1"/>
          </p:cNvPicPr>
          <p:nvPr/>
        </p:nvPicPr>
        <p:blipFill>
          <a:blip r:embed="rId4" cstate="print"/>
          <a:srcRect/>
          <a:stretch>
            <a:fillRect/>
          </a:stretch>
        </p:blipFill>
        <p:spPr bwMode="auto">
          <a:xfrm>
            <a:off x="747713" y="2246189"/>
            <a:ext cx="7648575" cy="1933575"/>
          </a:xfrm>
          <a:prstGeom prst="rect">
            <a:avLst/>
          </a:prstGeom>
          <a:ln>
            <a:noFill/>
          </a:ln>
          <a:effectLst>
            <a:outerShdw blurRad="292100" dist="139700" dir="2700000" algn="tl" rotWithShape="0">
              <a:srgbClr val="333333">
                <a:alpha val="65000"/>
              </a:srgbClr>
            </a:outerShdw>
          </a:effectLst>
        </p:spPr>
      </p:pic>
      <p:pic>
        <p:nvPicPr>
          <p:cNvPr id="34821" name="Picture 5"/>
          <p:cNvPicPr>
            <a:picLocks noChangeAspect="1" noChangeArrowheads="1"/>
          </p:cNvPicPr>
          <p:nvPr/>
        </p:nvPicPr>
        <p:blipFill>
          <a:blip r:embed="rId5" cstate="print"/>
          <a:srcRect/>
          <a:stretch>
            <a:fillRect/>
          </a:stretch>
        </p:blipFill>
        <p:spPr bwMode="auto">
          <a:xfrm>
            <a:off x="755576" y="4437112"/>
            <a:ext cx="4032448" cy="2016224"/>
          </a:xfrm>
          <a:prstGeom prst="rect">
            <a:avLst/>
          </a:prstGeom>
          <a:ln>
            <a:noFill/>
          </a:ln>
          <a:effectLst>
            <a:outerShdw blurRad="292100" dist="139700" dir="2700000" algn="tl" rotWithShape="0">
              <a:srgbClr val="333333">
                <a:alpha val="65000"/>
              </a:srgbClr>
            </a:outerShdw>
          </a:effectLst>
        </p:spPr>
      </p:pic>
      <p:sp>
        <p:nvSpPr>
          <p:cNvPr id="10" name="9 Rectángulo"/>
          <p:cNvSpPr/>
          <p:nvPr/>
        </p:nvSpPr>
        <p:spPr>
          <a:xfrm>
            <a:off x="5436096" y="4509120"/>
            <a:ext cx="2736304" cy="19442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2000" dirty="0"/>
              <a:t>RECUERDE:</a:t>
            </a:r>
          </a:p>
          <a:p>
            <a:pPr algn="ctr"/>
            <a:endParaRPr lang="es-ES" sz="1400" dirty="0"/>
          </a:p>
          <a:p>
            <a:pPr algn="ctr"/>
            <a:r>
              <a:rPr lang="es-ES" sz="2000" b="1" dirty="0"/>
              <a:t>68.0 %</a:t>
            </a:r>
          </a:p>
          <a:p>
            <a:pPr algn="ctr"/>
            <a:r>
              <a:rPr lang="es-ES" sz="2000" b="1" dirty="0"/>
              <a:t>95.0 %</a:t>
            </a:r>
          </a:p>
          <a:p>
            <a:pPr algn="ctr"/>
            <a:r>
              <a:rPr lang="es-ES" sz="2000" b="1" dirty="0"/>
              <a:t>99.7 %</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Medidas de Centralización</a:t>
            </a:r>
            <a:endParaRPr lang="es-ES" sz="1600" dirty="0"/>
          </a:p>
        </p:txBody>
      </p:sp>
      <p:sp>
        <p:nvSpPr>
          <p:cNvPr id="6" name="5 CuadroTexto"/>
          <p:cNvSpPr txBox="1"/>
          <p:nvPr/>
        </p:nvSpPr>
        <p:spPr>
          <a:xfrm>
            <a:off x="395536" y="931361"/>
            <a:ext cx="8424936" cy="625431"/>
          </a:xfrm>
          <a:prstGeom prst="rect">
            <a:avLst/>
          </a:prstGeom>
          <a:noFill/>
        </p:spPr>
        <p:txBody>
          <a:bodyPr wrap="square" numCol="1" rtlCol="0">
            <a:normAutofit/>
          </a:bodyPr>
          <a:lstStyle/>
          <a:p>
            <a:pPr algn="just"/>
            <a:r>
              <a:rPr lang="es-ES" sz="2800" dirty="0"/>
              <a:t>Sirven para localizar el centro de una distribución.</a:t>
            </a:r>
          </a:p>
          <a:p>
            <a:pPr algn="just"/>
            <a:endParaRPr lang="es-ES" sz="2800" dirty="0"/>
          </a:p>
        </p:txBody>
      </p:sp>
      <p:pic>
        <p:nvPicPr>
          <p:cNvPr id="1026" name="Picture 2"/>
          <p:cNvPicPr>
            <a:picLocks noChangeAspect="1" noChangeArrowheads="1"/>
          </p:cNvPicPr>
          <p:nvPr/>
        </p:nvPicPr>
        <p:blipFill>
          <a:blip r:embed="rId3" cstate="print"/>
          <a:srcRect/>
          <a:stretch>
            <a:fillRect/>
          </a:stretch>
        </p:blipFill>
        <p:spPr bwMode="auto">
          <a:xfrm>
            <a:off x="4644008" y="1779408"/>
            <a:ext cx="4248472" cy="1350150"/>
          </a:xfrm>
          <a:prstGeom prst="rect">
            <a:avLst/>
          </a:prstGeom>
          <a:ln>
            <a:noFill/>
          </a:ln>
          <a:effectLst>
            <a:outerShdw blurRad="292100" dist="139700" dir="2700000" algn="tl" rotWithShape="0">
              <a:srgbClr val="333333">
                <a:alpha val="65000"/>
              </a:srgbClr>
            </a:outerShdw>
          </a:effectLst>
        </p:spPr>
      </p:pic>
      <p:sp>
        <p:nvSpPr>
          <p:cNvPr id="13" name="12 Rectángulo redondeado"/>
          <p:cNvSpPr/>
          <p:nvPr/>
        </p:nvSpPr>
        <p:spPr>
          <a:xfrm>
            <a:off x="5883638" y="3494324"/>
            <a:ext cx="1769212" cy="5827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dirty="0"/>
              <a:t>CENTRO</a:t>
            </a:r>
          </a:p>
        </p:txBody>
      </p:sp>
      <p:cxnSp>
        <p:nvCxnSpPr>
          <p:cNvPr id="15" name="14 Conector recto de flecha"/>
          <p:cNvCxnSpPr>
            <a:stCxn id="13" idx="0"/>
          </p:cNvCxnSpPr>
          <p:nvPr/>
        </p:nvCxnSpPr>
        <p:spPr>
          <a:xfrm flipH="1" flipV="1">
            <a:off x="6156176" y="2636912"/>
            <a:ext cx="612068" cy="8574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13" idx="0"/>
          </p:cNvCxnSpPr>
          <p:nvPr/>
        </p:nvCxnSpPr>
        <p:spPr>
          <a:xfrm flipV="1">
            <a:off x="6768244" y="2636912"/>
            <a:ext cx="540060" cy="8574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18 Marcador de número de diapositiva"/>
          <p:cNvSpPr>
            <a:spLocks noGrp="1"/>
          </p:cNvSpPr>
          <p:nvPr>
            <p:ph type="sldNum" sz="quarter" idx="12"/>
          </p:nvPr>
        </p:nvSpPr>
        <p:spPr/>
        <p:txBody>
          <a:bodyPr/>
          <a:lstStyle/>
          <a:p>
            <a:fld id="{71337F4C-C1C5-4BB8-A0C6-C6A470C49856}" type="slidenum">
              <a:rPr lang="es-ES" smtClean="0"/>
              <a:pPr/>
              <a:t>5</a:t>
            </a:fld>
            <a:endParaRPr lang="es-ES"/>
          </a:p>
        </p:txBody>
      </p:sp>
      <p:graphicFrame>
        <p:nvGraphicFramePr>
          <p:cNvPr id="20" name="19 Diagrama"/>
          <p:cNvGraphicFramePr/>
          <p:nvPr/>
        </p:nvGraphicFramePr>
        <p:xfrm>
          <a:off x="395536" y="1628800"/>
          <a:ext cx="4104456" cy="48245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Imagen 6">
            <a:extLst>
              <a:ext uri="{FF2B5EF4-FFF2-40B4-BE49-F238E27FC236}">
                <a16:creationId xmlns:a16="http://schemas.microsoft.com/office/drawing/2014/main" id="{CF5A8278-7469-C350-99FA-CCEB1C5A6A02}"/>
              </a:ext>
            </a:extLst>
          </p:cNvPr>
          <p:cNvPicPr>
            <a:picLocks noChangeAspect="1"/>
          </p:cNvPicPr>
          <p:nvPr/>
        </p:nvPicPr>
        <p:blipFill>
          <a:blip r:embed="rId9"/>
          <a:stretch>
            <a:fillRect/>
          </a:stretch>
        </p:blipFill>
        <p:spPr>
          <a:xfrm>
            <a:off x="-755145" y="2539008"/>
            <a:ext cx="2028825" cy="590550"/>
          </a:xfrm>
          <a:prstGeom prst="rect">
            <a:avLst/>
          </a:prstGeom>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4.23 (T. de </a:t>
            </a:r>
            <a:r>
              <a:rPr lang="es-ES" b="1" dirty="0" err="1">
                <a:solidFill>
                  <a:schemeClr val="tx2">
                    <a:lumMod val="40000"/>
                    <a:lumOff val="60000"/>
                  </a:schemeClr>
                </a:solidFill>
                <a:effectLst>
                  <a:outerShdw blurRad="38100" dist="38100" dir="2700000" algn="tl">
                    <a:srgbClr val="000000">
                      <a:alpha val="43137"/>
                    </a:srgbClr>
                  </a:outerShdw>
                </a:effectLst>
              </a:rPr>
              <a:t>Chebyshev</a:t>
            </a:r>
            <a:r>
              <a:rPr lang="es-ES" b="1" dirty="0">
                <a:solidFill>
                  <a:schemeClr val="tx2">
                    <a:lumMod val="40000"/>
                    <a:lumOff val="60000"/>
                  </a:schemeClr>
                </a:solidFill>
                <a:effectLst>
                  <a:outerShdw blurRad="38100" dist="38100" dir="2700000" algn="tl">
                    <a:srgbClr val="000000">
                      <a:alpha val="43137"/>
                    </a:srgbClr>
                  </a:outerShdw>
                </a:effectLst>
              </a:rPr>
              <a:t>)</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fontScale="92500"/>
          </a:bodyPr>
          <a:lstStyle/>
          <a:p>
            <a:pPr algn="just"/>
            <a:r>
              <a:rPr lang="es-ES" sz="1400" dirty="0"/>
              <a:t>Extractos del libro MENDENHALL, William; BEAVER, Robert; BEAVER, </a:t>
            </a:r>
            <a:r>
              <a:rPr lang="es-ES" sz="1400" dirty="0" err="1"/>
              <a:t>Barbara</a:t>
            </a:r>
            <a:r>
              <a:rPr lang="es-ES" sz="1400" dirty="0"/>
              <a:t> - Introducción a la Probabilidad y Estadística</a:t>
            </a:r>
            <a:endParaRPr lang="es-ES" dirty="0"/>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50</a:t>
            </a:fld>
            <a:endParaRPr lang="es-ES" dirty="0"/>
          </a:p>
        </p:txBody>
      </p:sp>
      <p:pic>
        <p:nvPicPr>
          <p:cNvPr id="35842" name="Picture 2"/>
          <p:cNvPicPr>
            <a:picLocks noChangeAspect="1" noChangeArrowheads="1"/>
          </p:cNvPicPr>
          <p:nvPr/>
        </p:nvPicPr>
        <p:blipFill>
          <a:blip r:embed="rId3" cstate="print"/>
          <a:srcRect/>
          <a:stretch>
            <a:fillRect/>
          </a:stretch>
        </p:blipFill>
        <p:spPr bwMode="auto">
          <a:xfrm>
            <a:off x="700088" y="1080914"/>
            <a:ext cx="7743825" cy="1123950"/>
          </a:xfrm>
          <a:prstGeom prst="rect">
            <a:avLst/>
          </a:prstGeom>
          <a:ln>
            <a:noFill/>
          </a:ln>
          <a:effectLst>
            <a:outerShdw blurRad="292100" dist="139700" dir="2700000" algn="tl" rotWithShape="0">
              <a:srgbClr val="333333">
                <a:alpha val="65000"/>
              </a:srgbClr>
            </a:outerShdw>
          </a:effectLst>
        </p:spPr>
      </p:pic>
      <p:pic>
        <p:nvPicPr>
          <p:cNvPr id="35843" name="Picture 3"/>
          <p:cNvPicPr>
            <a:picLocks noChangeAspect="1" noChangeArrowheads="1"/>
          </p:cNvPicPr>
          <p:nvPr/>
        </p:nvPicPr>
        <p:blipFill>
          <a:blip r:embed="rId4" cstate="print"/>
          <a:srcRect/>
          <a:stretch>
            <a:fillRect/>
          </a:stretch>
        </p:blipFill>
        <p:spPr bwMode="auto">
          <a:xfrm>
            <a:off x="762000" y="2564904"/>
            <a:ext cx="7620000" cy="34194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2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2000" r="-12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a:bodyPr>
          <a:lstStyle/>
          <a:p>
            <a:r>
              <a:rPr lang="es-ES" sz="4000" b="1" dirty="0"/>
              <a:t>Lecturas</a:t>
            </a:r>
          </a:p>
        </p:txBody>
      </p:sp>
      <p:sp>
        <p:nvSpPr>
          <p:cNvPr id="3" name="2 Marcador de contenido"/>
          <p:cNvSpPr>
            <a:spLocks noGrp="1"/>
          </p:cNvSpPr>
          <p:nvPr>
            <p:ph idx="1"/>
          </p:nvPr>
        </p:nvSpPr>
        <p:spPr>
          <a:xfrm>
            <a:off x="457200" y="1052736"/>
            <a:ext cx="8229600" cy="5256584"/>
          </a:xfrm>
          <a:noFill/>
        </p:spPr>
        <p:txBody>
          <a:bodyPr>
            <a:normAutofit fontScale="85000" lnSpcReduction="10000"/>
          </a:bodyPr>
          <a:lstStyle/>
          <a:p>
            <a:r>
              <a:rPr lang="es-ES" b="1" dirty="0">
                <a:solidFill>
                  <a:srgbClr val="FF0000"/>
                </a:solidFill>
              </a:rPr>
              <a:t>Anderson</a:t>
            </a:r>
            <a:endParaRPr lang="es-ES" dirty="0"/>
          </a:p>
          <a:p>
            <a:pPr>
              <a:buNone/>
            </a:pPr>
            <a:r>
              <a:rPr lang="es-ES" dirty="0"/>
              <a:t>	p.82 (La Estadística en la Práctica)</a:t>
            </a:r>
          </a:p>
          <a:p>
            <a:pPr algn="just"/>
            <a:r>
              <a:rPr lang="es-ES" b="1" dirty="0" err="1">
                <a:solidFill>
                  <a:srgbClr val="FF0000"/>
                </a:solidFill>
              </a:rPr>
              <a:t>Triola</a:t>
            </a:r>
            <a:r>
              <a:rPr lang="es-ES" dirty="0"/>
              <a:t> </a:t>
            </a:r>
          </a:p>
          <a:p>
            <a:pPr algn="just">
              <a:buNone/>
            </a:pPr>
            <a:r>
              <a:rPr lang="es-ES" dirty="0"/>
              <a:t>	p. 85 (Cuadro resumen y explicación sobre sesgos)	</a:t>
            </a:r>
          </a:p>
          <a:p>
            <a:pPr algn="just"/>
            <a:r>
              <a:rPr lang="es-ES" b="1" dirty="0" err="1">
                <a:solidFill>
                  <a:srgbClr val="FF0000"/>
                </a:solidFill>
              </a:rPr>
              <a:t>Mendenhall</a:t>
            </a:r>
            <a:r>
              <a:rPr lang="es-ES" dirty="0"/>
              <a:t> </a:t>
            </a:r>
          </a:p>
          <a:p>
            <a:pPr algn="just">
              <a:buNone/>
            </a:pPr>
            <a:r>
              <a:rPr lang="es-ES" dirty="0"/>
              <a:t>	p. 66 (Sobre la significancia práctica de la desviación estándar. Teorema de </a:t>
            </a:r>
            <a:r>
              <a:rPr lang="es-ES" dirty="0" err="1"/>
              <a:t>Chebyshev</a:t>
            </a:r>
            <a:r>
              <a:rPr lang="es-ES" dirty="0"/>
              <a:t>)</a:t>
            </a:r>
          </a:p>
          <a:p>
            <a:pPr algn="just"/>
            <a:r>
              <a:rPr lang="es-ES" b="1" dirty="0" err="1">
                <a:solidFill>
                  <a:srgbClr val="FF0000"/>
                </a:solidFill>
              </a:rPr>
              <a:t>Levin</a:t>
            </a:r>
            <a:r>
              <a:rPr lang="es-ES" dirty="0"/>
              <a:t> </a:t>
            </a:r>
          </a:p>
          <a:p>
            <a:pPr algn="just">
              <a:buNone/>
            </a:pPr>
            <a:r>
              <a:rPr lang="es-ES" dirty="0"/>
              <a:t>	p. 58 y 59 (Explicación de los conceptos)</a:t>
            </a:r>
          </a:p>
          <a:p>
            <a:pPr algn="just">
              <a:buNone/>
            </a:pPr>
            <a:r>
              <a:rPr lang="es-ES" dirty="0"/>
              <a:t>	p. 118 (Repaso de los términos introducidos)</a:t>
            </a:r>
          </a:p>
          <a:p>
            <a:pPr algn="just">
              <a:buNone/>
            </a:pPr>
            <a:r>
              <a:rPr lang="es-ES" dirty="0"/>
              <a:t>	p. 119 a 121 (Resumen de ecuaciones)</a:t>
            </a:r>
          </a:p>
        </p:txBody>
      </p:sp>
      <p:sp>
        <p:nvSpPr>
          <p:cNvPr id="4" name="3 Marcador de número de diapositiva"/>
          <p:cNvSpPr>
            <a:spLocks noGrp="1"/>
          </p:cNvSpPr>
          <p:nvPr>
            <p:ph type="sldNum" sz="quarter" idx="12"/>
          </p:nvPr>
        </p:nvSpPr>
        <p:spPr/>
        <p:txBody>
          <a:bodyPr/>
          <a:lstStyle/>
          <a:p>
            <a:fld id="{71337F4C-C1C5-4BB8-A0C6-C6A470C49856}" type="slidenum">
              <a:rPr lang="es-ES" smtClean="0"/>
              <a:pPr/>
              <a:t>51</a:t>
            </a:fld>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Media Aritmética</a:t>
            </a:r>
            <a:endParaRPr lang="es-ES" sz="1600" dirty="0"/>
          </a:p>
        </p:txBody>
      </p:sp>
      <p:sp>
        <p:nvSpPr>
          <p:cNvPr id="6" name="5 CuadroTexto"/>
          <p:cNvSpPr txBox="1"/>
          <p:nvPr/>
        </p:nvSpPr>
        <p:spPr>
          <a:xfrm>
            <a:off x="395536" y="931361"/>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pic>
        <p:nvPicPr>
          <p:cNvPr id="2050" name="Picture 2"/>
          <p:cNvPicPr>
            <a:picLocks noChangeAspect="1" noChangeArrowheads="1"/>
          </p:cNvPicPr>
          <p:nvPr/>
        </p:nvPicPr>
        <p:blipFill>
          <a:blip r:embed="rId3" cstate="print"/>
          <a:srcRect/>
          <a:stretch>
            <a:fillRect/>
          </a:stretch>
        </p:blipFill>
        <p:spPr bwMode="auto">
          <a:xfrm>
            <a:off x="1187624" y="1412776"/>
            <a:ext cx="6629400" cy="1647825"/>
          </a:xfrm>
          <a:prstGeom prst="rect">
            <a:avLst/>
          </a:prstGeom>
          <a:ln>
            <a:noFill/>
          </a:ln>
          <a:effectLst>
            <a:outerShdw blurRad="292100" dist="139700" dir="2700000" algn="tl" rotWithShape="0">
              <a:srgbClr val="333333">
                <a:alpha val="65000"/>
              </a:srgbClr>
            </a:outerShdw>
          </a:effectLst>
        </p:spPr>
      </p:pic>
      <p:pic>
        <p:nvPicPr>
          <p:cNvPr id="2051" name="Picture 3"/>
          <p:cNvPicPr>
            <a:picLocks noChangeAspect="1" noChangeArrowheads="1"/>
          </p:cNvPicPr>
          <p:nvPr/>
        </p:nvPicPr>
        <p:blipFill>
          <a:blip r:embed="rId4" cstate="print"/>
          <a:srcRect/>
          <a:stretch>
            <a:fillRect/>
          </a:stretch>
        </p:blipFill>
        <p:spPr bwMode="auto">
          <a:xfrm>
            <a:off x="1187624" y="3284984"/>
            <a:ext cx="6629400" cy="1657350"/>
          </a:xfrm>
          <a:prstGeom prst="rect">
            <a:avLst/>
          </a:prstGeom>
          <a:ln>
            <a:noFill/>
          </a:ln>
          <a:effectLst>
            <a:outerShdw blurRad="292100" dist="139700" dir="2700000" algn="tl" rotWithShape="0">
              <a:srgbClr val="333333">
                <a:alpha val="65000"/>
              </a:srgbClr>
            </a:outerShdw>
          </a:effectLst>
        </p:spPr>
      </p:pic>
      <p:sp>
        <p:nvSpPr>
          <p:cNvPr id="11" name="10 Rectángulo redondeado"/>
          <p:cNvSpPr/>
          <p:nvPr/>
        </p:nvSpPr>
        <p:spPr>
          <a:xfrm>
            <a:off x="971600" y="5301208"/>
            <a:ext cx="7128792" cy="12241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2000" b="1" u="sng" dirty="0"/>
              <a:t>ADVERTENCIA</a:t>
            </a:r>
            <a:r>
              <a:rPr lang="es-ES" sz="2000" dirty="0"/>
              <a:t>: Si existen valores muy altos o muy bajos respecto a la mayoría, la media aritmética no es representativa del valor central de la muestra.</a:t>
            </a:r>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6</a:t>
            </a:fld>
            <a:endParaRPr lang="es-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4.1</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pic>
        <p:nvPicPr>
          <p:cNvPr id="5122" name="Picture 2"/>
          <p:cNvPicPr>
            <a:picLocks noChangeAspect="1" noChangeArrowheads="1"/>
          </p:cNvPicPr>
          <p:nvPr/>
        </p:nvPicPr>
        <p:blipFill>
          <a:blip r:embed="rId3" cstate="print"/>
          <a:srcRect/>
          <a:stretch>
            <a:fillRect/>
          </a:stretch>
        </p:blipFill>
        <p:spPr bwMode="auto">
          <a:xfrm>
            <a:off x="1313880" y="1149251"/>
            <a:ext cx="6372225" cy="790575"/>
          </a:xfrm>
          <a:prstGeom prst="rect">
            <a:avLst/>
          </a:prstGeom>
          <a:ln>
            <a:noFill/>
          </a:ln>
          <a:effectLst>
            <a:outerShdw blurRad="292100" dist="139700" dir="2700000" algn="tl" rotWithShape="0">
              <a:srgbClr val="333333">
                <a:alpha val="65000"/>
              </a:srgbClr>
            </a:outerShdw>
          </a:effectLst>
        </p:spPr>
      </p:pic>
      <p:sp>
        <p:nvSpPr>
          <p:cNvPr id="6" name="1 Título"/>
          <p:cNvSpPr txBox="1">
            <a:spLocks/>
          </p:cNvSpPr>
          <p:nvPr/>
        </p:nvSpPr>
        <p:spPr>
          <a:xfrm>
            <a:off x="395536" y="2324373"/>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5123" name="Picture 3"/>
          <p:cNvPicPr>
            <a:picLocks noChangeAspect="1" noChangeArrowheads="1"/>
          </p:cNvPicPr>
          <p:nvPr/>
        </p:nvPicPr>
        <p:blipFill>
          <a:blip r:embed="rId4" cstate="print"/>
          <a:srcRect/>
          <a:stretch>
            <a:fillRect/>
          </a:stretch>
        </p:blipFill>
        <p:spPr bwMode="auto">
          <a:xfrm>
            <a:off x="2714055" y="3212976"/>
            <a:ext cx="3571875" cy="1819275"/>
          </a:xfrm>
          <a:prstGeom prst="rect">
            <a:avLst/>
          </a:prstGeom>
          <a:ln>
            <a:noFill/>
          </a:ln>
          <a:effectLst>
            <a:outerShdw blurRad="292100" dist="139700" dir="2700000" algn="tl" rotWithShape="0">
              <a:srgbClr val="333333">
                <a:alpha val="65000"/>
              </a:srgbClr>
            </a:outerShdw>
          </a:effectLst>
        </p:spPr>
      </p:pic>
      <p:sp>
        <p:nvSpPr>
          <p:cNvPr id="8" name="7 Marcador de número de diapositiva"/>
          <p:cNvSpPr>
            <a:spLocks noGrp="1"/>
          </p:cNvSpPr>
          <p:nvPr>
            <p:ph type="sldNum" sz="quarter" idx="12"/>
          </p:nvPr>
        </p:nvSpPr>
        <p:spPr/>
        <p:txBody>
          <a:bodyPr/>
          <a:lstStyle/>
          <a:p>
            <a:fld id="{71337F4C-C1C5-4BB8-A0C6-C6A470C49856}" type="slidenum">
              <a:rPr lang="es-ES" smtClean="0"/>
              <a:pPr/>
              <a:t>7</a:t>
            </a:fld>
            <a:endParaRPr lang="es-ES"/>
          </a:p>
        </p:txBody>
      </p:sp>
      <p:sp>
        <p:nvSpPr>
          <p:cNvPr id="9" name="8 Rectángulo"/>
          <p:cNvSpPr/>
          <p:nvPr/>
        </p:nvSpPr>
        <p:spPr>
          <a:xfrm>
            <a:off x="1326354" y="1151174"/>
            <a:ext cx="1584176"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fade">
                                      <p:cBhvr>
                                        <p:cTn id="10" dur="2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1008112"/>
          </a:xfrm>
        </p:spPr>
        <p:txBody>
          <a:bodyPr>
            <a:noAutofit/>
          </a:bodyPr>
          <a:lstStyle/>
          <a:p>
            <a:r>
              <a:rPr lang="es-ES" sz="4000" b="1" dirty="0">
                <a:solidFill>
                  <a:schemeClr val="tx2">
                    <a:lumMod val="40000"/>
                    <a:lumOff val="60000"/>
                  </a:schemeClr>
                </a:solidFill>
                <a:effectLst>
                  <a:outerShdw blurRad="38100" dist="38100" dir="2700000" algn="tl">
                    <a:srgbClr val="000000">
                      <a:alpha val="43137"/>
                    </a:srgbClr>
                  </a:outerShdw>
                </a:effectLst>
              </a:rPr>
              <a:t>Media Aritmética </a:t>
            </a:r>
            <a:br>
              <a:rPr lang="es-ES" sz="4000" b="1" dirty="0">
                <a:solidFill>
                  <a:schemeClr val="tx2">
                    <a:lumMod val="40000"/>
                    <a:lumOff val="60000"/>
                  </a:schemeClr>
                </a:solidFill>
                <a:effectLst>
                  <a:outerShdw blurRad="38100" dist="38100" dir="2700000" algn="tl">
                    <a:srgbClr val="000000">
                      <a:alpha val="43137"/>
                    </a:srgbClr>
                  </a:outerShdw>
                </a:effectLst>
              </a:rPr>
            </a:br>
            <a:r>
              <a:rPr lang="es-ES" sz="4000" b="1" dirty="0">
                <a:solidFill>
                  <a:schemeClr val="tx2">
                    <a:lumMod val="40000"/>
                    <a:lumOff val="60000"/>
                  </a:schemeClr>
                </a:solidFill>
                <a:effectLst>
                  <a:outerShdw blurRad="38100" dist="38100" dir="2700000" algn="tl">
                    <a:srgbClr val="000000">
                      <a:alpha val="43137"/>
                    </a:srgbClr>
                  </a:outerShdw>
                </a:effectLst>
              </a:rPr>
              <a:t>(datos agrupados en clases)</a:t>
            </a:r>
            <a:endParaRPr lang="es-ES" sz="1400" dirty="0"/>
          </a:p>
        </p:txBody>
      </p:sp>
      <p:sp>
        <p:nvSpPr>
          <p:cNvPr id="6" name="5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pic>
        <p:nvPicPr>
          <p:cNvPr id="3074" name="Picture 2"/>
          <p:cNvPicPr>
            <a:picLocks noChangeAspect="1" noChangeArrowheads="1"/>
          </p:cNvPicPr>
          <p:nvPr/>
        </p:nvPicPr>
        <p:blipFill>
          <a:blip r:embed="rId3" cstate="print"/>
          <a:srcRect/>
          <a:stretch>
            <a:fillRect/>
          </a:stretch>
        </p:blipFill>
        <p:spPr bwMode="auto">
          <a:xfrm>
            <a:off x="1187624" y="2060848"/>
            <a:ext cx="6629400" cy="2524125"/>
          </a:xfrm>
          <a:prstGeom prst="rect">
            <a:avLst/>
          </a:prstGeom>
          <a:ln>
            <a:noFill/>
          </a:ln>
          <a:effectLst>
            <a:outerShdw blurRad="292100" dist="139700" dir="2700000" algn="tl" rotWithShape="0">
              <a:srgbClr val="333333">
                <a:alpha val="65000"/>
              </a:srgbClr>
            </a:outerShdw>
          </a:effectLst>
        </p:spPr>
      </p:pic>
      <p:sp>
        <p:nvSpPr>
          <p:cNvPr id="5" name="4 Marcador de número de diapositiva"/>
          <p:cNvSpPr>
            <a:spLocks noGrp="1"/>
          </p:cNvSpPr>
          <p:nvPr>
            <p:ph type="sldNum" sz="quarter" idx="12"/>
          </p:nvPr>
        </p:nvSpPr>
        <p:spPr/>
        <p:txBody>
          <a:bodyPr/>
          <a:lstStyle/>
          <a:p>
            <a:fld id="{71337F4C-C1C5-4BB8-A0C6-C6A470C49856}" type="slidenum">
              <a:rPr lang="es-ES" smtClean="0"/>
              <a:pPr/>
              <a:t>8</a:t>
            </a:fld>
            <a:endParaRPr lang="es-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a:solidFill>
                  <a:schemeClr val="tx2">
                    <a:lumMod val="40000"/>
                    <a:lumOff val="60000"/>
                  </a:schemeClr>
                </a:solidFill>
                <a:effectLst>
                  <a:outerShdw blurRad="38100" dist="38100" dir="2700000" algn="tl">
                    <a:srgbClr val="000000">
                      <a:alpha val="43137"/>
                    </a:srgbClr>
                  </a:outerShdw>
                </a:effectLst>
              </a:rPr>
              <a:t>Ejercicio 4.2</a:t>
            </a:r>
            <a:endParaRPr lang="es-ES" sz="1600" dirty="0"/>
          </a:p>
        </p:txBody>
      </p:sp>
      <p:sp>
        <p:nvSpPr>
          <p:cNvPr id="4" name="3 CuadroTexto"/>
          <p:cNvSpPr txBox="1"/>
          <p:nvPr/>
        </p:nvSpPr>
        <p:spPr>
          <a:xfrm>
            <a:off x="395536" y="6403969"/>
            <a:ext cx="8424936" cy="409407"/>
          </a:xfrm>
          <a:prstGeom prst="rect">
            <a:avLst/>
          </a:prstGeom>
          <a:noFill/>
        </p:spPr>
        <p:txBody>
          <a:bodyPr wrap="square" numCol="1" rtlCol="0">
            <a:normAutofit/>
          </a:bodyPr>
          <a:lstStyle/>
          <a:p>
            <a:pPr algn="just"/>
            <a:r>
              <a:rPr lang="es-ES" sz="1400" dirty="0"/>
              <a:t>Extractos del libro LEVIN, Richard; RUBIN, David - Estadística para Administración y Economía (7ma </a:t>
            </a:r>
            <a:r>
              <a:rPr lang="es-ES" sz="1400" dirty="0" err="1"/>
              <a:t>ed</a:t>
            </a:r>
            <a:r>
              <a:rPr lang="es-ES" sz="1400" dirty="0"/>
              <a:t> revisada)</a:t>
            </a:r>
          </a:p>
          <a:p>
            <a:endParaRPr lang="es-ES" dirty="0"/>
          </a:p>
          <a:p>
            <a:endParaRPr lang="es-ES" dirty="0"/>
          </a:p>
        </p:txBody>
      </p:sp>
      <p:pic>
        <p:nvPicPr>
          <p:cNvPr id="7" name="Picture 3"/>
          <p:cNvPicPr>
            <a:picLocks noChangeAspect="1" noChangeArrowheads="1"/>
          </p:cNvPicPr>
          <p:nvPr/>
        </p:nvPicPr>
        <p:blipFill>
          <a:blip r:embed="rId3" cstate="print"/>
          <a:srcRect/>
          <a:stretch>
            <a:fillRect/>
          </a:stretch>
        </p:blipFill>
        <p:spPr bwMode="auto">
          <a:xfrm>
            <a:off x="760115" y="1429122"/>
            <a:ext cx="2371725" cy="2647950"/>
          </a:xfrm>
          <a:prstGeom prst="rect">
            <a:avLst/>
          </a:prstGeom>
          <a:ln>
            <a:noFill/>
          </a:ln>
          <a:effectLst>
            <a:outerShdw blurRad="292100" dist="139700" dir="2700000" algn="tl" rotWithShape="0">
              <a:srgbClr val="333333">
                <a:alpha val="65000"/>
              </a:srgbClr>
            </a:outerShdw>
          </a:effectLst>
        </p:spPr>
      </p:pic>
      <p:sp>
        <p:nvSpPr>
          <p:cNvPr id="8" name="7 Rectángulo redondeado"/>
          <p:cNvSpPr/>
          <p:nvPr/>
        </p:nvSpPr>
        <p:spPr>
          <a:xfrm>
            <a:off x="3635896" y="1412776"/>
            <a:ext cx="4968552" cy="2736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t>Para resolver este ejercicio vamos a tener que calcular el punto medio de cada clase, multiplicar por la frecuencia y utilizar la fórmula [3-3]</a:t>
            </a:r>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9</a:t>
            </a:fld>
            <a:endParaRPr lang="es-ES"/>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14204</TotalTime>
  <Words>2325</Words>
  <Application>Microsoft Office PowerPoint</Application>
  <PresentationFormat>Presentación en pantalla (4:3)</PresentationFormat>
  <Paragraphs>269</Paragraphs>
  <Slides>51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51</vt:i4>
      </vt:variant>
    </vt:vector>
  </HeadingPairs>
  <TitlesOfParts>
    <vt:vector size="54" baseType="lpstr">
      <vt:lpstr>Arial</vt:lpstr>
      <vt:lpstr>Calibri</vt:lpstr>
      <vt:lpstr>Tema de Office</vt:lpstr>
      <vt:lpstr>ESTADÍSTICA</vt:lpstr>
      <vt:lpstr>Presentación de PowerPoint</vt:lpstr>
      <vt:lpstr>Buscando un significado…</vt:lpstr>
      <vt:lpstr>Algunas consideraciones</vt:lpstr>
      <vt:lpstr>Medidas de Centralización</vt:lpstr>
      <vt:lpstr>Media Aritmética</vt:lpstr>
      <vt:lpstr>Ejercicio 4.1</vt:lpstr>
      <vt:lpstr>Media Aritmética  (datos agrupados en clases)</vt:lpstr>
      <vt:lpstr>Ejercicio 4.2</vt:lpstr>
      <vt:lpstr>Solución</vt:lpstr>
      <vt:lpstr>Media Aritmética  (intervalos usando códigos)</vt:lpstr>
      <vt:lpstr>Ejercicio 4.3</vt:lpstr>
      <vt:lpstr>Ejercicio 4.4 (Media Aritmética)</vt:lpstr>
      <vt:lpstr>Ejercicio 4.4 (Solución)</vt:lpstr>
      <vt:lpstr>Ejercicio 4.5 (Media Aritmética)</vt:lpstr>
      <vt:lpstr>Media Ponderada</vt:lpstr>
      <vt:lpstr>Ejercicio 4.6 (Media Ponderada)</vt:lpstr>
      <vt:lpstr>Ejercicio 4.7 (Media Ponderada)</vt:lpstr>
      <vt:lpstr>Ejercicio 4.7 (Solución)</vt:lpstr>
      <vt:lpstr>Ejercicio 4.8 (Media Ponderada)</vt:lpstr>
      <vt:lpstr>Media Geométrica</vt:lpstr>
      <vt:lpstr>Ejercicio 4.9 (Media Geométrica)</vt:lpstr>
      <vt:lpstr>Ejercicio 4.10 (Media Geométrica)</vt:lpstr>
      <vt:lpstr>Ejercicio 4.11 (Media Geométrica)</vt:lpstr>
      <vt:lpstr>Mediana</vt:lpstr>
      <vt:lpstr>Ejercicio 4.12 (Mediana)</vt:lpstr>
      <vt:lpstr>Ejercicio 4.13 (Mediana)</vt:lpstr>
      <vt:lpstr>Mediana en agrupación por clases</vt:lpstr>
      <vt:lpstr>Ejercicio 4.14 (Mediana en intervalos)</vt:lpstr>
      <vt:lpstr>Ejercicio 4.14 (Mediana en intervalos)</vt:lpstr>
      <vt:lpstr>Ejercicio 4.15 (Media y Mediana)</vt:lpstr>
      <vt:lpstr>Ejercicio 4.16 (Mediana)</vt:lpstr>
      <vt:lpstr>Ejercicio 4.16 (Mediana)</vt:lpstr>
      <vt:lpstr>Moda</vt:lpstr>
      <vt:lpstr>Moda en intervalos de clase</vt:lpstr>
      <vt:lpstr>Ejercicio 4.17 (Moda)</vt:lpstr>
      <vt:lpstr>Ejercicio 4.18 (Distribución Bimodal)</vt:lpstr>
      <vt:lpstr>Ejercicio 4.19 (Moda en intervalos)</vt:lpstr>
      <vt:lpstr>Comparación de Media, Mediana y Moda</vt:lpstr>
      <vt:lpstr>Ejercicio 4.20 (Moda y Media)</vt:lpstr>
      <vt:lpstr>Ejercicio 4.21 (Moda y Media)</vt:lpstr>
      <vt:lpstr>Medidas de Dispersión</vt:lpstr>
      <vt:lpstr>Rango</vt:lpstr>
      <vt:lpstr>Varianza de la Población</vt:lpstr>
      <vt:lpstr>Desviación estándar de la Población</vt:lpstr>
      <vt:lpstr>Ejercicio 4.22 (Varianza y desviación estándar)</vt:lpstr>
      <vt:lpstr>Presentación de PowerPoint</vt:lpstr>
      <vt:lpstr>Coeficiente de Variación</vt:lpstr>
      <vt:lpstr>Teorema de Chebyshev</vt:lpstr>
      <vt:lpstr>Ejercicio 4.23 (T. de Chebyshev)</vt:lpstr>
      <vt:lpstr>Lecturas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ESTADÍSTICA</dc:title>
  <dc:creator>marcelo</dc:creator>
  <cp:lastModifiedBy>Tordoya, Gerardo</cp:lastModifiedBy>
  <cp:revision>611</cp:revision>
  <dcterms:created xsi:type="dcterms:W3CDTF">2014-03-13T15:14:48Z</dcterms:created>
  <dcterms:modified xsi:type="dcterms:W3CDTF">2022-12-15T22:23:51Z</dcterms:modified>
</cp:coreProperties>
</file>