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57" r:id="rId4"/>
    <p:sldId id="307" r:id="rId5"/>
    <p:sldId id="308" r:id="rId6"/>
    <p:sldId id="293" r:id="rId7"/>
    <p:sldId id="301" r:id="rId8"/>
    <p:sldId id="302" r:id="rId9"/>
    <p:sldId id="312" r:id="rId10"/>
    <p:sldId id="292" r:id="rId11"/>
    <p:sldId id="303" r:id="rId12"/>
    <p:sldId id="283" r:id="rId13"/>
    <p:sldId id="305" r:id="rId14"/>
    <p:sldId id="304" r:id="rId15"/>
    <p:sldId id="306" r:id="rId16"/>
    <p:sldId id="309" r:id="rId17"/>
    <p:sldId id="289" r:id="rId18"/>
    <p:sldId id="311" r:id="rId19"/>
    <p:sldId id="310" r:id="rId20"/>
    <p:sldId id="313" r:id="rId21"/>
    <p:sldId id="314" r:id="rId22"/>
    <p:sldId id="315" r:id="rId23"/>
    <p:sldId id="317" r:id="rId24"/>
    <p:sldId id="318" r:id="rId25"/>
    <p:sldId id="316" r:id="rId26"/>
    <p:sldId id="298" r:id="rId27"/>
    <p:sldId id="319" r:id="rId28"/>
    <p:sldId id="300" r:id="rId2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s-ES"/>
  <c:chart>
    <c:plotArea>
      <c:layout/>
      <c:pieChart>
        <c:varyColors val="1"/>
        <c:ser>
          <c:idx val="0"/>
          <c:order val="0"/>
          <c:cat>
            <c:strRef>
              <c:f>Hoja1!$A$1:$A$4</c:f>
              <c:strCache>
                <c:ptCount val="4"/>
                <c:pt idx="0">
                  <c:v>[150; 160)  </c:v>
                </c:pt>
                <c:pt idx="1">
                  <c:v>[160; 170)  </c:v>
                </c:pt>
                <c:pt idx="2">
                  <c:v>[170; 180)  </c:v>
                </c:pt>
                <c:pt idx="3">
                  <c:v>[180; 190)  </c:v>
                </c:pt>
              </c:strCache>
            </c:strRef>
          </c:cat>
          <c:val>
            <c:numRef>
              <c:f>Hoja1!$B$1:$B$4</c:f>
              <c:numCache>
                <c:formatCode>0%</c:formatCode>
                <c:ptCount val="4"/>
                <c:pt idx="0">
                  <c:v>0.25</c:v>
                </c:pt>
                <c:pt idx="1">
                  <c:v>0.4</c:v>
                </c:pt>
                <c:pt idx="2">
                  <c:v>0.30000000000000016</c:v>
                </c:pt>
                <c:pt idx="3">
                  <c:v>5.0000000000000031E-2</c:v>
                </c:pt>
              </c:numCache>
            </c:numRef>
          </c:val>
        </c:ser>
        <c:firstSliceAng val="0"/>
      </c:pieChart>
    </c:plotArea>
    <c:legend>
      <c:legendPos val="r"/>
      <c:layout>
        <c:manualLayout>
          <c:xMode val="edge"/>
          <c:yMode val="edge"/>
          <c:x val="0.79031975374383689"/>
          <c:y val="0.2438476223730244"/>
          <c:w val="0.20968024625616319"/>
          <c:h val="0.38632668932476949"/>
        </c:manualLayout>
      </c:layout>
      <c:txPr>
        <a:bodyPr/>
        <a:lstStyle/>
        <a:p>
          <a:pPr>
            <a:defRPr sz="1200"/>
          </a:pPr>
          <a:endParaRPr lang="es-E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ES"/>
  <c:chart>
    <c:plotArea>
      <c:layout/>
      <c:lineChart>
        <c:grouping val="standard"/>
        <c:ser>
          <c:idx val="0"/>
          <c:order val="0"/>
          <c:cat>
            <c:strRef>
              <c:f>Hoja1!$A$1:$A$4</c:f>
              <c:strCache>
                <c:ptCount val="4"/>
                <c:pt idx="0">
                  <c:v>[150; 160)  </c:v>
                </c:pt>
                <c:pt idx="1">
                  <c:v>[160; 170)  </c:v>
                </c:pt>
                <c:pt idx="2">
                  <c:v>[170; 180)  </c:v>
                </c:pt>
                <c:pt idx="3">
                  <c:v>[180; 190)  </c:v>
                </c:pt>
              </c:strCache>
            </c:strRef>
          </c:cat>
          <c:val>
            <c:numRef>
              <c:f>Hoja1!$B$1:$B$4</c:f>
              <c:numCache>
                <c:formatCode>0%</c:formatCode>
                <c:ptCount val="4"/>
                <c:pt idx="0">
                  <c:v>0.25</c:v>
                </c:pt>
                <c:pt idx="1">
                  <c:v>0.4</c:v>
                </c:pt>
                <c:pt idx="2">
                  <c:v>0.30000000000000016</c:v>
                </c:pt>
                <c:pt idx="3">
                  <c:v>0.05</c:v>
                </c:pt>
              </c:numCache>
            </c:numRef>
          </c:val>
        </c:ser>
        <c:marker val="1"/>
        <c:axId val="104993152"/>
        <c:axId val="104994688"/>
      </c:lineChart>
      <c:catAx>
        <c:axId val="104993152"/>
        <c:scaling>
          <c:orientation val="minMax"/>
        </c:scaling>
        <c:axPos val="b"/>
        <c:tickLblPos val="nextTo"/>
        <c:crossAx val="104994688"/>
        <c:crosses val="autoZero"/>
        <c:auto val="1"/>
        <c:lblAlgn val="ctr"/>
        <c:lblOffset val="100"/>
      </c:catAx>
      <c:valAx>
        <c:axId val="104994688"/>
        <c:scaling>
          <c:orientation val="minMax"/>
        </c:scaling>
        <c:axPos val="l"/>
        <c:majorGridlines/>
        <c:numFmt formatCode="0%" sourceLinked="1"/>
        <c:tickLblPos val="nextTo"/>
        <c:crossAx val="104993152"/>
        <c:crosses val="autoZero"/>
        <c:crossBetween val="between"/>
      </c:val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155C3ADA-1C46-42AC-AA13-7330843DF97B}" type="datetimeFigureOut">
              <a:rPr lang="es-ES" smtClean="0"/>
              <a:pPr/>
              <a:t>26/08/2014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155C3ADA-1C46-42AC-AA13-7330843DF97B}" type="datetimeFigureOut">
              <a:rPr lang="es-ES" smtClean="0"/>
              <a:pPr/>
              <a:t>26/08/2014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155C3ADA-1C46-42AC-AA13-7330843DF97B}" type="datetimeFigureOut">
              <a:rPr lang="es-ES" smtClean="0"/>
              <a:pPr/>
              <a:t>26/08/2014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155C3ADA-1C46-42AC-AA13-7330843DF97B}" type="datetimeFigureOut">
              <a:rPr lang="es-ES" smtClean="0"/>
              <a:pPr/>
              <a:t>26/08/2014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155C3ADA-1C46-42AC-AA13-7330843DF97B}" type="datetimeFigureOut">
              <a:rPr lang="es-ES" smtClean="0"/>
              <a:pPr/>
              <a:t>26/08/2014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155C3ADA-1C46-42AC-AA13-7330843DF97B}" type="datetimeFigureOut">
              <a:rPr lang="es-ES" smtClean="0"/>
              <a:pPr/>
              <a:t>26/08/2014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155C3ADA-1C46-42AC-AA13-7330843DF97B}" type="datetimeFigureOut">
              <a:rPr lang="es-ES" smtClean="0"/>
              <a:pPr/>
              <a:t>26/08/2014</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155C3ADA-1C46-42AC-AA13-7330843DF97B}" type="datetimeFigureOut">
              <a:rPr lang="es-ES" smtClean="0"/>
              <a:pPr/>
              <a:t>26/08/2014</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55C3ADA-1C46-42AC-AA13-7330843DF97B}" type="datetimeFigureOut">
              <a:rPr lang="es-ES" smtClean="0"/>
              <a:pPr/>
              <a:t>26/08/2014</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55C3ADA-1C46-42AC-AA13-7330843DF97B}" type="datetimeFigureOut">
              <a:rPr lang="es-ES" smtClean="0"/>
              <a:pPr/>
              <a:t>26/08/2014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55C3ADA-1C46-42AC-AA13-7330843DF97B}" type="datetimeFigureOut">
              <a:rPr lang="es-ES" smtClean="0"/>
              <a:pPr/>
              <a:t>26/08/2014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C3ADA-1C46-42AC-AA13-7330843DF97B}" type="datetimeFigureOut">
              <a:rPr lang="es-ES" smtClean="0"/>
              <a:pPr/>
              <a:t>26/08/2014</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337F4C-C1C5-4BB8-A0C6-C6A470C49856}"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3.gif"/></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gif"/><Relationship Id="rId7" Type="http://schemas.openxmlformats.org/officeDocument/2006/relationships/image" Target="../media/image22.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gif"/></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4.gif"/></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10.gif"/><Relationship Id="rId4"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6000" r="-16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0" y="0"/>
            <a:ext cx="8420472" cy="1470025"/>
          </a:xfrm>
        </p:spPr>
        <p:txBody>
          <a:bodyPr>
            <a:noAutofit/>
          </a:bodyPr>
          <a:lstStyle/>
          <a:p>
            <a:r>
              <a:rPr lang="es-ES" sz="11500" b="1" dirty="0" smtClean="0">
                <a:solidFill>
                  <a:schemeClr val="tx2">
                    <a:lumMod val="40000"/>
                    <a:lumOff val="60000"/>
                  </a:schemeClr>
                </a:solidFill>
                <a:effectLst>
                  <a:outerShdw blurRad="38100" dist="38100" dir="2700000" algn="tl">
                    <a:srgbClr val="000000">
                      <a:alpha val="43137"/>
                    </a:srgbClr>
                  </a:outerShdw>
                </a:effectLst>
              </a:rPr>
              <a:t>ESTADÍSTICA</a:t>
            </a:r>
            <a:endParaRPr lang="es-ES" sz="11500" b="1" dirty="0">
              <a:solidFill>
                <a:schemeClr val="tx2">
                  <a:lumMod val="40000"/>
                  <a:lumOff val="60000"/>
                </a:schemeClr>
              </a:solidFill>
              <a:effectLst>
                <a:outerShdw blurRad="38100" dist="38100" dir="2700000" algn="tl">
                  <a:srgbClr val="000000">
                    <a:alpha val="43137"/>
                  </a:srgbClr>
                </a:outerShdw>
              </a:effectLst>
            </a:endParaRPr>
          </a:p>
        </p:txBody>
      </p:sp>
      <p:sp>
        <p:nvSpPr>
          <p:cNvPr id="5" name="1 Título"/>
          <p:cNvSpPr txBox="1">
            <a:spLocks/>
          </p:cNvSpPr>
          <p:nvPr/>
        </p:nvSpPr>
        <p:spPr>
          <a:xfrm>
            <a:off x="4355976" y="1340769"/>
            <a:ext cx="3816424" cy="1008112"/>
          </a:xfrm>
          <a:prstGeom prst="rect">
            <a:avLst/>
          </a:prstGeom>
        </p:spPr>
        <p:txBody>
          <a:bodyPr vert="horz" lIns="91440" tIns="45720" rIns="91440" bIns="45720" rtlCol="0" anchor="ctr">
            <a:normAutofit fontScale="5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11500" b="1" i="1"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descriptiva</a:t>
            </a:r>
            <a:endParaRPr kumimoji="0" lang="es-ES" sz="11500" b="1" i="1"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grpSp>
        <p:nvGrpSpPr>
          <p:cNvPr id="6" name="5 Grupo"/>
          <p:cNvGrpSpPr/>
          <p:nvPr/>
        </p:nvGrpSpPr>
        <p:grpSpPr>
          <a:xfrm>
            <a:off x="8172400" y="5877272"/>
            <a:ext cx="648072" cy="671580"/>
            <a:chOff x="0" y="18878"/>
            <a:chExt cx="648072" cy="671580"/>
          </a:xfrm>
        </p:grpSpPr>
        <p:sp>
          <p:nvSpPr>
            <p:cNvPr id="7" name="6 Rectángulo redondeado"/>
            <p:cNvSpPr/>
            <p:nvPr/>
          </p:nvSpPr>
          <p:spPr>
            <a:xfrm>
              <a:off x="0" y="18878"/>
              <a:ext cx="648072" cy="671580"/>
            </a:xfrm>
            <a:prstGeom prst="roundRect">
              <a:avLst/>
            </a:prstGeom>
            <a:solidFill>
              <a:schemeClr val="accent1">
                <a:hueOff val="0"/>
                <a:satOff val="0"/>
                <a:lumOff val="0"/>
                <a:alpha val="1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7 Rectángulo"/>
            <p:cNvSpPr/>
            <p:nvPr/>
          </p:nvSpPr>
          <p:spPr>
            <a:xfrm>
              <a:off x="31636" y="50514"/>
              <a:ext cx="584800" cy="6083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s-ES" sz="2800" b="1" kern="1200" dirty="0" smtClean="0"/>
                <a:t>03</a:t>
              </a:r>
              <a:endParaRPr lang="es-ES" sz="2800" kern="1200" dirty="0"/>
            </a:p>
          </p:txBody>
        </p:sp>
      </p:grpSp>
      <p:sp>
        <p:nvSpPr>
          <p:cNvPr id="9" name="2 Subtítulo"/>
          <p:cNvSpPr>
            <a:spLocks noGrp="1"/>
          </p:cNvSpPr>
          <p:nvPr>
            <p:ph type="subTitle" idx="1"/>
          </p:nvPr>
        </p:nvSpPr>
        <p:spPr>
          <a:xfrm>
            <a:off x="539552" y="6237312"/>
            <a:ext cx="2915816" cy="360040"/>
          </a:xfrm>
        </p:spPr>
        <p:txBody>
          <a:bodyPr>
            <a:normAutofit fontScale="55000" lnSpcReduction="20000"/>
          </a:bodyPr>
          <a:lstStyle/>
          <a:p>
            <a:r>
              <a:rPr lang="es-ES" sz="3600" i="1" dirty="0" smtClean="0">
                <a:solidFill>
                  <a:srgbClr val="FFFF00"/>
                </a:solidFill>
              </a:rPr>
              <a:t>Marcelo Monferrato</a:t>
            </a:r>
            <a:endParaRPr lang="es-ES" sz="3600" i="1" dirty="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Histograma</a:t>
            </a:r>
            <a:endParaRPr lang="es-ES" sz="1600" dirty="0"/>
          </a:p>
        </p:txBody>
      </p:sp>
      <p:sp>
        <p:nvSpPr>
          <p:cNvPr id="6" name="5 CuadroTexto"/>
          <p:cNvSpPr txBox="1"/>
          <p:nvPr/>
        </p:nvSpPr>
        <p:spPr>
          <a:xfrm>
            <a:off x="395536" y="931361"/>
            <a:ext cx="8424936" cy="1777559"/>
          </a:xfrm>
          <a:prstGeom prst="rect">
            <a:avLst/>
          </a:prstGeom>
          <a:noFill/>
        </p:spPr>
        <p:txBody>
          <a:bodyPr wrap="square" rtlCol="0">
            <a:normAutofit lnSpcReduction="10000"/>
          </a:bodyPr>
          <a:lstStyle/>
          <a:p>
            <a:pPr algn="just"/>
            <a:r>
              <a:rPr lang="es-ES" sz="2800" dirty="0" smtClean="0"/>
              <a:t>Es una variedad de gráfico de barras, para variable cuantitativa continua. No se dejan espacios entre barras, y cada una representa una </a:t>
            </a:r>
            <a:r>
              <a:rPr lang="es-ES" sz="2800" b="1" dirty="0" smtClean="0">
                <a:solidFill>
                  <a:srgbClr val="C00000"/>
                </a:solidFill>
              </a:rPr>
              <a:t>clase</a:t>
            </a:r>
            <a:r>
              <a:rPr lang="es-ES" sz="2800" dirty="0" smtClean="0"/>
              <a:t>, o </a:t>
            </a:r>
            <a:r>
              <a:rPr lang="es-ES" sz="2800" b="1" dirty="0" smtClean="0">
                <a:solidFill>
                  <a:srgbClr val="C00000"/>
                </a:solidFill>
              </a:rPr>
              <a:t>intervalo de clase</a:t>
            </a:r>
            <a:r>
              <a:rPr lang="es-ES" sz="2800" dirty="0" smtClean="0"/>
              <a:t>.</a:t>
            </a:r>
          </a:p>
          <a:p>
            <a:pPr algn="just"/>
            <a:r>
              <a:rPr lang="es-ES" sz="2800" dirty="0" smtClean="0"/>
              <a:t>Ejemplos: </a:t>
            </a:r>
          </a:p>
          <a:p>
            <a:endParaRPr lang="es-ES" sz="2800" dirty="0"/>
          </a:p>
        </p:txBody>
      </p:sp>
      <p:pic>
        <p:nvPicPr>
          <p:cNvPr id="16386" name="Picture 2" descr="http://imagenes.mailxmail.com/cursos/imagenes/4/4/histograma_27844_13_1.gif"/>
          <p:cNvPicPr>
            <a:picLocks noChangeAspect="1" noChangeArrowheads="1"/>
          </p:cNvPicPr>
          <p:nvPr/>
        </p:nvPicPr>
        <p:blipFill>
          <a:blip r:embed="rId3" cstate="print"/>
          <a:srcRect/>
          <a:stretch>
            <a:fillRect/>
          </a:stretch>
        </p:blipFill>
        <p:spPr bwMode="auto">
          <a:xfrm>
            <a:off x="684774" y="2708920"/>
            <a:ext cx="3512378" cy="2268411"/>
          </a:xfrm>
          <a:prstGeom prst="rect">
            <a:avLst/>
          </a:prstGeom>
          <a:ln>
            <a:noFill/>
          </a:ln>
          <a:effectLst>
            <a:outerShdw blurRad="292100" dist="139700" dir="2700000" algn="tl" rotWithShape="0">
              <a:srgbClr val="333333">
                <a:alpha val="65000"/>
              </a:srgbClr>
            </a:outerShdw>
          </a:effectLst>
        </p:spPr>
      </p:pic>
      <p:pic>
        <p:nvPicPr>
          <p:cNvPr id="16390" name="Picture 6" descr="http://www.herramientasparapymes.com/wp-content/uploads/2009/09/ejemplo-de-histograma.gif"/>
          <p:cNvPicPr>
            <a:picLocks noChangeAspect="1" noChangeArrowheads="1"/>
          </p:cNvPicPr>
          <p:nvPr/>
        </p:nvPicPr>
        <p:blipFill>
          <a:blip r:embed="rId4" cstate="print"/>
          <a:srcRect/>
          <a:stretch>
            <a:fillRect/>
          </a:stretch>
        </p:blipFill>
        <p:spPr bwMode="auto">
          <a:xfrm>
            <a:off x="4788024" y="2708920"/>
            <a:ext cx="3475484" cy="2277357"/>
          </a:xfrm>
          <a:prstGeom prst="rect">
            <a:avLst/>
          </a:prstGeom>
          <a:ln>
            <a:noFill/>
          </a:ln>
          <a:effectLst>
            <a:outerShdw blurRad="292100" dist="139700" dir="2700000" algn="tl" rotWithShape="0">
              <a:srgbClr val="333333">
                <a:alpha val="65000"/>
              </a:srgbClr>
            </a:outerShdw>
          </a:effectLst>
        </p:spPr>
      </p:pic>
      <p:sp>
        <p:nvSpPr>
          <p:cNvPr id="7" name="6 Rectángulo redondeado"/>
          <p:cNvSpPr/>
          <p:nvPr/>
        </p:nvSpPr>
        <p:spPr>
          <a:xfrm>
            <a:off x="611560" y="5301208"/>
            <a:ext cx="7776864" cy="1152128"/>
          </a:xfrm>
          <a:prstGeom prst="roundRect">
            <a:avLst/>
          </a:prstGeom>
          <a:solidFill>
            <a:schemeClr val="accent6">
              <a:lumMod val="40000"/>
              <a:lumOff val="60000"/>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En ambos ejemplos queda claro cuál es el intervalo de clase. En el de la derecha se indica además en qué intervalo se incluye el valor extremo. Los símbolos “[“ y “]“ indican que se incluye y los símbolos “(“ y “)” que no se incluye.</a:t>
            </a:r>
            <a:endParaRPr lang="es-E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9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Histograma</a:t>
            </a:r>
            <a:endParaRPr lang="es-ES" sz="1600" dirty="0"/>
          </a:p>
        </p:txBody>
      </p:sp>
      <p:sp>
        <p:nvSpPr>
          <p:cNvPr id="6" name="5 CuadroTexto"/>
          <p:cNvSpPr txBox="1"/>
          <p:nvPr/>
        </p:nvSpPr>
        <p:spPr>
          <a:xfrm>
            <a:off x="395536" y="931361"/>
            <a:ext cx="8424936" cy="1777559"/>
          </a:xfrm>
          <a:prstGeom prst="rect">
            <a:avLst/>
          </a:prstGeom>
          <a:noFill/>
        </p:spPr>
        <p:txBody>
          <a:bodyPr wrap="square" rtlCol="0">
            <a:normAutofit lnSpcReduction="10000"/>
          </a:bodyPr>
          <a:lstStyle/>
          <a:p>
            <a:pPr algn="just"/>
            <a:r>
              <a:rPr lang="es-ES" sz="2800" dirty="0" smtClean="0"/>
              <a:t>A veces no se indican los extremos de las clases, sino su valor intermedio, o representativo, que se llama </a:t>
            </a:r>
            <a:r>
              <a:rPr lang="es-ES" sz="2800" b="1" dirty="0" smtClean="0">
                <a:solidFill>
                  <a:srgbClr val="C00000"/>
                </a:solidFill>
              </a:rPr>
              <a:t>marca de clase</a:t>
            </a:r>
            <a:r>
              <a:rPr lang="es-ES" sz="2800" dirty="0" smtClean="0"/>
              <a:t>.</a:t>
            </a:r>
          </a:p>
          <a:p>
            <a:pPr algn="just"/>
            <a:r>
              <a:rPr lang="es-ES" sz="2800" dirty="0" smtClean="0"/>
              <a:t>Ejemplos: </a:t>
            </a:r>
          </a:p>
          <a:p>
            <a:endParaRPr lang="es-ES" sz="2800" dirty="0"/>
          </a:p>
        </p:txBody>
      </p:sp>
      <p:sp>
        <p:nvSpPr>
          <p:cNvPr id="7" name="6 Rectángulo redondeado"/>
          <p:cNvSpPr/>
          <p:nvPr/>
        </p:nvSpPr>
        <p:spPr>
          <a:xfrm>
            <a:off x="611560" y="5301208"/>
            <a:ext cx="7776864" cy="1152128"/>
          </a:xfrm>
          <a:prstGeom prst="roundRect">
            <a:avLst/>
          </a:prstGeom>
          <a:solidFill>
            <a:schemeClr val="accent6">
              <a:lumMod val="40000"/>
              <a:lumOff val="60000"/>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¿Se anima a descubrir cuánto es el ancho de cada clase y cuáles son sus extremos en los ejemplos anteriores?</a:t>
            </a:r>
            <a:endParaRPr lang="es-ES" dirty="0">
              <a:solidFill>
                <a:schemeClr val="tx1"/>
              </a:solidFill>
            </a:endParaRPr>
          </a:p>
        </p:txBody>
      </p:sp>
      <p:pic>
        <p:nvPicPr>
          <p:cNvPr id="35842" name="Picture 2" descr="http://html.rincondelvago.com/000629342.png"/>
          <p:cNvPicPr>
            <a:picLocks noChangeAspect="1" noChangeArrowheads="1"/>
          </p:cNvPicPr>
          <p:nvPr/>
        </p:nvPicPr>
        <p:blipFill>
          <a:blip r:embed="rId3" cstate="print"/>
          <a:srcRect/>
          <a:stretch>
            <a:fillRect/>
          </a:stretch>
        </p:blipFill>
        <p:spPr bwMode="auto">
          <a:xfrm>
            <a:off x="539552" y="2708920"/>
            <a:ext cx="3713730" cy="2304256"/>
          </a:xfrm>
          <a:prstGeom prst="rect">
            <a:avLst/>
          </a:prstGeom>
          <a:ln>
            <a:noFill/>
          </a:ln>
          <a:effectLst>
            <a:outerShdw blurRad="292100" dist="139700" dir="2700000" algn="tl" rotWithShape="0">
              <a:srgbClr val="333333">
                <a:alpha val="65000"/>
              </a:srgbClr>
            </a:outerShdw>
          </a:effectLst>
        </p:spPr>
      </p:pic>
      <p:pic>
        <p:nvPicPr>
          <p:cNvPr id="35844" name="Picture 4" descr="http://www.unalmed.edu.co/~cescobar/Bioestadistica/Image262.jpg"/>
          <p:cNvPicPr>
            <a:picLocks noChangeAspect="1" noChangeArrowheads="1"/>
          </p:cNvPicPr>
          <p:nvPr/>
        </p:nvPicPr>
        <p:blipFill>
          <a:blip r:embed="rId4" cstate="print"/>
          <a:srcRect/>
          <a:stretch>
            <a:fillRect/>
          </a:stretch>
        </p:blipFill>
        <p:spPr bwMode="auto">
          <a:xfrm>
            <a:off x="5220072" y="2708920"/>
            <a:ext cx="3024336" cy="2268252"/>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Histograma</a:t>
            </a:r>
            <a:endParaRPr lang="es-ES" sz="1600" dirty="0"/>
          </a:p>
        </p:txBody>
      </p:sp>
      <p:sp>
        <p:nvSpPr>
          <p:cNvPr id="6" name="5 CuadroTexto"/>
          <p:cNvSpPr txBox="1"/>
          <p:nvPr/>
        </p:nvSpPr>
        <p:spPr>
          <a:xfrm>
            <a:off x="395536" y="931361"/>
            <a:ext cx="8424936" cy="5693866"/>
          </a:xfrm>
          <a:prstGeom prst="rect">
            <a:avLst/>
          </a:prstGeom>
          <a:noFill/>
        </p:spPr>
        <p:txBody>
          <a:bodyPr wrap="square" rtlCol="0">
            <a:normAutofit/>
          </a:bodyPr>
          <a:lstStyle/>
          <a:p>
            <a:pPr algn="just"/>
            <a:r>
              <a:rPr lang="es-ES" sz="2800" dirty="0" smtClean="0"/>
              <a:t>Cuando realizamos el histograma de frecuencias surgen las siguientes preguntas:</a:t>
            </a:r>
          </a:p>
          <a:p>
            <a:pPr algn="just"/>
            <a:r>
              <a:rPr lang="es-ES" sz="2800" dirty="0" smtClean="0"/>
              <a:t>¿Cuántas clases se definen? </a:t>
            </a:r>
          </a:p>
          <a:p>
            <a:pPr algn="just"/>
            <a:r>
              <a:rPr lang="es-ES" sz="2800" dirty="0" smtClean="0"/>
              <a:t>¿Cuál debería ser el </a:t>
            </a:r>
            <a:r>
              <a:rPr lang="es-ES" sz="2800" b="1" dirty="0" smtClean="0">
                <a:solidFill>
                  <a:srgbClr val="C00000"/>
                </a:solidFill>
              </a:rPr>
              <a:t>ancho</a:t>
            </a:r>
            <a:r>
              <a:rPr lang="es-ES" sz="2800" dirty="0" smtClean="0"/>
              <a:t> de cada clase?</a:t>
            </a:r>
          </a:p>
          <a:p>
            <a:pPr algn="just"/>
            <a:r>
              <a:rPr lang="es-ES" sz="2800" dirty="0" smtClean="0"/>
              <a:t>El procedimiento consiste en definir el </a:t>
            </a:r>
            <a:r>
              <a:rPr lang="es-ES" sz="2800" b="1" dirty="0" smtClean="0">
                <a:solidFill>
                  <a:srgbClr val="C00000"/>
                </a:solidFill>
              </a:rPr>
              <a:t>rango</a:t>
            </a:r>
            <a:r>
              <a:rPr lang="es-ES" sz="2800" dirty="0" smtClean="0"/>
              <a:t> de mediciones (valor máximo menos valor mínimo) y luego </a:t>
            </a:r>
            <a:r>
              <a:rPr lang="es-ES" sz="2800" b="1" i="1" u="sng" dirty="0" smtClean="0"/>
              <a:t>dividir entre la cantidad de intervalos</a:t>
            </a:r>
            <a:r>
              <a:rPr lang="es-ES" sz="2800" dirty="0" smtClean="0"/>
              <a:t>, que se puede definir tomando el valor más cercano a la raíz de la cantidad de mediciones (N), o utilizando la </a:t>
            </a:r>
            <a:r>
              <a:rPr lang="es-ES" sz="2800" b="1" dirty="0" smtClean="0">
                <a:solidFill>
                  <a:srgbClr val="C00000"/>
                </a:solidFill>
              </a:rPr>
              <a:t>Regla de </a:t>
            </a:r>
            <a:r>
              <a:rPr lang="es-ES" sz="2800" b="1" dirty="0" err="1" smtClean="0">
                <a:solidFill>
                  <a:srgbClr val="C00000"/>
                </a:solidFill>
              </a:rPr>
              <a:t>Sturges</a:t>
            </a:r>
            <a:r>
              <a:rPr lang="es-ES" sz="2800" dirty="0" smtClean="0"/>
              <a:t> (Herbert </a:t>
            </a:r>
            <a:r>
              <a:rPr lang="es-ES" sz="2800" dirty="0" err="1" smtClean="0"/>
              <a:t>Sturges</a:t>
            </a:r>
            <a:r>
              <a:rPr lang="es-ES" sz="2800" dirty="0" smtClean="0"/>
              <a:t>, 1926), cuya fórmula es </a:t>
            </a:r>
          </a:p>
          <a:p>
            <a:pPr algn="ctr"/>
            <a:r>
              <a:rPr lang="es-ES" sz="2800" b="1" dirty="0" smtClean="0">
                <a:solidFill>
                  <a:srgbClr val="C00000"/>
                </a:solidFill>
              </a:rPr>
              <a:t>c = 1 + 3,322 log N</a:t>
            </a:r>
            <a:r>
              <a:rPr lang="es-ES" sz="2800" dirty="0" smtClean="0"/>
              <a:t> </a:t>
            </a:r>
          </a:p>
          <a:p>
            <a:pPr algn="just"/>
            <a:r>
              <a:rPr lang="es-ES" sz="2800" dirty="0" smtClean="0"/>
              <a:t>donde c es la cantidad de clases (se redondea al número más cercano).</a:t>
            </a:r>
            <a:endParaRPr lang="es-E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Histograma (ejercicio)</a:t>
            </a:r>
            <a:endParaRPr lang="es-ES" sz="1600" dirty="0"/>
          </a:p>
        </p:txBody>
      </p:sp>
      <p:sp>
        <p:nvSpPr>
          <p:cNvPr id="6" name="5 CuadroTexto"/>
          <p:cNvSpPr txBox="1"/>
          <p:nvPr/>
        </p:nvSpPr>
        <p:spPr>
          <a:xfrm>
            <a:off x="395536" y="931361"/>
            <a:ext cx="8424936" cy="2281615"/>
          </a:xfrm>
          <a:prstGeom prst="rect">
            <a:avLst/>
          </a:prstGeom>
          <a:noFill/>
        </p:spPr>
        <p:txBody>
          <a:bodyPr wrap="square" rtlCol="0">
            <a:normAutofit fontScale="92500"/>
          </a:bodyPr>
          <a:lstStyle/>
          <a:p>
            <a:pPr algn="just"/>
            <a:r>
              <a:rPr lang="es-ES" sz="2800" dirty="0" smtClean="0"/>
              <a:t>Realice el histograma para las mediciones del primer ejercicios de esta clase, utilizando los datos dados como variable continua (pase los datos a metros) y estableciendo mediante la regla de </a:t>
            </a:r>
            <a:r>
              <a:rPr lang="es-ES" sz="2800" dirty="0" err="1" smtClean="0"/>
              <a:t>Sturges</a:t>
            </a:r>
            <a:r>
              <a:rPr lang="es-ES" sz="2800" dirty="0" smtClean="0"/>
              <a:t> cuál es la cantidad de intervalos, para luego definir el ancho de cada uno y sus extremos.</a:t>
            </a:r>
          </a:p>
          <a:p>
            <a:pPr algn="just"/>
            <a:endParaRPr lang="es-ES" sz="28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Histograma (aclaraciones)</a:t>
            </a:r>
            <a:endParaRPr lang="es-ES" sz="1600" dirty="0"/>
          </a:p>
        </p:txBody>
      </p:sp>
      <p:sp>
        <p:nvSpPr>
          <p:cNvPr id="6" name="5 CuadroTexto"/>
          <p:cNvSpPr txBox="1"/>
          <p:nvPr/>
        </p:nvSpPr>
        <p:spPr>
          <a:xfrm>
            <a:off x="395536" y="931361"/>
            <a:ext cx="8424936" cy="1849567"/>
          </a:xfrm>
          <a:prstGeom prst="rect">
            <a:avLst/>
          </a:prstGeom>
          <a:noFill/>
        </p:spPr>
        <p:txBody>
          <a:bodyPr wrap="square" rtlCol="0">
            <a:normAutofit/>
          </a:bodyPr>
          <a:lstStyle/>
          <a:p>
            <a:pPr algn="just"/>
            <a:r>
              <a:rPr lang="es-ES" sz="2800" dirty="0" smtClean="0"/>
              <a:t>Salvo que se indique lo contrario, los intervalos tienen </a:t>
            </a:r>
            <a:r>
              <a:rPr lang="es-ES" sz="2800" b="1" dirty="0" smtClean="0">
                <a:solidFill>
                  <a:srgbClr val="FF0000"/>
                </a:solidFill>
              </a:rPr>
              <a:t>todos la misma amplitud</a:t>
            </a:r>
            <a:r>
              <a:rPr lang="es-ES" sz="2800" dirty="0" smtClean="0"/>
              <a:t>. Un caso en el que puede interesar anchos distintos es cuando se agrupan edades, por ejemplo:</a:t>
            </a:r>
            <a:endParaRPr lang="es-ES" sz="2800" dirty="0"/>
          </a:p>
        </p:txBody>
      </p:sp>
      <p:pic>
        <p:nvPicPr>
          <p:cNvPr id="38914" name="Picture 2" descr="http://www.mathematicsdictionary.com/spanish/vmd/images/h/histogram.gif"/>
          <p:cNvPicPr>
            <a:picLocks noChangeAspect="1" noChangeArrowheads="1"/>
          </p:cNvPicPr>
          <p:nvPr/>
        </p:nvPicPr>
        <p:blipFill>
          <a:blip r:embed="rId3" cstate="print"/>
          <a:srcRect/>
          <a:stretch>
            <a:fillRect/>
          </a:stretch>
        </p:blipFill>
        <p:spPr bwMode="auto">
          <a:xfrm>
            <a:off x="635564" y="2924944"/>
            <a:ext cx="3648404" cy="2736304"/>
          </a:xfrm>
          <a:prstGeom prst="rect">
            <a:avLst/>
          </a:prstGeom>
          <a:ln>
            <a:noFill/>
          </a:ln>
          <a:effectLst>
            <a:outerShdw blurRad="292100" dist="139700" dir="2700000" algn="tl" rotWithShape="0">
              <a:srgbClr val="333333">
                <a:alpha val="65000"/>
              </a:srgbClr>
            </a:outerShdw>
          </a:effectLst>
        </p:spPr>
      </p:pic>
      <p:sp>
        <p:nvSpPr>
          <p:cNvPr id="5" name="4 Rectángulo redondeado"/>
          <p:cNvSpPr/>
          <p:nvPr/>
        </p:nvSpPr>
        <p:spPr>
          <a:xfrm>
            <a:off x="4860032" y="2636912"/>
            <a:ext cx="3672408" cy="331236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s-ES" sz="2000" i="1" dirty="0" smtClean="0"/>
              <a:t>“Hacer las clases de una</a:t>
            </a:r>
          </a:p>
          <a:p>
            <a:r>
              <a:rPr lang="es-ES" sz="2000" i="1" dirty="0" smtClean="0"/>
              <a:t>misma amplitud reduce la</a:t>
            </a:r>
          </a:p>
          <a:p>
            <a:r>
              <a:rPr lang="es-ES" sz="2000" i="1" dirty="0" smtClean="0"/>
              <a:t>posibilidad de que los</a:t>
            </a:r>
          </a:p>
          <a:p>
            <a:r>
              <a:rPr lang="es-ES" sz="2000" i="1" dirty="0" smtClean="0"/>
              <a:t>usuarios hagan</a:t>
            </a:r>
          </a:p>
          <a:p>
            <a:r>
              <a:rPr lang="es-ES" sz="2000" i="1" dirty="0" smtClean="0"/>
              <a:t>interpretaciones</a:t>
            </a:r>
          </a:p>
          <a:p>
            <a:r>
              <a:rPr lang="es-ES" sz="2000" i="1" dirty="0" smtClean="0"/>
              <a:t>Inapropiadas”.</a:t>
            </a:r>
          </a:p>
          <a:p>
            <a:pPr algn="r"/>
            <a:r>
              <a:rPr lang="es-ES" sz="2000" i="1" dirty="0" smtClean="0"/>
              <a:t>Anderson, p. 34</a:t>
            </a:r>
            <a:endParaRPr lang="es-E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Otras Frecuencias…</a:t>
            </a:r>
            <a:endParaRPr lang="es-ES" sz="1600" dirty="0"/>
          </a:p>
        </p:txBody>
      </p:sp>
      <p:sp>
        <p:nvSpPr>
          <p:cNvPr id="6" name="5 CuadroTexto"/>
          <p:cNvSpPr txBox="1"/>
          <p:nvPr/>
        </p:nvSpPr>
        <p:spPr>
          <a:xfrm>
            <a:off x="395536" y="931361"/>
            <a:ext cx="8424936" cy="5693866"/>
          </a:xfrm>
          <a:prstGeom prst="rect">
            <a:avLst/>
          </a:prstGeom>
          <a:noFill/>
        </p:spPr>
        <p:txBody>
          <a:bodyPr wrap="square" rtlCol="0">
            <a:normAutofit/>
          </a:bodyPr>
          <a:lstStyle/>
          <a:p>
            <a:pPr algn="just"/>
            <a:r>
              <a:rPr lang="es-ES" sz="2800" dirty="0" smtClean="0"/>
              <a:t>Hasta aquí hemos hablado de frecuencias absolutas, pero no es el único caso que se puede analizar. De manera simple, podemos hablar de frecuencias </a:t>
            </a:r>
            <a:r>
              <a:rPr lang="es-ES" sz="2800" b="1" dirty="0" smtClean="0">
                <a:solidFill>
                  <a:srgbClr val="C00000"/>
                </a:solidFill>
              </a:rPr>
              <a:t>absolutas</a:t>
            </a:r>
            <a:r>
              <a:rPr lang="es-ES" sz="2800" dirty="0" smtClean="0"/>
              <a:t> y </a:t>
            </a:r>
            <a:r>
              <a:rPr lang="es-ES" sz="2800" b="1" dirty="0" smtClean="0">
                <a:solidFill>
                  <a:srgbClr val="C00000"/>
                </a:solidFill>
              </a:rPr>
              <a:t>relativas</a:t>
            </a:r>
            <a:r>
              <a:rPr lang="es-ES" sz="2800" dirty="0" smtClean="0"/>
              <a:t>, estas últimas </a:t>
            </a:r>
            <a:r>
              <a:rPr lang="es-ES" sz="2800" dirty="0" err="1" smtClean="0"/>
              <a:t>tambien</a:t>
            </a:r>
            <a:r>
              <a:rPr lang="es-ES" sz="2800" dirty="0" smtClean="0"/>
              <a:t> pueden expresarse como frecuencias </a:t>
            </a:r>
            <a:r>
              <a:rPr lang="es-ES" sz="2800" b="1" dirty="0" smtClean="0">
                <a:solidFill>
                  <a:srgbClr val="C00000"/>
                </a:solidFill>
              </a:rPr>
              <a:t>porcentuales</a:t>
            </a:r>
            <a:r>
              <a:rPr lang="es-ES" sz="2800" dirty="0" smtClean="0"/>
              <a:t>. Y además, todas ellas pueden </a:t>
            </a:r>
            <a:r>
              <a:rPr lang="es-ES" sz="2800" b="1" dirty="0" smtClean="0">
                <a:solidFill>
                  <a:srgbClr val="C00000"/>
                </a:solidFill>
              </a:rPr>
              <a:t>acumularse</a:t>
            </a:r>
            <a:r>
              <a:rPr lang="es-ES" sz="2800" dirty="0" smtClean="0"/>
              <a:t>. </a:t>
            </a:r>
          </a:p>
          <a:p>
            <a:pPr algn="just"/>
            <a:r>
              <a:rPr lang="es-ES" sz="2800" dirty="0" smtClean="0"/>
              <a:t>Vamos a analizarlo en nuestro ejemplo.</a:t>
            </a:r>
          </a:p>
          <a:p>
            <a:pPr algn="just"/>
            <a:endParaRPr lang="es-ES" sz="2800" dirty="0" smtClean="0"/>
          </a:p>
          <a:p>
            <a:pPr algn="just"/>
            <a:endParaRPr lang="es-ES" sz="2800" dirty="0"/>
          </a:p>
        </p:txBody>
      </p:sp>
      <p:graphicFrame>
        <p:nvGraphicFramePr>
          <p:cNvPr id="5" name="4 Tabla"/>
          <p:cNvGraphicFramePr>
            <a:graphicFrameLocks noGrp="1"/>
          </p:cNvGraphicFramePr>
          <p:nvPr/>
        </p:nvGraphicFramePr>
        <p:xfrm>
          <a:off x="587896" y="4221088"/>
          <a:ext cx="8088561" cy="2011680"/>
        </p:xfrm>
        <a:graphic>
          <a:graphicData uri="http://schemas.openxmlformats.org/drawingml/2006/table">
            <a:tbl>
              <a:tblPr firstRow="1" bandRow="1">
                <a:tableStyleId>{5C22544A-7EE6-4342-B048-85BDC9FD1C3A}</a:tableStyleId>
              </a:tblPr>
              <a:tblGrid>
                <a:gridCol w="2696187"/>
                <a:gridCol w="2696187"/>
                <a:gridCol w="2696187"/>
              </a:tblGrid>
              <a:tr h="206850">
                <a:tc>
                  <a:txBody>
                    <a:bodyPr/>
                    <a:lstStyle/>
                    <a:p>
                      <a:pPr algn="ctr"/>
                      <a:r>
                        <a:rPr lang="es-ES" sz="1600" dirty="0" smtClean="0"/>
                        <a:t>Altura</a:t>
                      </a:r>
                      <a:endParaRPr lang="es-ES" sz="1600" dirty="0"/>
                    </a:p>
                  </a:txBody>
                  <a:tcPr/>
                </a:tc>
                <a:tc>
                  <a:txBody>
                    <a:bodyPr/>
                    <a:lstStyle/>
                    <a:p>
                      <a:pPr algn="ctr"/>
                      <a:r>
                        <a:rPr lang="es-ES" sz="1600" dirty="0" smtClean="0"/>
                        <a:t>Frecuencia Absoluta</a:t>
                      </a:r>
                      <a:endParaRPr lang="es-ES" sz="1600" dirty="0"/>
                    </a:p>
                  </a:txBody>
                  <a:tcPr/>
                </a:tc>
                <a:tc>
                  <a:txBody>
                    <a:bodyPr/>
                    <a:lstStyle/>
                    <a:p>
                      <a:pPr algn="ctr"/>
                      <a:r>
                        <a:rPr lang="es-ES" sz="1600" dirty="0" smtClean="0"/>
                        <a:t>Frecuencia Relativa</a:t>
                      </a:r>
                      <a:endParaRPr lang="es-ES" sz="1600" dirty="0"/>
                    </a:p>
                  </a:txBody>
                  <a:tcPr/>
                </a:tc>
              </a:tr>
              <a:tr h="206850">
                <a:tc>
                  <a:txBody>
                    <a:bodyPr/>
                    <a:lstStyle/>
                    <a:p>
                      <a:pPr algn="ctr"/>
                      <a:r>
                        <a:rPr lang="es-ES" sz="1600" dirty="0" smtClean="0"/>
                        <a:t>[150; 160) </a:t>
                      </a:r>
                      <a:endParaRPr lang="es-ES" sz="1600" dirty="0"/>
                    </a:p>
                  </a:txBody>
                  <a:tcPr/>
                </a:tc>
                <a:tc>
                  <a:txBody>
                    <a:bodyPr/>
                    <a:lstStyle/>
                    <a:p>
                      <a:pPr algn="ctr"/>
                      <a:r>
                        <a:rPr lang="es-ES" sz="1600" dirty="0" smtClean="0"/>
                        <a:t>5</a:t>
                      </a:r>
                      <a:endParaRPr lang="es-ES" sz="1600" dirty="0"/>
                    </a:p>
                  </a:txBody>
                  <a:tcPr/>
                </a:tc>
                <a:tc>
                  <a:txBody>
                    <a:bodyPr/>
                    <a:lstStyle/>
                    <a:p>
                      <a:pPr algn="ctr"/>
                      <a:r>
                        <a:rPr lang="es-ES" sz="1600" dirty="0" smtClean="0"/>
                        <a:t>0.25</a:t>
                      </a:r>
                      <a:endParaRPr lang="es-ES" sz="1600" dirty="0"/>
                    </a:p>
                  </a:txBody>
                  <a:tcPr/>
                </a:tc>
              </a:tr>
              <a:tr h="206850">
                <a:tc>
                  <a:txBody>
                    <a:bodyPr/>
                    <a:lstStyle/>
                    <a:p>
                      <a:pPr algn="ctr"/>
                      <a:r>
                        <a:rPr lang="es-ES" sz="1600" dirty="0" smtClean="0"/>
                        <a:t>[160; 170) </a:t>
                      </a:r>
                      <a:endParaRPr lang="es-ES" sz="1600" dirty="0"/>
                    </a:p>
                  </a:txBody>
                  <a:tcPr/>
                </a:tc>
                <a:tc>
                  <a:txBody>
                    <a:bodyPr/>
                    <a:lstStyle/>
                    <a:p>
                      <a:pPr algn="ctr"/>
                      <a:r>
                        <a:rPr lang="es-ES" sz="1600" dirty="0" smtClean="0"/>
                        <a:t>8</a:t>
                      </a:r>
                      <a:endParaRPr lang="es-ES" sz="1600" dirty="0"/>
                    </a:p>
                  </a:txBody>
                  <a:tcPr/>
                </a:tc>
                <a:tc>
                  <a:txBody>
                    <a:bodyPr/>
                    <a:lstStyle/>
                    <a:p>
                      <a:pPr algn="ctr"/>
                      <a:r>
                        <a:rPr lang="es-ES" sz="1600" dirty="0" smtClean="0"/>
                        <a:t>0.40</a:t>
                      </a:r>
                      <a:endParaRPr lang="es-ES" sz="1600" dirty="0"/>
                    </a:p>
                  </a:txBody>
                  <a:tcPr/>
                </a:tc>
              </a:tr>
              <a:tr h="206850">
                <a:tc>
                  <a:txBody>
                    <a:bodyPr/>
                    <a:lstStyle/>
                    <a:p>
                      <a:pPr algn="ctr"/>
                      <a:r>
                        <a:rPr lang="es-ES" sz="1600" dirty="0" smtClean="0"/>
                        <a:t>[170; 180) </a:t>
                      </a:r>
                      <a:endParaRPr lang="es-ES" sz="1600" dirty="0"/>
                    </a:p>
                  </a:txBody>
                  <a:tcPr/>
                </a:tc>
                <a:tc>
                  <a:txBody>
                    <a:bodyPr/>
                    <a:lstStyle/>
                    <a:p>
                      <a:pPr algn="ctr"/>
                      <a:r>
                        <a:rPr lang="es-ES" sz="1600" dirty="0" smtClean="0"/>
                        <a:t>6</a:t>
                      </a:r>
                      <a:endParaRPr lang="es-ES" sz="1600" dirty="0"/>
                    </a:p>
                  </a:txBody>
                  <a:tcPr/>
                </a:tc>
                <a:tc>
                  <a:txBody>
                    <a:bodyPr/>
                    <a:lstStyle/>
                    <a:p>
                      <a:pPr algn="ctr"/>
                      <a:r>
                        <a:rPr lang="es-ES" sz="1600" dirty="0" smtClean="0"/>
                        <a:t>0.30</a:t>
                      </a:r>
                      <a:endParaRPr lang="es-ES" sz="1600" dirty="0"/>
                    </a:p>
                  </a:txBody>
                  <a:tcPr/>
                </a:tc>
              </a:tr>
              <a:tr h="206850">
                <a:tc>
                  <a:txBody>
                    <a:bodyPr/>
                    <a:lstStyle/>
                    <a:p>
                      <a:pPr algn="ctr"/>
                      <a:r>
                        <a:rPr lang="es-ES" sz="1600" dirty="0" smtClean="0"/>
                        <a:t>[180; 190) </a:t>
                      </a:r>
                      <a:endParaRPr lang="es-ES" sz="1600" dirty="0"/>
                    </a:p>
                  </a:txBody>
                  <a:tcPr/>
                </a:tc>
                <a:tc>
                  <a:txBody>
                    <a:bodyPr/>
                    <a:lstStyle/>
                    <a:p>
                      <a:pPr algn="ctr"/>
                      <a:r>
                        <a:rPr lang="es-ES" sz="1600" dirty="0" smtClean="0"/>
                        <a:t>1</a:t>
                      </a:r>
                      <a:endParaRPr lang="es-ES" sz="1600" dirty="0"/>
                    </a:p>
                  </a:txBody>
                  <a:tcPr/>
                </a:tc>
                <a:tc>
                  <a:txBody>
                    <a:bodyPr/>
                    <a:lstStyle/>
                    <a:p>
                      <a:pPr algn="ctr"/>
                      <a:r>
                        <a:rPr lang="es-ES" sz="1600" dirty="0" smtClean="0"/>
                        <a:t>0.05</a:t>
                      </a:r>
                      <a:endParaRPr lang="es-ES" sz="1600" dirty="0"/>
                    </a:p>
                  </a:txBody>
                  <a:tcPr/>
                </a:tc>
              </a:tr>
              <a:tr h="206850">
                <a:tc>
                  <a:txBody>
                    <a:bodyPr/>
                    <a:lstStyle/>
                    <a:p>
                      <a:pPr algn="ctr"/>
                      <a:r>
                        <a:rPr lang="es-ES" sz="1600" dirty="0" smtClean="0"/>
                        <a:t>TOTAL</a:t>
                      </a:r>
                      <a:endParaRPr lang="es-ES" sz="1600" dirty="0"/>
                    </a:p>
                  </a:txBody>
                  <a:tcPr/>
                </a:tc>
                <a:tc>
                  <a:txBody>
                    <a:bodyPr/>
                    <a:lstStyle/>
                    <a:p>
                      <a:pPr algn="ctr"/>
                      <a:r>
                        <a:rPr lang="es-ES" sz="1600" dirty="0" smtClean="0"/>
                        <a:t>20</a:t>
                      </a:r>
                      <a:endParaRPr lang="es-ES" sz="1600" dirty="0"/>
                    </a:p>
                  </a:txBody>
                  <a:tcPr/>
                </a:tc>
                <a:tc>
                  <a:txBody>
                    <a:bodyPr/>
                    <a:lstStyle/>
                    <a:p>
                      <a:pPr algn="r"/>
                      <a:r>
                        <a:rPr lang="es-ES" sz="1600" dirty="0" smtClean="0"/>
                        <a:t>1.00     </a:t>
                      </a:r>
                      <a:r>
                        <a:rPr lang="es-ES" sz="1600" b="1" dirty="0" smtClean="0">
                          <a:solidFill>
                            <a:srgbClr val="FF0000"/>
                          </a:solidFill>
                        </a:rPr>
                        <a:t>(es 20/20)</a:t>
                      </a:r>
                      <a:endParaRPr lang="es-ES" sz="1600" b="1" dirty="0">
                        <a:solidFill>
                          <a:srgbClr val="FF0000"/>
                        </a:solidFill>
                      </a:endParaRPr>
                    </a:p>
                  </a:txBody>
                  <a:tcPr/>
                </a:tc>
              </a:tr>
            </a:tbl>
          </a:graphicData>
        </a:graphic>
      </p:graphicFrame>
      <p:cxnSp>
        <p:nvCxnSpPr>
          <p:cNvPr id="7" name="6 Conector recto de flecha"/>
          <p:cNvCxnSpPr/>
          <p:nvPr/>
        </p:nvCxnSpPr>
        <p:spPr>
          <a:xfrm>
            <a:off x="4860032" y="4725144"/>
            <a:ext cx="2232248"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 name="7 Conector recto de flecha"/>
          <p:cNvCxnSpPr/>
          <p:nvPr/>
        </p:nvCxnSpPr>
        <p:spPr>
          <a:xfrm flipV="1">
            <a:off x="4932040" y="4869160"/>
            <a:ext cx="2160240" cy="122413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9" name="8 Rectángulo"/>
          <p:cNvSpPr/>
          <p:nvPr/>
        </p:nvSpPr>
        <p:spPr>
          <a:xfrm>
            <a:off x="5436096" y="4869160"/>
            <a:ext cx="864096"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b="1" dirty="0" smtClean="0"/>
              <a:t>5/20</a:t>
            </a:r>
            <a:endParaRPr lang="es-ES" b="1" dirty="0"/>
          </a:p>
        </p:txBody>
      </p:sp>
      <p:cxnSp>
        <p:nvCxnSpPr>
          <p:cNvPr id="16" name="15 Conector recto de flecha"/>
          <p:cNvCxnSpPr/>
          <p:nvPr/>
        </p:nvCxnSpPr>
        <p:spPr>
          <a:xfrm>
            <a:off x="4860032" y="5061181"/>
            <a:ext cx="2232248" cy="0"/>
          </a:xfrm>
          <a:prstGeom prst="straightConnector1">
            <a:avLst/>
          </a:prstGeom>
          <a:ln>
            <a:prstDash val="dash"/>
            <a:tailEnd type="arrow"/>
          </a:ln>
        </p:spPr>
        <p:style>
          <a:lnRef idx="3">
            <a:schemeClr val="accent2"/>
          </a:lnRef>
          <a:fillRef idx="0">
            <a:schemeClr val="accent2"/>
          </a:fillRef>
          <a:effectRef idx="2">
            <a:schemeClr val="accent2"/>
          </a:effectRef>
          <a:fontRef idx="minor">
            <a:schemeClr val="tx1"/>
          </a:fontRef>
        </p:style>
      </p:cxnSp>
      <p:cxnSp>
        <p:nvCxnSpPr>
          <p:cNvPr id="17" name="16 Conector recto de flecha"/>
          <p:cNvCxnSpPr/>
          <p:nvPr/>
        </p:nvCxnSpPr>
        <p:spPr>
          <a:xfrm>
            <a:off x="4860032" y="5397218"/>
            <a:ext cx="2232248" cy="0"/>
          </a:xfrm>
          <a:prstGeom prst="straightConnector1">
            <a:avLst/>
          </a:prstGeom>
          <a:ln>
            <a:prstDash val="dash"/>
            <a:tailEnd type="arrow"/>
          </a:ln>
        </p:spPr>
        <p:style>
          <a:lnRef idx="3">
            <a:schemeClr val="accent2"/>
          </a:lnRef>
          <a:fillRef idx="0">
            <a:schemeClr val="accent2"/>
          </a:fillRef>
          <a:effectRef idx="2">
            <a:schemeClr val="accent2"/>
          </a:effectRef>
          <a:fontRef idx="minor">
            <a:schemeClr val="tx1"/>
          </a:fontRef>
        </p:style>
      </p:cxnSp>
      <p:cxnSp>
        <p:nvCxnSpPr>
          <p:cNvPr id="18" name="17 Conector recto de flecha"/>
          <p:cNvCxnSpPr/>
          <p:nvPr/>
        </p:nvCxnSpPr>
        <p:spPr>
          <a:xfrm>
            <a:off x="4860032" y="5733256"/>
            <a:ext cx="2232248" cy="0"/>
          </a:xfrm>
          <a:prstGeom prst="straightConnector1">
            <a:avLst/>
          </a:prstGeom>
          <a:ln>
            <a:prstDash val="dash"/>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3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2000"/>
                                        <p:tgtEl>
                                          <p:spTgt spid="7"/>
                                        </p:tgtEl>
                                      </p:cBhvr>
                                    </p:animEffect>
                                    <p:set>
                                      <p:cBhvr>
                                        <p:cTn id="21" dur="1" fill="hold">
                                          <p:stCondLst>
                                            <p:cond delay="1999"/>
                                          </p:stCondLst>
                                        </p:cTn>
                                        <p:tgtEl>
                                          <p:spTgt spid="7"/>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2000"/>
                                        <p:tgtEl>
                                          <p:spTgt spid="8"/>
                                        </p:tgtEl>
                                      </p:cBhvr>
                                    </p:animEffect>
                                    <p:set>
                                      <p:cBhvr>
                                        <p:cTn id="24" dur="1" fill="hold">
                                          <p:stCondLst>
                                            <p:cond delay="1999"/>
                                          </p:stCondLst>
                                        </p:cTn>
                                        <p:tgtEl>
                                          <p:spTgt spid="8"/>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2000"/>
                                        <p:tgtEl>
                                          <p:spTgt spid="9"/>
                                        </p:tgtEl>
                                      </p:cBhvr>
                                    </p:animEffect>
                                    <p:set>
                                      <p:cBhvr>
                                        <p:cTn id="27" dur="1" fill="hold">
                                          <p:stCondLst>
                                            <p:cond delay="1999"/>
                                          </p:stCondLst>
                                        </p:cTn>
                                        <p:tgtEl>
                                          <p:spTgt spid="9"/>
                                        </p:tgtEl>
                                        <p:attrNameLst>
                                          <p:attrName>style.visibility</p:attrName>
                                        </p:attrNameLst>
                                      </p:cBhvr>
                                      <p:to>
                                        <p:strVal val="hidden"/>
                                      </p:to>
                                    </p:set>
                                  </p:childTnLst>
                                </p:cTn>
                              </p:par>
                            </p:childTnLst>
                          </p:cTn>
                        </p:par>
                        <p:par>
                          <p:cTn id="28" fill="hold">
                            <p:stCondLst>
                              <p:cond delay="2000"/>
                            </p:stCondLst>
                            <p:childTnLst>
                              <p:par>
                                <p:cTn id="29" presetID="1" presetClass="entr" presetSubtype="0"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2000"/>
                                        <p:tgtEl>
                                          <p:spTgt spid="16"/>
                                        </p:tgtEl>
                                      </p:cBhvr>
                                    </p:animEffect>
                                    <p:set>
                                      <p:cBhvr>
                                        <p:cTn id="35" dur="1" fill="hold">
                                          <p:stCondLst>
                                            <p:cond delay="1999"/>
                                          </p:stCondLst>
                                        </p:cTn>
                                        <p:tgtEl>
                                          <p:spTgt spid="16"/>
                                        </p:tgtEl>
                                        <p:attrNameLst>
                                          <p:attrName>style.visibility</p:attrName>
                                        </p:attrNameLst>
                                      </p:cBhvr>
                                      <p:to>
                                        <p:strVal val="hidden"/>
                                      </p:to>
                                    </p:set>
                                  </p:childTnLst>
                                </p:cTn>
                              </p:par>
                            </p:childTnLst>
                          </p:cTn>
                        </p:par>
                        <p:par>
                          <p:cTn id="36" fill="hold">
                            <p:stCondLst>
                              <p:cond delay="2000"/>
                            </p:stCondLst>
                            <p:childTnLst>
                              <p:par>
                                <p:cTn id="37" presetID="1" presetClass="entr" presetSubtype="0"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par>
                          <p:cTn id="39" fill="hold">
                            <p:stCondLst>
                              <p:cond delay="2000"/>
                            </p:stCondLst>
                            <p:childTnLst>
                              <p:par>
                                <p:cTn id="40" presetID="10" presetClass="exit" presetSubtype="0" fill="hold" nodeType="afterEffect">
                                  <p:stCondLst>
                                    <p:cond delay="0"/>
                                  </p:stCondLst>
                                  <p:childTnLst>
                                    <p:animEffect transition="out" filter="fade">
                                      <p:cBhvr>
                                        <p:cTn id="41" dur="2000"/>
                                        <p:tgtEl>
                                          <p:spTgt spid="17"/>
                                        </p:tgtEl>
                                      </p:cBhvr>
                                    </p:animEffect>
                                    <p:set>
                                      <p:cBhvr>
                                        <p:cTn id="42" dur="1" fill="hold">
                                          <p:stCondLst>
                                            <p:cond delay="1999"/>
                                          </p:stCondLst>
                                        </p:cTn>
                                        <p:tgtEl>
                                          <p:spTgt spid="17"/>
                                        </p:tgtEl>
                                        <p:attrNameLst>
                                          <p:attrName>style.visibility</p:attrName>
                                        </p:attrNameLst>
                                      </p:cBhvr>
                                      <p:to>
                                        <p:strVal val="hidden"/>
                                      </p:to>
                                    </p:set>
                                  </p:childTnLst>
                                </p:cTn>
                              </p:par>
                            </p:childTnLst>
                          </p:cTn>
                        </p:par>
                        <p:par>
                          <p:cTn id="43" fill="hold">
                            <p:stCondLst>
                              <p:cond delay="4000"/>
                            </p:stCondLst>
                            <p:childTnLst>
                              <p:par>
                                <p:cTn id="44" presetID="1" presetClass="entr" presetSubtype="0" fill="hold" nodeType="after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childTnLst>
                          </p:cTn>
                        </p:par>
                        <p:par>
                          <p:cTn id="46" fill="hold">
                            <p:stCondLst>
                              <p:cond delay="4000"/>
                            </p:stCondLst>
                            <p:childTnLst>
                              <p:par>
                                <p:cTn id="47" presetID="10" presetClass="exit" presetSubtype="0" fill="hold" nodeType="afterEffect">
                                  <p:stCondLst>
                                    <p:cond delay="0"/>
                                  </p:stCondLst>
                                  <p:childTnLst>
                                    <p:animEffect transition="out" filter="fade">
                                      <p:cBhvr>
                                        <p:cTn id="48" dur="2000"/>
                                        <p:tgtEl>
                                          <p:spTgt spid="18"/>
                                        </p:tgtEl>
                                      </p:cBhvr>
                                    </p:animEffect>
                                    <p:set>
                                      <p:cBhvr>
                                        <p:cTn id="49" dur="1" fill="hold">
                                          <p:stCondLst>
                                            <p:cond delay="1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Otras Frecuencias…</a:t>
            </a:r>
            <a:endParaRPr lang="es-ES" sz="1600" dirty="0"/>
          </a:p>
        </p:txBody>
      </p:sp>
      <p:sp>
        <p:nvSpPr>
          <p:cNvPr id="6" name="5 CuadroTexto"/>
          <p:cNvSpPr txBox="1"/>
          <p:nvPr/>
        </p:nvSpPr>
        <p:spPr>
          <a:xfrm>
            <a:off x="395536" y="787345"/>
            <a:ext cx="8424936" cy="553423"/>
          </a:xfrm>
          <a:prstGeom prst="rect">
            <a:avLst/>
          </a:prstGeom>
          <a:noFill/>
        </p:spPr>
        <p:txBody>
          <a:bodyPr wrap="square" rtlCol="0">
            <a:normAutofit/>
          </a:bodyPr>
          <a:lstStyle/>
          <a:p>
            <a:pPr algn="just"/>
            <a:r>
              <a:rPr lang="es-ES" sz="2800" dirty="0" smtClean="0"/>
              <a:t>Ahora las </a:t>
            </a:r>
            <a:r>
              <a:rPr lang="es-ES" sz="2800" b="1" dirty="0" smtClean="0">
                <a:solidFill>
                  <a:srgbClr val="C00000"/>
                </a:solidFill>
              </a:rPr>
              <a:t>acumuladas</a:t>
            </a:r>
            <a:r>
              <a:rPr lang="es-ES" sz="2800" dirty="0" smtClean="0"/>
              <a:t>. </a:t>
            </a:r>
          </a:p>
          <a:p>
            <a:pPr algn="just"/>
            <a:endParaRPr lang="es-ES" sz="2800" dirty="0" smtClean="0"/>
          </a:p>
          <a:p>
            <a:pPr algn="just"/>
            <a:endParaRPr lang="es-ES" sz="2800" dirty="0" smtClean="0"/>
          </a:p>
          <a:p>
            <a:pPr algn="just"/>
            <a:endParaRPr lang="es-ES" sz="2800" dirty="0"/>
          </a:p>
        </p:txBody>
      </p:sp>
      <p:graphicFrame>
        <p:nvGraphicFramePr>
          <p:cNvPr id="5" name="4 Tabla"/>
          <p:cNvGraphicFramePr>
            <a:graphicFrameLocks noGrp="1"/>
          </p:cNvGraphicFramePr>
          <p:nvPr/>
        </p:nvGraphicFramePr>
        <p:xfrm>
          <a:off x="587896" y="1317496"/>
          <a:ext cx="8088560" cy="2255520"/>
        </p:xfrm>
        <a:graphic>
          <a:graphicData uri="http://schemas.openxmlformats.org/drawingml/2006/table">
            <a:tbl>
              <a:tblPr firstRow="1" bandRow="1">
                <a:tableStyleId>{5C22544A-7EE6-4342-B048-85BDC9FD1C3A}</a:tableStyleId>
              </a:tblPr>
              <a:tblGrid>
                <a:gridCol w="1617712"/>
                <a:gridCol w="1617712"/>
                <a:gridCol w="1617712"/>
                <a:gridCol w="1617712"/>
                <a:gridCol w="1617712"/>
              </a:tblGrid>
              <a:tr h="206850">
                <a:tc>
                  <a:txBody>
                    <a:bodyPr/>
                    <a:lstStyle/>
                    <a:p>
                      <a:pPr algn="ctr"/>
                      <a:r>
                        <a:rPr lang="es-ES" sz="1600" dirty="0" smtClean="0"/>
                        <a:t>Altura</a:t>
                      </a:r>
                      <a:endParaRPr lang="es-ES" sz="1600" dirty="0"/>
                    </a:p>
                  </a:txBody>
                  <a:tcPr/>
                </a:tc>
                <a:tc>
                  <a:txBody>
                    <a:bodyPr/>
                    <a:lstStyle/>
                    <a:p>
                      <a:pPr algn="ctr"/>
                      <a:r>
                        <a:rPr lang="es-ES" sz="1600" dirty="0" smtClean="0"/>
                        <a:t>Frecuencia Absoluta</a:t>
                      </a:r>
                      <a:endParaRPr lang="es-ES" sz="1600" dirty="0"/>
                    </a:p>
                  </a:txBody>
                  <a:tcPr/>
                </a:tc>
                <a:tc>
                  <a:txBody>
                    <a:bodyPr/>
                    <a:lstStyle/>
                    <a:p>
                      <a:pPr algn="ctr"/>
                      <a:r>
                        <a:rPr lang="es-ES" sz="1600" dirty="0" smtClean="0"/>
                        <a:t>F. Absoluta</a:t>
                      </a:r>
                    </a:p>
                    <a:p>
                      <a:pPr algn="ctr"/>
                      <a:r>
                        <a:rPr lang="es-ES" sz="1600" dirty="0" smtClean="0"/>
                        <a:t>Acumulada</a:t>
                      </a:r>
                      <a:endParaRPr lang="es-ES" sz="1600" dirty="0"/>
                    </a:p>
                  </a:txBody>
                  <a:tcPr/>
                </a:tc>
                <a:tc>
                  <a:txBody>
                    <a:bodyPr/>
                    <a:lstStyle/>
                    <a:p>
                      <a:pPr algn="ctr"/>
                      <a:r>
                        <a:rPr lang="es-ES" sz="1600" dirty="0" smtClean="0"/>
                        <a:t>Frecuencia Relativa</a:t>
                      </a:r>
                      <a:endParaRPr lang="es-ES" sz="1600" dirty="0"/>
                    </a:p>
                  </a:txBody>
                  <a:tcPr/>
                </a:tc>
                <a:tc>
                  <a:txBody>
                    <a:bodyPr/>
                    <a:lstStyle/>
                    <a:p>
                      <a:pPr algn="ctr"/>
                      <a:r>
                        <a:rPr lang="es-ES" sz="1600" dirty="0" smtClean="0"/>
                        <a:t>F. Relativa</a:t>
                      </a:r>
                    </a:p>
                    <a:p>
                      <a:pPr algn="ctr"/>
                      <a:r>
                        <a:rPr lang="es-ES" sz="1600" dirty="0" smtClean="0"/>
                        <a:t>Acumulada</a:t>
                      </a:r>
                      <a:endParaRPr lang="es-ES" sz="1600" dirty="0"/>
                    </a:p>
                  </a:txBody>
                  <a:tcPr/>
                </a:tc>
              </a:tr>
              <a:tr h="206850">
                <a:tc>
                  <a:txBody>
                    <a:bodyPr/>
                    <a:lstStyle/>
                    <a:p>
                      <a:pPr algn="ctr"/>
                      <a:r>
                        <a:rPr lang="es-ES" sz="1600" dirty="0" smtClean="0"/>
                        <a:t>[150; 160) </a:t>
                      </a:r>
                      <a:endParaRPr lang="es-ES" sz="1600" dirty="0"/>
                    </a:p>
                  </a:txBody>
                  <a:tcPr/>
                </a:tc>
                <a:tc>
                  <a:txBody>
                    <a:bodyPr/>
                    <a:lstStyle/>
                    <a:p>
                      <a:pPr algn="ctr"/>
                      <a:r>
                        <a:rPr lang="es-ES" sz="1600" dirty="0" smtClean="0"/>
                        <a:t>5</a:t>
                      </a:r>
                      <a:endParaRPr lang="es-ES" sz="1600" dirty="0"/>
                    </a:p>
                  </a:txBody>
                  <a:tcPr/>
                </a:tc>
                <a:tc>
                  <a:txBody>
                    <a:bodyPr/>
                    <a:lstStyle/>
                    <a:p>
                      <a:pPr algn="ctr"/>
                      <a:r>
                        <a:rPr lang="es-ES" sz="1600" dirty="0" smtClean="0"/>
                        <a:t>5</a:t>
                      </a:r>
                      <a:endParaRPr lang="es-ES" sz="1600" dirty="0"/>
                    </a:p>
                  </a:txBody>
                  <a:tcPr/>
                </a:tc>
                <a:tc>
                  <a:txBody>
                    <a:bodyPr/>
                    <a:lstStyle/>
                    <a:p>
                      <a:pPr algn="ctr"/>
                      <a:r>
                        <a:rPr lang="es-ES" sz="1600" dirty="0" smtClean="0"/>
                        <a:t>5/20=0.25</a:t>
                      </a:r>
                      <a:endParaRPr lang="es-ES" sz="1600" dirty="0"/>
                    </a:p>
                  </a:txBody>
                  <a:tcPr/>
                </a:tc>
                <a:tc>
                  <a:txBody>
                    <a:bodyPr/>
                    <a:lstStyle/>
                    <a:p>
                      <a:pPr algn="ctr"/>
                      <a:r>
                        <a:rPr lang="es-ES" sz="1600" dirty="0" smtClean="0"/>
                        <a:t>0.25</a:t>
                      </a:r>
                      <a:endParaRPr lang="es-ES" sz="1600" dirty="0"/>
                    </a:p>
                  </a:txBody>
                  <a:tcPr/>
                </a:tc>
              </a:tr>
              <a:tr h="206850">
                <a:tc>
                  <a:txBody>
                    <a:bodyPr/>
                    <a:lstStyle/>
                    <a:p>
                      <a:pPr algn="ctr"/>
                      <a:r>
                        <a:rPr lang="es-ES" sz="1600" dirty="0" smtClean="0"/>
                        <a:t>[160; 170) </a:t>
                      </a:r>
                      <a:endParaRPr lang="es-ES" sz="1600" dirty="0"/>
                    </a:p>
                  </a:txBody>
                  <a:tcPr/>
                </a:tc>
                <a:tc>
                  <a:txBody>
                    <a:bodyPr/>
                    <a:lstStyle/>
                    <a:p>
                      <a:pPr algn="ctr"/>
                      <a:r>
                        <a:rPr lang="es-ES" sz="1600" dirty="0" smtClean="0"/>
                        <a:t>8</a:t>
                      </a:r>
                      <a:endParaRPr lang="es-ES" sz="1600" dirty="0"/>
                    </a:p>
                  </a:txBody>
                  <a:tcPr/>
                </a:tc>
                <a:tc>
                  <a:txBody>
                    <a:bodyPr/>
                    <a:lstStyle/>
                    <a:p>
                      <a:pPr algn="ctr"/>
                      <a:r>
                        <a:rPr lang="es-ES" sz="1600" dirty="0" smtClean="0"/>
                        <a:t>13</a:t>
                      </a:r>
                      <a:endParaRPr lang="es-ES" sz="1600" dirty="0"/>
                    </a:p>
                  </a:txBody>
                  <a:tcPr/>
                </a:tc>
                <a:tc>
                  <a:txBody>
                    <a:bodyPr/>
                    <a:lstStyle/>
                    <a:p>
                      <a:pPr algn="ctr"/>
                      <a:r>
                        <a:rPr lang="es-ES" sz="1600" dirty="0" smtClean="0"/>
                        <a:t>8/20=0.40</a:t>
                      </a:r>
                      <a:endParaRPr lang="es-ES" sz="1600" dirty="0"/>
                    </a:p>
                  </a:txBody>
                  <a:tcPr/>
                </a:tc>
                <a:tc>
                  <a:txBody>
                    <a:bodyPr/>
                    <a:lstStyle/>
                    <a:p>
                      <a:pPr algn="ctr"/>
                      <a:r>
                        <a:rPr lang="es-ES" sz="1600" dirty="0" smtClean="0"/>
                        <a:t>0.65</a:t>
                      </a:r>
                      <a:endParaRPr lang="es-ES" sz="1600" dirty="0"/>
                    </a:p>
                  </a:txBody>
                  <a:tcPr/>
                </a:tc>
              </a:tr>
              <a:tr h="206850">
                <a:tc>
                  <a:txBody>
                    <a:bodyPr/>
                    <a:lstStyle/>
                    <a:p>
                      <a:pPr algn="ctr"/>
                      <a:r>
                        <a:rPr lang="es-ES" sz="1600" dirty="0" smtClean="0"/>
                        <a:t>[170; 180) </a:t>
                      </a:r>
                      <a:endParaRPr lang="es-ES" sz="1600" dirty="0"/>
                    </a:p>
                  </a:txBody>
                  <a:tcPr/>
                </a:tc>
                <a:tc>
                  <a:txBody>
                    <a:bodyPr/>
                    <a:lstStyle/>
                    <a:p>
                      <a:pPr algn="ctr"/>
                      <a:r>
                        <a:rPr lang="es-ES" sz="1600" dirty="0" smtClean="0"/>
                        <a:t>6</a:t>
                      </a:r>
                      <a:endParaRPr lang="es-ES" sz="1600" dirty="0"/>
                    </a:p>
                  </a:txBody>
                  <a:tcPr/>
                </a:tc>
                <a:tc>
                  <a:txBody>
                    <a:bodyPr/>
                    <a:lstStyle/>
                    <a:p>
                      <a:pPr algn="ctr"/>
                      <a:r>
                        <a:rPr lang="es-ES" sz="1600" dirty="0" smtClean="0"/>
                        <a:t>19</a:t>
                      </a:r>
                      <a:endParaRPr lang="es-ES" sz="1600" dirty="0"/>
                    </a:p>
                  </a:txBody>
                  <a:tcPr/>
                </a:tc>
                <a:tc>
                  <a:txBody>
                    <a:bodyPr/>
                    <a:lstStyle/>
                    <a:p>
                      <a:pPr algn="ctr"/>
                      <a:r>
                        <a:rPr lang="es-ES" sz="1600" dirty="0" smtClean="0"/>
                        <a:t>6/20=0.30</a:t>
                      </a:r>
                      <a:endParaRPr lang="es-ES" sz="1600" dirty="0"/>
                    </a:p>
                  </a:txBody>
                  <a:tcPr/>
                </a:tc>
                <a:tc>
                  <a:txBody>
                    <a:bodyPr/>
                    <a:lstStyle/>
                    <a:p>
                      <a:pPr algn="ctr"/>
                      <a:r>
                        <a:rPr lang="es-ES" sz="1600" dirty="0" smtClean="0"/>
                        <a:t>0.95</a:t>
                      </a:r>
                      <a:endParaRPr lang="es-ES" sz="1600" dirty="0"/>
                    </a:p>
                  </a:txBody>
                  <a:tcPr/>
                </a:tc>
              </a:tr>
              <a:tr h="206850">
                <a:tc>
                  <a:txBody>
                    <a:bodyPr/>
                    <a:lstStyle/>
                    <a:p>
                      <a:pPr algn="ctr"/>
                      <a:r>
                        <a:rPr lang="es-ES" sz="1600" dirty="0" smtClean="0"/>
                        <a:t>[180; 190) </a:t>
                      </a:r>
                      <a:endParaRPr lang="es-ES" sz="1600" dirty="0"/>
                    </a:p>
                  </a:txBody>
                  <a:tcPr/>
                </a:tc>
                <a:tc>
                  <a:txBody>
                    <a:bodyPr/>
                    <a:lstStyle/>
                    <a:p>
                      <a:pPr algn="ctr"/>
                      <a:r>
                        <a:rPr lang="es-ES" sz="1600" dirty="0" smtClean="0"/>
                        <a:t>1</a:t>
                      </a:r>
                      <a:endParaRPr lang="es-ES" sz="1600" dirty="0"/>
                    </a:p>
                  </a:txBody>
                  <a:tcPr/>
                </a:tc>
                <a:tc>
                  <a:txBody>
                    <a:bodyPr/>
                    <a:lstStyle/>
                    <a:p>
                      <a:pPr algn="ctr"/>
                      <a:r>
                        <a:rPr lang="es-ES" sz="1600" dirty="0" smtClean="0"/>
                        <a:t>20</a:t>
                      </a:r>
                      <a:endParaRPr lang="es-ES" sz="1600" dirty="0"/>
                    </a:p>
                  </a:txBody>
                  <a:tcPr/>
                </a:tc>
                <a:tc>
                  <a:txBody>
                    <a:bodyPr/>
                    <a:lstStyle/>
                    <a:p>
                      <a:pPr algn="ctr"/>
                      <a:r>
                        <a:rPr lang="es-ES" sz="1600" dirty="0" smtClean="0"/>
                        <a:t>1/20=0.05</a:t>
                      </a:r>
                      <a:endParaRPr lang="es-ES" sz="1600" dirty="0"/>
                    </a:p>
                  </a:txBody>
                  <a:tcPr/>
                </a:tc>
                <a:tc>
                  <a:txBody>
                    <a:bodyPr/>
                    <a:lstStyle/>
                    <a:p>
                      <a:pPr algn="ctr"/>
                      <a:r>
                        <a:rPr lang="es-ES" sz="1600" dirty="0" smtClean="0"/>
                        <a:t>1</a:t>
                      </a:r>
                      <a:endParaRPr lang="es-ES" sz="1600" dirty="0"/>
                    </a:p>
                  </a:txBody>
                  <a:tcPr/>
                </a:tc>
              </a:tr>
              <a:tr h="206850">
                <a:tc>
                  <a:txBody>
                    <a:bodyPr/>
                    <a:lstStyle/>
                    <a:p>
                      <a:pPr algn="ctr"/>
                      <a:r>
                        <a:rPr lang="es-ES" sz="1600" dirty="0" smtClean="0"/>
                        <a:t>TOTAL</a:t>
                      </a:r>
                      <a:endParaRPr lang="es-ES" sz="1600" dirty="0"/>
                    </a:p>
                  </a:txBody>
                  <a:tcPr/>
                </a:tc>
                <a:tc>
                  <a:txBody>
                    <a:bodyPr/>
                    <a:lstStyle/>
                    <a:p>
                      <a:pPr algn="ctr"/>
                      <a:r>
                        <a:rPr lang="es-ES" sz="1600" dirty="0" smtClean="0"/>
                        <a:t>20</a:t>
                      </a:r>
                      <a:endParaRPr lang="es-ES" sz="1600" dirty="0"/>
                    </a:p>
                  </a:txBody>
                  <a:tcPr/>
                </a:tc>
                <a:tc>
                  <a:txBody>
                    <a:bodyPr/>
                    <a:lstStyle/>
                    <a:p>
                      <a:pPr algn="ctr"/>
                      <a:endParaRPr lang="es-ES" sz="1600" b="1" dirty="0">
                        <a:solidFill>
                          <a:srgbClr val="FF0000"/>
                        </a:solidFill>
                      </a:endParaRPr>
                    </a:p>
                  </a:txBody>
                  <a:tcPr/>
                </a:tc>
                <a:tc>
                  <a:txBody>
                    <a:bodyPr/>
                    <a:lstStyle/>
                    <a:p>
                      <a:pPr algn="ctr"/>
                      <a:r>
                        <a:rPr lang="es-ES" sz="1600" dirty="0" smtClean="0"/>
                        <a:t>1</a:t>
                      </a:r>
                      <a:endParaRPr lang="es-ES" sz="1600" b="1" dirty="0">
                        <a:solidFill>
                          <a:srgbClr val="FF0000"/>
                        </a:solidFill>
                      </a:endParaRPr>
                    </a:p>
                  </a:txBody>
                  <a:tcPr/>
                </a:tc>
                <a:tc>
                  <a:txBody>
                    <a:bodyPr/>
                    <a:lstStyle/>
                    <a:p>
                      <a:pPr algn="ctr"/>
                      <a:endParaRPr lang="es-ES" sz="1600" b="1" dirty="0">
                        <a:solidFill>
                          <a:srgbClr val="FF0000"/>
                        </a:solidFill>
                      </a:endParaRPr>
                    </a:p>
                  </a:txBody>
                  <a:tcPr/>
                </a:tc>
              </a:tr>
            </a:tbl>
          </a:graphicData>
        </a:graphic>
      </p:graphicFrame>
      <p:sp>
        <p:nvSpPr>
          <p:cNvPr id="7" name="6 CuadroTexto"/>
          <p:cNvSpPr txBox="1"/>
          <p:nvPr/>
        </p:nvSpPr>
        <p:spPr>
          <a:xfrm>
            <a:off x="395536" y="3595657"/>
            <a:ext cx="8424936" cy="553423"/>
          </a:xfrm>
          <a:prstGeom prst="rect">
            <a:avLst/>
          </a:prstGeom>
          <a:noFill/>
        </p:spPr>
        <p:txBody>
          <a:bodyPr wrap="square" rtlCol="0">
            <a:normAutofit/>
          </a:bodyPr>
          <a:lstStyle/>
          <a:p>
            <a:pPr algn="just"/>
            <a:r>
              <a:rPr lang="es-ES" sz="2800" dirty="0" smtClean="0"/>
              <a:t>Por último las </a:t>
            </a:r>
            <a:r>
              <a:rPr lang="es-ES" sz="2800" b="1" dirty="0" smtClean="0">
                <a:solidFill>
                  <a:srgbClr val="C00000"/>
                </a:solidFill>
              </a:rPr>
              <a:t>porcentuales</a:t>
            </a:r>
            <a:r>
              <a:rPr lang="es-ES" sz="2800" dirty="0" smtClean="0"/>
              <a:t>. </a:t>
            </a:r>
          </a:p>
          <a:p>
            <a:pPr algn="just"/>
            <a:endParaRPr lang="es-ES" sz="2800" dirty="0" smtClean="0"/>
          </a:p>
          <a:p>
            <a:pPr algn="just"/>
            <a:endParaRPr lang="es-ES" sz="2800" dirty="0" smtClean="0"/>
          </a:p>
          <a:p>
            <a:pPr algn="just"/>
            <a:endParaRPr lang="es-ES" sz="2800" dirty="0"/>
          </a:p>
        </p:txBody>
      </p:sp>
      <p:graphicFrame>
        <p:nvGraphicFramePr>
          <p:cNvPr id="8" name="7 Tabla"/>
          <p:cNvGraphicFramePr>
            <a:graphicFrameLocks noGrp="1"/>
          </p:cNvGraphicFramePr>
          <p:nvPr/>
        </p:nvGraphicFramePr>
        <p:xfrm>
          <a:off x="587896" y="4197816"/>
          <a:ext cx="4853136" cy="2255520"/>
        </p:xfrm>
        <a:graphic>
          <a:graphicData uri="http://schemas.openxmlformats.org/drawingml/2006/table">
            <a:tbl>
              <a:tblPr firstRow="1" bandRow="1">
                <a:tableStyleId>{5C22544A-7EE6-4342-B048-85BDC9FD1C3A}</a:tableStyleId>
              </a:tblPr>
              <a:tblGrid>
                <a:gridCol w="1617712"/>
                <a:gridCol w="1617712"/>
                <a:gridCol w="1617712"/>
              </a:tblGrid>
              <a:tr h="206850">
                <a:tc>
                  <a:txBody>
                    <a:bodyPr/>
                    <a:lstStyle/>
                    <a:p>
                      <a:pPr algn="ctr"/>
                      <a:r>
                        <a:rPr lang="es-ES" sz="1600" dirty="0" smtClean="0"/>
                        <a:t>Altura</a:t>
                      </a:r>
                      <a:endParaRPr lang="es-ES" sz="1600" dirty="0"/>
                    </a:p>
                  </a:txBody>
                  <a:tcPr/>
                </a:tc>
                <a:tc>
                  <a:txBody>
                    <a:bodyPr/>
                    <a:lstStyle/>
                    <a:p>
                      <a:pPr algn="ctr"/>
                      <a:r>
                        <a:rPr lang="es-ES" sz="1600" dirty="0" smtClean="0"/>
                        <a:t>Frecuencia Porcentual</a:t>
                      </a:r>
                      <a:endParaRPr lang="es-ES" sz="1600" dirty="0"/>
                    </a:p>
                  </a:txBody>
                  <a:tcPr/>
                </a:tc>
                <a:tc>
                  <a:txBody>
                    <a:bodyPr/>
                    <a:lstStyle/>
                    <a:p>
                      <a:pPr algn="ctr"/>
                      <a:r>
                        <a:rPr lang="es-ES" sz="1600" dirty="0" smtClean="0"/>
                        <a:t>F. Porcentual</a:t>
                      </a:r>
                    </a:p>
                    <a:p>
                      <a:pPr algn="ctr"/>
                      <a:r>
                        <a:rPr lang="es-ES" sz="1600" dirty="0" smtClean="0"/>
                        <a:t>Acumulada</a:t>
                      </a:r>
                      <a:endParaRPr lang="es-ES" sz="1600" dirty="0"/>
                    </a:p>
                  </a:txBody>
                  <a:tcPr/>
                </a:tc>
              </a:tr>
              <a:tr h="206850">
                <a:tc>
                  <a:txBody>
                    <a:bodyPr/>
                    <a:lstStyle/>
                    <a:p>
                      <a:pPr algn="ctr"/>
                      <a:r>
                        <a:rPr lang="es-ES" sz="1600" dirty="0" smtClean="0"/>
                        <a:t>[150; 160) </a:t>
                      </a:r>
                      <a:endParaRPr lang="es-ES" sz="1600" dirty="0"/>
                    </a:p>
                  </a:txBody>
                  <a:tcPr/>
                </a:tc>
                <a:tc>
                  <a:txBody>
                    <a:bodyPr/>
                    <a:lstStyle/>
                    <a:p>
                      <a:pPr algn="ctr"/>
                      <a:r>
                        <a:rPr lang="es-ES" sz="1600" dirty="0" smtClean="0"/>
                        <a:t>25%</a:t>
                      </a:r>
                      <a:endParaRPr lang="es-ES" sz="1600" dirty="0"/>
                    </a:p>
                  </a:txBody>
                  <a:tcPr/>
                </a:tc>
                <a:tc>
                  <a:txBody>
                    <a:bodyPr/>
                    <a:lstStyle/>
                    <a:p>
                      <a:pPr algn="ctr"/>
                      <a:r>
                        <a:rPr lang="es-ES" sz="1600" dirty="0" smtClean="0"/>
                        <a:t>25%</a:t>
                      </a:r>
                      <a:endParaRPr lang="es-ES" sz="1600" dirty="0"/>
                    </a:p>
                  </a:txBody>
                  <a:tcPr/>
                </a:tc>
              </a:tr>
              <a:tr h="206850">
                <a:tc>
                  <a:txBody>
                    <a:bodyPr/>
                    <a:lstStyle/>
                    <a:p>
                      <a:pPr algn="ctr"/>
                      <a:r>
                        <a:rPr lang="es-ES" sz="1600" dirty="0" smtClean="0"/>
                        <a:t>[160; 170) </a:t>
                      </a:r>
                      <a:endParaRPr lang="es-ES" sz="1600" dirty="0"/>
                    </a:p>
                  </a:txBody>
                  <a:tcPr/>
                </a:tc>
                <a:tc>
                  <a:txBody>
                    <a:bodyPr/>
                    <a:lstStyle/>
                    <a:p>
                      <a:pPr algn="ctr"/>
                      <a:r>
                        <a:rPr lang="es-ES" sz="1600" dirty="0" smtClean="0"/>
                        <a:t>40%</a:t>
                      </a:r>
                      <a:endParaRPr lang="es-ES" sz="1600" dirty="0"/>
                    </a:p>
                  </a:txBody>
                  <a:tcPr/>
                </a:tc>
                <a:tc>
                  <a:txBody>
                    <a:bodyPr/>
                    <a:lstStyle/>
                    <a:p>
                      <a:pPr algn="ctr"/>
                      <a:r>
                        <a:rPr lang="es-ES" sz="1600" dirty="0" smtClean="0"/>
                        <a:t>65%</a:t>
                      </a:r>
                      <a:endParaRPr lang="es-ES" sz="1600" dirty="0"/>
                    </a:p>
                  </a:txBody>
                  <a:tcPr/>
                </a:tc>
              </a:tr>
              <a:tr h="206850">
                <a:tc>
                  <a:txBody>
                    <a:bodyPr/>
                    <a:lstStyle/>
                    <a:p>
                      <a:pPr algn="ctr"/>
                      <a:r>
                        <a:rPr lang="es-ES" sz="1600" dirty="0" smtClean="0"/>
                        <a:t>[170; 180) </a:t>
                      </a:r>
                      <a:endParaRPr lang="es-ES" sz="1600" dirty="0"/>
                    </a:p>
                  </a:txBody>
                  <a:tcPr/>
                </a:tc>
                <a:tc>
                  <a:txBody>
                    <a:bodyPr/>
                    <a:lstStyle/>
                    <a:p>
                      <a:pPr algn="ctr"/>
                      <a:r>
                        <a:rPr lang="es-ES" sz="1600" dirty="0" smtClean="0"/>
                        <a:t>30%</a:t>
                      </a:r>
                      <a:endParaRPr lang="es-ES" sz="1600" dirty="0"/>
                    </a:p>
                  </a:txBody>
                  <a:tcPr/>
                </a:tc>
                <a:tc>
                  <a:txBody>
                    <a:bodyPr/>
                    <a:lstStyle/>
                    <a:p>
                      <a:pPr algn="ctr"/>
                      <a:r>
                        <a:rPr lang="es-ES" sz="1600" dirty="0" smtClean="0"/>
                        <a:t>95%</a:t>
                      </a:r>
                      <a:endParaRPr lang="es-ES" sz="1600" dirty="0"/>
                    </a:p>
                  </a:txBody>
                  <a:tcPr/>
                </a:tc>
              </a:tr>
              <a:tr h="206850">
                <a:tc>
                  <a:txBody>
                    <a:bodyPr/>
                    <a:lstStyle/>
                    <a:p>
                      <a:pPr algn="ctr"/>
                      <a:r>
                        <a:rPr lang="es-ES" sz="1600" dirty="0" smtClean="0"/>
                        <a:t>[180; 190) </a:t>
                      </a:r>
                      <a:endParaRPr lang="es-ES" sz="1600" dirty="0"/>
                    </a:p>
                  </a:txBody>
                  <a:tcPr/>
                </a:tc>
                <a:tc>
                  <a:txBody>
                    <a:bodyPr/>
                    <a:lstStyle/>
                    <a:p>
                      <a:pPr algn="ctr"/>
                      <a:r>
                        <a:rPr lang="es-ES" sz="1600" dirty="0" smtClean="0"/>
                        <a:t>5%</a:t>
                      </a:r>
                      <a:endParaRPr lang="es-ES" sz="1600" dirty="0"/>
                    </a:p>
                  </a:txBody>
                  <a:tcPr/>
                </a:tc>
                <a:tc>
                  <a:txBody>
                    <a:bodyPr/>
                    <a:lstStyle/>
                    <a:p>
                      <a:pPr algn="ctr"/>
                      <a:r>
                        <a:rPr lang="es-ES" sz="1600" dirty="0" smtClean="0"/>
                        <a:t>100%</a:t>
                      </a:r>
                      <a:endParaRPr lang="es-ES" sz="1600" dirty="0"/>
                    </a:p>
                  </a:txBody>
                  <a:tcPr/>
                </a:tc>
              </a:tr>
              <a:tr h="206850">
                <a:tc>
                  <a:txBody>
                    <a:bodyPr/>
                    <a:lstStyle/>
                    <a:p>
                      <a:pPr algn="ctr"/>
                      <a:r>
                        <a:rPr lang="es-ES" sz="1600" dirty="0" smtClean="0"/>
                        <a:t>TOTAL</a:t>
                      </a:r>
                      <a:endParaRPr lang="es-ES" sz="1600" dirty="0"/>
                    </a:p>
                  </a:txBody>
                  <a:tcPr/>
                </a:tc>
                <a:tc>
                  <a:txBody>
                    <a:bodyPr/>
                    <a:lstStyle/>
                    <a:p>
                      <a:pPr algn="ctr"/>
                      <a:r>
                        <a:rPr lang="es-ES" sz="1600" dirty="0" smtClean="0"/>
                        <a:t>100%</a:t>
                      </a:r>
                      <a:endParaRPr lang="es-ES" sz="1600" b="1" dirty="0">
                        <a:solidFill>
                          <a:srgbClr val="FF0000"/>
                        </a:solidFill>
                      </a:endParaRPr>
                    </a:p>
                  </a:txBody>
                  <a:tcPr/>
                </a:tc>
                <a:tc>
                  <a:txBody>
                    <a:bodyPr/>
                    <a:lstStyle/>
                    <a:p>
                      <a:pPr algn="ctr"/>
                      <a:endParaRPr lang="es-ES" sz="1600" b="1" dirty="0">
                        <a:solidFill>
                          <a:srgbClr val="FF0000"/>
                        </a:solidFill>
                      </a:endParaRPr>
                    </a:p>
                  </a:txBody>
                  <a:tcPr/>
                </a:tc>
              </a:tr>
            </a:tbl>
          </a:graphicData>
        </a:graphic>
      </p:graphicFrame>
      <p:cxnSp>
        <p:nvCxnSpPr>
          <p:cNvPr id="10" name="9 Conector recto de flecha"/>
          <p:cNvCxnSpPr/>
          <p:nvPr/>
        </p:nvCxnSpPr>
        <p:spPr>
          <a:xfrm flipH="1">
            <a:off x="3131840" y="2060848"/>
            <a:ext cx="1368152" cy="2880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10 Conector recto de flecha"/>
          <p:cNvCxnSpPr/>
          <p:nvPr/>
        </p:nvCxnSpPr>
        <p:spPr>
          <a:xfrm>
            <a:off x="3347864" y="2420888"/>
            <a:ext cx="1152128"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4" name="13 Rectángulo"/>
          <p:cNvSpPr/>
          <p:nvPr/>
        </p:nvSpPr>
        <p:spPr>
          <a:xfrm>
            <a:off x="3563888" y="2564904"/>
            <a:ext cx="57606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b="1" dirty="0" smtClean="0"/>
              <a:t>5+8</a:t>
            </a:r>
            <a:endParaRPr lang="es-ES" b="1" dirty="0"/>
          </a:p>
        </p:txBody>
      </p:sp>
      <p:cxnSp>
        <p:nvCxnSpPr>
          <p:cNvPr id="17" name="16 Conector recto de flecha"/>
          <p:cNvCxnSpPr/>
          <p:nvPr/>
        </p:nvCxnSpPr>
        <p:spPr>
          <a:xfrm flipH="1">
            <a:off x="6732240" y="2132856"/>
            <a:ext cx="864096" cy="21602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17 Conector recto de flecha"/>
          <p:cNvCxnSpPr/>
          <p:nvPr/>
        </p:nvCxnSpPr>
        <p:spPr>
          <a:xfrm>
            <a:off x="6948264" y="2420888"/>
            <a:ext cx="72008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9" name="18 Rectángulo"/>
          <p:cNvSpPr/>
          <p:nvPr/>
        </p:nvSpPr>
        <p:spPr>
          <a:xfrm>
            <a:off x="6660232" y="2564904"/>
            <a:ext cx="115212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b="1" dirty="0" smtClean="0"/>
              <a:t>0.25+0.40</a:t>
            </a:r>
            <a:endParaRPr lang="es-ES" b="1" dirty="0"/>
          </a:p>
        </p:txBody>
      </p:sp>
      <p:cxnSp>
        <p:nvCxnSpPr>
          <p:cNvPr id="23" name="22 Conector recto de flecha"/>
          <p:cNvCxnSpPr/>
          <p:nvPr/>
        </p:nvCxnSpPr>
        <p:spPr>
          <a:xfrm flipH="1">
            <a:off x="3203848" y="2132856"/>
            <a:ext cx="4392488" cy="28083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7" name="26 Rectángulo"/>
          <p:cNvSpPr/>
          <p:nvPr/>
        </p:nvSpPr>
        <p:spPr>
          <a:xfrm>
            <a:off x="3203848" y="5157192"/>
            <a:ext cx="115212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b="1" dirty="0" smtClean="0"/>
              <a:t>0.25x100</a:t>
            </a:r>
            <a:endParaRPr lang="es-ES" b="1" dirty="0"/>
          </a:p>
        </p:txBody>
      </p:sp>
      <p:cxnSp>
        <p:nvCxnSpPr>
          <p:cNvPr id="28" name="27 Conector recto de flecha"/>
          <p:cNvCxnSpPr/>
          <p:nvPr/>
        </p:nvCxnSpPr>
        <p:spPr>
          <a:xfrm>
            <a:off x="3275856" y="5013176"/>
            <a:ext cx="1152128"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30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0"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30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2000"/>
                                        <p:tgtEl>
                                          <p:spTgt spid="10"/>
                                        </p:tgtEl>
                                      </p:cBhvr>
                                    </p:animEffect>
                                    <p:set>
                                      <p:cBhvr>
                                        <p:cTn id="34" dur="1" fill="hold">
                                          <p:stCondLst>
                                            <p:cond delay="1999"/>
                                          </p:stCondLst>
                                        </p:cTn>
                                        <p:tgtEl>
                                          <p:spTgt spid="10"/>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2000"/>
                                        <p:tgtEl>
                                          <p:spTgt spid="11"/>
                                        </p:tgtEl>
                                      </p:cBhvr>
                                    </p:animEffect>
                                    <p:set>
                                      <p:cBhvr>
                                        <p:cTn id="37" dur="1" fill="hold">
                                          <p:stCondLst>
                                            <p:cond delay="1999"/>
                                          </p:stCondLst>
                                        </p:cTn>
                                        <p:tgtEl>
                                          <p:spTgt spid="11"/>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2000"/>
                                        <p:tgtEl>
                                          <p:spTgt spid="14"/>
                                        </p:tgtEl>
                                      </p:cBhvr>
                                    </p:animEffect>
                                    <p:set>
                                      <p:cBhvr>
                                        <p:cTn id="40" dur="1" fill="hold">
                                          <p:stCondLst>
                                            <p:cond delay="1999"/>
                                          </p:stCondLst>
                                        </p:cTn>
                                        <p:tgtEl>
                                          <p:spTgt spid="14"/>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2000"/>
                                        <p:tgtEl>
                                          <p:spTgt spid="17"/>
                                        </p:tgtEl>
                                      </p:cBhvr>
                                    </p:animEffect>
                                    <p:set>
                                      <p:cBhvr>
                                        <p:cTn id="43" dur="1" fill="hold">
                                          <p:stCondLst>
                                            <p:cond delay="1999"/>
                                          </p:stCondLst>
                                        </p:cTn>
                                        <p:tgtEl>
                                          <p:spTgt spid="17"/>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2000"/>
                                        <p:tgtEl>
                                          <p:spTgt spid="18"/>
                                        </p:tgtEl>
                                      </p:cBhvr>
                                    </p:animEffect>
                                    <p:set>
                                      <p:cBhvr>
                                        <p:cTn id="46" dur="1" fill="hold">
                                          <p:stCondLst>
                                            <p:cond delay="1999"/>
                                          </p:stCondLst>
                                        </p:cTn>
                                        <p:tgtEl>
                                          <p:spTgt spid="18"/>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2000"/>
                                        <p:tgtEl>
                                          <p:spTgt spid="19"/>
                                        </p:tgtEl>
                                      </p:cBhvr>
                                    </p:animEffect>
                                    <p:set>
                                      <p:cBhvr>
                                        <p:cTn id="49" dur="1" fill="hold">
                                          <p:stCondLst>
                                            <p:cond delay="1999"/>
                                          </p:stCondLst>
                                        </p:cTn>
                                        <p:tgtEl>
                                          <p:spTgt spid="19"/>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2000"/>
                                        <p:tgtEl>
                                          <p:spTgt spid="8"/>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par>
                                <p:cTn id="67" presetID="10"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3000"/>
                                        <p:tgtEl>
                                          <p:spTgt spid="2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2000"/>
                                        <p:tgtEl>
                                          <p:spTgt spid="23"/>
                                        </p:tgtEl>
                                      </p:cBhvr>
                                    </p:animEffect>
                                    <p:set>
                                      <p:cBhvr>
                                        <p:cTn id="74" dur="1" fill="hold">
                                          <p:stCondLst>
                                            <p:cond delay="1999"/>
                                          </p:stCondLst>
                                        </p:cTn>
                                        <p:tgtEl>
                                          <p:spTgt spid="23"/>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2000"/>
                                        <p:tgtEl>
                                          <p:spTgt spid="28"/>
                                        </p:tgtEl>
                                      </p:cBhvr>
                                    </p:animEffect>
                                    <p:set>
                                      <p:cBhvr>
                                        <p:cTn id="77" dur="1" fill="hold">
                                          <p:stCondLst>
                                            <p:cond delay="1999"/>
                                          </p:stCondLst>
                                        </p:cTn>
                                        <p:tgtEl>
                                          <p:spTgt spid="28"/>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2000"/>
                                        <p:tgtEl>
                                          <p:spTgt spid="27"/>
                                        </p:tgtEl>
                                      </p:cBhvr>
                                    </p:animEffect>
                                    <p:set>
                                      <p:cBhvr>
                                        <p:cTn id="80" dur="1" fill="hold">
                                          <p:stCondLst>
                                            <p:cond delay="19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bldP spid="14" grpId="1" animBg="1"/>
      <p:bldP spid="19" grpId="0" animBg="1"/>
      <p:bldP spid="19" grpId="1" animBg="1"/>
      <p:bldP spid="27" grpId="0" animBg="1"/>
      <p:bldP spid="27"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Otros Gráficos…</a:t>
            </a:r>
            <a:endParaRPr lang="es-ES" sz="1600" dirty="0"/>
          </a:p>
        </p:txBody>
      </p:sp>
      <p:sp>
        <p:nvSpPr>
          <p:cNvPr id="6" name="5 CuadroTexto"/>
          <p:cNvSpPr txBox="1"/>
          <p:nvPr/>
        </p:nvSpPr>
        <p:spPr>
          <a:xfrm>
            <a:off x="395536" y="931361"/>
            <a:ext cx="8424936" cy="913463"/>
          </a:xfrm>
          <a:prstGeom prst="rect">
            <a:avLst/>
          </a:prstGeom>
          <a:noFill/>
        </p:spPr>
        <p:txBody>
          <a:bodyPr wrap="square" rtlCol="0">
            <a:normAutofit lnSpcReduction="10000"/>
          </a:bodyPr>
          <a:lstStyle/>
          <a:p>
            <a:pPr algn="just"/>
            <a:r>
              <a:rPr lang="es-ES" sz="2800" dirty="0" smtClean="0"/>
              <a:t>Existen diversas formas de representar las frecuencias que hemos visto. Por ejemplo:</a:t>
            </a:r>
          </a:p>
          <a:p>
            <a:endParaRPr lang="es-ES" sz="2800" dirty="0"/>
          </a:p>
        </p:txBody>
      </p:sp>
      <p:sp>
        <p:nvSpPr>
          <p:cNvPr id="4" name="3 Rectángulo redondeado"/>
          <p:cNvSpPr/>
          <p:nvPr/>
        </p:nvSpPr>
        <p:spPr>
          <a:xfrm>
            <a:off x="683568" y="1844824"/>
            <a:ext cx="4032448" cy="7200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2400" dirty="0" smtClean="0"/>
              <a:t>Gráfico Circular o de Sectores</a:t>
            </a:r>
            <a:endParaRPr lang="es-ES" sz="2400" dirty="0"/>
          </a:p>
        </p:txBody>
      </p:sp>
      <p:sp>
        <p:nvSpPr>
          <p:cNvPr id="5" name="4 Rectángulo redondeado"/>
          <p:cNvSpPr/>
          <p:nvPr/>
        </p:nvSpPr>
        <p:spPr>
          <a:xfrm>
            <a:off x="5148064" y="2708920"/>
            <a:ext cx="3600400" cy="338437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buFont typeface="Arial" pitchFamily="34" charset="0"/>
              <a:buChar char="•"/>
            </a:pPr>
            <a:r>
              <a:rPr lang="es-ES" sz="2000" i="1" dirty="0" smtClean="0"/>
              <a:t>Ideal para representar las frecuencias relativas porcentuales.</a:t>
            </a:r>
          </a:p>
          <a:p>
            <a:endParaRPr lang="es-ES" sz="2000" i="1" dirty="0" smtClean="0"/>
          </a:p>
          <a:p>
            <a:pPr>
              <a:buFont typeface="Arial" pitchFamily="34" charset="0"/>
              <a:buChar char="•"/>
            </a:pPr>
            <a:r>
              <a:rPr lang="es-ES" sz="2000" i="1" dirty="0" smtClean="0"/>
              <a:t>El ángulo de cada sector se calcula multiplicando 360º por la frecuencia porcentual. </a:t>
            </a:r>
          </a:p>
          <a:p>
            <a:endParaRPr lang="es-ES" sz="2000" i="1" dirty="0" smtClean="0"/>
          </a:p>
          <a:p>
            <a:pPr>
              <a:buFont typeface="Arial" pitchFamily="34" charset="0"/>
              <a:buChar char="•"/>
            </a:pPr>
            <a:r>
              <a:rPr lang="es-ES" sz="2000" i="1" dirty="0" smtClean="0"/>
              <a:t>Es útil cuando las categorías son pocas. </a:t>
            </a:r>
            <a:endParaRPr lang="es-ES" sz="2000" i="1" dirty="0"/>
          </a:p>
        </p:txBody>
      </p:sp>
      <p:graphicFrame>
        <p:nvGraphicFramePr>
          <p:cNvPr id="7" name="1 Gráfico"/>
          <p:cNvGraphicFramePr/>
          <p:nvPr/>
        </p:nvGraphicFramePr>
        <p:xfrm>
          <a:off x="539552" y="2708920"/>
          <a:ext cx="4320480" cy="352839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Graphic spid="7"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pic>
        <p:nvPicPr>
          <p:cNvPr id="1028" name="Picture 4" descr="http://www.fenercom.com/img/informacion/situacion/global-grafico-06-balance-energetico-2008-comunidad-de-madrid.gif"/>
          <p:cNvPicPr>
            <a:picLocks noChangeAspect="1" noChangeArrowheads="1"/>
          </p:cNvPicPr>
          <p:nvPr/>
        </p:nvPicPr>
        <p:blipFill>
          <a:blip r:embed="rId3" cstate="print"/>
          <a:srcRect/>
          <a:stretch>
            <a:fillRect/>
          </a:stretch>
        </p:blipFill>
        <p:spPr bwMode="auto">
          <a:xfrm>
            <a:off x="4837771" y="620688"/>
            <a:ext cx="3766677" cy="2388073"/>
          </a:xfrm>
          <a:prstGeom prst="rect">
            <a:avLst/>
          </a:prstGeom>
          <a:ln>
            <a:noFill/>
          </a:ln>
          <a:effectLst>
            <a:outerShdw blurRad="292100" dist="139700" dir="2700000" algn="tl" rotWithShape="0">
              <a:srgbClr val="333333">
                <a:alpha val="65000"/>
              </a:srgbClr>
            </a:outerShdw>
          </a:effectLst>
        </p:spPr>
      </p:pic>
      <p:sp>
        <p:nvSpPr>
          <p:cNvPr id="4" name="3 Rectángulo redondeado"/>
          <p:cNvSpPr/>
          <p:nvPr/>
        </p:nvSpPr>
        <p:spPr>
          <a:xfrm>
            <a:off x="467544" y="332656"/>
            <a:ext cx="4032448" cy="7200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2400" dirty="0" smtClean="0"/>
              <a:t>Variaciones del diagrama circular</a:t>
            </a:r>
            <a:endParaRPr lang="es-ES" sz="2400" dirty="0"/>
          </a:p>
        </p:txBody>
      </p:sp>
      <p:pic>
        <p:nvPicPr>
          <p:cNvPr id="1026" name="Picture 2" descr="http://www.udesa.edu.ar/files/MBA/IMG/grafico_sectores_economia.png"/>
          <p:cNvPicPr>
            <a:picLocks noChangeAspect="1" noChangeArrowheads="1"/>
          </p:cNvPicPr>
          <p:nvPr/>
        </p:nvPicPr>
        <p:blipFill>
          <a:blip r:embed="rId4" cstate="print"/>
          <a:srcRect/>
          <a:stretch>
            <a:fillRect/>
          </a:stretch>
        </p:blipFill>
        <p:spPr bwMode="auto">
          <a:xfrm>
            <a:off x="858019" y="1268760"/>
            <a:ext cx="3497957" cy="1816447"/>
          </a:xfrm>
          <a:prstGeom prst="rect">
            <a:avLst/>
          </a:prstGeom>
          <a:ln>
            <a:noFill/>
          </a:ln>
          <a:effectLst>
            <a:outerShdw blurRad="292100" dist="139700" dir="2700000" algn="tl" rotWithShape="0">
              <a:srgbClr val="333333">
                <a:alpha val="65000"/>
              </a:srgbClr>
            </a:outerShdw>
          </a:effectLst>
        </p:spPr>
      </p:pic>
      <p:pic>
        <p:nvPicPr>
          <p:cNvPr id="1030" name="Picture 6" descr="http://www.redlocal-madrid.org/images/sectores_participan.png"/>
          <p:cNvPicPr>
            <a:picLocks noChangeAspect="1" noChangeArrowheads="1"/>
          </p:cNvPicPr>
          <p:nvPr/>
        </p:nvPicPr>
        <p:blipFill>
          <a:blip r:embed="rId5" cstate="print"/>
          <a:srcRect/>
          <a:stretch>
            <a:fillRect/>
          </a:stretch>
        </p:blipFill>
        <p:spPr bwMode="auto">
          <a:xfrm>
            <a:off x="5076056" y="3645024"/>
            <a:ext cx="3535417" cy="2899043"/>
          </a:xfrm>
          <a:prstGeom prst="rect">
            <a:avLst/>
          </a:prstGeom>
          <a:ln>
            <a:noFill/>
          </a:ln>
          <a:effectLst>
            <a:outerShdw blurRad="292100" dist="139700" dir="2700000" algn="tl" rotWithShape="0">
              <a:srgbClr val="333333">
                <a:alpha val="65000"/>
              </a:srgbClr>
            </a:outerShdw>
          </a:effectLst>
        </p:spPr>
      </p:pic>
      <p:pic>
        <p:nvPicPr>
          <p:cNvPr id="1034" name="Picture 10" descr="http://2.bp.blogspot.com/-2HePrDJTxBg/Ty_86WN0QmI/AAAAAAAAHS0/8GGOXcNwt5g/s1600/IMC+general,+CEIP+Andaluc%C3%ADa.jpg"/>
          <p:cNvPicPr>
            <a:picLocks noChangeAspect="1" noChangeArrowheads="1"/>
          </p:cNvPicPr>
          <p:nvPr/>
        </p:nvPicPr>
        <p:blipFill>
          <a:blip r:embed="rId6" cstate="print"/>
          <a:srcRect/>
          <a:stretch>
            <a:fillRect/>
          </a:stretch>
        </p:blipFill>
        <p:spPr bwMode="auto">
          <a:xfrm>
            <a:off x="827583" y="3501008"/>
            <a:ext cx="3694829" cy="2952328"/>
          </a:xfrm>
          <a:prstGeom prst="rect">
            <a:avLst/>
          </a:prstGeom>
          <a:ln>
            <a:noFill/>
          </a:ln>
          <a:effectLst>
            <a:outerShdw blurRad="292100" dist="139700" dir="2700000" algn="tl" rotWithShape="0">
              <a:srgbClr val="333333">
                <a:alpha val="65000"/>
              </a:srgbClr>
            </a:outerShdw>
          </a:effectLst>
        </p:spPr>
      </p:pic>
      <p:pic>
        <p:nvPicPr>
          <p:cNvPr id="1032" name="Picture 8" descr="http://sextacolumna.files.wordpress.com/2011/11/graph.jpg"/>
          <p:cNvPicPr>
            <a:picLocks noChangeAspect="1" noChangeArrowheads="1"/>
          </p:cNvPicPr>
          <p:nvPr/>
        </p:nvPicPr>
        <p:blipFill>
          <a:blip r:embed="rId7" cstate="print"/>
          <a:srcRect/>
          <a:stretch>
            <a:fillRect/>
          </a:stretch>
        </p:blipFill>
        <p:spPr bwMode="auto">
          <a:xfrm>
            <a:off x="539552" y="2304603"/>
            <a:ext cx="4819041" cy="3716685"/>
          </a:xfrm>
          <a:prstGeom prst="rect">
            <a:avLst/>
          </a:prstGeom>
          <a:ln>
            <a:noFill/>
          </a:ln>
          <a:effectLst>
            <a:outerShdw blurRad="292100" dist="139700" dir="2700000" algn="tl" rotWithShape="0">
              <a:srgbClr val="333333">
                <a:alpha val="65000"/>
              </a:srgbClr>
            </a:outerShdw>
          </a:effectLst>
        </p:spPr>
      </p:pic>
      <p:sp>
        <p:nvSpPr>
          <p:cNvPr id="5" name="4 Rectángulo redondeado"/>
          <p:cNvSpPr/>
          <p:nvPr/>
        </p:nvSpPr>
        <p:spPr>
          <a:xfrm>
            <a:off x="5004048" y="3356992"/>
            <a:ext cx="3600400" cy="12241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2400" i="1" dirty="0" smtClean="0"/>
              <a:t>Con muchas categorías se hace confusa su lectura </a:t>
            </a:r>
            <a:endParaRPr lang="es-ES" sz="24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2"/>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Otros Gráficos…</a:t>
            </a:r>
            <a:endParaRPr lang="es-ES" sz="1600" dirty="0"/>
          </a:p>
        </p:txBody>
      </p:sp>
      <p:sp>
        <p:nvSpPr>
          <p:cNvPr id="4" name="3 Rectángulo redondeado"/>
          <p:cNvSpPr/>
          <p:nvPr/>
        </p:nvSpPr>
        <p:spPr>
          <a:xfrm>
            <a:off x="683568" y="1124744"/>
            <a:ext cx="4032448" cy="7200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2400" dirty="0" smtClean="0"/>
              <a:t>Polígono de Frecuencias</a:t>
            </a:r>
            <a:endParaRPr lang="es-ES" sz="2400" dirty="0"/>
          </a:p>
        </p:txBody>
      </p:sp>
      <p:sp>
        <p:nvSpPr>
          <p:cNvPr id="5" name="4 Rectángulo redondeado"/>
          <p:cNvSpPr/>
          <p:nvPr/>
        </p:nvSpPr>
        <p:spPr>
          <a:xfrm>
            <a:off x="5148064" y="2276872"/>
            <a:ext cx="3600400" cy="338437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buFont typeface="Arial" pitchFamily="34" charset="0"/>
              <a:buChar char="•"/>
            </a:pPr>
            <a:r>
              <a:rPr lang="es-ES" sz="2000" i="1" dirty="0" smtClean="0"/>
              <a:t>Sirve tanto para frecuencias absolutas como para acumuladas.</a:t>
            </a:r>
          </a:p>
          <a:p>
            <a:endParaRPr lang="es-ES" sz="2000" i="1" dirty="0" smtClean="0"/>
          </a:p>
          <a:p>
            <a:pPr>
              <a:buFont typeface="Arial" pitchFamily="34" charset="0"/>
              <a:buChar char="•"/>
            </a:pPr>
            <a:r>
              <a:rPr lang="es-ES" sz="2000" i="1" dirty="0" smtClean="0"/>
              <a:t>Se grafica uniendo los puntos medios de cada columna del histograma. </a:t>
            </a:r>
          </a:p>
          <a:p>
            <a:endParaRPr lang="es-ES" sz="2000" i="1" dirty="0" smtClean="0"/>
          </a:p>
          <a:p>
            <a:pPr>
              <a:buFont typeface="Arial" pitchFamily="34" charset="0"/>
              <a:buChar char="•"/>
            </a:pPr>
            <a:r>
              <a:rPr lang="es-ES" sz="2000" i="1" dirty="0" smtClean="0"/>
              <a:t>Se puede graficar con o sin las barras. </a:t>
            </a:r>
            <a:endParaRPr lang="es-ES" sz="2000" i="1" dirty="0"/>
          </a:p>
        </p:txBody>
      </p:sp>
      <p:graphicFrame>
        <p:nvGraphicFramePr>
          <p:cNvPr id="8" name="1 Gráfico"/>
          <p:cNvGraphicFramePr/>
          <p:nvPr/>
        </p:nvGraphicFramePr>
        <p:xfrm>
          <a:off x="755576" y="2204864"/>
          <a:ext cx="4104456" cy="352839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Graphic spid="8"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4000" r="-14000"/>
          </a:stretch>
        </a:blipFill>
        <a:effectLst/>
      </p:bgPr>
    </p:bg>
    <p:spTree>
      <p:nvGrpSpPr>
        <p:cNvPr id="1" name=""/>
        <p:cNvGrpSpPr/>
        <p:nvPr/>
      </p:nvGrpSpPr>
      <p:grpSpPr>
        <a:xfrm>
          <a:off x="0" y="0"/>
          <a:ext cx="0" cy="0"/>
          <a:chOff x="0" y="0"/>
          <a:chExt cx="0" cy="0"/>
        </a:xfrm>
      </p:grpSpPr>
      <p:sp>
        <p:nvSpPr>
          <p:cNvPr id="6" name="5 CuadroTexto"/>
          <p:cNvSpPr txBox="1"/>
          <p:nvPr/>
        </p:nvSpPr>
        <p:spPr>
          <a:xfrm>
            <a:off x="467544" y="1412777"/>
            <a:ext cx="7992888" cy="4968552"/>
          </a:xfrm>
          <a:prstGeom prst="rect">
            <a:avLst/>
          </a:prstGeom>
          <a:noFill/>
        </p:spPr>
        <p:txBody>
          <a:bodyPr wrap="square" rtlCol="0">
            <a:normAutofit/>
          </a:bodyPr>
          <a:lstStyle/>
          <a:p>
            <a:endParaRPr lang="es-ES" sz="1200" dirty="0" smtClean="0"/>
          </a:p>
          <a:p>
            <a:pPr lvl="1">
              <a:buFont typeface="Arial" pitchFamily="34" charset="0"/>
              <a:buChar char="•"/>
            </a:pPr>
            <a:r>
              <a:rPr lang="es-ES" sz="2800" i="1" dirty="0" smtClean="0"/>
              <a:t>Ordenamiento y Organización de Datos.</a:t>
            </a:r>
          </a:p>
          <a:p>
            <a:pPr lvl="1">
              <a:buFont typeface="Arial" pitchFamily="34" charset="0"/>
              <a:buChar char="•"/>
            </a:pPr>
            <a:r>
              <a:rPr lang="es-ES" sz="2800" i="1" dirty="0" smtClean="0"/>
              <a:t>Tabulación.</a:t>
            </a:r>
          </a:p>
          <a:p>
            <a:pPr lvl="1">
              <a:buFont typeface="Arial" pitchFamily="34" charset="0"/>
              <a:buChar char="•"/>
            </a:pPr>
            <a:r>
              <a:rPr lang="es-ES" sz="2800" i="1" dirty="0" smtClean="0"/>
              <a:t>Concepto de frecuencia. </a:t>
            </a:r>
          </a:p>
          <a:p>
            <a:pPr lvl="1">
              <a:buFont typeface="Arial" pitchFamily="34" charset="0"/>
              <a:buChar char="•"/>
            </a:pPr>
            <a:r>
              <a:rPr lang="es-ES" sz="2800" i="1" dirty="0" smtClean="0"/>
              <a:t>Frecuencia absoluta, relativa, acumulada, porcentual.</a:t>
            </a:r>
          </a:p>
          <a:p>
            <a:pPr lvl="1">
              <a:buFont typeface="Arial" pitchFamily="34" charset="0"/>
              <a:buChar char="•"/>
            </a:pPr>
            <a:r>
              <a:rPr lang="es-ES" sz="2800" i="1" dirty="0" smtClean="0"/>
              <a:t>Tabla de Frecuencias.</a:t>
            </a:r>
          </a:p>
          <a:p>
            <a:pPr lvl="1">
              <a:buFont typeface="Arial" pitchFamily="34" charset="0"/>
              <a:buChar char="•"/>
            </a:pPr>
            <a:r>
              <a:rPr lang="es-ES" sz="2800" i="1" dirty="0" smtClean="0"/>
              <a:t>Gráfico de Barras e Histograma.</a:t>
            </a:r>
          </a:p>
          <a:p>
            <a:pPr lvl="1">
              <a:buFont typeface="Arial" pitchFamily="34" charset="0"/>
              <a:buChar char="•"/>
            </a:pPr>
            <a:r>
              <a:rPr lang="es-ES" sz="2800" i="1" dirty="0" smtClean="0"/>
              <a:t>Polígono de Frecuencias.</a:t>
            </a:r>
          </a:p>
          <a:p>
            <a:pPr lvl="1">
              <a:buFont typeface="Arial" pitchFamily="34" charset="0"/>
              <a:buChar char="•"/>
            </a:pPr>
            <a:r>
              <a:rPr lang="es-ES" sz="2800" i="1" dirty="0" smtClean="0"/>
              <a:t>Otros gráficos.</a:t>
            </a:r>
          </a:p>
          <a:p>
            <a:pPr lvl="1">
              <a:buFont typeface="Arial" pitchFamily="34" charset="0"/>
              <a:buChar char="•"/>
            </a:pPr>
            <a:r>
              <a:rPr lang="es-ES" sz="2800" i="1" dirty="0" smtClean="0"/>
              <a:t>Ejercicios de Aplicación.</a:t>
            </a:r>
            <a:endParaRPr lang="es-ES" sz="2800" dirty="0"/>
          </a:p>
        </p:txBody>
      </p:sp>
      <p:sp>
        <p:nvSpPr>
          <p:cNvPr id="3" name="1 Título"/>
          <p:cNvSpPr txBox="1">
            <a:spLocks/>
          </p:cNvSpPr>
          <p:nvPr/>
        </p:nvSpPr>
        <p:spPr>
          <a:xfrm>
            <a:off x="1115616" y="548680"/>
            <a:ext cx="3816424" cy="1008112"/>
          </a:xfrm>
          <a:prstGeom prst="rect">
            <a:avLst/>
          </a:prstGeom>
        </p:spPr>
        <p:txBody>
          <a:bodyPr vert="horz" lIns="91440" tIns="45720" rIns="91440" bIns="45720" rtlCol="0" anchor="ctr">
            <a:normAutofit fontScale="625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11500" b="1" i="1"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Temas:</a:t>
            </a:r>
            <a:endParaRPr kumimoji="0" lang="es-ES" sz="11500" b="1" i="1"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4" name="3 Rectángulo redondeado"/>
          <p:cNvSpPr/>
          <p:nvPr/>
        </p:nvSpPr>
        <p:spPr>
          <a:xfrm>
            <a:off x="539552" y="476672"/>
            <a:ext cx="4032448" cy="7200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2400" dirty="0" smtClean="0"/>
              <a:t>Variaciones del </a:t>
            </a:r>
          </a:p>
          <a:p>
            <a:pPr algn="ctr"/>
            <a:r>
              <a:rPr lang="es-ES" sz="2400" dirty="0" smtClean="0"/>
              <a:t>Polígono de Frecuencias</a:t>
            </a:r>
            <a:endParaRPr lang="es-ES" sz="2400" dirty="0"/>
          </a:p>
        </p:txBody>
      </p:sp>
      <p:sp>
        <p:nvSpPr>
          <p:cNvPr id="5" name="4 Rectángulo redondeado"/>
          <p:cNvSpPr/>
          <p:nvPr/>
        </p:nvSpPr>
        <p:spPr>
          <a:xfrm>
            <a:off x="4644008" y="3068960"/>
            <a:ext cx="417646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2000" i="1" dirty="0" smtClean="0"/>
              <a:t>En variable discreta no se une el cero.</a:t>
            </a:r>
          </a:p>
        </p:txBody>
      </p:sp>
      <p:pic>
        <p:nvPicPr>
          <p:cNvPr id="46082" name="Picture 2" descr="http://1.bp.blogspot.com/-5bBX3Nxmybg/Ten_nJIJxmI/AAAAAAAAAgo/DXX9O-9n8bE/s1600/Pol%25C3%25ADgonodeFrecuencias.jpg"/>
          <p:cNvPicPr>
            <a:picLocks noChangeAspect="1" noChangeArrowheads="1"/>
          </p:cNvPicPr>
          <p:nvPr/>
        </p:nvPicPr>
        <p:blipFill>
          <a:blip r:embed="rId3" cstate="print"/>
          <a:srcRect/>
          <a:stretch>
            <a:fillRect/>
          </a:stretch>
        </p:blipFill>
        <p:spPr bwMode="auto">
          <a:xfrm>
            <a:off x="4788024" y="548680"/>
            <a:ext cx="3869915" cy="2376264"/>
          </a:xfrm>
          <a:prstGeom prst="rect">
            <a:avLst/>
          </a:prstGeom>
          <a:ln>
            <a:noFill/>
          </a:ln>
          <a:effectLst>
            <a:outerShdw blurRad="292100" dist="139700" dir="2700000" algn="tl" rotWithShape="0">
              <a:srgbClr val="333333">
                <a:alpha val="65000"/>
              </a:srgbClr>
            </a:outerShdw>
          </a:effectLst>
        </p:spPr>
      </p:pic>
      <p:pic>
        <p:nvPicPr>
          <p:cNvPr id="46084" name="Picture 4" descr="http://3.bp.blogspot.com/-r7WERaxF_fA/UYmge03F3vI/AAAAAAAAACI/0WJclOIarJI/s1600/poligonos+de+frecuencia.png"/>
          <p:cNvPicPr>
            <a:picLocks noChangeAspect="1" noChangeArrowheads="1"/>
          </p:cNvPicPr>
          <p:nvPr/>
        </p:nvPicPr>
        <p:blipFill>
          <a:blip r:embed="rId4" cstate="print"/>
          <a:srcRect/>
          <a:stretch>
            <a:fillRect/>
          </a:stretch>
        </p:blipFill>
        <p:spPr bwMode="auto">
          <a:xfrm>
            <a:off x="711561" y="1556792"/>
            <a:ext cx="3256383" cy="3141659"/>
          </a:xfrm>
          <a:prstGeom prst="rect">
            <a:avLst/>
          </a:prstGeom>
          <a:ln>
            <a:noFill/>
          </a:ln>
          <a:effectLst>
            <a:outerShdw blurRad="292100" dist="139700" dir="2700000" algn="tl" rotWithShape="0">
              <a:srgbClr val="333333">
                <a:alpha val="65000"/>
              </a:srgbClr>
            </a:outerShdw>
          </a:effectLst>
        </p:spPr>
      </p:pic>
      <p:sp>
        <p:nvSpPr>
          <p:cNvPr id="9" name="8 Rectángulo redondeado"/>
          <p:cNvSpPr/>
          <p:nvPr/>
        </p:nvSpPr>
        <p:spPr>
          <a:xfrm>
            <a:off x="395536" y="4941168"/>
            <a:ext cx="3888432"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2000" i="1" dirty="0" smtClean="0"/>
              <a:t>Ejemplo de Frecuencia Acumulada</a:t>
            </a:r>
          </a:p>
        </p:txBody>
      </p:sp>
      <p:pic>
        <p:nvPicPr>
          <p:cNvPr id="46086" name="Picture 6" descr="http://3.bp.blogspot.com/-Z-4qwTFOiY8/Ul2jCcEG5SI/AAAAAAAAANo/mN4IlLApGkc/s1600/POLIGONO1.JPG"/>
          <p:cNvPicPr>
            <a:picLocks noChangeAspect="1" noChangeArrowheads="1"/>
          </p:cNvPicPr>
          <p:nvPr/>
        </p:nvPicPr>
        <p:blipFill>
          <a:blip r:embed="rId5" cstate="print"/>
          <a:srcRect/>
          <a:stretch>
            <a:fillRect/>
          </a:stretch>
        </p:blipFill>
        <p:spPr bwMode="auto">
          <a:xfrm>
            <a:off x="4542614" y="3789040"/>
            <a:ext cx="4421874" cy="230425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4"/>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2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6082"/>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6086"/>
                                        </p:tgtEl>
                                        <p:attrNameLst>
                                          <p:attrName>style.visibility</p:attrName>
                                        </p:attrNameLst>
                                      </p:cBhvr>
                                      <p:to>
                                        <p:strVal val="visible"/>
                                      </p:to>
                                    </p:se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Otros Gráficos…</a:t>
            </a:r>
            <a:endParaRPr lang="es-ES" sz="1600" dirty="0"/>
          </a:p>
        </p:txBody>
      </p:sp>
      <p:sp>
        <p:nvSpPr>
          <p:cNvPr id="4" name="3 Rectángulo redondeado"/>
          <p:cNvSpPr/>
          <p:nvPr/>
        </p:nvSpPr>
        <p:spPr>
          <a:xfrm>
            <a:off x="683568" y="1124744"/>
            <a:ext cx="6840760" cy="7200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2400" dirty="0" smtClean="0"/>
              <a:t>Diagrama de Barras contiguas (o </a:t>
            </a:r>
            <a:r>
              <a:rPr lang="es-ES" sz="2400" dirty="0" err="1" smtClean="0"/>
              <a:t>bi</a:t>
            </a:r>
            <a:r>
              <a:rPr lang="es-ES" sz="2400" dirty="0" smtClean="0"/>
              <a:t>-direccional)</a:t>
            </a:r>
            <a:endParaRPr lang="es-ES" sz="2400" dirty="0"/>
          </a:p>
        </p:txBody>
      </p:sp>
      <p:pic>
        <p:nvPicPr>
          <p:cNvPr id="47106" name="Picture 2"/>
          <p:cNvPicPr>
            <a:picLocks noChangeAspect="1" noChangeArrowheads="1"/>
          </p:cNvPicPr>
          <p:nvPr/>
        </p:nvPicPr>
        <p:blipFill>
          <a:blip r:embed="rId3" cstate="print"/>
          <a:srcRect/>
          <a:stretch>
            <a:fillRect/>
          </a:stretch>
        </p:blipFill>
        <p:spPr bwMode="auto">
          <a:xfrm>
            <a:off x="1219919" y="2420888"/>
            <a:ext cx="6448425" cy="2771775"/>
          </a:xfrm>
          <a:prstGeom prst="rect">
            <a:avLst/>
          </a:prstGeom>
          <a:noFill/>
          <a:ln w="9525">
            <a:noFill/>
            <a:miter lim="800000"/>
            <a:headEnd/>
            <a:tailEnd/>
          </a:ln>
        </p:spPr>
      </p:pic>
      <p:sp>
        <p:nvSpPr>
          <p:cNvPr id="5" name="4 Rectángulo redondeado"/>
          <p:cNvSpPr/>
          <p:nvPr/>
        </p:nvSpPr>
        <p:spPr>
          <a:xfrm>
            <a:off x="5004048" y="2060848"/>
            <a:ext cx="3816424" cy="403244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buFont typeface="Arial" pitchFamily="34" charset="0"/>
              <a:buChar char="•"/>
            </a:pPr>
            <a:r>
              <a:rPr lang="es-ES" sz="2000" i="1" dirty="0" smtClean="0"/>
              <a:t>Se utiliza para la comparación entre dos series vinculadas entre sí, como varones/mujeres o dos sucursales de la misma compañía.</a:t>
            </a:r>
          </a:p>
          <a:p>
            <a:endParaRPr lang="es-ES" sz="2000" i="1" dirty="0" smtClean="0"/>
          </a:p>
          <a:p>
            <a:pPr>
              <a:buFont typeface="Arial" pitchFamily="34" charset="0"/>
              <a:buChar char="•"/>
            </a:pPr>
            <a:r>
              <a:rPr lang="es-ES" sz="2000" i="1" dirty="0" smtClean="0"/>
              <a:t>Sirve tanto para la versión de variable discreta o continua (histograma). </a:t>
            </a:r>
          </a:p>
          <a:p>
            <a:endParaRPr lang="es-ES" sz="2000" i="1" dirty="0" smtClean="0"/>
          </a:p>
          <a:p>
            <a:pPr>
              <a:buFont typeface="Arial" pitchFamily="34" charset="0"/>
              <a:buChar char="•"/>
            </a:pPr>
            <a:r>
              <a:rPr lang="es-ES" sz="2000" i="1" dirty="0" smtClean="0"/>
              <a:t>Se puede hacer con o sin polígono de frecuencias. </a:t>
            </a:r>
            <a:endParaRPr lang="es-ES" sz="2000" i="1" dirty="0"/>
          </a:p>
        </p:txBody>
      </p:sp>
      <p:pic>
        <p:nvPicPr>
          <p:cNvPr id="7" name="Picture 2"/>
          <p:cNvPicPr>
            <a:picLocks noChangeAspect="1" noChangeArrowheads="1"/>
          </p:cNvPicPr>
          <p:nvPr/>
        </p:nvPicPr>
        <p:blipFill>
          <a:blip r:embed="rId3" cstate="print"/>
          <a:srcRect/>
          <a:stretch>
            <a:fillRect/>
          </a:stretch>
        </p:blipFill>
        <p:spPr bwMode="auto">
          <a:xfrm>
            <a:off x="755576" y="2852936"/>
            <a:ext cx="3982463" cy="17118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47106"/>
                                        </p:tgtEl>
                                      </p:cBhvr>
                                    </p:animEffect>
                                    <p:set>
                                      <p:cBhvr>
                                        <p:cTn id="7" dur="1" fill="hold">
                                          <p:stCondLst>
                                            <p:cond delay="999"/>
                                          </p:stCondLst>
                                        </p:cTn>
                                        <p:tgtEl>
                                          <p:spTgt spid="4710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9" name="8 Elipse"/>
          <p:cNvSpPr/>
          <p:nvPr/>
        </p:nvSpPr>
        <p:spPr>
          <a:xfrm rot="420641">
            <a:off x="3422120" y="1919080"/>
            <a:ext cx="1296166" cy="129616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ES" sz="2400" dirty="0" smtClean="0"/>
              <a:t>Ley 80/20</a:t>
            </a:r>
            <a:endParaRPr lang="es-ES" sz="2400" dirty="0"/>
          </a:p>
        </p:txBody>
      </p:sp>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Otros Gráficos…</a:t>
            </a:r>
            <a:endParaRPr lang="es-ES" sz="1600" dirty="0"/>
          </a:p>
        </p:txBody>
      </p:sp>
      <p:sp>
        <p:nvSpPr>
          <p:cNvPr id="4" name="3 Rectángulo redondeado"/>
          <p:cNvSpPr/>
          <p:nvPr/>
        </p:nvSpPr>
        <p:spPr>
          <a:xfrm>
            <a:off x="611560" y="1124744"/>
            <a:ext cx="4824536" cy="7200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2400" dirty="0" smtClean="0"/>
              <a:t>Diagrama de </a:t>
            </a:r>
            <a:r>
              <a:rPr lang="es-ES" sz="2400" dirty="0" err="1" smtClean="0"/>
              <a:t>Pareto</a:t>
            </a:r>
            <a:endParaRPr lang="es-ES" sz="2400" dirty="0"/>
          </a:p>
        </p:txBody>
      </p:sp>
      <p:sp>
        <p:nvSpPr>
          <p:cNvPr id="5" name="4 Rectángulo redondeado"/>
          <p:cNvSpPr/>
          <p:nvPr/>
        </p:nvSpPr>
        <p:spPr>
          <a:xfrm>
            <a:off x="5364088" y="3789040"/>
            <a:ext cx="3456384" cy="25922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buFont typeface="Arial" pitchFamily="34" charset="0"/>
              <a:buChar char="•"/>
            </a:pPr>
            <a:r>
              <a:rPr lang="es-ES" sz="2000" i="1" dirty="0" smtClean="0"/>
              <a:t>Es la comparación entre frecuencias absolutas y acumuladas.</a:t>
            </a:r>
          </a:p>
          <a:p>
            <a:endParaRPr lang="es-ES" sz="2000" i="1" dirty="0" smtClean="0"/>
          </a:p>
          <a:p>
            <a:pPr>
              <a:buFont typeface="Arial" pitchFamily="34" charset="0"/>
              <a:buChar char="•"/>
            </a:pPr>
            <a:r>
              <a:rPr lang="es-ES" sz="2000" i="1" dirty="0" smtClean="0"/>
              <a:t>De vital importancia para la toma de decisiones y gestión de producción. </a:t>
            </a:r>
          </a:p>
        </p:txBody>
      </p:sp>
      <p:sp>
        <p:nvSpPr>
          <p:cNvPr id="8" name="7 Rectángulo redondeado"/>
          <p:cNvSpPr/>
          <p:nvPr/>
        </p:nvSpPr>
        <p:spPr>
          <a:xfrm>
            <a:off x="611560" y="2060848"/>
            <a:ext cx="2304256"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Principio de </a:t>
            </a:r>
            <a:r>
              <a:rPr lang="es-ES" dirty="0" err="1" smtClean="0"/>
              <a:t>Pareto</a:t>
            </a:r>
            <a:endParaRPr lang="es-ES" dirty="0" smtClean="0"/>
          </a:p>
          <a:p>
            <a:pPr algn="ctr"/>
            <a:r>
              <a:rPr lang="es-ES" dirty="0" err="1" smtClean="0"/>
              <a:t>Vilfredo</a:t>
            </a:r>
            <a:r>
              <a:rPr lang="es-ES" dirty="0" smtClean="0"/>
              <a:t> </a:t>
            </a:r>
            <a:r>
              <a:rPr lang="es-ES" dirty="0" err="1" smtClean="0"/>
              <a:t>Pareto</a:t>
            </a:r>
            <a:endParaRPr lang="es-ES" dirty="0" smtClean="0"/>
          </a:p>
          <a:p>
            <a:pPr algn="ctr"/>
            <a:r>
              <a:rPr lang="es-ES" dirty="0" smtClean="0"/>
              <a:t>1906</a:t>
            </a:r>
            <a:endParaRPr lang="es-ES" dirty="0"/>
          </a:p>
        </p:txBody>
      </p:sp>
      <p:sp>
        <p:nvSpPr>
          <p:cNvPr id="11" name="10 Rectángulo"/>
          <p:cNvSpPr/>
          <p:nvPr/>
        </p:nvSpPr>
        <p:spPr>
          <a:xfrm>
            <a:off x="5508104" y="1988840"/>
            <a:ext cx="3168352"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a:p>
            <a:pPr algn="ctr"/>
            <a:r>
              <a:rPr lang="es-ES" dirty="0" smtClean="0"/>
              <a:t>Pocos Vitales</a:t>
            </a:r>
          </a:p>
          <a:p>
            <a:pPr algn="ctr"/>
            <a:endParaRPr lang="es-ES" dirty="0" smtClean="0"/>
          </a:p>
          <a:p>
            <a:pPr algn="ctr"/>
            <a:r>
              <a:rPr lang="es-ES" dirty="0" smtClean="0"/>
              <a:t>Muchos Triviales</a:t>
            </a:r>
          </a:p>
        </p:txBody>
      </p:sp>
      <p:sp>
        <p:nvSpPr>
          <p:cNvPr id="13" name="12 Rectángulo"/>
          <p:cNvSpPr/>
          <p:nvPr/>
        </p:nvSpPr>
        <p:spPr>
          <a:xfrm>
            <a:off x="5508104" y="1988840"/>
            <a:ext cx="3168352"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FFFF00"/>
                </a:solidFill>
              </a:rPr>
              <a:t>Separe los</a:t>
            </a:r>
          </a:p>
          <a:p>
            <a:pPr algn="ctr"/>
            <a:r>
              <a:rPr lang="es-ES" dirty="0" smtClean="0"/>
              <a:t>Pocos Vitales</a:t>
            </a:r>
          </a:p>
          <a:p>
            <a:pPr algn="ctr"/>
            <a:r>
              <a:rPr lang="es-ES" dirty="0" smtClean="0">
                <a:solidFill>
                  <a:srgbClr val="FFFF00"/>
                </a:solidFill>
              </a:rPr>
              <a:t>De los</a:t>
            </a:r>
          </a:p>
          <a:p>
            <a:pPr algn="ctr"/>
            <a:r>
              <a:rPr lang="es-ES" dirty="0" smtClean="0"/>
              <a:t>Muchos Triviales</a:t>
            </a:r>
          </a:p>
        </p:txBody>
      </p:sp>
      <p:sp>
        <p:nvSpPr>
          <p:cNvPr id="10" name="9 Rombo"/>
          <p:cNvSpPr/>
          <p:nvPr/>
        </p:nvSpPr>
        <p:spPr>
          <a:xfrm rot="20992322">
            <a:off x="1791561" y="2530944"/>
            <a:ext cx="2218764" cy="1670926"/>
          </a:xfrm>
          <a:prstGeom prst="diamond">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ES" sz="1400" b="1" i="1" dirty="0" smtClean="0"/>
              <a:t>Distribución</a:t>
            </a:r>
          </a:p>
          <a:p>
            <a:pPr algn="ctr"/>
            <a:r>
              <a:rPr lang="es-ES" sz="1400" b="1" i="1" dirty="0" smtClean="0"/>
              <a:t>A – B – C </a:t>
            </a:r>
          </a:p>
          <a:p>
            <a:pPr algn="ctr"/>
            <a:r>
              <a:rPr lang="es-ES" sz="1400" b="1" i="1" dirty="0" smtClean="0"/>
              <a:t>20 – 30 – 50 </a:t>
            </a:r>
            <a:endParaRPr lang="es-ES" sz="1400" b="1" i="1" dirty="0"/>
          </a:p>
        </p:txBody>
      </p:sp>
      <p:pic>
        <p:nvPicPr>
          <p:cNvPr id="48130" name="Picture 2" descr="http://2.bp.blogspot.com/_E50ub_30Ggw/TQRZWv1N3QI/AAAAAAAAAEE/1nhJ7ohy7UY/s1600/pareto.gif"/>
          <p:cNvPicPr>
            <a:picLocks noChangeAspect="1" noChangeArrowheads="1"/>
          </p:cNvPicPr>
          <p:nvPr/>
        </p:nvPicPr>
        <p:blipFill>
          <a:blip r:embed="rId3" cstate="print"/>
          <a:srcRect/>
          <a:stretch>
            <a:fillRect/>
          </a:stretch>
        </p:blipFill>
        <p:spPr bwMode="auto">
          <a:xfrm>
            <a:off x="395537" y="4074975"/>
            <a:ext cx="4392487" cy="233803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0"/>
                                  </p:iterate>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2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8130"/>
                                        </p:tgtEl>
                                        <p:attrNameLst>
                                          <p:attrName>style.visibility</p:attrName>
                                        </p:attrNameLst>
                                      </p:cBhvr>
                                      <p:to>
                                        <p:strVal val="visible"/>
                                      </p:to>
                                    </p:se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8" grpId="0" animBg="1"/>
      <p:bldP spid="11" grpId="0" animBg="1"/>
      <p:bldP spid="13"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Otros Gráficos…</a:t>
            </a:r>
            <a:endParaRPr lang="es-ES" sz="1600" dirty="0"/>
          </a:p>
        </p:txBody>
      </p:sp>
      <p:sp>
        <p:nvSpPr>
          <p:cNvPr id="4" name="3 Rectángulo redondeado"/>
          <p:cNvSpPr/>
          <p:nvPr/>
        </p:nvSpPr>
        <p:spPr>
          <a:xfrm>
            <a:off x="683568" y="1124744"/>
            <a:ext cx="2808312" cy="7200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2400" dirty="0" smtClean="0"/>
              <a:t>Gráfica de Puntos</a:t>
            </a:r>
            <a:endParaRPr lang="es-ES" sz="2400" dirty="0"/>
          </a:p>
        </p:txBody>
      </p:sp>
      <p:sp>
        <p:nvSpPr>
          <p:cNvPr id="5" name="4 Rectángulo redondeado"/>
          <p:cNvSpPr/>
          <p:nvPr/>
        </p:nvSpPr>
        <p:spPr>
          <a:xfrm>
            <a:off x="4788024" y="2060848"/>
            <a:ext cx="3816424" cy="403244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buFont typeface="Arial" pitchFamily="34" charset="0"/>
              <a:buChar char="•"/>
            </a:pPr>
            <a:r>
              <a:rPr lang="es-ES" sz="2000" i="1" dirty="0" smtClean="0"/>
              <a:t>Se utiliza cuando hay pocas mediciones.</a:t>
            </a:r>
          </a:p>
          <a:p>
            <a:endParaRPr lang="es-ES" sz="2000" i="1" dirty="0" smtClean="0"/>
          </a:p>
          <a:p>
            <a:pPr>
              <a:buFont typeface="Arial" pitchFamily="34" charset="0"/>
              <a:buChar char="•"/>
            </a:pPr>
            <a:r>
              <a:rPr lang="es-ES" sz="2000" i="1" dirty="0" smtClean="0"/>
              <a:t>Es el gráfico más sencillo para variable cuantitativa discreta. </a:t>
            </a:r>
          </a:p>
          <a:p>
            <a:endParaRPr lang="es-ES" sz="2000" i="1" dirty="0" smtClean="0"/>
          </a:p>
          <a:p>
            <a:pPr>
              <a:buFont typeface="Arial" pitchFamily="34" charset="0"/>
              <a:buChar char="•"/>
            </a:pPr>
            <a:r>
              <a:rPr lang="es-ES" sz="2000" i="1" dirty="0" smtClean="0"/>
              <a:t>Carece de sentido para conjuntos grandes de datos.</a:t>
            </a:r>
            <a:endParaRPr lang="es-ES" sz="2000" i="1" dirty="0"/>
          </a:p>
        </p:txBody>
      </p:sp>
      <p:pic>
        <p:nvPicPr>
          <p:cNvPr id="1026" name="Picture 2" descr="http://www.ucv.cl/web/estadistica/imagenes/graf_p4.gif"/>
          <p:cNvPicPr>
            <a:picLocks noChangeAspect="1" noChangeArrowheads="1"/>
          </p:cNvPicPr>
          <p:nvPr/>
        </p:nvPicPr>
        <p:blipFill>
          <a:blip r:embed="rId3" cstate="print"/>
          <a:srcRect/>
          <a:stretch>
            <a:fillRect/>
          </a:stretch>
        </p:blipFill>
        <p:spPr bwMode="auto">
          <a:xfrm>
            <a:off x="1153145" y="4406229"/>
            <a:ext cx="2857500" cy="1543051"/>
          </a:xfrm>
          <a:prstGeom prst="rect">
            <a:avLst/>
          </a:prstGeom>
          <a:ln>
            <a:noFill/>
          </a:ln>
          <a:effectLst>
            <a:outerShdw blurRad="292100" dist="139700" dir="2700000" algn="tl" rotWithShape="0">
              <a:srgbClr val="333333">
                <a:alpha val="65000"/>
              </a:srgbClr>
            </a:outerShdw>
          </a:effectLst>
        </p:spPr>
      </p:pic>
      <p:sp>
        <p:nvSpPr>
          <p:cNvPr id="8" name="7 Flecha abajo"/>
          <p:cNvSpPr/>
          <p:nvPr/>
        </p:nvSpPr>
        <p:spPr>
          <a:xfrm>
            <a:off x="2077839" y="3136378"/>
            <a:ext cx="1008112"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7" name="Picture 3"/>
          <p:cNvPicPr>
            <a:picLocks noChangeAspect="1" noChangeArrowheads="1"/>
          </p:cNvPicPr>
          <p:nvPr/>
        </p:nvPicPr>
        <p:blipFill>
          <a:blip r:embed="rId4" cstate="print"/>
          <a:srcRect/>
          <a:stretch>
            <a:fillRect/>
          </a:stretch>
        </p:blipFill>
        <p:spPr bwMode="auto">
          <a:xfrm>
            <a:off x="1043608" y="2317997"/>
            <a:ext cx="3076575" cy="6286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0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2000"/>
                                        <p:tgtEl>
                                          <p:spTgt spid="102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Otros Gráficos…</a:t>
            </a:r>
            <a:endParaRPr lang="es-ES" sz="1600" dirty="0"/>
          </a:p>
        </p:txBody>
      </p:sp>
      <p:sp>
        <p:nvSpPr>
          <p:cNvPr id="4" name="3 Rectángulo redondeado"/>
          <p:cNvSpPr/>
          <p:nvPr/>
        </p:nvSpPr>
        <p:spPr>
          <a:xfrm>
            <a:off x="683568" y="908720"/>
            <a:ext cx="5904656" cy="7200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2400" dirty="0" smtClean="0"/>
              <a:t>Diagrama de Tallo y Hojas (</a:t>
            </a:r>
            <a:r>
              <a:rPr lang="es-ES" sz="2400" dirty="0" err="1" smtClean="0"/>
              <a:t>Stem</a:t>
            </a:r>
            <a:r>
              <a:rPr lang="es-ES" sz="2400" dirty="0" smtClean="0"/>
              <a:t> and </a:t>
            </a:r>
            <a:r>
              <a:rPr lang="es-ES" sz="2400" dirty="0" err="1" smtClean="0"/>
              <a:t>Leaves</a:t>
            </a:r>
            <a:r>
              <a:rPr lang="es-ES" sz="2400" dirty="0" smtClean="0"/>
              <a:t>)</a:t>
            </a:r>
            <a:endParaRPr lang="es-ES" sz="2400" dirty="0"/>
          </a:p>
        </p:txBody>
      </p:sp>
      <p:sp>
        <p:nvSpPr>
          <p:cNvPr id="5" name="4 Rectángulo redondeado"/>
          <p:cNvSpPr/>
          <p:nvPr/>
        </p:nvSpPr>
        <p:spPr>
          <a:xfrm>
            <a:off x="4932040" y="2060848"/>
            <a:ext cx="3816424" cy="151216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buFont typeface="Arial" pitchFamily="34" charset="0"/>
              <a:buChar char="•"/>
            </a:pPr>
            <a:r>
              <a:rPr lang="es-ES" sz="2000" i="1" dirty="0" smtClean="0"/>
              <a:t>Otro gráfico sencillo para mostrar distribuciones de variable cuantitativa discreta. </a:t>
            </a:r>
          </a:p>
        </p:txBody>
      </p:sp>
      <p:pic>
        <p:nvPicPr>
          <p:cNvPr id="40962" name="Picture 2"/>
          <p:cNvPicPr>
            <a:picLocks noChangeAspect="1" noChangeArrowheads="1"/>
          </p:cNvPicPr>
          <p:nvPr/>
        </p:nvPicPr>
        <p:blipFill>
          <a:blip r:embed="rId3" cstate="print"/>
          <a:srcRect/>
          <a:stretch>
            <a:fillRect/>
          </a:stretch>
        </p:blipFill>
        <p:spPr bwMode="auto">
          <a:xfrm>
            <a:off x="3707904" y="3789040"/>
            <a:ext cx="5109884" cy="1800200"/>
          </a:xfrm>
          <a:prstGeom prst="rect">
            <a:avLst/>
          </a:prstGeom>
          <a:ln>
            <a:noFill/>
          </a:ln>
          <a:effectLst>
            <a:outerShdw blurRad="292100" dist="139700" dir="2700000" algn="tl" rotWithShape="0">
              <a:srgbClr val="333333">
                <a:alpha val="65000"/>
              </a:srgbClr>
            </a:outerShdw>
          </a:effectLst>
        </p:spPr>
      </p:pic>
      <p:sp>
        <p:nvSpPr>
          <p:cNvPr id="9" name="8 Rectángulo"/>
          <p:cNvSpPr/>
          <p:nvPr/>
        </p:nvSpPr>
        <p:spPr>
          <a:xfrm>
            <a:off x="6300192" y="5949280"/>
            <a:ext cx="2376264" cy="4320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1600" i="1" dirty="0" err="1" smtClean="0"/>
              <a:t>Mendenhall</a:t>
            </a:r>
            <a:r>
              <a:rPr lang="es-ES" sz="1600" i="1" dirty="0" smtClean="0"/>
              <a:t>, página 20</a:t>
            </a:r>
            <a:r>
              <a:rPr lang="es-ES" sz="1600" dirty="0" smtClean="0"/>
              <a:t> </a:t>
            </a:r>
            <a:endParaRPr lang="es-ES" sz="1600" dirty="0"/>
          </a:p>
        </p:txBody>
      </p:sp>
      <p:sp>
        <p:nvSpPr>
          <p:cNvPr id="10" name="9 Flecha doblada"/>
          <p:cNvSpPr/>
          <p:nvPr/>
        </p:nvSpPr>
        <p:spPr>
          <a:xfrm rot="16200000">
            <a:off x="5652120" y="5661249"/>
            <a:ext cx="432048" cy="720080"/>
          </a:xfrm>
          <a:prstGeom prst="ben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ES">
              <a:solidFill>
                <a:schemeClr val="tx1"/>
              </a:solidFill>
            </a:endParaRPr>
          </a:p>
        </p:txBody>
      </p:sp>
      <p:pic>
        <p:nvPicPr>
          <p:cNvPr id="40964" name="Picture 4" descr="http://www.disfrutalasmatematicas.com/graficos/images/stem-leaf-plot.gif"/>
          <p:cNvPicPr>
            <a:picLocks noChangeAspect="1" noChangeArrowheads="1"/>
          </p:cNvPicPr>
          <p:nvPr/>
        </p:nvPicPr>
        <p:blipFill>
          <a:blip r:embed="rId4" cstate="print"/>
          <a:srcRect/>
          <a:stretch>
            <a:fillRect/>
          </a:stretch>
        </p:blipFill>
        <p:spPr bwMode="auto">
          <a:xfrm>
            <a:off x="683568" y="1772816"/>
            <a:ext cx="2762250" cy="2114550"/>
          </a:xfrm>
          <a:prstGeom prst="rect">
            <a:avLst/>
          </a:prstGeom>
          <a:ln>
            <a:noFill/>
          </a:ln>
          <a:effectLst>
            <a:outerShdw blurRad="292100" dist="139700" dir="2700000" algn="tl" rotWithShape="0">
              <a:srgbClr val="333333">
                <a:alpha val="65000"/>
              </a:srgbClr>
            </a:outerShdw>
          </a:effectLst>
        </p:spPr>
      </p:pic>
      <p:pic>
        <p:nvPicPr>
          <p:cNvPr id="40966" name="Picture 6" descr="http://2.bp.blogspot.com/_kD-nTUl82r0/TITUAEWv-DI/AAAAAAAAA7k/GrkNh3VVdsU/s1600/Yokosuka+JR+Schedule-1.jpg"/>
          <p:cNvPicPr>
            <a:picLocks noChangeAspect="1" noChangeArrowheads="1"/>
          </p:cNvPicPr>
          <p:nvPr/>
        </p:nvPicPr>
        <p:blipFill>
          <a:blip r:embed="rId5" cstate="print"/>
          <a:srcRect/>
          <a:stretch>
            <a:fillRect/>
          </a:stretch>
        </p:blipFill>
        <p:spPr bwMode="auto">
          <a:xfrm>
            <a:off x="1259632" y="1844824"/>
            <a:ext cx="2687094" cy="4680520"/>
          </a:xfrm>
          <a:prstGeom prst="rect">
            <a:avLst/>
          </a:prstGeom>
          <a:noFill/>
        </p:spPr>
      </p:pic>
      <p:sp>
        <p:nvSpPr>
          <p:cNvPr id="14" name="13 Rectángulo redondeado"/>
          <p:cNvSpPr/>
          <p:nvPr/>
        </p:nvSpPr>
        <p:spPr>
          <a:xfrm>
            <a:off x="4355976" y="2213248"/>
            <a:ext cx="3816424" cy="151216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2000" i="1" dirty="0" smtClean="0"/>
              <a:t>De fácil comprensión (ejemplo de horarios de trenes en </a:t>
            </a:r>
            <a:r>
              <a:rPr lang="es-ES" sz="2000" i="1" dirty="0" err="1" smtClean="0"/>
              <a:t>Yokosuka</a:t>
            </a:r>
            <a:r>
              <a:rPr lang="es-ES" sz="2000" i="1" dirty="0" smtClean="0"/>
              <a:t>, Japón)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62"/>
                                        </p:tgtEl>
                                        <p:attrNameLst>
                                          <p:attrName>style.visibility</p:attrName>
                                        </p:attrNameLst>
                                      </p:cBhvr>
                                      <p:to>
                                        <p:strVal val="visible"/>
                                      </p:to>
                                    </p:set>
                                    <p:animEffect transition="in" filter="fade">
                                      <p:cBhvr>
                                        <p:cTn id="12" dur="2000"/>
                                        <p:tgtEl>
                                          <p:spTgt spid="40962"/>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20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2000"/>
                                        <p:tgtEl>
                                          <p:spTgt spid="40964"/>
                                        </p:tgtEl>
                                      </p:cBhvr>
                                    </p:animEffect>
                                    <p:set>
                                      <p:cBhvr>
                                        <p:cTn id="24" dur="1" fill="hold">
                                          <p:stCondLst>
                                            <p:cond delay="1999"/>
                                          </p:stCondLst>
                                        </p:cTn>
                                        <p:tgtEl>
                                          <p:spTgt spid="40964"/>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2000"/>
                                        <p:tgtEl>
                                          <p:spTgt spid="5"/>
                                        </p:tgtEl>
                                      </p:cBhvr>
                                    </p:animEffect>
                                    <p:set>
                                      <p:cBhvr>
                                        <p:cTn id="27" dur="1" fill="hold">
                                          <p:stCondLst>
                                            <p:cond delay="1999"/>
                                          </p:stCondLst>
                                        </p:cTn>
                                        <p:tgtEl>
                                          <p:spTgt spid="5"/>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2000"/>
                                        <p:tgtEl>
                                          <p:spTgt spid="40962"/>
                                        </p:tgtEl>
                                      </p:cBhvr>
                                    </p:animEffect>
                                    <p:set>
                                      <p:cBhvr>
                                        <p:cTn id="30" dur="1" fill="hold">
                                          <p:stCondLst>
                                            <p:cond delay="1999"/>
                                          </p:stCondLst>
                                        </p:cTn>
                                        <p:tgtEl>
                                          <p:spTgt spid="40962"/>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2000"/>
                                        <p:tgtEl>
                                          <p:spTgt spid="10"/>
                                        </p:tgtEl>
                                      </p:cBhvr>
                                    </p:animEffect>
                                    <p:set>
                                      <p:cBhvr>
                                        <p:cTn id="33" dur="1" fill="hold">
                                          <p:stCondLst>
                                            <p:cond delay="1999"/>
                                          </p:stCondLst>
                                        </p:cTn>
                                        <p:tgtEl>
                                          <p:spTgt spid="10"/>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2000"/>
                                        <p:tgtEl>
                                          <p:spTgt spid="9"/>
                                        </p:tgtEl>
                                      </p:cBhvr>
                                    </p:animEffect>
                                    <p:set>
                                      <p:cBhvr>
                                        <p:cTn id="36" dur="1" fill="hold">
                                          <p:stCondLst>
                                            <p:cond delay="1999"/>
                                          </p:stCondLst>
                                        </p:cTn>
                                        <p:tgtEl>
                                          <p:spTgt spid="9"/>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40966"/>
                                        </p:tgtEl>
                                        <p:attrNameLst>
                                          <p:attrName>style.visibility</p:attrName>
                                        </p:attrNameLst>
                                      </p:cBhvr>
                                      <p:to>
                                        <p:strVal val="visible"/>
                                      </p:to>
                                    </p:set>
                                    <p:animEffect transition="in" filter="fade">
                                      <p:cBhvr>
                                        <p:cTn id="39" dur="2000"/>
                                        <p:tgtEl>
                                          <p:spTgt spid="4096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9" grpId="0" animBg="1"/>
      <p:bldP spid="9" grpId="1" animBg="1"/>
      <p:bldP spid="10" grpId="0" animBg="1"/>
      <p:bldP spid="10" grpId="1"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12" name="11 CuadroTexto"/>
          <p:cNvSpPr txBox="1"/>
          <p:nvPr/>
        </p:nvSpPr>
        <p:spPr>
          <a:xfrm>
            <a:off x="395536" y="931361"/>
            <a:ext cx="8424936" cy="1489527"/>
          </a:xfrm>
          <a:prstGeom prst="rect">
            <a:avLst/>
          </a:prstGeom>
          <a:noFill/>
        </p:spPr>
        <p:txBody>
          <a:bodyPr wrap="square" rtlCol="0">
            <a:normAutofit/>
          </a:bodyPr>
          <a:lstStyle/>
          <a:p>
            <a:pPr algn="just"/>
            <a:r>
              <a:rPr lang="es-ES" sz="2800" dirty="0" smtClean="0"/>
              <a:t>Hay muchos otros tipos de gráficos y pictogramas, pero dentro del alcance de esta materia, solo nombraremos dos más, que estudiaremos más adelante.</a:t>
            </a:r>
          </a:p>
          <a:p>
            <a:pPr algn="just"/>
            <a:endParaRPr lang="es-ES" sz="2800" dirty="0" smtClean="0"/>
          </a:p>
          <a:p>
            <a:pPr algn="just"/>
            <a:endParaRPr lang="es-ES" sz="2800" dirty="0"/>
          </a:p>
        </p:txBody>
      </p:sp>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Otros Gráficos… ¿Hay más?</a:t>
            </a:r>
            <a:endParaRPr lang="es-ES" sz="1600" dirty="0"/>
          </a:p>
        </p:txBody>
      </p:sp>
      <p:sp>
        <p:nvSpPr>
          <p:cNvPr id="4" name="3 Rectángulo redondeado"/>
          <p:cNvSpPr/>
          <p:nvPr/>
        </p:nvSpPr>
        <p:spPr>
          <a:xfrm>
            <a:off x="636712" y="2564904"/>
            <a:ext cx="3672408" cy="10081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2400" dirty="0" smtClean="0"/>
              <a:t>Diagrama de caja y bigotes</a:t>
            </a:r>
          </a:p>
          <a:p>
            <a:pPr algn="ctr"/>
            <a:r>
              <a:rPr lang="es-ES" sz="2400" dirty="0" smtClean="0"/>
              <a:t>(box and </a:t>
            </a:r>
            <a:r>
              <a:rPr lang="es-ES" sz="2400" dirty="0" err="1" smtClean="0"/>
              <a:t>whisker</a:t>
            </a:r>
            <a:r>
              <a:rPr lang="es-ES" sz="2400" dirty="0" smtClean="0"/>
              <a:t> </a:t>
            </a:r>
            <a:r>
              <a:rPr lang="es-ES" sz="2400" dirty="0" err="1" smtClean="0"/>
              <a:t>plot</a:t>
            </a:r>
            <a:r>
              <a:rPr lang="es-ES" sz="2400" dirty="0" smtClean="0"/>
              <a:t>)</a:t>
            </a:r>
            <a:endParaRPr lang="es-ES" sz="2400" dirty="0"/>
          </a:p>
        </p:txBody>
      </p:sp>
      <p:sp>
        <p:nvSpPr>
          <p:cNvPr id="14" name="13 Rectángulo redondeado"/>
          <p:cNvSpPr/>
          <p:nvPr/>
        </p:nvSpPr>
        <p:spPr>
          <a:xfrm>
            <a:off x="4860032" y="2564904"/>
            <a:ext cx="3672408" cy="10081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2400" dirty="0" smtClean="0"/>
              <a:t>Diagrama de regresión</a:t>
            </a:r>
          </a:p>
          <a:p>
            <a:pPr algn="ctr"/>
            <a:r>
              <a:rPr lang="es-ES" sz="2400" dirty="0" smtClean="0"/>
              <a:t>(en el ejemplo, lineal)</a:t>
            </a:r>
            <a:endParaRPr lang="es-ES" sz="2400" dirty="0"/>
          </a:p>
        </p:txBody>
      </p:sp>
      <p:pic>
        <p:nvPicPr>
          <p:cNvPr id="49154" name="Picture 2" descr="http://recursostic.educacion.es/gauss/web/materiales_didacticos/eso/actividades/estadistica_y_probabilidad/medidas/barras_cajas/img/simetrica.png"/>
          <p:cNvPicPr>
            <a:picLocks noChangeAspect="1" noChangeArrowheads="1"/>
          </p:cNvPicPr>
          <p:nvPr/>
        </p:nvPicPr>
        <p:blipFill>
          <a:blip r:embed="rId3" cstate="print"/>
          <a:srcRect/>
          <a:stretch>
            <a:fillRect/>
          </a:stretch>
        </p:blipFill>
        <p:spPr bwMode="auto">
          <a:xfrm>
            <a:off x="577441" y="4442643"/>
            <a:ext cx="3790950" cy="933450"/>
          </a:xfrm>
          <a:prstGeom prst="rect">
            <a:avLst/>
          </a:prstGeom>
          <a:solidFill>
            <a:schemeClr val="bg1"/>
          </a:solidFill>
          <a:ln>
            <a:noFill/>
          </a:ln>
          <a:effectLst>
            <a:outerShdw blurRad="292100" dist="139700" dir="2700000" algn="tl" rotWithShape="0">
              <a:srgbClr val="333333">
                <a:alpha val="65000"/>
              </a:srgbClr>
            </a:outerShdw>
          </a:effectLst>
        </p:spPr>
      </p:pic>
      <p:pic>
        <p:nvPicPr>
          <p:cNvPr id="49156" name="Picture 4" descr="http://i.msdn.microsoft.com/dynimg/IC71716.gif"/>
          <p:cNvPicPr>
            <a:picLocks noChangeAspect="1" noChangeArrowheads="1"/>
          </p:cNvPicPr>
          <p:nvPr/>
        </p:nvPicPr>
        <p:blipFill>
          <a:blip r:embed="rId4" cstate="print"/>
          <a:srcRect/>
          <a:stretch>
            <a:fillRect/>
          </a:stretch>
        </p:blipFill>
        <p:spPr bwMode="auto">
          <a:xfrm>
            <a:off x="5257961" y="3933056"/>
            <a:ext cx="2876550" cy="19526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49154"/>
                                        </p:tgtEl>
                                        <p:attrNameLst>
                                          <p:attrName>style.visibility</p:attrName>
                                        </p:attrNameLst>
                                      </p:cBhvr>
                                      <p:to>
                                        <p:strVal val="visible"/>
                                      </p:to>
                                    </p:set>
                                    <p:animEffect transition="in" filter="fade">
                                      <p:cBhvr>
                                        <p:cTn id="10" dur="2000"/>
                                        <p:tgtEl>
                                          <p:spTgt spid="4915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49156"/>
                                        </p:tgtEl>
                                        <p:attrNameLst>
                                          <p:attrName>style.visibility</p:attrName>
                                        </p:attrNameLst>
                                      </p:cBhvr>
                                      <p:to>
                                        <p:strVal val="visible"/>
                                      </p:to>
                                    </p:set>
                                    <p:animEffect transition="in" filter="fade">
                                      <p:cBhvr>
                                        <p:cTn id="18" dur="2000"/>
                                        <p:tgtEl>
                                          <p:spTgt spid="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5000" r="-15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78098"/>
          </a:xfrm>
        </p:spPr>
        <p:txBody>
          <a:bodyPr>
            <a:normAutofit/>
          </a:bodyPr>
          <a:lstStyle/>
          <a:p>
            <a:r>
              <a:rPr lang="es-ES" sz="4000" b="1" dirty="0" smtClean="0"/>
              <a:t>Repaso</a:t>
            </a:r>
            <a:endParaRPr lang="es-ES" sz="4000" b="1" dirty="0"/>
          </a:p>
        </p:txBody>
      </p:sp>
      <p:sp>
        <p:nvSpPr>
          <p:cNvPr id="3" name="2 Marcador de contenido"/>
          <p:cNvSpPr>
            <a:spLocks noGrp="1"/>
          </p:cNvSpPr>
          <p:nvPr>
            <p:ph idx="1"/>
          </p:nvPr>
        </p:nvSpPr>
        <p:spPr>
          <a:xfrm>
            <a:off x="457200" y="1124744"/>
            <a:ext cx="8229600" cy="1152128"/>
          </a:xfrm>
        </p:spPr>
        <p:txBody>
          <a:bodyPr>
            <a:normAutofit/>
          </a:bodyPr>
          <a:lstStyle/>
          <a:p>
            <a:pPr marL="514350" indent="-514350" algn="just">
              <a:buFont typeface="+mj-lt"/>
              <a:buAutoNum type="arabicPeriod"/>
            </a:pPr>
            <a:r>
              <a:rPr lang="es-ES" sz="2400" dirty="0" smtClean="0"/>
              <a:t>Recuerde los conceptos vistos en esta presentación.</a:t>
            </a:r>
          </a:p>
          <a:p>
            <a:pPr marL="514350" indent="-514350" algn="just">
              <a:buNone/>
            </a:pPr>
            <a:r>
              <a:rPr lang="es-ES" sz="2400" dirty="0" smtClean="0"/>
              <a:t>Respuesta:</a:t>
            </a:r>
            <a:endParaRPr lang="es-ES" sz="2800" dirty="0" smtClean="0"/>
          </a:p>
          <a:p>
            <a:pPr marL="514350" indent="-514350" algn="just">
              <a:buFont typeface="+mj-lt"/>
              <a:buAutoNum type="arabicPeriod"/>
            </a:pPr>
            <a:endParaRPr lang="es-ES" dirty="0" smtClean="0"/>
          </a:p>
        </p:txBody>
      </p:sp>
      <p:sp>
        <p:nvSpPr>
          <p:cNvPr id="4" name="3 Rectángulo redondeado"/>
          <p:cNvSpPr/>
          <p:nvPr/>
        </p:nvSpPr>
        <p:spPr>
          <a:xfrm>
            <a:off x="1187623" y="3032956"/>
            <a:ext cx="1360951" cy="61206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ES" dirty="0" smtClean="0"/>
              <a:t>Frecuencia</a:t>
            </a:r>
            <a:endParaRPr lang="es-ES" dirty="0"/>
          </a:p>
        </p:txBody>
      </p:sp>
      <p:sp>
        <p:nvSpPr>
          <p:cNvPr id="5" name="4 Rectángulo redondeado"/>
          <p:cNvSpPr/>
          <p:nvPr/>
        </p:nvSpPr>
        <p:spPr>
          <a:xfrm>
            <a:off x="3635895" y="2060848"/>
            <a:ext cx="1360951" cy="61206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ES" dirty="0" smtClean="0"/>
              <a:t>Absoluta</a:t>
            </a:r>
            <a:endParaRPr lang="es-ES" dirty="0"/>
          </a:p>
        </p:txBody>
      </p:sp>
      <p:sp>
        <p:nvSpPr>
          <p:cNvPr id="6" name="5 Rectángulo redondeado"/>
          <p:cNvSpPr/>
          <p:nvPr/>
        </p:nvSpPr>
        <p:spPr>
          <a:xfrm>
            <a:off x="3635895" y="3032956"/>
            <a:ext cx="1360951" cy="61206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ES" dirty="0" smtClean="0"/>
              <a:t>Relativa</a:t>
            </a:r>
            <a:endParaRPr lang="es-ES" dirty="0"/>
          </a:p>
        </p:txBody>
      </p:sp>
      <p:sp>
        <p:nvSpPr>
          <p:cNvPr id="7" name="6 Rectángulo redondeado"/>
          <p:cNvSpPr/>
          <p:nvPr/>
        </p:nvSpPr>
        <p:spPr>
          <a:xfrm>
            <a:off x="3635895" y="4005064"/>
            <a:ext cx="1360951" cy="61206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ES" dirty="0" smtClean="0"/>
              <a:t>Porcentual</a:t>
            </a:r>
            <a:endParaRPr lang="es-ES" dirty="0"/>
          </a:p>
        </p:txBody>
      </p:sp>
      <p:sp>
        <p:nvSpPr>
          <p:cNvPr id="8" name="7 Cerrar llave"/>
          <p:cNvSpPr/>
          <p:nvPr/>
        </p:nvSpPr>
        <p:spPr>
          <a:xfrm>
            <a:off x="5220072" y="1988840"/>
            <a:ext cx="378042" cy="266429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9" name="8 Rectángulo redondeado"/>
          <p:cNvSpPr/>
          <p:nvPr/>
        </p:nvSpPr>
        <p:spPr>
          <a:xfrm>
            <a:off x="5796136" y="2708920"/>
            <a:ext cx="1512168" cy="122413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ES" dirty="0" smtClean="0"/>
              <a:t>Simple</a:t>
            </a:r>
          </a:p>
          <a:p>
            <a:pPr algn="ctr"/>
            <a:r>
              <a:rPr lang="es-ES" dirty="0" smtClean="0"/>
              <a:t>O</a:t>
            </a:r>
          </a:p>
          <a:p>
            <a:pPr algn="ctr"/>
            <a:r>
              <a:rPr lang="es-ES" dirty="0" smtClean="0"/>
              <a:t>Acumulada</a:t>
            </a:r>
            <a:endParaRPr lang="es-ES" dirty="0"/>
          </a:p>
        </p:txBody>
      </p:sp>
      <p:cxnSp>
        <p:nvCxnSpPr>
          <p:cNvPr id="11" name="10 Conector recto de flecha"/>
          <p:cNvCxnSpPr>
            <a:stCxn id="4" idx="3"/>
            <a:endCxn id="5" idx="1"/>
          </p:cNvCxnSpPr>
          <p:nvPr/>
        </p:nvCxnSpPr>
        <p:spPr>
          <a:xfrm flipV="1">
            <a:off x="2548574" y="2366882"/>
            <a:ext cx="1087321" cy="9721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a:stCxn id="4" idx="3"/>
            <a:endCxn id="6" idx="1"/>
          </p:cNvCxnSpPr>
          <p:nvPr/>
        </p:nvCxnSpPr>
        <p:spPr>
          <a:xfrm>
            <a:off x="2548574" y="3338990"/>
            <a:ext cx="108732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4" idx="3"/>
            <a:endCxn id="7" idx="1"/>
          </p:cNvCxnSpPr>
          <p:nvPr/>
        </p:nvCxnSpPr>
        <p:spPr>
          <a:xfrm>
            <a:off x="2548574" y="3338990"/>
            <a:ext cx="1087321" cy="9721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18 Rectángulo redondeado"/>
          <p:cNvSpPr/>
          <p:nvPr/>
        </p:nvSpPr>
        <p:spPr>
          <a:xfrm>
            <a:off x="1115616" y="4941168"/>
            <a:ext cx="1360951" cy="61206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ES" dirty="0" smtClean="0"/>
              <a:t>Rango</a:t>
            </a:r>
            <a:endParaRPr lang="es-ES" dirty="0"/>
          </a:p>
        </p:txBody>
      </p:sp>
      <p:sp>
        <p:nvSpPr>
          <p:cNvPr id="20" name="19 Rectángulo redondeado"/>
          <p:cNvSpPr/>
          <p:nvPr/>
        </p:nvSpPr>
        <p:spPr>
          <a:xfrm>
            <a:off x="2987824" y="4941168"/>
            <a:ext cx="1360951" cy="61206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ES" dirty="0" smtClean="0"/>
              <a:t>Clases</a:t>
            </a:r>
            <a:endParaRPr lang="es-ES" dirty="0"/>
          </a:p>
        </p:txBody>
      </p:sp>
      <p:cxnSp>
        <p:nvCxnSpPr>
          <p:cNvPr id="21" name="20 Conector recto de flecha"/>
          <p:cNvCxnSpPr/>
          <p:nvPr/>
        </p:nvCxnSpPr>
        <p:spPr>
          <a:xfrm>
            <a:off x="2476567" y="5247202"/>
            <a:ext cx="511257"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 name="23 Rectángulo redondeado"/>
          <p:cNvSpPr/>
          <p:nvPr/>
        </p:nvSpPr>
        <p:spPr>
          <a:xfrm>
            <a:off x="4860032" y="4941168"/>
            <a:ext cx="1360951" cy="61206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ES" dirty="0" smtClean="0"/>
              <a:t>Amplitud</a:t>
            </a:r>
            <a:endParaRPr lang="es-ES" dirty="0"/>
          </a:p>
        </p:txBody>
      </p:sp>
      <p:sp>
        <p:nvSpPr>
          <p:cNvPr id="25" name="24 Rectángulo redondeado"/>
          <p:cNvSpPr/>
          <p:nvPr/>
        </p:nvSpPr>
        <p:spPr>
          <a:xfrm>
            <a:off x="6732240" y="4941168"/>
            <a:ext cx="1360951" cy="61206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ES" dirty="0" smtClean="0"/>
              <a:t>Marca</a:t>
            </a:r>
            <a:endParaRPr lang="es-ES" dirty="0"/>
          </a:p>
        </p:txBody>
      </p:sp>
      <p:cxnSp>
        <p:nvCxnSpPr>
          <p:cNvPr id="26" name="25 Conector recto de flecha"/>
          <p:cNvCxnSpPr/>
          <p:nvPr/>
        </p:nvCxnSpPr>
        <p:spPr>
          <a:xfrm>
            <a:off x="6220983" y="5247202"/>
            <a:ext cx="51125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a:off x="4348775" y="5247202"/>
            <a:ext cx="51125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2000"/>
                                        <p:tgtEl>
                                          <p:spTgt spid="13"/>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2000"/>
                                        <p:tgtEl>
                                          <p:spTgt spid="6"/>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2000"/>
                                        <p:tgtEl>
                                          <p:spTgt spid="15"/>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2000"/>
                                        <p:tgtEl>
                                          <p:spTgt spid="7"/>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2000"/>
                                        <p:tgtEl>
                                          <p:spTgt spid="8"/>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2000"/>
                                        <p:tgtEl>
                                          <p:spTgt spid="9"/>
                                        </p:tgtEl>
                                      </p:cBhvr>
                                    </p:animEffect>
                                  </p:childTnLst>
                                </p:cTn>
                              </p:par>
                            </p:childTnLst>
                          </p:cTn>
                        </p:par>
                        <p:par>
                          <p:cTn id="40" fill="hold">
                            <p:stCondLst>
                              <p:cond delay="18000"/>
                            </p:stCondLst>
                            <p:childTnLst>
                              <p:par>
                                <p:cTn id="41" presetID="9" presetClass="entr" presetSubtype="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dissolve">
                                      <p:cBhvr>
                                        <p:cTn id="43" dur="500"/>
                                        <p:tgtEl>
                                          <p:spTgt spid="19"/>
                                        </p:tgtEl>
                                      </p:cBhvr>
                                    </p:animEffect>
                                  </p:childTnLst>
                                </p:cTn>
                              </p:par>
                            </p:childTnLst>
                          </p:cTn>
                        </p:par>
                        <p:par>
                          <p:cTn id="44" fill="hold">
                            <p:stCondLst>
                              <p:cond delay="18500"/>
                            </p:stCondLst>
                            <p:childTnLst>
                              <p:par>
                                <p:cTn id="45" presetID="10" presetClass="entr" presetSubtype="0" fill="hold"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2000"/>
                                        <p:tgtEl>
                                          <p:spTgt spid="21"/>
                                        </p:tgtEl>
                                      </p:cBhvr>
                                    </p:animEffect>
                                  </p:childTnLst>
                                </p:cTn>
                              </p:par>
                            </p:childTnLst>
                          </p:cTn>
                        </p:par>
                        <p:par>
                          <p:cTn id="48" fill="hold">
                            <p:stCondLst>
                              <p:cond delay="20500"/>
                            </p:stCondLst>
                            <p:childTnLst>
                              <p:par>
                                <p:cTn id="49" presetID="10" presetClass="entr" presetSubtype="0"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2000"/>
                                        <p:tgtEl>
                                          <p:spTgt spid="20"/>
                                        </p:tgtEl>
                                      </p:cBhvr>
                                    </p:animEffect>
                                  </p:childTnLst>
                                </p:cTn>
                              </p:par>
                            </p:childTnLst>
                          </p:cTn>
                        </p:par>
                        <p:par>
                          <p:cTn id="52" fill="hold">
                            <p:stCondLst>
                              <p:cond delay="22500"/>
                            </p:stCondLst>
                            <p:childTnLst>
                              <p:par>
                                <p:cTn id="53" presetID="10" presetClass="entr" presetSubtype="0"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2000"/>
                                        <p:tgtEl>
                                          <p:spTgt spid="31"/>
                                        </p:tgtEl>
                                      </p:cBhvr>
                                    </p:animEffect>
                                  </p:childTnLst>
                                </p:cTn>
                              </p:par>
                            </p:childTnLst>
                          </p:cTn>
                        </p:par>
                        <p:par>
                          <p:cTn id="56" fill="hold">
                            <p:stCondLst>
                              <p:cond delay="24500"/>
                            </p:stCondLst>
                            <p:childTnLst>
                              <p:par>
                                <p:cTn id="57" presetID="10" presetClass="entr" presetSubtype="0"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2000"/>
                                        <p:tgtEl>
                                          <p:spTgt spid="24"/>
                                        </p:tgtEl>
                                      </p:cBhvr>
                                    </p:animEffect>
                                  </p:childTnLst>
                                </p:cTn>
                              </p:par>
                            </p:childTnLst>
                          </p:cTn>
                        </p:par>
                        <p:par>
                          <p:cTn id="60" fill="hold">
                            <p:stCondLst>
                              <p:cond delay="26500"/>
                            </p:stCondLst>
                            <p:childTnLst>
                              <p:par>
                                <p:cTn id="61" presetID="10" presetClass="entr" presetSubtype="0" fill="hold" nodeType="after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2000"/>
                                        <p:tgtEl>
                                          <p:spTgt spid="26"/>
                                        </p:tgtEl>
                                      </p:cBhvr>
                                    </p:animEffect>
                                  </p:childTnLst>
                                </p:cTn>
                              </p:par>
                            </p:childTnLst>
                          </p:cTn>
                        </p:par>
                        <p:par>
                          <p:cTn id="64" fill="hold">
                            <p:stCondLst>
                              <p:cond delay="28500"/>
                            </p:stCondLst>
                            <p:childTnLst>
                              <p:par>
                                <p:cTn id="65" presetID="10" presetClass="entr" presetSubtype="0"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0" grpId="0" animBg="1"/>
      <p:bldP spid="24" grpId="0" animBg="1"/>
      <p:bldP spid="2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5000" r="-15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78098"/>
          </a:xfrm>
        </p:spPr>
        <p:txBody>
          <a:bodyPr>
            <a:normAutofit/>
          </a:bodyPr>
          <a:lstStyle/>
          <a:p>
            <a:r>
              <a:rPr lang="es-ES" sz="4000" b="1" dirty="0" smtClean="0"/>
              <a:t>Repaso</a:t>
            </a:r>
            <a:endParaRPr lang="es-ES" sz="4000" b="1" dirty="0"/>
          </a:p>
        </p:txBody>
      </p:sp>
      <p:sp>
        <p:nvSpPr>
          <p:cNvPr id="3" name="2 Marcador de contenido"/>
          <p:cNvSpPr>
            <a:spLocks noGrp="1"/>
          </p:cNvSpPr>
          <p:nvPr>
            <p:ph idx="1"/>
          </p:nvPr>
        </p:nvSpPr>
        <p:spPr>
          <a:xfrm>
            <a:off x="457200" y="1124744"/>
            <a:ext cx="8229600" cy="1224136"/>
          </a:xfrm>
        </p:spPr>
        <p:txBody>
          <a:bodyPr>
            <a:normAutofit/>
          </a:bodyPr>
          <a:lstStyle/>
          <a:p>
            <a:pPr marL="514350" indent="-514350" algn="just">
              <a:buFont typeface="+mj-lt"/>
              <a:buAutoNum type="arabicPeriod"/>
            </a:pPr>
            <a:r>
              <a:rPr lang="es-ES" sz="2400" dirty="0" smtClean="0"/>
              <a:t>Recuerde los gráficos vistos en esta presentación.</a:t>
            </a:r>
          </a:p>
          <a:p>
            <a:pPr marL="514350" indent="-514350" algn="just">
              <a:buNone/>
            </a:pPr>
            <a:r>
              <a:rPr lang="es-ES" sz="2400" dirty="0" smtClean="0"/>
              <a:t>Respuesta:</a:t>
            </a:r>
            <a:endParaRPr lang="es-ES" dirty="0" smtClean="0"/>
          </a:p>
        </p:txBody>
      </p:sp>
      <p:sp>
        <p:nvSpPr>
          <p:cNvPr id="4" name="3 Rectángulo redondeado"/>
          <p:cNvSpPr/>
          <p:nvPr/>
        </p:nvSpPr>
        <p:spPr>
          <a:xfrm>
            <a:off x="2483768" y="1844824"/>
            <a:ext cx="4032448"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dirty="0" smtClean="0"/>
              <a:t>Gráfico de Barras</a:t>
            </a:r>
            <a:endParaRPr lang="es-ES" dirty="0"/>
          </a:p>
        </p:txBody>
      </p:sp>
      <p:sp>
        <p:nvSpPr>
          <p:cNvPr id="13" name="12 Rectángulo redondeado"/>
          <p:cNvSpPr/>
          <p:nvPr/>
        </p:nvSpPr>
        <p:spPr>
          <a:xfrm>
            <a:off x="2483768" y="3634738"/>
            <a:ext cx="4032448"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dirty="0" smtClean="0"/>
              <a:t>Gráfico de Sectores</a:t>
            </a:r>
            <a:endParaRPr lang="es-ES" dirty="0"/>
          </a:p>
        </p:txBody>
      </p:sp>
      <p:sp>
        <p:nvSpPr>
          <p:cNvPr id="14" name="13 Rectángulo redondeado"/>
          <p:cNvSpPr/>
          <p:nvPr/>
        </p:nvSpPr>
        <p:spPr>
          <a:xfrm>
            <a:off x="2483768" y="5424652"/>
            <a:ext cx="4032448"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dirty="0" smtClean="0"/>
              <a:t>Gráfica de Puntos</a:t>
            </a:r>
            <a:endParaRPr lang="es-ES" dirty="0"/>
          </a:p>
        </p:txBody>
      </p:sp>
      <p:sp>
        <p:nvSpPr>
          <p:cNvPr id="15" name="14 Rectángulo redondeado"/>
          <p:cNvSpPr/>
          <p:nvPr/>
        </p:nvSpPr>
        <p:spPr>
          <a:xfrm>
            <a:off x="2483768" y="4231376"/>
            <a:ext cx="4032448"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dirty="0" smtClean="0"/>
              <a:t>Gráfico de Barras contiguas</a:t>
            </a:r>
            <a:endParaRPr lang="es-ES" dirty="0"/>
          </a:p>
        </p:txBody>
      </p:sp>
      <p:sp>
        <p:nvSpPr>
          <p:cNvPr id="16" name="15 Rectángulo redondeado"/>
          <p:cNvSpPr/>
          <p:nvPr/>
        </p:nvSpPr>
        <p:spPr>
          <a:xfrm>
            <a:off x="2483768" y="3038100"/>
            <a:ext cx="4032448"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dirty="0" smtClean="0"/>
              <a:t>Polígono de Frecuencias</a:t>
            </a:r>
            <a:endParaRPr lang="es-ES" dirty="0"/>
          </a:p>
        </p:txBody>
      </p:sp>
      <p:sp>
        <p:nvSpPr>
          <p:cNvPr id="17" name="16 Rectángulo redondeado"/>
          <p:cNvSpPr/>
          <p:nvPr/>
        </p:nvSpPr>
        <p:spPr>
          <a:xfrm>
            <a:off x="2483768" y="2441462"/>
            <a:ext cx="4032448"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dirty="0" smtClean="0"/>
              <a:t>Histograma</a:t>
            </a:r>
            <a:endParaRPr lang="es-ES" dirty="0"/>
          </a:p>
        </p:txBody>
      </p:sp>
      <p:sp>
        <p:nvSpPr>
          <p:cNvPr id="18" name="17 Rectángulo redondeado"/>
          <p:cNvSpPr/>
          <p:nvPr/>
        </p:nvSpPr>
        <p:spPr>
          <a:xfrm>
            <a:off x="2483768" y="6021288"/>
            <a:ext cx="4032448"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dirty="0" smtClean="0"/>
              <a:t>Diagrama de Tallo y Hojas</a:t>
            </a:r>
            <a:endParaRPr lang="es-ES" dirty="0"/>
          </a:p>
        </p:txBody>
      </p:sp>
      <p:sp>
        <p:nvSpPr>
          <p:cNvPr id="19" name="18 Rectángulo redondeado"/>
          <p:cNvSpPr/>
          <p:nvPr/>
        </p:nvSpPr>
        <p:spPr>
          <a:xfrm>
            <a:off x="2483768" y="4828014"/>
            <a:ext cx="4032448"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dirty="0" smtClean="0"/>
              <a:t>Diagrama de </a:t>
            </a:r>
            <a:r>
              <a:rPr lang="es-ES" dirty="0" err="1" smtClean="0"/>
              <a:t>Pareto</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2000"/>
                                        <p:tgtEl>
                                          <p:spTgt spid="14"/>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2000"/>
                                        <p:tgtEl>
                                          <p:spTgt spid="15"/>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2000"/>
                                        <p:tgtEl>
                                          <p:spTgt spid="16"/>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2000"/>
                                        <p:tgtEl>
                                          <p:spTgt spid="17"/>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2000"/>
                                        <p:tgtEl>
                                          <p:spTgt spid="18"/>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15" grpId="0" animBg="1"/>
      <p:bldP spid="16" grpId="0" animBg="1"/>
      <p:bldP spid="17" grpId="0" animBg="1"/>
      <p:bldP spid="18" grpId="0" animBg="1"/>
      <p:bldP spid="1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2000" r="-12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78098"/>
          </a:xfrm>
        </p:spPr>
        <p:txBody>
          <a:bodyPr>
            <a:normAutofit/>
          </a:bodyPr>
          <a:lstStyle/>
          <a:p>
            <a:r>
              <a:rPr lang="es-ES" sz="4000" b="1" dirty="0" smtClean="0"/>
              <a:t>Lecturas</a:t>
            </a:r>
            <a:endParaRPr lang="es-ES" sz="4000" b="1" dirty="0"/>
          </a:p>
        </p:txBody>
      </p:sp>
      <p:sp>
        <p:nvSpPr>
          <p:cNvPr id="3" name="2 Marcador de contenido"/>
          <p:cNvSpPr>
            <a:spLocks noGrp="1"/>
          </p:cNvSpPr>
          <p:nvPr>
            <p:ph idx="1"/>
          </p:nvPr>
        </p:nvSpPr>
        <p:spPr>
          <a:xfrm>
            <a:off x="457200" y="1052736"/>
            <a:ext cx="8229600" cy="5256584"/>
          </a:xfrm>
          <a:noFill/>
        </p:spPr>
        <p:txBody>
          <a:bodyPr>
            <a:normAutofit fontScale="70000" lnSpcReduction="20000"/>
          </a:bodyPr>
          <a:lstStyle/>
          <a:p>
            <a:r>
              <a:rPr lang="es-ES" b="1" dirty="0" smtClean="0">
                <a:solidFill>
                  <a:srgbClr val="FF0000"/>
                </a:solidFill>
              </a:rPr>
              <a:t>Anderson</a:t>
            </a:r>
            <a:endParaRPr lang="es-ES" dirty="0" smtClean="0"/>
          </a:p>
          <a:p>
            <a:pPr>
              <a:buNone/>
            </a:pPr>
            <a:r>
              <a:rPr lang="es-ES" dirty="0" smtClean="0"/>
              <a:t>	p. 9 (Ejemplos de gráficos)</a:t>
            </a:r>
            <a:br>
              <a:rPr lang="es-ES" dirty="0" smtClean="0"/>
            </a:br>
            <a:r>
              <a:rPr lang="es-ES" dirty="0" smtClean="0"/>
              <a:t>p.27 (La Estadística en la Práctica)</a:t>
            </a:r>
            <a:br>
              <a:rPr lang="es-ES" dirty="0" smtClean="0"/>
            </a:br>
            <a:r>
              <a:rPr lang="es-ES" dirty="0" smtClean="0"/>
              <a:t>p.29 (Frecuencia Relativa y Porcentual)</a:t>
            </a:r>
          </a:p>
          <a:p>
            <a:pPr>
              <a:buNone/>
            </a:pPr>
            <a:r>
              <a:rPr lang="es-ES" dirty="0" smtClean="0"/>
              <a:t>	p.29 (Gráficas de Barras y de Pastel)</a:t>
            </a:r>
          </a:p>
          <a:p>
            <a:pPr algn="just"/>
            <a:r>
              <a:rPr lang="es-ES" b="1" dirty="0" err="1" smtClean="0">
                <a:solidFill>
                  <a:srgbClr val="FF0000"/>
                </a:solidFill>
              </a:rPr>
              <a:t>Triola</a:t>
            </a:r>
            <a:r>
              <a:rPr lang="es-ES" dirty="0" smtClean="0"/>
              <a:t> </a:t>
            </a:r>
          </a:p>
          <a:p>
            <a:pPr algn="just">
              <a:buNone/>
            </a:pPr>
            <a:r>
              <a:rPr lang="es-ES" dirty="0" smtClean="0"/>
              <a:t>	p. 51 (Histogramas)</a:t>
            </a:r>
          </a:p>
          <a:p>
            <a:pPr algn="just">
              <a:buNone/>
            </a:pPr>
            <a:r>
              <a:rPr lang="es-ES" dirty="0" smtClean="0"/>
              <a:t>	p. 55 (Diagrama de frecuencias contiguas)</a:t>
            </a:r>
          </a:p>
          <a:p>
            <a:pPr algn="just">
              <a:buNone/>
            </a:pPr>
            <a:r>
              <a:rPr lang="es-ES" dirty="0" smtClean="0"/>
              <a:t>	p. 57 (Polígono de Frecuencias)</a:t>
            </a:r>
          </a:p>
          <a:p>
            <a:pPr algn="just"/>
            <a:r>
              <a:rPr lang="es-ES" b="1" dirty="0" err="1" smtClean="0">
                <a:solidFill>
                  <a:srgbClr val="FF0000"/>
                </a:solidFill>
              </a:rPr>
              <a:t>Levin</a:t>
            </a:r>
            <a:r>
              <a:rPr lang="es-ES" dirty="0" smtClean="0"/>
              <a:t> </a:t>
            </a:r>
          </a:p>
          <a:p>
            <a:pPr algn="just">
              <a:buNone/>
            </a:pPr>
            <a:r>
              <a:rPr lang="es-ES" dirty="0" smtClean="0"/>
              <a:t>	p. 29 (Gráficas de Distribuciones de Frecuencias)</a:t>
            </a:r>
          </a:p>
          <a:p>
            <a:pPr algn="just"/>
            <a:r>
              <a:rPr lang="es-ES" b="1" dirty="0" err="1" smtClean="0">
                <a:solidFill>
                  <a:srgbClr val="FF0000"/>
                </a:solidFill>
              </a:rPr>
              <a:t>Mendenhall</a:t>
            </a:r>
            <a:r>
              <a:rPr lang="es-ES" dirty="0" smtClean="0"/>
              <a:t> </a:t>
            </a:r>
          </a:p>
          <a:p>
            <a:pPr algn="just">
              <a:buNone/>
            </a:pPr>
            <a:r>
              <a:rPr lang="es-ES" dirty="0" smtClean="0"/>
              <a:t>	p. 20 (Cómo hacer un diagrama de Tallo y Hojas)</a:t>
            </a:r>
          </a:p>
          <a:p>
            <a:pPr algn="just"/>
            <a:r>
              <a:rPr lang="es-ES" b="1" dirty="0" smtClean="0">
                <a:solidFill>
                  <a:srgbClr val="FF0000"/>
                </a:solidFill>
              </a:rPr>
              <a:t>Johnson</a:t>
            </a:r>
            <a:endParaRPr lang="es-ES" dirty="0" smtClean="0"/>
          </a:p>
          <a:p>
            <a:pPr algn="just">
              <a:buNone/>
            </a:pPr>
            <a:r>
              <a:rPr lang="es-ES" dirty="0" smtClean="0"/>
              <a:t>	p. 40 a 72 (Todos los gráficos, y ejercicios para practicar)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Ya tengo los datos. ¿Y ahora?</a:t>
            </a:r>
            <a:endParaRPr lang="es-ES" sz="1600" dirty="0"/>
          </a:p>
        </p:txBody>
      </p:sp>
      <p:sp>
        <p:nvSpPr>
          <p:cNvPr id="6" name="5 CuadroTexto"/>
          <p:cNvSpPr txBox="1"/>
          <p:nvPr/>
        </p:nvSpPr>
        <p:spPr>
          <a:xfrm>
            <a:off x="395536" y="931361"/>
            <a:ext cx="8424936" cy="5521975"/>
          </a:xfrm>
          <a:prstGeom prst="rect">
            <a:avLst/>
          </a:prstGeom>
          <a:noFill/>
        </p:spPr>
        <p:txBody>
          <a:bodyPr wrap="square" numCol="1" rtlCol="0">
            <a:normAutofit lnSpcReduction="10000"/>
          </a:bodyPr>
          <a:lstStyle/>
          <a:p>
            <a:pPr algn="just"/>
            <a:r>
              <a:rPr lang="es-ES" sz="2800" dirty="0" smtClean="0"/>
              <a:t>Una vez recopilados los datos mediante alguno de los mecanismos vistos anteriormente, el siguiente paso es organizarlos. Las acciones son dos, aunque no siempre son necesarias: </a:t>
            </a:r>
            <a:r>
              <a:rPr lang="es-ES" sz="2800" b="1" dirty="0" smtClean="0">
                <a:solidFill>
                  <a:srgbClr val="C00000"/>
                </a:solidFill>
              </a:rPr>
              <a:t>ordenar </a:t>
            </a:r>
            <a:r>
              <a:rPr lang="es-ES" sz="2800" dirty="0" smtClean="0"/>
              <a:t>y </a:t>
            </a:r>
            <a:r>
              <a:rPr lang="es-ES" sz="2800" b="1" dirty="0" smtClean="0">
                <a:solidFill>
                  <a:srgbClr val="C00000"/>
                </a:solidFill>
              </a:rPr>
              <a:t>agrupar</a:t>
            </a:r>
            <a:r>
              <a:rPr lang="es-ES" sz="2800" dirty="0" smtClean="0"/>
              <a:t>.</a:t>
            </a:r>
          </a:p>
          <a:p>
            <a:pPr algn="just"/>
            <a:r>
              <a:rPr lang="es-ES" sz="2800" dirty="0" smtClean="0"/>
              <a:t>Posteriormente se sigue con el </a:t>
            </a:r>
            <a:r>
              <a:rPr lang="es-ES" sz="2800" b="1" dirty="0" smtClean="0">
                <a:solidFill>
                  <a:srgbClr val="C00000"/>
                </a:solidFill>
              </a:rPr>
              <a:t>conteo</a:t>
            </a:r>
            <a:r>
              <a:rPr lang="es-ES" sz="2800" dirty="0" smtClean="0"/>
              <a:t> de las veces que se repite cada medición, o una medida dentro de un rango. A esto lo llamaremos </a:t>
            </a:r>
            <a:r>
              <a:rPr lang="es-ES" sz="2800" b="1" dirty="0" smtClean="0">
                <a:solidFill>
                  <a:srgbClr val="C00000"/>
                </a:solidFill>
              </a:rPr>
              <a:t>frecuencia absoluta</a:t>
            </a:r>
            <a:r>
              <a:rPr lang="es-ES" sz="2800" dirty="0" smtClean="0"/>
              <a:t>.</a:t>
            </a:r>
          </a:p>
          <a:p>
            <a:pPr algn="just"/>
            <a:r>
              <a:rPr lang="es-ES" sz="2800" dirty="0" smtClean="0"/>
              <a:t>La suma de todas las frecuencias absolutas deberá coincidir con el total de mediciones realizadas. Si esto no ocurre, es señal de que hemos omitido alguna medición en el conteo. Comenzaremos con el ejemplo de la estatura en centímetros tomada en 20 personas, sin agrupar y agrupando.</a:t>
            </a:r>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Conteo y frecuencia (ejemplo)</a:t>
            </a:r>
            <a:endParaRPr lang="es-ES" sz="1600" dirty="0"/>
          </a:p>
        </p:txBody>
      </p:sp>
      <p:sp>
        <p:nvSpPr>
          <p:cNvPr id="6" name="5 CuadroTexto"/>
          <p:cNvSpPr txBox="1"/>
          <p:nvPr/>
        </p:nvSpPr>
        <p:spPr>
          <a:xfrm>
            <a:off x="395536" y="931361"/>
            <a:ext cx="8424936" cy="913463"/>
          </a:xfrm>
          <a:prstGeom prst="rect">
            <a:avLst/>
          </a:prstGeom>
          <a:noFill/>
        </p:spPr>
        <p:txBody>
          <a:bodyPr wrap="square" numCol="1" rtlCol="0">
            <a:normAutofit lnSpcReduction="10000"/>
          </a:bodyPr>
          <a:lstStyle/>
          <a:p>
            <a:pPr algn="just"/>
            <a:r>
              <a:rPr lang="es-ES" dirty="0" smtClean="0"/>
              <a:t>Estas son las estaturas (en </a:t>
            </a:r>
            <a:r>
              <a:rPr lang="es-ES" dirty="0" err="1" smtClean="0"/>
              <a:t>cms.</a:t>
            </a:r>
            <a:r>
              <a:rPr lang="es-ES" dirty="0" smtClean="0"/>
              <a:t>) de las personas estudiadas:</a:t>
            </a:r>
          </a:p>
          <a:p>
            <a:pPr algn="just"/>
            <a:r>
              <a:rPr lang="es-ES" dirty="0" smtClean="0"/>
              <a:t>153 – 177 – 181 – 168 – 176 – 155 – 170 – 169 – 170 – 160 – 176 – 160 – 160 – 154 – 167– 167 – 169 – 155 – 170 – 154. </a:t>
            </a:r>
          </a:p>
          <a:p>
            <a:endParaRPr lang="es-ES" dirty="0" smtClean="0"/>
          </a:p>
          <a:p>
            <a:endParaRPr lang="es-ES" dirty="0"/>
          </a:p>
        </p:txBody>
      </p:sp>
      <p:sp>
        <p:nvSpPr>
          <p:cNvPr id="4" name="3 CuadroTexto"/>
          <p:cNvSpPr txBox="1"/>
          <p:nvPr/>
        </p:nvSpPr>
        <p:spPr>
          <a:xfrm>
            <a:off x="467544" y="1700808"/>
            <a:ext cx="3816424" cy="369332"/>
          </a:xfrm>
          <a:prstGeom prst="rect">
            <a:avLst/>
          </a:prstGeom>
          <a:noFill/>
        </p:spPr>
        <p:txBody>
          <a:bodyPr wrap="square" rtlCol="0">
            <a:spAutoFit/>
          </a:bodyPr>
          <a:lstStyle/>
          <a:p>
            <a:pPr algn="ctr"/>
            <a:r>
              <a:rPr lang="es-ES" dirty="0" smtClean="0"/>
              <a:t>Frecuencia de los Datos sin agrupar</a:t>
            </a:r>
            <a:endParaRPr lang="es-ES" dirty="0"/>
          </a:p>
        </p:txBody>
      </p:sp>
      <p:graphicFrame>
        <p:nvGraphicFramePr>
          <p:cNvPr id="5" name="4 Tabla"/>
          <p:cNvGraphicFramePr>
            <a:graphicFrameLocks noGrp="1"/>
          </p:cNvGraphicFramePr>
          <p:nvPr/>
        </p:nvGraphicFramePr>
        <p:xfrm>
          <a:off x="827584" y="2132856"/>
          <a:ext cx="3192016" cy="4358640"/>
        </p:xfrm>
        <a:graphic>
          <a:graphicData uri="http://schemas.openxmlformats.org/drawingml/2006/table">
            <a:tbl>
              <a:tblPr firstRow="1" bandRow="1">
                <a:tableStyleId>{5C22544A-7EE6-4342-B048-85BDC9FD1C3A}</a:tableStyleId>
              </a:tblPr>
              <a:tblGrid>
                <a:gridCol w="1596008"/>
                <a:gridCol w="1596008"/>
              </a:tblGrid>
              <a:tr h="206850">
                <a:tc>
                  <a:txBody>
                    <a:bodyPr/>
                    <a:lstStyle/>
                    <a:p>
                      <a:pPr algn="ctr"/>
                      <a:r>
                        <a:rPr lang="es-ES" sz="1600" dirty="0" smtClean="0"/>
                        <a:t>Altura</a:t>
                      </a:r>
                      <a:endParaRPr lang="es-ES" sz="1600" dirty="0"/>
                    </a:p>
                  </a:txBody>
                  <a:tcPr/>
                </a:tc>
                <a:tc>
                  <a:txBody>
                    <a:bodyPr/>
                    <a:lstStyle/>
                    <a:p>
                      <a:pPr algn="ctr"/>
                      <a:r>
                        <a:rPr lang="es-ES" sz="1600" dirty="0" smtClean="0"/>
                        <a:t>Frecuencia</a:t>
                      </a:r>
                      <a:endParaRPr lang="es-ES" sz="1600" dirty="0"/>
                    </a:p>
                  </a:txBody>
                  <a:tcPr/>
                </a:tc>
              </a:tr>
              <a:tr h="206850">
                <a:tc>
                  <a:txBody>
                    <a:bodyPr/>
                    <a:lstStyle/>
                    <a:p>
                      <a:pPr algn="ctr"/>
                      <a:r>
                        <a:rPr lang="es-ES" sz="1600" dirty="0" smtClean="0"/>
                        <a:t>153</a:t>
                      </a:r>
                      <a:endParaRPr lang="es-ES" sz="1600" dirty="0"/>
                    </a:p>
                  </a:txBody>
                  <a:tcPr/>
                </a:tc>
                <a:tc>
                  <a:txBody>
                    <a:bodyPr/>
                    <a:lstStyle/>
                    <a:p>
                      <a:pPr algn="ctr"/>
                      <a:r>
                        <a:rPr lang="es-ES" sz="1600" dirty="0" smtClean="0"/>
                        <a:t>1</a:t>
                      </a:r>
                      <a:endParaRPr lang="es-ES" sz="1600" dirty="0"/>
                    </a:p>
                  </a:txBody>
                  <a:tcPr/>
                </a:tc>
              </a:tr>
              <a:tr h="206850">
                <a:tc>
                  <a:txBody>
                    <a:bodyPr/>
                    <a:lstStyle/>
                    <a:p>
                      <a:pPr algn="ctr"/>
                      <a:r>
                        <a:rPr lang="es-ES" sz="1600" dirty="0" smtClean="0"/>
                        <a:t>154</a:t>
                      </a:r>
                      <a:endParaRPr lang="es-ES" sz="1600" dirty="0"/>
                    </a:p>
                  </a:txBody>
                  <a:tcPr/>
                </a:tc>
                <a:tc>
                  <a:txBody>
                    <a:bodyPr/>
                    <a:lstStyle/>
                    <a:p>
                      <a:pPr algn="ctr"/>
                      <a:r>
                        <a:rPr lang="es-ES" sz="1600" dirty="0" smtClean="0"/>
                        <a:t>2</a:t>
                      </a:r>
                      <a:endParaRPr lang="es-ES" sz="1600" dirty="0"/>
                    </a:p>
                  </a:txBody>
                  <a:tcPr/>
                </a:tc>
              </a:tr>
              <a:tr h="206850">
                <a:tc>
                  <a:txBody>
                    <a:bodyPr/>
                    <a:lstStyle/>
                    <a:p>
                      <a:pPr algn="ctr"/>
                      <a:r>
                        <a:rPr lang="es-ES" sz="1600" dirty="0" smtClean="0"/>
                        <a:t>155</a:t>
                      </a:r>
                      <a:endParaRPr lang="es-ES" sz="1600" dirty="0"/>
                    </a:p>
                  </a:txBody>
                  <a:tcPr/>
                </a:tc>
                <a:tc>
                  <a:txBody>
                    <a:bodyPr/>
                    <a:lstStyle/>
                    <a:p>
                      <a:pPr algn="ctr"/>
                      <a:r>
                        <a:rPr lang="es-ES" sz="1600" dirty="0" smtClean="0"/>
                        <a:t>2</a:t>
                      </a:r>
                      <a:endParaRPr lang="es-ES" sz="1600" dirty="0"/>
                    </a:p>
                  </a:txBody>
                  <a:tcPr/>
                </a:tc>
              </a:tr>
              <a:tr h="206850">
                <a:tc>
                  <a:txBody>
                    <a:bodyPr/>
                    <a:lstStyle/>
                    <a:p>
                      <a:pPr algn="ctr"/>
                      <a:r>
                        <a:rPr lang="es-ES" sz="1600" dirty="0" smtClean="0"/>
                        <a:t>160</a:t>
                      </a:r>
                      <a:endParaRPr lang="es-ES" sz="1600" dirty="0"/>
                    </a:p>
                  </a:txBody>
                  <a:tcPr/>
                </a:tc>
                <a:tc>
                  <a:txBody>
                    <a:bodyPr/>
                    <a:lstStyle/>
                    <a:p>
                      <a:pPr algn="ctr"/>
                      <a:r>
                        <a:rPr lang="es-ES" sz="1600" dirty="0" smtClean="0"/>
                        <a:t>3</a:t>
                      </a:r>
                      <a:endParaRPr lang="es-ES" sz="1600" dirty="0"/>
                    </a:p>
                  </a:txBody>
                  <a:tcPr/>
                </a:tc>
              </a:tr>
              <a:tr h="206850">
                <a:tc>
                  <a:txBody>
                    <a:bodyPr/>
                    <a:lstStyle/>
                    <a:p>
                      <a:pPr algn="ctr"/>
                      <a:r>
                        <a:rPr lang="es-ES" sz="1600" dirty="0" smtClean="0"/>
                        <a:t>167</a:t>
                      </a:r>
                      <a:endParaRPr lang="es-ES" sz="1600" dirty="0"/>
                    </a:p>
                  </a:txBody>
                  <a:tcPr/>
                </a:tc>
                <a:tc>
                  <a:txBody>
                    <a:bodyPr/>
                    <a:lstStyle/>
                    <a:p>
                      <a:pPr algn="ctr"/>
                      <a:r>
                        <a:rPr lang="es-ES" sz="1600" dirty="0" smtClean="0"/>
                        <a:t>2</a:t>
                      </a:r>
                      <a:endParaRPr lang="es-ES" sz="1600" dirty="0"/>
                    </a:p>
                  </a:txBody>
                  <a:tcPr/>
                </a:tc>
              </a:tr>
              <a:tr h="206850">
                <a:tc>
                  <a:txBody>
                    <a:bodyPr/>
                    <a:lstStyle/>
                    <a:p>
                      <a:pPr algn="ctr"/>
                      <a:r>
                        <a:rPr lang="es-ES" sz="1600" dirty="0" smtClean="0"/>
                        <a:t>168</a:t>
                      </a:r>
                      <a:endParaRPr lang="es-ES" sz="1600" dirty="0"/>
                    </a:p>
                  </a:txBody>
                  <a:tcPr/>
                </a:tc>
                <a:tc>
                  <a:txBody>
                    <a:bodyPr/>
                    <a:lstStyle/>
                    <a:p>
                      <a:pPr algn="ctr"/>
                      <a:r>
                        <a:rPr lang="es-ES" sz="1600" dirty="0" smtClean="0"/>
                        <a:t>1</a:t>
                      </a:r>
                      <a:endParaRPr lang="es-ES" sz="1600" dirty="0"/>
                    </a:p>
                  </a:txBody>
                  <a:tcPr/>
                </a:tc>
              </a:tr>
              <a:tr h="206850">
                <a:tc>
                  <a:txBody>
                    <a:bodyPr/>
                    <a:lstStyle/>
                    <a:p>
                      <a:pPr algn="ctr"/>
                      <a:r>
                        <a:rPr lang="es-ES" sz="1600" dirty="0" smtClean="0"/>
                        <a:t>169</a:t>
                      </a:r>
                      <a:endParaRPr lang="es-ES" sz="1600" dirty="0"/>
                    </a:p>
                  </a:txBody>
                  <a:tcPr/>
                </a:tc>
                <a:tc>
                  <a:txBody>
                    <a:bodyPr/>
                    <a:lstStyle/>
                    <a:p>
                      <a:pPr algn="ctr"/>
                      <a:r>
                        <a:rPr lang="es-ES" sz="1600" dirty="0" smtClean="0"/>
                        <a:t>2</a:t>
                      </a:r>
                      <a:endParaRPr lang="es-ES" sz="1600" dirty="0"/>
                    </a:p>
                  </a:txBody>
                  <a:tcPr/>
                </a:tc>
              </a:tr>
              <a:tr h="206850">
                <a:tc>
                  <a:txBody>
                    <a:bodyPr/>
                    <a:lstStyle/>
                    <a:p>
                      <a:pPr algn="ctr"/>
                      <a:r>
                        <a:rPr lang="es-ES" sz="1600" dirty="0" smtClean="0"/>
                        <a:t>170</a:t>
                      </a:r>
                      <a:endParaRPr lang="es-ES" sz="1600" dirty="0"/>
                    </a:p>
                  </a:txBody>
                  <a:tcPr/>
                </a:tc>
                <a:tc>
                  <a:txBody>
                    <a:bodyPr/>
                    <a:lstStyle/>
                    <a:p>
                      <a:pPr algn="ctr"/>
                      <a:r>
                        <a:rPr lang="es-ES" sz="1600" dirty="0" smtClean="0"/>
                        <a:t>3</a:t>
                      </a:r>
                      <a:endParaRPr lang="es-ES" sz="1600" dirty="0"/>
                    </a:p>
                  </a:txBody>
                  <a:tcPr/>
                </a:tc>
              </a:tr>
              <a:tr h="206850">
                <a:tc>
                  <a:txBody>
                    <a:bodyPr/>
                    <a:lstStyle/>
                    <a:p>
                      <a:pPr algn="ctr"/>
                      <a:r>
                        <a:rPr lang="es-ES" sz="1600" dirty="0" smtClean="0"/>
                        <a:t>176</a:t>
                      </a:r>
                      <a:endParaRPr lang="es-ES" sz="1600" dirty="0"/>
                    </a:p>
                  </a:txBody>
                  <a:tcPr/>
                </a:tc>
                <a:tc>
                  <a:txBody>
                    <a:bodyPr/>
                    <a:lstStyle/>
                    <a:p>
                      <a:pPr algn="ctr"/>
                      <a:r>
                        <a:rPr lang="es-ES" sz="1600" dirty="0" smtClean="0"/>
                        <a:t>2</a:t>
                      </a:r>
                      <a:endParaRPr lang="es-ES" sz="1600" dirty="0"/>
                    </a:p>
                  </a:txBody>
                  <a:tcPr/>
                </a:tc>
              </a:tr>
              <a:tr h="206850">
                <a:tc>
                  <a:txBody>
                    <a:bodyPr/>
                    <a:lstStyle/>
                    <a:p>
                      <a:pPr algn="ctr"/>
                      <a:r>
                        <a:rPr lang="es-ES" sz="1600" dirty="0" smtClean="0"/>
                        <a:t>177</a:t>
                      </a:r>
                      <a:endParaRPr lang="es-ES" sz="1600" dirty="0"/>
                    </a:p>
                  </a:txBody>
                  <a:tcPr/>
                </a:tc>
                <a:tc>
                  <a:txBody>
                    <a:bodyPr/>
                    <a:lstStyle/>
                    <a:p>
                      <a:pPr algn="ctr"/>
                      <a:r>
                        <a:rPr lang="es-ES" sz="1600" dirty="0" smtClean="0"/>
                        <a:t>1</a:t>
                      </a:r>
                      <a:endParaRPr lang="es-ES" sz="1600" dirty="0"/>
                    </a:p>
                  </a:txBody>
                  <a:tcPr/>
                </a:tc>
              </a:tr>
              <a:tr h="206850">
                <a:tc>
                  <a:txBody>
                    <a:bodyPr/>
                    <a:lstStyle/>
                    <a:p>
                      <a:pPr algn="ctr"/>
                      <a:r>
                        <a:rPr lang="es-ES" sz="1600" dirty="0" smtClean="0"/>
                        <a:t>181</a:t>
                      </a:r>
                      <a:endParaRPr lang="es-ES" sz="1600" dirty="0"/>
                    </a:p>
                  </a:txBody>
                  <a:tcPr/>
                </a:tc>
                <a:tc>
                  <a:txBody>
                    <a:bodyPr/>
                    <a:lstStyle/>
                    <a:p>
                      <a:pPr algn="ctr"/>
                      <a:r>
                        <a:rPr lang="es-ES" sz="1600" dirty="0" smtClean="0"/>
                        <a:t>1</a:t>
                      </a:r>
                      <a:endParaRPr lang="es-ES" sz="1600" dirty="0"/>
                    </a:p>
                  </a:txBody>
                  <a:tcPr/>
                </a:tc>
              </a:tr>
              <a:tr h="206850">
                <a:tc>
                  <a:txBody>
                    <a:bodyPr/>
                    <a:lstStyle/>
                    <a:p>
                      <a:pPr algn="ctr"/>
                      <a:r>
                        <a:rPr lang="es-ES" sz="1600" dirty="0" smtClean="0"/>
                        <a:t>TOTAL</a:t>
                      </a:r>
                      <a:endParaRPr lang="es-ES" sz="1600" dirty="0"/>
                    </a:p>
                  </a:txBody>
                  <a:tcPr/>
                </a:tc>
                <a:tc>
                  <a:txBody>
                    <a:bodyPr/>
                    <a:lstStyle/>
                    <a:p>
                      <a:pPr algn="ctr"/>
                      <a:r>
                        <a:rPr lang="es-ES" sz="1600" dirty="0" smtClean="0"/>
                        <a:t>20</a:t>
                      </a:r>
                      <a:endParaRPr lang="es-ES" sz="1600" dirty="0"/>
                    </a:p>
                  </a:txBody>
                  <a:tcPr/>
                </a:tc>
              </a:tr>
            </a:tbl>
          </a:graphicData>
        </a:graphic>
      </p:graphicFrame>
      <p:sp>
        <p:nvSpPr>
          <p:cNvPr id="7" name="6 CuadroTexto"/>
          <p:cNvSpPr txBox="1"/>
          <p:nvPr/>
        </p:nvSpPr>
        <p:spPr>
          <a:xfrm>
            <a:off x="4860032" y="1700808"/>
            <a:ext cx="3816424" cy="369332"/>
          </a:xfrm>
          <a:prstGeom prst="rect">
            <a:avLst/>
          </a:prstGeom>
          <a:noFill/>
        </p:spPr>
        <p:txBody>
          <a:bodyPr wrap="square" rtlCol="0">
            <a:spAutoFit/>
          </a:bodyPr>
          <a:lstStyle/>
          <a:p>
            <a:pPr algn="ctr"/>
            <a:r>
              <a:rPr lang="es-ES" dirty="0" smtClean="0"/>
              <a:t>Frecuencia de los Datos agrupados</a:t>
            </a:r>
            <a:endParaRPr lang="es-ES" dirty="0"/>
          </a:p>
        </p:txBody>
      </p:sp>
      <p:graphicFrame>
        <p:nvGraphicFramePr>
          <p:cNvPr id="8" name="7 Tabla"/>
          <p:cNvGraphicFramePr>
            <a:graphicFrameLocks noGrp="1"/>
          </p:cNvGraphicFramePr>
          <p:nvPr/>
        </p:nvGraphicFramePr>
        <p:xfrm>
          <a:off x="5148064" y="2132856"/>
          <a:ext cx="3192016" cy="2011680"/>
        </p:xfrm>
        <a:graphic>
          <a:graphicData uri="http://schemas.openxmlformats.org/drawingml/2006/table">
            <a:tbl>
              <a:tblPr firstRow="1" bandRow="1">
                <a:tableStyleId>{5C22544A-7EE6-4342-B048-85BDC9FD1C3A}</a:tableStyleId>
              </a:tblPr>
              <a:tblGrid>
                <a:gridCol w="1596008"/>
                <a:gridCol w="1596008"/>
              </a:tblGrid>
              <a:tr h="206850">
                <a:tc>
                  <a:txBody>
                    <a:bodyPr/>
                    <a:lstStyle/>
                    <a:p>
                      <a:pPr algn="ctr"/>
                      <a:r>
                        <a:rPr lang="es-ES" sz="1600" dirty="0" smtClean="0"/>
                        <a:t>Altura</a:t>
                      </a:r>
                      <a:endParaRPr lang="es-ES" sz="1600" dirty="0"/>
                    </a:p>
                  </a:txBody>
                  <a:tcPr/>
                </a:tc>
                <a:tc>
                  <a:txBody>
                    <a:bodyPr/>
                    <a:lstStyle/>
                    <a:p>
                      <a:pPr algn="ctr"/>
                      <a:r>
                        <a:rPr lang="es-ES" sz="1600" dirty="0" smtClean="0"/>
                        <a:t>Frecuencia</a:t>
                      </a:r>
                      <a:endParaRPr lang="es-ES" sz="1600" dirty="0"/>
                    </a:p>
                  </a:txBody>
                  <a:tcPr/>
                </a:tc>
              </a:tr>
              <a:tr h="206850">
                <a:tc>
                  <a:txBody>
                    <a:bodyPr/>
                    <a:lstStyle/>
                    <a:p>
                      <a:pPr algn="ctr"/>
                      <a:r>
                        <a:rPr lang="es-ES" sz="1600" dirty="0" smtClean="0"/>
                        <a:t>[150; 160) </a:t>
                      </a:r>
                      <a:endParaRPr lang="es-ES" sz="1600" dirty="0"/>
                    </a:p>
                  </a:txBody>
                  <a:tcPr/>
                </a:tc>
                <a:tc>
                  <a:txBody>
                    <a:bodyPr/>
                    <a:lstStyle/>
                    <a:p>
                      <a:pPr algn="ctr"/>
                      <a:r>
                        <a:rPr lang="es-ES" sz="1600" dirty="0" smtClean="0"/>
                        <a:t>5</a:t>
                      </a:r>
                      <a:endParaRPr lang="es-ES" sz="1600" dirty="0"/>
                    </a:p>
                  </a:txBody>
                  <a:tcPr/>
                </a:tc>
              </a:tr>
              <a:tr h="206850">
                <a:tc>
                  <a:txBody>
                    <a:bodyPr/>
                    <a:lstStyle/>
                    <a:p>
                      <a:pPr algn="ctr"/>
                      <a:r>
                        <a:rPr lang="es-ES" sz="1600" dirty="0" smtClean="0"/>
                        <a:t>[160; 170) </a:t>
                      </a:r>
                      <a:endParaRPr lang="es-ES" sz="1600" dirty="0"/>
                    </a:p>
                  </a:txBody>
                  <a:tcPr/>
                </a:tc>
                <a:tc>
                  <a:txBody>
                    <a:bodyPr/>
                    <a:lstStyle/>
                    <a:p>
                      <a:pPr algn="ctr"/>
                      <a:r>
                        <a:rPr lang="es-ES" sz="1600" dirty="0" smtClean="0"/>
                        <a:t>8</a:t>
                      </a:r>
                      <a:endParaRPr lang="es-ES" sz="1600" dirty="0"/>
                    </a:p>
                  </a:txBody>
                  <a:tcPr/>
                </a:tc>
              </a:tr>
              <a:tr h="206850">
                <a:tc>
                  <a:txBody>
                    <a:bodyPr/>
                    <a:lstStyle/>
                    <a:p>
                      <a:pPr algn="ctr"/>
                      <a:r>
                        <a:rPr lang="es-ES" sz="1600" dirty="0" smtClean="0"/>
                        <a:t>[170; 180) </a:t>
                      </a:r>
                      <a:endParaRPr lang="es-ES" sz="1600" dirty="0"/>
                    </a:p>
                  </a:txBody>
                  <a:tcPr/>
                </a:tc>
                <a:tc>
                  <a:txBody>
                    <a:bodyPr/>
                    <a:lstStyle/>
                    <a:p>
                      <a:pPr algn="ctr"/>
                      <a:r>
                        <a:rPr lang="es-ES" sz="1600" dirty="0" smtClean="0"/>
                        <a:t>6</a:t>
                      </a:r>
                      <a:endParaRPr lang="es-ES" sz="1600" dirty="0"/>
                    </a:p>
                  </a:txBody>
                  <a:tcPr/>
                </a:tc>
              </a:tr>
              <a:tr h="206850">
                <a:tc>
                  <a:txBody>
                    <a:bodyPr/>
                    <a:lstStyle/>
                    <a:p>
                      <a:pPr algn="ctr"/>
                      <a:r>
                        <a:rPr lang="es-ES" sz="1600" dirty="0" smtClean="0"/>
                        <a:t>[180; 190) </a:t>
                      </a:r>
                      <a:endParaRPr lang="es-ES" sz="1600" dirty="0"/>
                    </a:p>
                  </a:txBody>
                  <a:tcPr/>
                </a:tc>
                <a:tc>
                  <a:txBody>
                    <a:bodyPr/>
                    <a:lstStyle/>
                    <a:p>
                      <a:pPr algn="ctr"/>
                      <a:r>
                        <a:rPr lang="es-ES" sz="1600" dirty="0" smtClean="0"/>
                        <a:t>1</a:t>
                      </a:r>
                      <a:endParaRPr lang="es-ES" sz="1600" dirty="0"/>
                    </a:p>
                  </a:txBody>
                  <a:tcPr/>
                </a:tc>
              </a:tr>
              <a:tr h="206850">
                <a:tc>
                  <a:txBody>
                    <a:bodyPr/>
                    <a:lstStyle/>
                    <a:p>
                      <a:pPr algn="ctr"/>
                      <a:r>
                        <a:rPr lang="es-ES" sz="1600" dirty="0" smtClean="0"/>
                        <a:t>TOTAL</a:t>
                      </a:r>
                      <a:endParaRPr lang="es-ES" sz="1600" dirty="0"/>
                    </a:p>
                  </a:txBody>
                  <a:tcPr/>
                </a:tc>
                <a:tc>
                  <a:txBody>
                    <a:bodyPr/>
                    <a:lstStyle/>
                    <a:p>
                      <a:pPr algn="ctr"/>
                      <a:r>
                        <a:rPr lang="es-ES" sz="1600" dirty="0" smtClean="0"/>
                        <a:t>20</a:t>
                      </a:r>
                      <a:endParaRPr lang="es-ES" sz="1600" dirty="0"/>
                    </a:p>
                  </a:txBody>
                  <a:tcPr/>
                </a:tc>
              </a:tr>
            </a:tbl>
          </a:graphicData>
        </a:graphic>
      </p:graphicFrame>
      <p:sp>
        <p:nvSpPr>
          <p:cNvPr id="9" name="8 Rectángulo redondeado"/>
          <p:cNvSpPr/>
          <p:nvPr/>
        </p:nvSpPr>
        <p:spPr>
          <a:xfrm>
            <a:off x="4788024" y="4365104"/>
            <a:ext cx="3744416" cy="187220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ES" sz="2400" dirty="0" smtClean="0"/>
              <a:t>En el proceso de ORDENAR y AGRUPAR, comenzamos con la ORGANIZACIÓN de los datos.</a:t>
            </a:r>
            <a:endParaRPr lang="es-E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Comentarios sobre el ejemplo</a:t>
            </a:r>
            <a:endParaRPr lang="es-ES" sz="1600" dirty="0"/>
          </a:p>
        </p:txBody>
      </p:sp>
      <p:sp>
        <p:nvSpPr>
          <p:cNvPr id="6" name="5 CuadroTexto"/>
          <p:cNvSpPr txBox="1"/>
          <p:nvPr/>
        </p:nvSpPr>
        <p:spPr>
          <a:xfrm>
            <a:off x="395536" y="931361"/>
            <a:ext cx="8424936" cy="5521975"/>
          </a:xfrm>
          <a:prstGeom prst="rect">
            <a:avLst/>
          </a:prstGeom>
          <a:noFill/>
        </p:spPr>
        <p:txBody>
          <a:bodyPr wrap="square" numCol="1" rtlCol="0">
            <a:normAutofit/>
          </a:bodyPr>
          <a:lstStyle/>
          <a:p>
            <a:pPr algn="just">
              <a:buFont typeface="Arial" pitchFamily="34" charset="0"/>
              <a:buChar char="•"/>
            </a:pPr>
            <a:r>
              <a:rPr lang="es-ES" sz="2800" dirty="0" smtClean="0"/>
              <a:t>Cuando agrupamos los datos, cada uno de los grupos se denomina </a:t>
            </a:r>
            <a:r>
              <a:rPr lang="es-ES" sz="2800" b="1" dirty="0" smtClean="0">
                <a:solidFill>
                  <a:srgbClr val="C00000"/>
                </a:solidFill>
              </a:rPr>
              <a:t>clase</a:t>
            </a:r>
            <a:r>
              <a:rPr lang="es-ES" sz="2800" dirty="0" smtClean="0"/>
              <a:t>. </a:t>
            </a:r>
          </a:p>
          <a:p>
            <a:pPr algn="just">
              <a:buFont typeface="Arial" pitchFamily="34" charset="0"/>
              <a:buChar char="•"/>
            </a:pPr>
            <a:r>
              <a:rPr lang="es-ES" sz="2800" dirty="0" smtClean="0"/>
              <a:t>Cada clase tiene un representante, denominado </a:t>
            </a:r>
            <a:r>
              <a:rPr lang="es-ES" sz="2800" b="1" dirty="0" smtClean="0">
                <a:solidFill>
                  <a:srgbClr val="C00000"/>
                </a:solidFill>
              </a:rPr>
              <a:t>marca de clase</a:t>
            </a:r>
            <a:r>
              <a:rPr lang="es-ES" sz="2800" dirty="0" smtClean="0"/>
              <a:t>, que usualmente es el valor intermedio de la clase.</a:t>
            </a:r>
          </a:p>
          <a:p>
            <a:pPr algn="just">
              <a:buFont typeface="Arial" pitchFamily="34" charset="0"/>
              <a:buChar char="•"/>
            </a:pPr>
            <a:r>
              <a:rPr lang="es-ES" sz="2800" dirty="0" smtClean="0"/>
              <a:t>Hay distintas formas de representar si un </a:t>
            </a:r>
            <a:r>
              <a:rPr lang="es-ES" sz="2800" b="1" dirty="0" smtClean="0">
                <a:solidFill>
                  <a:srgbClr val="C00000"/>
                </a:solidFill>
              </a:rPr>
              <a:t>intervalo</a:t>
            </a:r>
            <a:r>
              <a:rPr lang="es-ES" sz="2800" dirty="0" smtClean="0"/>
              <a:t> incluye o no a un valor de los extremos; la más utilizada son los paréntesis () y corchetes [ ].</a:t>
            </a:r>
          </a:p>
          <a:p>
            <a:pPr algn="just"/>
            <a:endParaRPr lang="es-ES" sz="2800" dirty="0" smtClean="0"/>
          </a:p>
          <a:p>
            <a:pPr algn="ctr"/>
            <a:r>
              <a:rPr lang="es-ES" sz="2800" b="1" i="1" dirty="0" smtClean="0"/>
              <a:t>Todos estos conceptos se repasarán cuando veamos los gráficos asociados a las frecuencias.</a:t>
            </a:r>
          </a:p>
          <a:p>
            <a:endParaRPr lang="es-E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3600" b="1" dirty="0" smtClean="0">
                <a:solidFill>
                  <a:schemeClr val="tx2">
                    <a:lumMod val="40000"/>
                    <a:lumOff val="60000"/>
                  </a:schemeClr>
                </a:solidFill>
                <a:effectLst>
                  <a:outerShdw blurRad="38100" dist="38100" dir="2700000" algn="tl">
                    <a:srgbClr val="000000">
                      <a:alpha val="43137"/>
                    </a:srgbClr>
                  </a:outerShdw>
                </a:effectLst>
              </a:rPr>
              <a:t>Gráfico de Barras</a:t>
            </a:r>
            <a:endParaRPr lang="es-ES" sz="1200" dirty="0"/>
          </a:p>
        </p:txBody>
      </p:sp>
      <p:sp>
        <p:nvSpPr>
          <p:cNvPr id="6" name="5 CuadroTexto"/>
          <p:cNvSpPr txBox="1"/>
          <p:nvPr/>
        </p:nvSpPr>
        <p:spPr>
          <a:xfrm>
            <a:off x="395536" y="931361"/>
            <a:ext cx="8424936" cy="5665992"/>
          </a:xfrm>
          <a:prstGeom prst="rect">
            <a:avLst/>
          </a:prstGeom>
          <a:noFill/>
        </p:spPr>
        <p:txBody>
          <a:bodyPr wrap="square" rtlCol="0">
            <a:normAutofit/>
          </a:bodyPr>
          <a:lstStyle/>
          <a:p>
            <a:pPr indent="-514350" algn="just">
              <a:lnSpc>
                <a:spcPct val="90000"/>
              </a:lnSpc>
            </a:pPr>
            <a:r>
              <a:rPr lang="es-ES" sz="2600" dirty="0" smtClean="0"/>
              <a:t>El gráfico de barras es un tipo de gráfico que se utiliza para representar las frecuencias, en el caso de una variable cuantitativa discreta o una variable cualitativa.</a:t>
            </a:r>
          </a:p>
          <a:p>
            <a:pPr indent="-514350" algn="just">
              <a:lnSpc>
                <a:spcPct val="90000"/>
              </a:lnSpc>
            </a:pPr>
            <a:r>
              <a:rPr lang="es-ES" sz="2600" dirty="0" smtClean="0"/>
              <a:t>Ejemplos de gráficos de barra. </a:t>
            </a:r>
          </a:p>
          <a:p>
            <a:pPr indent="-514350" algn="just">
              <a:lnSpc>
                <a:spcPct val="90000"/>
              </a:lnSpc>
            </a:pPr>
            <a:r>
              <a:rPr lang="es-ES" sz="2600" b="1" dirty="0" smtClean="0">
                <a:solidFill>
                  <a:srgbClr val="C00000"/>
                </a:solidFill>
              </a:rPr>
              <a:t>Identifique el tipo de variable y las frecuencias. Confeccione la tabla de frecuencias correspondiente a cada gráfico.</a:t>
            </a:r>
          </a:p>
          <a:p>
            <a:pPr indent="-514350" algn="just">
              <a:lnSpc>
                <a:spcPct val="90000"/>
              </a:lnSpc>
            </a:pPr>
            <a:endParaRPr lang="es-ES" sz="2600" dirty="0" smtClean="0"/>
          </a:p>
          <a:p>
            <a:pPr indent="-514350" algn="just">
              <a:lnSpc>
                <a:spcPct val="90000"/>
              </a:lnSpc>
            </a:pPr>
            <a:r>
              <a:rPr lang="es-ES" sz="2600" dirty="0" smtClean="0"/>
              <a:t> </a:t>
            </a:r>
            <a:endParaRPr lang="es-ES" sz="2600" dirty="0"/>
          </a:p>
        </p:txBody>
      </p:sp>
      <p:pic>
        <p:nvPicPr>
          <p:cNvPr id="17410" name="Picture 2" descr="http://www.ugr.es/~sevimeco/documentos/edu_multimedia/estadist/graficos/graficos/barras2"/>
          <p:cNvPicPr>
            <a:picLocks noChangeAspect="1" noChangeArrowheads="1"/>
          </p:cNvPicPr>
          <p:nvPr/>
        </p:nvPicPr>
        <p:blipFill>
          <a:blip r:embed="rId3" cstate="print"/>
          <a:srcRect/>
          <a:stretch>
            <a:fillRect/>
          </a:stretch>
        </p:blipFill>
        <p:spPr bwMode="auto">
          <a:xfrm>
            <a:off x="451663" y="3356992"/>
            <a:ext cx="5272465" cy="2808312"/>
          </a:xfrm>
          <a:prstGeom prst="rect">
            <a:avLst/>
          </a:prstGeom>
          <a:ln>
            <a:noFill/>
          </a:ln>
          <a:effectLst>
            <a:outerShdw blurRad="292100" dist="139700" dir="2700000" algn="tl" rotWithShape="0">
              <a:srgbClr val="333333">
                <a:alpha val="65000"/>
              </a:srgbClr>
            </a:outerShdw>
          </a:effectLst>
        </p:spPr>
      </p:pic>
      <p:sp>
        <p:nvSpPr>
          <p:cNvPr id="7" name="6 Rectángulo redondeado"/>
          <p:cNvSpPr/>
          <p:nvPr/>
        </p:nvSpPr>
        <p:spPr>
          <a:xfrm>
            <a:off x="6156176" y="3356992"/>
            <a:ext cx="2592288" cy="936104"/>
          </a:xfrm>
          <a:prstGeom prst="round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s-ES" dirty="0" smtClean="0"/>
              <a:t>Solución:</a:t>
            </a:r>
          </a:p>
          <a:p>
            <a:pPr algn="ctr"/>
            <a:r>
              <a:rPr lang="es-ES" dirty="0" smtClean="0"/>
              <a:t>Variable Cualitativa Nominal</a:t>
            </a:r>
            <a:endParaRPr lang="es-ES" dirty="0"/>
          </a:p>
        </p:txBody>
      </p:sp>
      <p:graphicFrame>
        <p:nvGraphicFramePr>
          <p:cNvPr id="8" name="7 Tabla"/>
          <p:cNvGraphicFramePr>
            <a:graphicFrameLocks noGrp="1"/>
          </p:cNvGraphicFramePr>
          <p:nvPr/>
        </p:nvGraphicFramePr>
        <p:xfrm>
          <a:off x="6084168" y="4581128"/>
          <a:ext cx="2808312" cy="1676400"/>
        </p:xfrm>
        <a:graphic>
          <a:graphicData uri="http://schemas.openxmlformats.org/drawingml/2006/table">
            <a:tbl>
              <a:tblPr firstRow="1" bandRow="1">
                <a:tableStyleId>{91EBBBCC-DAD2-459C-BE2E-F6DE35CF9A28}</a:tableStyleId>
              </a:tblPr>
              <a:tblGrid>
                <a:gridCol w="1632740"/>
                <a:gridCol w="1175572"/>
              </a:tblGrid>
              <a:tr h="331237">
                <a:tc>
                  <a:txBody>
                    <a:bodyPr/>
                    <a:lstStyle/>
                    <a:p>
                      <a:pPr algn="ctr"/>
                      <a:r>
                        <a:rPr lang="es-ES" sz="1600" dirty="0" smtClean="0"/>
                        <a:t>Color</a:t>
                      </a:r>
                      <a:r>
                        <a:rPr lang="es-ES" sz="1600" baseline="0" dirty="0" smtClean="0"/>
                        <a:t> de Cabello</a:t>
                      </a:r>
                      <a:endParaRPr lang="es-ES" sz="1600" dirty="0"/>
                    </a:p>
                  </a:txBody>
                  <a:tcPr/>
                </a:tc>
                <a:tc>
                  <a:txBody>
                    <a:bodyPr/>
                    <a:lstStyle/>
                    <a:p>
                      <a:pPr algn="ctr"/>
                      <a:r>
                        <a:rPr lang="es-ES" sz="1600" dirty="0" smtClean="0"/>
                        <a:t>Frecuencia</a:t>
                      </a:r>
                      <a:endParaRPr lang="es-ES" sz="1600" dirty="0"/>
                    </a:p>
                  </a:txBody>
                  <a:tcPr/>
                </a:tc>
              </a:tr>
              <a:tr h="331237">
                <a:tc>
                  <a:txBody>
                    <a:bodyPr/>
                    <a:lstStyle/>
                    <a:p>
                      <a:pPr algn="ctr"/>
                      <a:r>
                        <a:rPr lang="es-ES" sz="1600" dirty="0" smtClean="0"/>
                        <a:t>Rubio</a:t>
                      </a:r>
                      <a:endParaRPr lang="es-ES" sz="1600" dirty="0"/>
                    </a:p>
                  </a:txBody>
                  <a:tcPr/>
                </a:tc>
                <a:tc>
                  <a:txBody>
                    <a:bodyPr/>
                    <a:lstStyle/>
                    <a:p>
                      <a:pPr algn="ctr"/>
                      <a:r>
                        <a:rPr lang="es-ES" sz="1600" dirty="0" smtClean="0"/>
                        <a:t>6</a:t>
                      </a:r>
                      <a:endParaRPr lang="es-ES" sz="1600" dirty="0"/>
                    </a:p>
                  </a:txBody>
                  <a:tcPr/>
                </a:tc>
              </a:tr>
              <a:tr h="331237">
                <a:tc>
                  <a:txBody>
                    <a:bodyPr/>
                    <a:lstStyle/>
                    <a:p>
                      <a:pPr algn="ctr"/>
                      <a:r>
                        <a:rPr lang="es-ES" sz="1600" dirty="0" smtClean="0"/>
                        <a:t>Pelirrojo</a:t>
                      </a:r>
                      <a:endParaRPr lang="es-ES" sz="1600" dirty="0"/>
                    </a:p>
                  </a:txBody>
                  <a:tcPr/>
                </a:tc>
                <a:tc>
                  <a:txBody>
                    <a:bodyPr/>
                    <a:lstStyle/>
                    <a:p>
                      <a:pPr algn="ctr"/>
                      <a:r>
                        <a:rPr lang="es-ES" sz="1600" dirty="0" smtClean="0"/>
                        <a:t>1</a:t>
                      </a:r>
                      <a:endParaRPr lang="es-ES" sz="1600" dirty="0"/>
                    </a:p>
                  </a:txBody>
                  <a:tcPr/>
                </a:tc>
              </a:tr>
              <a:tr h="331237">
                <a:tc>
                  <a:txBody>
                    <a:bodyPr/>
                    <a:lstStyle/>
                    <a:p>
                      <a:pPr algn="ctr"/>
                      <a:r>
                        <a:rPr lang="es-ES" sz="1600" dirty="0" smtClean="0"/>
                        <a:t>Moreno</a:t>
                      </a:r>
                      <a:endParaRPr lang="es-ES" sz="1600" dirty="0"/>
                    </a:p>
                  </a:txBody>
                  <a:tcPr/>
                </a:tc>
                <a:tc>
                  <a:txBody>
                    <a:bodyPr/>
                    <a:lstStyle/>
                    <a:p>
                      <a:pPr algn="ctr"/>
                      <a:r>
                        <a:rPr lang="es-ES" sz="1600" dirty="0" smtClean="0"/>
                        <a:t>12</a:t>
                      </a:r>
                      <a:endParaRPr lang="es-ES" sz="1600" dirty="0"/>
                    </a:p>
                  </a:txBody>
                  <a:tcPr/>
                </a:tc>
              </a:tr>
              <a:tr h="331237">
                <a:tc>
                  <a:txBody>
                    <a:bodyPr/>
                    <a:lstStyle/>
                    <a:p>
                      <a:pPr algn="ctr"/>
                      <a:r>
                        <a:rPr lang="es-ES" sz="1600" dirty="0" smtClean="0"/>
                        <a:t>Castaño</a:t>
                      </a:r>
                      <a:endParaRPr lang="es-ES" sz="1600" dirty="0"/>
                    </a:p>
                  </a:txBody>
                  <a:tcPr/>
                </a:tc>
                <a:tc>
                  <a:txBody>
                    <a:bodyPr/>
                    <a:lstStyle/>
                    <a:p>
                      <a:pPr algn="ctr"/>
                      <a:r>
                        <a:rPr lang="es-ES" sz="1600" dirty="0" smtClean="0"/>
                        <a:t>14</a:t>
                      </a:r>
                      <a:endParaRPr lang="es-ES" sz="1600"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3600" b="1" dirty="0" smtClean="0">
                <a:solidFill>
                  <a:schemeClr val="tx2">
                    <a:lumMod val="40000"/>
                    <a:lumOff val="60000"/>
                  </a:schemeClr>
                </a:solidFill>
                <a:effectLst>
                  <a:outerShdw blurRad="38100" dist="38100" dir="2700000" algn="tl">
                    <a:srgbClr val="000000">
                      <a:alpha val="43137"/>
                    </a:srgbClr>
                  </a:outerShdw>
                </a:effectLst>
              </a:rPr>
              <a:t>Gráfico de Barras</a:t>
            </a:r>
            <a:endParaRPr lang="es-ES" sz="1200" dirty="0"/>
          </a:p>
        </p:txBody>
      </p:sp>
      <p:pic>
        <p:nvPicPr>
          <p:cNvPr id="33796" name="Picture 4" descr="http://www.colegiosanrafael.es/MICLASE/Primaria/QUINTO%20INV/UNIDADES%20MATES/Unidad%2015/barras2.png"/>
          <p:cNvPicPr>
            <a:picLocks noChangeAspect="1" noChangeArrowheads="1"/>
          </p:cNvPicPr>
          <p:nvPr/>
        </p:nvPicPr>
        <p:blipFill>
          <a:blip r:embed="rId3" cstate="print"/>
          <a:srcRect/>
          <a:stretch>
            <a:fillRect/>
          </a:stretch>
        </p:blipFill>
        <p:spPr bwMode="auto">
          <a:xfrm>
            <a:off x="539552" y="4014936"/>
            <a:ext cx="5286375" cy="2438400"/>
          </a:xfrm>
          <a:prstGeom prst="rect">
            <a:avLst/>
          </a:prstGeom>
          <a:ln>
            <a:noFill/>
          </a:ln>
          <a:effectLst>
            <a:outerShdw blurRad="292100" dist="139700" dir="2700000" algn="tl" rotWithShape="0">
              <a:srgbClr val="333333">
                <a:alpha val="65000"/>
              </a:srgbClr>
            </a:outerShdw>
          </a:effectLst>
        </p:spPr>
      </p:pic>
      <p:pic>
        <p:nvPicPr>
          <p:cNvPr id="33798" name="Picture 6" descr="http://2.bp.blogspot.com/-QmzaUUOfdAA/T5YSaFsHoAI/AAAAAAAAA1k/Mb2c-OF77Ew/s1600/G+18.JPG"/>
          <p:cNvPicPr>
            <a:picLocks noChangeAspect="1" noChangeArrowheads="1"/>
          </p:cNvPicPr>
          <p:nvPr/>
        </p:nvPicPr>
        <p:blipFill>
          <a:blip r:embed="rId4" cstate="print"/>
          <a:srcRect/>
          <a:stretch>
            <a:fillRect/>
          </a:stretch>
        </p:blipFill>
        <p:spPr bwMode="auto">
          <a:xfrm>
            <a:off x="539552" y="980728"/>
            <a:ext cx="4572000" cy="2743201"/>
          </a:xfrm>
          <a:prstGeom prst="rect">
            <a:avLst/>
          </a:prstGeom>
          <a:ln>
            <a:noFill/>
          </a:ln>
          <a:effectLst>
            <a:outerShdw blurRad="292100" dist="139700" dir="2700000" algn="tl" rotWithShape="0">
              <a:srgbClr val="333333">
                <a:alpha val="65000"/>
              </a:srgbClr>
            </a:outerShdw>
          </a:effectLst>
        </p:spPr>
      </p:pic>
      <p:sp>
        <p:nvSpPr>
          <p:cNvPr id="8" name="7 Rectángulo redondeado"/>
          <p:cNvSpPr/>
          <p:nvPr/>
        </p:nvSpPr>
        <p:spPr>
          <a:xfrm>
            <a:off x="6192180" y="764704"/>
            <a:ext cx="2592288" cy="936104"/>
          </a:xfrm>
          <a:prstGeom prst="round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s-ES" dirty="0" smtClean="0"/>
              <a:t>Solución:</a:t>
            </a:r>
          </a:p>
          <a:p>
            <a:pPr algn="ctr"/>
            <a:r>
              <a:rPr lang="es-ES" dirty="0" smtClean="0"/>
              <a:t>Variable Cualitativa Ordinal</a:t>
            </a:r>
            <a:endParaRPr lang="es-ES" dirty="0"/>
          </a:p>
        </p:txBody>
      </p:sp>
      <p:graphicFrame>
        <p:nvGraphicFramePr>
          <p:cNvPr id="9" name="8 Tabla"/>
          <p:cNvGraphicFramePr>
            <a:graphicFrameLocks noGrp="1"/>
          </p:cNvGraphicFramePr>
          <p:nvPr/>
        </p:nvGraphicFramePr>
        <p:xfrm>
          <a:off x="6084168" y="1772816"/>
          <a:ext cx="2808312" cy="1676400"/>
        </p:xfrm>
        <a:graphic>
          <a:graphicData uri="http://schemas.openxmlformats.org/drawingml/2006/table">
            <a:tbl>
              <a:tblPr firstRow="1" bandRow="1">
                <a:tableStyleId>{91EBBBCC-DAD2-459C-BE2E-F6DE35CF9A28}</a:tableStyleId>
              </a:tblPr>
              <a:tblGrid>
                <a:gridCol w="1632740"/>
                <a:gridCol w="1175572"/>
              </a:tblGrid>
              <a:tr h="331237">
                <a:tc>
                  <a:txBody>
                    <a:bodyPr/>
                    <a:lstStyle/>
                    <a:p>
                      <a:pPr algn="ctr"/>
                      <a:r>
                        <a:rPr lang="es-ES" sz="1600" dirty="0" smtClean="0"/>
                        <a:t>Nivel Educativo</a:t>
                      </a:r>
                      <a:endParaRPr lang="es-ES" sz="1600" dirty="0"/>
                    </a:p>
                  </a:txBody>
                  <a:tcPr/>
                </a:tc>
                <a:tc>
                  <a:txBody>
                    <a:bodyPr/>
                    <a:lstStyle/>
                    <a:p>
                      <a:pPr algn="ctr"/>
                      <a:r>
                        <a:rPr lang="es-ES" sz="1600" dirty="0" smtClean="0"/>
                        <a:t>Frecuencia</a:t>
                      </a:r>
                      <a:endParaRPr lang="es-ES" sz="1600" dirty="0"/>
                    </a:p>
                  </a:txBody>
                  <a:tcPr/>
                </a:tc>
              </a:tr>
              <a:tr h="331237">
                <a:tc>
                  <a:txBody>
                    <a:bodyPr/>
                    <a:lstStyle/>
                    <a:p>
                      <a:pPr algn="ctr"/>
                      <a:r>
                        <a:rPr lang="es-ES" sz="1600" dirty="0" smtClean="0"/>
                        <a:t>Primaria</a:t>
                      </a:r>
                      <a:endParaRPr lang="es-ES" sz="1600" dirty="0"/>
                    </a:p>
                  </a:txBody>
                  <a:tcPr/>
                </a:tc>
                <a:tc>
                  <a:txBody>
                    <a:bodyPr/>
                    <a:lstStyle/>
                    <a:p>
                      <a:pPr algn="ctr"/>
                      <a:r>
                        <a:rPr lang="es-ES" sz="1600" dirty="0" smtClean="0"/>
                        <a:t>12</a:t>
                      </a:r>
                      <a:endParaRPr lang="es-ES" sz="1600" dirty="0"/>
                    </a:p>
                  </a:txBody>
                  <a:tcPr/>
                </a:tc>
              </a:tr>
              <a:tr h="331237">
                <a:tc>
                  <a:txBody>
                    <a:bodyPr/>
                    <a:lstStyle/>
                    <a:p>
                      <a:pPr algn="ctr"/>
                      <a:r>
                        <a:rPr lang="es-ES" sz="1600" dirty="0" smtClean="0"/>
                        <a:t>Secundaria</a:t>
                      </a:r>
                      <a:endParaRPr lang="es-ES" sz="1600" dirty="0"/>
                    </a:p>
                  </a:txBody>
                  <a:tcPr/>
                </a:tc>
                <a:tc>
                  <a:txBody>
                    <a:bodyPr/>
                    <a:lstStyle/>
                    <a:p>
                      <a:pPr algn="ctr"/>
                      <a:r>
                        <a:rPr lang="es-ES" sz="1600" dirty="0" smtClean="0"/>
                        <a:t>45</a:t>
                      </a:r>
                      <a:endParaRPr lang="es-ES" sz="1600" dirty="0"/>
                    </a:p>
                  </a:txBody>
                  <a:tcPr/>
                </a:tc>
              </a:tr>
              <a:tr h="331237">
                <a:tc>
                  <a:txBody>
                    <a:bodyPr/>
                    <a:lstStyle/>
                    <a:p>
                      <a:pPr algn="ctr"/>
                      <a:r>
                        <a:rPr lang="es-ES" sz="1600" dirty="0" smtClean="0"/>
                        <a:t>Universidad</a:t>
                      </a:r>
                      <a:endParaRPr lang="es-ES" sz="1600" dirty="0"/>
                    </a:p>
                  </a:txBody>
                  <a:tcPr/>
                </a:tc>
                <a:tc>
                  <a:txBody>
                    <a:bodyPr/>
                    <a:lstStyle/>
                    <a:p>
                      <a:pPr algn="ctr"/>
                      <a:r>
                        <a:rPr lang="es-ES" sz="1600" dirty="0" smtClean="0"/>
                        <a:t>52</a:t>
                      </a:r>
                      <a:endParaRPr lang="es-ES" sz="1600" dirty="0"/>
                    </a:p>
                  </a:txBody>
                  <a:tcPr/>
                </a:tc>
              </a:tr>
              <a:tr h="331237">
                <a:tc>
                  <a:txBody>
                    <a:bodyPr/>
                    <a:lstStyle/>
                    <a:p>
                      <a:pPr algn="ctr"/>
                      <a:r>
                        <a:rPr lang="es-ES" sz="1600" dirty="0" smtClean="0"/>
                        <a:t>Posgrado</a:t>
                      </a:r>
                      <a:endParaRPr lang="es-ES" sz="1600" dirty="0"/>
                    </a:p>
                  </a:txBody>
                  <a:tcPr/>
                </a:tc>
                <a:tc>
                  <a:txBody>
                    <a:bodyPr/>
                    <a:lstStyle/>
                    <a:p>
                      <a:pPr algn="ctr"/>
                      <a:r>
                        <a:rPr lang="es-ES" sz="1600" dirty="0" smtClean="0"/>
                        <a:t>25</a:t>
                      </a:r>
                      <a:endParaRPr lang="es-ES" sz="1600" dirty="0"/>
                    </a:p>
                  </a:txBody>
                  <a:tcPr/>
                </a:tc>
              </a:tr>
            </a:tbl>
          </a:graphicData>
        </a:graphic>
      </p:graphicFrame>
      <p:sp>
        <p:nvSpPr>
          <p:cNvPr id="10" name="9 Rectángulo redondeado"/>
          <p:cNvSpPr/>
          <p:nvPr/>
        </p:nvSpPr>
        <p:spPr>
          <a:xfrm>
            <a:off x="6192180" y="3645024"/>
            <a:ext cx="2592288" cy="936104"/>
          </a:xfrm>
          <a:prstGeom prst="round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s-ES" dirty="0" smtClean="0"/>
              <a:t>Solución:</a:t>
            </a:r>
          </a:p>
          <a:p>
            <a:pPr algn="ctr"/>
            <a:r>
              <a:rPr lang="es-ES" dirty="0" smtClean="0"/>
              <a:t>Variable Cualitativa Nominal</a:t>
            </a:r>
            <a:endParaRPr lang="es-ES" dirty="0"/>
          </a:p>
        </p:txBody>
      </p:sp>
      <p:graphicFrame>
        <p:nvGraphicFramePr>
          <p:cNvPr id="11" name="10 Tabla"/>
          <p:cNvGraphicFramePr>
            <a:graphicFrameLocks noGrp="1"/>
          </p:cNvGraphicFramePr>
          <p:nvPr/>
        </p:nvGraphicFramePr>
        <p:xfrm>
          <a:off x="6084168" y="4653136"/>
          <a:ext cx="2808312" cy="1987422"/>
        </p:xfrm>
        <a:graphic>
          <a:graphicData uri="http://schemas.openxmlformats.org/drawingml/2006/table">
            <a:tbl>
              <a:tblPr firstRow="1" bandRow="1">
                <a:tableStyleId>{91EBBBCC-DAD2-459C-BE2E-F6DE35CF9A28}</a:tableStyleId>
              </a:tblPr>
              <a:tblGrid>
                <a:gridCol w="1632740"/>
                <a:gridCol w="1175572"/>
              </a:tblGrid>
              <a:tr h="331237">
                <a:tc>
                  <a:txBody>
                    <a:bodyPr/>
                    <a:lstStyle/>
                    <a:p>
                      <a:pPr algn="ctr"/>
                      <a:r>
                        <a:rPr lang="es-ES" sz="1500" dirty="0" smtClean="0"/>
                        <a:t>Jugadores Rugby</a:t>
                      </a:r>
                      <a:endParaRPr lang="es-ES" sz="1500" dirty="0"/>
                    </a:p>
                  </a:txBody>
                  <a:tcPr/>
                </a:tc>
                <a:tc>
                  <a:txBody>
                    <a:bodyPr/>
                    <a:lstStyle/>
                    <a:p>
                      <a:pPr algn="ctr"/>
                      <a:r>
                        <a:rPr lang="es-ES" sz="1500" dirty="0" smtClean="0"/>
                        <a:t>Frecuencia</a:t>
                      </a:r>
                      <a:endParaRPr lang="es-ES" sz="1500" dirty="0"/>
                    </a:p>
                  </a:txBody>
                  <a:tcPr/>
                </a:tc>
              </a:tr>
              <a:tr h="331237">
                <a:tc>
                  <a:txBody>
                    <a:bodyPr/>
                    <a:lstStyle/>
                    <a:p>
                      <a:pPr algn="ctr"/>
                      <a:r>
                        <a:rPr lang="es-ES" sz="1500" dirty="0" smtClean="0"/>
                        <a:t>Reino Unido</a:t>
                      </a:r>
                      <a:endParaRPr lang="es-ES" sz="1500" dirty="0"/>
                    </a:p>
                  </a:txBody>
                  <a:tcPr/>
                </a:tc>
                <a:tc>
                  <a:txBody>
                    <a:bodyPr/>
                    <a:lstStyle/>
                    <a:p>
                      <a:pPr algn="ctr"/>
                      <a:r>
                        <a:rPr lang="es-ES" sz="1500" dirty="0" smtClean="0"/>
                        <a:t>251.000</a:t>
                      </a:r>
                      <a:endParaRPr lang="es-ES" sz="1500" dirty="0"/>
                    </a:p>
                  </a:txBody>
                  <a:tcPr/>
                </a:tc>
              </a:tr>
              <a:tr h="331237">
                <a:tc>
                  <a:txBody>
                    <a:bodyPr/>
                    <a:lstStyle/>
                    <a:p>
                      <a:pPr algn="ctr"/>
                      <a:r>
                        <a:rPr lang="es-ES" sz="1500" dirty="0" smtClean="0"/>
                        <a:t>Francia</a:t>
                      </a:r>
                      <a:endParaRPr lang="es-ES" sz="1500" dirty="0"/>
                    </a:p>
                  </a:txBody>
                  <a:tcPr/>
                </a:tc>
                <a:tc>
                  <a:txBody>
                    <a:bodyPr/>
                    <a:lstStyle/>
                    <a:p>
                      <a:pPr algn="ctr"/>
                      <a:r>
                        <a:rPr lang="es-ES" sz="1500" dirty="0" smtClean="0"/>
                        <a:t>93.144</a:t>
                      </a:r>
                      <a:endParaRPr lang="es-ES" sz="1500" dirty="0"/>
                    </a:p>
                  </a:txBody>
                  <a:tcPr/>
                </a:tc>
              </a:tr>
              <a:tr h="331237">
                <a:tc>
                  <a:txBody>
                    <a:bodyPr/>
                    <a:lstStyle/>
                    <a:p>
                      <a:pPr algn="ctr"/>
                      <a:r>
                        <a:rPr lang="es-ES" sz="1500" dirty="0" smtClean="0"/>
                        <a:t>Sudáfrica</a:t>
                      </a:r>
                      <a:endParaRPr lang="es-ES" sz="1500" dirty="0"/>
                    </a:p>
                  </a:txBody>
                  <a:tcPr/>
                </a:tc>
                <a:tc>
                  <a:txBody>
                    <a:bodyPr/>
                    <a:lstStyle/>
                    <a:p>
                      <a:pPr algn="ctr"/>
                      <a:r>
                        <a:rPr lang="es-ES" sz="1500" dirty="0" smtClean="0"/>
                        <a:t>59.240</a:t>
                      </a:r>
                      <a:endParaRPr lang="es-ES" sz="1500" dirty="0"/>
                    </a:p>
                  </a:txBody>
                  <a:tcPr/>
                </a:tc>
              </a:tr>
              <a:tr h="331237">
                <a:tc>
                  <a:txBody>
                    <a:bodyPr/>
                    <a:lstStyle/>
                    <a:p>
                      <a:pPr algn="ctr"/>
                      <a:r>
                        <a:rPr lang="es-ES" sz="1500" dirty="0" smtClean="0"/>
                        <a:t>Nueva Zelanda</a:t>
                      </a:r>
                      <a:endParaRPr lang="es-ES" sz="1500" dirty="0"/>
                    </a:p>
                  </a:txBody>
                  <a:tcPr/>
                </a:tc>
                <a:tc>
                  <a:txBody>
                    <a:bodyPr/>
                    <a:lstStyle/>
                    <a:p>
                      <a:pPr algn="ctr"/>
                      <a:r>
                        <a:rPr lang="es-ES" sz="1500" dirty="0" smtClean="0"/>
                        <a:t>33.973</a:t>
                      </a:r>
                      <a:endParaRPr lang="es-ES" sz="1500" dirty="0"/>
                    </a:p>
                  </a:txBody>
                  <a:tcPr/>
                </a:tc>
              </a:tr>
              <a:tr h="331237">
                <a:tc>
                  <a:txBody>
                    <a:bodyPr/>
                    <a:lstStyle/>
                    <a:p>
                      <a:pPr algn="ctr"/>
                      <a:r>
                        <a:rPr lang="es-ES" sz="1500" dirty="0" smtClean="0"/>
                        <a:t>España</a:t>
                      </a:r>
                      <a:endParaRPr lang="es-ES" sz="1500" dirty="0"/>
                    </a:p>
                  </a:txBody>
                  <a:tcPr/>
                </a:tc>
                <a:tc>
                  <a:txBody>
                    <a:bodyPr/>
                    <a:lstStyle/>
                    <a:p>
                      <a:pPr algn="ctr"/>
                      <a:r>
                        <a:rPr lang="es-ES" sz="1500" dirty="0" smtClean="0"/>
                        <a:t>7.643</a:t>
                      </a:r>
                      <a:endParaRPr lang="es-ES" sz="1500" dirty="0"/>
                    </a:p>
                  </a:txBody>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3600" b="1" dirty="0" smtClean="0">
                <a:solidFill>
                  <a:schemeClr val="tx2">
                    <a:lumMod val="40000"/>
                    <a:lumOff val="60000"/>
                  </a:schemeClr>
                </a:solidFill>
                <a:effectLst>
                  <a:outerShdw blurRad="38100" dist="38100" dir="2700000" algn="tl">
                    <a:srgbClr val="000000">
                      <a:alpha val="43137"/>
                    </a:srgbClr>
                  </a:outerShdw>
                </a:effectLst>
              </a:rPr>
              <a:t>Gráfico de Barras</a:t>
            </a:r>
            <a:endParaRPr lang="es-ES" sz="1200" dirty="0"/>
          </a:p>
        </p:txBody>
      </p:sp>
      <p:pic>
        <p:nvPicPr>
          <p:cNvPr id="33794" name="Picture 2" descr="http://www.monografias.com/trabajos30/estadistica-basica/Image2115.gif"/>
          <p:cNvPicPr>
            <a:picLocks noChangeAspect="1" noChangeArrowheads="1"/>
          </p:cNvPicPr>
          <p:nvPr/>
        </p:nvPicPr>
        <p:blipFill>
          <a:blip r:embed="rId3" cstate="print"/>
          <a:srcRect/>
          <a:stretch>
            <a:fillRect/>
          </a:stretch>
        </p:blipFill>
        <p:spPr bwMode="auto">
          <a:xfrm>
            <a:off x="570414" y="908720"/>
            <a:ext cx="4073594" cy="2592288"/>
          </a:xfrm>
          <a:prstGeom prst="rect">
            <a:avLst/>
          </a:prstGeom>
          <a:ln>
            <a:noFill/>
          </a:ln>
          <a:effectLst>
            <a:outerShdw blurRad="292100" dist="139700" dir="2700000" algn="tl" rotWithShape="0">
              <a:srgbClr val="333333">
                <a:alpha val="65000"/>
              </a:srgbClr>
            </a:outerShdw>
          </a:effectLst>
        </p:spPr>
      </p:pic>
      <p:pic>
        <p:nvPicPr>
          <p:cNvPr id="34818" name="Picture 2" descr="http://endrino.pntic.mec.es/mrog0088/diagramabarras.jpg"/>
          <p:cNvPicPr>
            <a:picLocks noChangeAspect="1" noChangeArrowheads="1"/>
          </p:cNvPicPr>
          <p:nvPr/>
        </p:nvPicPr>
        <p:blipFill>
          <a:blip r:embed="rId4" cstate="print"/>
          <a:srcRect/>
          <a:stretch>
            <a:fillRect/>
          </a:stretch>
        </p:blipFill>
        <p:spPr bwMode="auto">
          <a:xfrm>
            <a:off x="611560" y="3789040"/>
            <a:ext cx="3602388" cy="2756545"/>
          </a:xfrm>
          <a:prstGeom prst="rect">
            <a:avLst/>
          </a:prstGeom>
          <a:ln>
            <a:noFill/>
          </a:ln>
          <a:effectLst>
            <a:outerShdw blurRad="292100" dist="139700" dir="2700000" algn="tl" rotWithShape="0">
              <a:srgbClr val="333333">
                <a:alpha val="65000"/>
              </a:srgbClr>
            </a:outerShdw>
          </a:effectLst>
        </p:spPr>
      </p:pic>
      <p:sp>
        <p:nvSpPr>
          <p:cNvPr id="8" name="7 Rectángulo redondeado"/>
          <p:cNvSpPr/>
          <p:nvPr/>
        </p:nvSpPr>
        <p:spPr>
          <a:xfrm>
            <a:off x="6156176" y="764704"/>
            <a:ext cx="2592288" cy="936104"/>
          </a:xfrm>
          <a:prstGeom prst="round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s-ES" dirty="0" smtClean="0"/>
              <a:t>Solución:</a:t>
            </a:r>
          </a:p>
          <a:p>
            <a:pPr algn="ctr"/>
            <a:r>
              <a:rPr lang="es-ES" dirty="0" smtClean="0"/>
              <a:t>Variable Cualitativa Nominal</a:t>
            </a:r>
            <a:endParaRPr lang="es-ES" dirty="0"/>
          </a:p>
        </p:txBody>
      </p:sp>
      <p:graphicFrame>
        <p:nvGraphicFramePr>
          <p:cNvPr id="9" name="8 Tabla"/>
          <p:cNvGraphicFramePr>
            <a:graphicFrameLocks noGrp="1"/>
          </p:cNvGraphicFramePr>
          <p:nvPr/>
        </p:nvGraphicFramePr>
        <p:xfrm>
          <a:off x="6048164" y="1772816"/>
          <a:ext cx="2808312" cy="1676400"/>
        </p:xfrm>
        <a:graphic>
          <a:graphicData uri="http://schemas.openxmlformats.org/drawingml/2006/table">
            <a:tbl>
              <a:tblPr firstRow="1" bandRow="1">
                <a:tableStyleId>{91EBBBCC-DAD2-459C-BE2E-F6DE35CF9A28}</a:tableStyleId>
              </a:tblPr>
              <a:tblGrid>
                <a:gridCol w="1632740"/>
                <a:gridCol w="1175572"/>
              </a:tblGrid>
              <a:tr h="331237">
                <a:tc>
                  <a:txBody>
                    <a:bodyPr/>
                    <a:lstStyle/>
                    <a:p>
                      <a:pPr algn="ctr"/>
                      <a:r>
                        <a:rPr lang="es-ES" sz="1600" dirty="0" smtClean="0"/>
                        <a:t>Mascota</a:t>
                      </a:r>
                      <a:endParaRPr lang="es-ES" sz="1600" dirty="0"/>
                    </a:p>
                  </a:txBody>
                  <a:tcPr/>
                </a:tc>
                <a:tc>
                  <a:txBody>
                    <a:bodyPr/>
                    <a:lstStyle/>
                    <a:p>
                      <a:pPr algn="ctr"/>
                      <a:r>
                        <a:rPr lang="es-ES" sz="1600" dirty="0" smtClean="0"/>
                        <a:t>Frecuencia</a:t>
                      </a:r>
                      <a:endParaRPr lang="es-ES" sz="1600" dirty="0"/>
                    </a:p>
                  </a:txBody>
                  <a:tcPr/>
                </a:tc>
              </a:tr>
              <a:tr h="331237">
                <a:tc>
                  <a:txBody>
                    <a:bodyPr/>
                    <a:lstStyle/>
                    <a:p>
                      <a:pPr algn="ctr"/>
                      <a:r>
                        <a:rPr lang="es-ES" sz="1600" dirty="0" smtClean="0"/>
                        <a:t>Perro</a:t>
                      </a:r>
                      <a:endParaRPr lang="es-ES" sz="1600" dirty="0"/>
                    </a:p>
                  </a:txBody>
                  <a:tcPr/>
                </a:tc>
                <a:tc>
                  <a:txBody>
                    <a:bodyPr/>
                    <a:lstStyle/>
                    <a:p>
                      <a:pPr algn="ctr"/>
                      <a:r>
                        <a:rPr lang="es-ES" sz="1600" dirty="0" smtClean="0"/>
                        <a:t>7</a:t>
                      </a:r>
                      <a:endParaRPr lang="es-ES" sz="1600" dirty="0"/>
                    </a:p>
                  </a:txBody>
                  <a:tcPr/>
                </a:tc>
              </a:tr>
              <a:tr h="331237">
                <a:tc>
                  <a:txBody>
                    <a:bodyPr/>
                    <a:lstStyle/>
                    <a:p>
                      <a:pPr algn="ctr"/>
                      <a:r>
                        <a:rPr lang="es-ES" sz="1600" dirty="0" smtClean="0"/>
                        <a:t>Pájaro</a:t>
                      </a:r>
                      <a:endParaRPr lang="es-ES" sz="1600" dirty="0"/>
                    </a:p>
                  </a:txBody>
                  <a:tcPr/>
                </a:tc>
                <a:tc>
                  <a:txBody>
                    <a:bodyPr/>
                    <a:lstStyle/>
                    <a:p>
                      <a:pPr algn="ctr"/>
                      <a:r>
                        <a:rPr lang="es-ES" sz="1600" dirty="0" smtClean="0"/>
                        <a:t>4</a:t>
                      </a:r>
                      <a:endParaRPr lang="es-ES" sz="1600" dirty="0"/>
                    </a:p>
                  </a:txBody>
                  <a:tcPr/>
                </a:tc>
              </a:tr>
              <a:tr h="331237">
                <a:tc>
                  <a:txBody>
                    <a:bodyPr/>
                    <a:lstStyle/>
                    <a:p>
                      <a:pPr algn="ctr"/>
                      <a:r>
                        <a:rPr lang="es-ES" sz="1600" dirty="0" smtClean="0"/>
                        <a:t>Hámster</a:t>
                      </a:r>
                      <a:endParaRPr lang="es-ES" sz="1600" dirty="0"/>
                    </a:p>
                  </a:txBody>
                  <a:tcPr/>
                </a:tc>
                <a:tc>
                  <a:txBody>
                    <a:bodyPr/>
                    <a:lstStyle/>
                    <a:p>
                      <a:pPr algn="ctr"/>
                      <a:r>
                        <a:rPr lang="es-ES" sz="1600" dirty="0" smtClean="0"/>
                        <a:t>4</a:t>
                      </a:r>
                      <a:endParaRPr lang="es-ES" sz="1600" dirty="0"/>
                    </a:p>
                  </a:txBody>
                  <a:tcPr/>
                </a:tc>
              </a:tr>
              <a:tr h="331237">
                <a:tc>
                  <a:txBody>
                    <a:bodyPr/>
                    <a:lstStyle/>
                    <a:p>
                      <a:pPr algn="ctr"/>
                      <a:r>
                        <a:rPr lang="es-ES" sz="1600" dirty="0" smtClean="0"/>
                        <a:t>Gato</a:t>
                      </a:r>
                      <a:endParaRPr lang="es-ES" sz="1600" dirty="0"/>
                    </a:p>
                  </a:txBody>
                  <a:tcPr/>
                </a:tc>
                <a:tc>
                  <a:txBody>
                    <a:bodyPr/>
                    <a:lstStyle/>
                    <a:p>
                      <a:pPr algn="ctr"/>
                      <a:r>
                        <a:rPr lang="es-ES" sz="1600" dirty="0" smtClean="0"/>
                        <a:t>5</a:t>
                      </a:r>
                      <a:endParaRPr lang="es-ES" sz="1600" dirty="0"/>
                    </a:p>
                  </a:txBody>
                  <a:tcPr/>
                </a:tc>
              </a:tr>
            </a:tbl>
          </a:graphicData>
        </a:graphic>
      </p:graphicFrame>
      <p:sp>
        <p:nvSpPr>
          <p:cNvPr id="10" name="9 Rectángulo redondeado"/>
          <p:cNvSpPr/>
          <p:nvPr/>
        </p:nvSpPr>
        <p:spPr>
          <a:xfrm>
            <a:off x="6156176" y="3573016"/>
            <a:ext cx="2592288" cy="936104"/>
          </a:xfrm>
          <a:prstGeom prst="round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s-ES" dirty="0" smtClean="0"/>
              <a:t>Solución:</a:t>
            </a:r>
          </a:p>
          <a:p>
            <a:pPr algn="ctr"/>
            <a:r>
              <a:rPr lang="es-ES" dirty="0" smtClean="0"/>
              <a:t>Variable Cuantitativa Discreta</a:t>
            </a:r>
            <a:endParaRPr lang="es-ES" dirty="0"/>
          </a:p>
        </p:txBody>
      </p:sp>
      <p:graphicFrame>
        <p:nvGraphicFramePr>
          <p:cNvPr id="11" name="10 Tabla"/>
          <p:cNvGraphicFramePr>
            <a:graphicFrameLocks noGrp="1"/>
          </p:cNvGraphicFramePr>
          <p:nvPr/>
        </p:nvGraphicFramePr>
        <p:xfrm>
          <a:off x="6048164" y="4581128"/>
          <a:ext cx="2808312" cy="1987422"/>
        </p:xfrm>
        <a:graphic>
          <a:graphicData uri="http://schemas.openxmlformats.org/drawingml/2006/table">
            <a:tbl>
              <a:tblPr firstRow="1" bandRow="1">
                <a:tableStyleId>{91EBBBCC-DAD2-459C-BE2E-F6DE35CF9A28}</a:tableStyleId>
              </a:tblPr>
              <a:tblGrid>
                <a:gridCol w="1632740"/>
                <a:gridCol w="1175572"/>
              </a:tblGrid>
              <a:tr h="331237">
                <a:tc>
                  <a:txBody>
                    <a:bodyPr/>
                    <a:lstStyle/>
                    <a:p>
                      <a:pPr algn="ctr"/>
                      <a:r>
                        <a:rPr lang="es-ES" sz="1500" dirty="0" smtClean="0"/>
                        <a:t>Nro. De Hijos</a:t>
                      </a:r>
                      <a:endParaRPr lang="es-ES" sz="1500" dirty="0"/>
                    </a:p>
                  </a:txBody>
                  <a:tcPr/>
                </a:tc>
                <a:tc>
                  <a:txBody>
                    <a:bodyPr/>
                    <a:lstStyle/>
                    <a:p>
                      <a:pPr algn="ctr"/>
                      <a:r>
                        <a:rPr lang="es-ES" sz="1500" dirty="0" smtClean="0"/>
                        <a:t>Frecuencia</a:t>
                      </a:r>
                      <a:endParaRPr lang="es-ES" sz="1500" dirty="0"/>
                    </a:p>
                  </a:txBody>
                  <a:tcPr/>
                </a:tc>
              </a:tr>
              <a:tr h="331237">
                <a:tc>
                  <a:txBody>
                    <a:bodyPr/>
                    <a:lstStyle/>
                    <a:p>
                      <a:pPr algn="ctr"/>
                      <a:r>
                        <a:rPr lang="es-ES" sz="1500" dirty="0" smtClean="0"/>
                        <a:t>0</a:t>
                      </a:r>
                      <a:endParaRPr lang="es-ES" sz="1500" dirty="0"/>
                    </a:p>
                  </a:txBody>
                  <a:tcPr/>
                </a:tc>
                <a:tc>
                  <a:txBody>
                    <a:bodyPr/>
                    <a:lstStyle/>
                    <a:p>
                      <a:pPr algn="ctr"/>
                      <a:r>
                        <a:rPr lang="es-ES" sz="1500" dirty="0" smtClean="0"/>
                        <a:t>6.000</a:t>
                      </a:r>
                      <a:endParaRPr lang="es-ES" sz="1500" dirty="0"/>
                    </a:p>
                  </a:txBody>
                  <a:tcPr/>
                </a:tc>
              </a:tr>
              <a:tr h="331237">
                <a:tc>
                  <a:txBody>
                    <a:bodyPr/>
                    <a:lstStyle/>
                    <a:p>
                      <a:pPr algn="ctr"/>
                      <a:r>
                        <a:rPr lang="es-ES" sz="1500" dirty="0" smtClean="0"/>
                        <a:t>1</a:t>
                      </a:r>
                      <a:endParaRPr lang="es-ES" sz="1500" dirty="0"/>
                    </a:p>
                  </a:txBody>
                  <a:tcPr/>
                </a:tc>
                <a:tc>
                  <a:txBody>
                    <a:bodyPr/>
                    <a:lstStyle/>
                    <a:p>
                      <a:pPr algn="ctr"/>
                      <a:r>
                        <a:rPr lang="es-ES" sz="1500" dirty="0" smtClean="0"/>
                        <a:t>12.000</a:t>
                      </a:r>
                      <a:endParaRPr lang="es-ES" sz="1500" dirty="0"/>
                    </a:p>
                  </a:txBody>
                  <a:tcPr/>
                </a:tc>
              </a:tr>
              <a:tr h="331237">
                <a:tc>
                  <a:txBody>
                    <a:bodyPr/>
                    <a:lstStyle/>
                    <a:p>
                      <a:pPr algn="ctr"/>
                      <a:r>
                        <a:rPr lang="es-ES" sz="1500" dirty="0" smtClean="0"/>
                        <a:t>2</a:t>
                      </a:r>
                      <a:endParaRPr lang="es-ES" sz="1500" dirty="0"/>
                    </a:p>
                  </a:txBody>
                  <a:tcPr/>
                </a:tc>
                <a:tc>
                  <a:txBody>
                    <a:bodyPr/>
                    <a:lstStyle/>
                    <a:p>
                      <a:pPr algn="ctr"/>
                      <a:r>
                        <a:rPr lang="es-ES" sz="1500" dirty="0" smtClean="0"/>
                        <a:t>21.000</a:t>
                      </a:r>
                      <a:endParaRPr lang="es-ES" sz="1500" dirty="0"/>
                    </a:p>
                  </a:txBody>
                  <a:tcPr/>
                </a:tc>
              </a:tr>
              <a:tr h="331237">
                <a:tc>
                  <a:txBody>
                    <a:bodyPr/>
                    <a:lstStyle/>
                    <a:p>
                      <a:pPr algn="ctr"/>
                      <a:r>
                        <a:rPr lang="es-ES" sz="1500" dirty="0" smtClean="0"/>
                        <a:t>3</a:t>
                      </a:r>
                      <a:endParaRPr lang="es-ES" sz="1500" dirty="0"/>
                    </a:p>
                  </a:txBody>
                  <a:tcPr/>
                </a:tc>
                <a:tc>
                  <a:txBody>
                    <a:bodyPr/>
                    <a:lstStyle/>
                    <a:p>
                      <a:pPr algn="ctr"/>
                      <a:r>
                        <a:rPr lang="es-ES" sz="1500" dirty="0" smtClean="0"/>
                        <a:t>9.000</a:t>
                      </a:r>
                      <a:endParaRPr lang="es-ES" sz="1500" dirty="0"/>
                    </a:p>
                  </a:txBody>
                  <a:tcPr/>
                </a:tc>
              </a:tr>
              <a:tr h="331237">
                <a:tc>
                  <a:txBody>
                    <a:bodyPr/>
                    <a:lstStyle/>
                    <a:p>
                      <a:pPr algn="ctr"/>
                      <a:r>
                        <a:rPr lang="es-ES" sz="1500" dirty="0" smtClean="0"/>
                        <a:t>4</a:t>
                      </a:r>
                      <a:endParaRPr lang="es-ES" sz="1500" dirty="0"/>
                    </a:p>
                  </a:txBody>
                  <a:tcPr/>
                </a:tc>
                <a:tc>
                  <a:txBody>
                    <a:bodyPr/>
                    <a:lstStyle/>
                    <a:p>
                      <a:pPr algn="ctr"/>
                      <a:r>
                        <a:rPr lang="es-ES" sz="1500" dirty="0" smtClean="0"/>
                        <a:t>2.400</a:t>
                      </a:r>
                      <a:endParaRPr lang="es-ES" sz="1500" dirty="0"/>
                    </a:p>
                  </a:txBody>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3600" b="1" dirty="0" smtClean="0">
                <a:solidFill>
                  <a:schemeClr val="tx2">
                    <a:lumMod val="40000"/>
                    <a:lumOff val="60000"/>
                  </a:schemeClr>
                </a:solidFill>
                <a:effectLst>
                  <a:outerShdw blurRad="38100" dist="38100" dir="2700000" algn="tl">
                    <a:srgbClr val="000000">
                      <a:alpha val="43137"/>
                    </a:srgbClr>
                  </a:outerShdw>
                </a:effectLst>
              </a:rPr>
              <a:t>Gráfico de Barras</a:t>
            </a:r>
            <a:endParaRPr lang="es-ES" sz="1200" dirty="0"/>
          </a:p>
        </p:txBody>
      </p:sp>
      <p:sp>
        <p:nvSpPr>
          <p:cNvPr id="12" name="11 Rectángulo redondeado"/>
          <p:cNvSpPr/>
          <p:nvPr/>
        </p:nvSpPr>
        <p:spPr>
          <a:xfrm>
            <a:off x="539552" y="908720"/>
            <a:ext cx="1872208" cy="7200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2400" dirty="0" smtClean="0"/>
              <a:t>Variaciones</a:t>
            </a:r>
            <a:endParaRPr lang="es-ES" sz="2400" dirty="0"/>
          </a:p>
        </p:txBody>
      </p:sp>
      <p:pic>
        <p:nvPicPr>
          <p:cNvPr id="45058" name="Picture 2" descr="http://www.ine.es/CA/images/ayuda_exp_image003.jpg"/>
          <p:cNvPicPr>
            <a:picLocks noChangeAspect="1" noChangeArrowheads="1"/>
          </p:cNvPicPr>
          <p:nvPr/>
        </p:nvPicPr>
        <p:blipFill>
          <a:blip r:embed="rId3" cstate="print"/>
          <a:srcRect/>
          <a:stretch>
            <a:fillRect/>
          </a:stretch>
        </p:blipFill>
        <p:spPr bwMode="auto">
          <a:xfrm>
            <a:off x="4932040" y="1086966"/>
            <a:ext cx="2876962" cy="2198018"/>
          </a:xfrm>
          <a:prstGeom prst="rect">
            <a:avLst/>
          </a:prstGeom>
          <a:ln>
            <a:noFill/>
          </a:ln>
          <a:effectLst>
            <a:outerShdw blurRad="292100" dist="139700" dir="2700000" algn="tl" rotWithShape="0">
              <a:srgbClr val="333333">
                <a:alpha val="65000"/>
              </a:srgbClr>
            </a:outerShdw>
          </a:effectLst>
        </p:spPr>
      </p:pic>
      <p:pic>
        <p:nvPicPr>
          <p:cNvPr id="45060" name="Picture 4" descr="http://i.technet.microsoft.com/dynimg/IC201971.gif"/>
          <p:cNvPicPr>
            <a:picLocks noChangeAspect="1" noChangeArrowheads="1"/>
          </p:cNvPicPr>
          <p:nvPr/>
        </p:nvPicPr>
        <p:blipFill>
          <a:blip r:embed="rId4" cstate="print"/>
          <a:srcRect/>
          <a:stretch>
            <a:fillRect/>
          </a:stretch>
        </p:blipFill>
        <p:spPr bwMode="auto">
          <a:xfrm>
            <a:off x="539552" y="1772816"/>
            <a:ext cx="3672408" cy="2135537"/>
          </a:xfrm>
          <a:prstGeom prst="rect">
            <a:avLst/>
          </a:prstGeom>
          <a:ln>
            <a:noFill/>
          </a:ln>
          <a:effectLst>
            <a:outerShdw blurRad="292100" dist="139700" dir="2700000" algn="tl" rotWithShape="0">
              <a:srgbClr val="333333">
                <a:alpha val="65000"/>
              </a:srgbClr>
            </a:outerShdw>
          </a:effectLst>
        </p:spPr>
      </p:pic>
      <p:pic>
        <p:nvPicPr>
          <p:cNvPr id="45062" name="Picture 6" descr="https://www.fisterra.com/mbe/investiga/graficos/images/Image119.gif"/>
          <p:cNvPicPr>
            <a:picLocks noChangeAspect="1" noChangeArrowheads="1"/>
          </p:cNvPicPr>
          <p:nvPr/>
        </p:nvPicPr>
        <p:blipFill>
          <a:blip r:embed="rId5" cstate="print"/>
          <a:srcRect/>
          <a:stretch>
            <a:fillRect/>
          </a:stretch>
        </p:blipFill>
        <p:spPr bwMode="auto">
          <a:xfrm>
            <a:off x="1259632" y="4149080"/>
            <a:ext cx="3024336" cy="2266674"/>
          </a:xfrm>
          <a:prstGeom prst="rect">
            <a:avLst/>
          </a:prstGeom>
          <a:ln>
            <a:noFill/>
          </a:ln>
          <a:effectLst>
            <a:outerShdw blurRad="292100" dist="139700" dir="2700000" algn="tl" rotWithShape="0">
              <a:srgbClr val="333333">
                <a:alpha val="65000"/>
              </a:srgbClr>
            </a:outerShdw>
          </a:effectLst>
        </p:spPr>
      </p:pic>
      <p:pic>
        <p:nvPicPr>
          <p:cNvPr id="45066" name="Picture 10" descr="http://www.pixelnauta.com.ar/curso2011/illustrator/clase12/img/max/05.gif"/>
          <p:cNvPicPr>
            <a:picLocks noChangeAspect="1" noChangeArrowheads="1"/>
          </p:cNvPicPr>
          <p:nvPr/>
        </p:nvPicPr>
        <p:blipFill>
          <a:blip r:embed="rId6" cstate="print"/>
          <a:srcRect/>
          <a:stretch>
            <a:fillRect/>
          </a:stretch>
        </p:blipFill>
        <p:spPr bwMode="auto">
          <a:xfrm>
            <a:off x="4860032" y="3780220"/>
            <a:ext cx="3744416" cy="209705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fade">
                                      <p:cBhvr>
                                        <p:cTn id="7" dur="2000"/>
                                        <p:tgtEl>
                                          <p:spTgt spid="450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058"/>
                                        </p:tgtEl>
                                        <p:attrNameLst>
                                          <p:attrName>style.visibility</p:attrName>
                                        </p:attrNameLst>
                                      </p:cBhvr>
                                      <p:to>
                                        <p:strVal val="visible"/>
                                      </p:to>
                                    </p:set>
                                    <p:animEffect transition="in" filter="fade">
                                      <p:cBhvr>
                                        <p:cTn id="12" dur="2000"/>
                                        <p:tgtEl>
                                          <p:spTgt spid="450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062"/>
                                        </p:tgtEl>
                                        <p:attrNameLst>
                                          <p:attrName>style.visibility</p:attrName>
                                        </p:attrNameLst>
                                      </p:cBhvr>
                                      <p:to>
                                        <p:strVal val="visible"/>
                                      </p:to>
                                    </p:set>
                                    <p:animEffect transition="in" filter="fade">
                                      <p:cBhvr>
                                        <p:cTn id="17" dur="2000"/>
                                        <p:tgtEl>
                                          <p:spTgt spid="4506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5066"/>
                                        </p:tgtEl>
                                        <p:attrNameLst>
                                          <p:attrName>style.visibility</p:attrName>
                                        </p:attrNameLst>
                                      </p:cBhvr>
                                      <p:to>
                                        <p:strVal val="visible"/>
                                      </p:to>
                                    </p:set>
                                    <p:animEffect transition="in" filter="fade">
                                      <p:cBhvr>
                                        <p:cTn id="22" dur="2000"/>
                                        <p:tgtEl>
                                          <p:spTgt spid="45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8734</TotalTime>
  <Words>1550</Words>
  <Application>Microsoft Office PowerPoint</Application>
  <PresentationFormat>Presentación en pantalla (4:3)</PresentationFormat>
  <Paragraphs>352</Paragraphs>
  <Slides>28</Slides>
  <Notes>0</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Tema de Office</vt:lpstr>
      <vt:lpstr>ESTADÍSTICA</vt:lpstr>
      <vt:lpstr>Diapositiva 2</vt:lpstr>
      <vt:lpstr>Ya tengo los datos. ¿Y ahora?</vt:lpstr>
      <vt:lpstr>Conteo y frecuencia (ejemplo)</vt:lpstr>
      <vt:lpstr>Comentarios sobre el ejemplo</vt:lpstr>
      <vt:lpstr>Gráfico de Barras</vt:lpstr>
      <vt:lpstr>Gráfico de Barras</vt:lpstr>
      <vt:lpstr>Gráfico de Barras</vt:lpstr>
      <vt:lpstr>Gráfico de Barras</vt:lpstr>
      <vt:lpstr>Histograma</vt:lpstr>
      <vt:lpstr>Histograma</vt:lpstr>
      <vt:lpstr>Histograma</vt:lpstr>
      <vt:lpstr>Histograma (ejercicio)</vt:lpstr>
      <vt:lpstr>Histograma (aclaraciones)</vt:lpstr>
      <vt:lpstr>Otras Frecuencias…</vt:lpstr>
      <vt:lpstr>Otras Frecuencias…</vt:lpstr>
      <vt:lpstr>Otros Gráficos…</vt:lpstr>
      <vt:lpstr>Diapositiva 18</vt:lpstr>
      <vt:lpstr>Otros Gráficos…</vt:lpstr>
      <vt:lpstr>Diapositiva 20</vt:lpstr>
      <vt:lpstr>Otros Gráficos…</vt:lpstr>
      <vt:lpstr>Otros Gráficos…</vt:lpstr>
      <vt:lpstr>Otros Gráficos…</vt:lpstr>
      <vt:lpstr>Otros Gráficos…</vt:lpstr>
      <vt:lpstr>Otros Gráficos… ¿Hay más?</vt:lpstr>
      <vt:lpstr>Repaso</vt:lpstr>
      <vt:lpstr>Repaso</vt:lpstr>
      <vt:lpstr>Lecturas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ESTADÍSTICA</dc:title>
  <dc:creator>marcelo</dc:creator>
  <cp:lastModifiedBy>marcelo</cp:lastModifiedBy>
  <cp:revision>382</cp:revision>
  <dcterms:created xsi:type="dcterms:W3CDTF">2014-03-13T15:14:48Z</dcterms:created>
  <dcterms:modified xsi:type="dcterms:W3CDTF">2014-08-26T17:29:38Z</dcterms:modified>
</cp:coreProperties>
</file>