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jmXKRKzp0rt/zxxDCYWNa2QtCr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34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Relationship Id="rId4" Type="http://schemas.openxmlformats.org/officeDocument/2006/relationships/image" Target="../media/image23.png"/><Relationship Id="rId5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7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0" y="0"/>
            <a:ext cx="842047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F1DD"/>
              </a:buClr>
              <a:buSzPts val="11500"/>
              <a:buFont typeface="Calibri"/>
              <a:buNone/>
            </a:pPr>
            <a:r>
              <a:rPr b="1" lang="es-ES" sz="11500">
                <a:solidFill>
                  <a:srgbClr val="EAF1DD"/>
                </a:solidFill>
              </a:rPr>
              <a:t>ESTADÍSTICA</a:t>
            </a:r>
            <a:endParaRPr b="1" sz="11500">
              <a:solidFill>
                <a:srgbClr val="EAF1DD"/>
              </a:solidFill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8172400" y="5877272"/>
            <a:ext cx="648072" cy="671580"/>
            <a:chOff x="0" y="18878"/>
            <a:chExt cx="648072" cy="671580"/>
          </a:xfrm>
        </p:grpSpPr>
        <p:sp>
          <p:nvSpPr>
            <p:cNvPr id="90" name="Google Shape;90;p1"/>
            <p:cNvSpPr/>
            <p:nvPr/>
          </p:nvSpPr>
          <p:spPr>
            <a:xfrm>
              <a:off x="0" y="18878"/>
              <a:ext cx="648072" cy="67158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9803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31636" y="50514"/>
              <a:ext cx="584800" cy="608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E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0" y="6309320"/>
            <a:ext cx="2915816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i="1" lang="es-ES" sz="3600">
                <a:solidFill>
                  <a:srgbClr val="FFFF00"/>
                </a:solidFill>
              </a:rPr>
              <a:t>Marcelo Monferrato</a:t>
            </a:r>
            <a:endParaRPr i="1" sz="3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395536" y="260648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4400"/>
              <a:buFont typeface="Calibri"/>
              <a:buNone/>
            </a:pPr>
            <a:r>
              <a:rPr b="1" lang="es-ES">
                <a:solidFill>
                  <a:srgbClr val="8CB3E3"/>
                </a:solidFill>
              </a:rPr>
              <a:t>Cuartil Medio</a:t>
            </a:r>
            <a:endParaRPr sz="1600"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539552" y="6187945"/>
            <a:ext cx="8424936" cy="40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Extractos del libro MENDENHALL, William; BEAVER, R; BEAVER, B - Introducción a la Probabilidad y Estadística (13ra 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395536" y="931361"/>
            <a:ext cx="8424936" cy="91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calcula promediando los cuartiles 1ero y 3ero, pero no necesariamente coincide con la mediana.</a:t>
            </a:r>
            <a:endParaRPr/>
          </a:p>
        </p:txBody>
      </p:sp>
      <p:sp>
        <p:nvSpPr>
          <p:cNvPr id="173" name="Google Shape;173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3808" y="1714888"/>
            <a:ext cx="3240360" cy="706000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:\Users\marcelo\Desktop\Parámetros.PNG" id="176" name="Google Shape;17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568" y="2564904"/>
            <a:ext cx="7848872" cy="355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395536" y="260648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4400"/>
              <a:buFont typeface="Calibri"/>
              <a:buNone/>
            </a:pPr>
            <a:r>
              <a:rPr b="1" lang="es-ES">
                <a:solidFill>
                  <a:srgbClr val="8CB3E3"/>
                </a:solidFill>
              </a:rPr>
              <a:t>Cálculo de percentiles</a:t>
            </a:r>
            <a:endParaRPr sz="1600"/>
          </a:p>
        </p:txBody>
      </p:sp>
      <p:sp>
        <p:nvSpPr>
          <p:cNvPr id="182" name="Google Shape;18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539552" y="6187945"/>
            <a:ext cx="8424936" cy="40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Extractos del libro MENDENHALL, William; BEAVER, R; BEAVER, B - Introducción a la Probabilidad y Estadística (13ra 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8499" y="908720"/>
            <a:ext cx="7347917" cy="217139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85" name="Google Shape;18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9592" y="3423198"/>
            <a:ext cx="3935139" cy="252608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86" name="Google Shape;186;p11"/>
          <p:cNvSpPr/>
          <p:nvPr/>
        </p:nvSpPr>
        <p:spPr>
          <a:xfrm>
            <a:off x="5079157" y="3284984"/>
            <a:ext cx="3456384" cy="28083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 gráfico para mostrar el 60avo percentil en una distribución de frecuencias relativas. El significado es que </a:t>
            </a:r>
            <a:r>
              <a:rPr b="1" i="1"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60% de las mediciones se encontrarán por debajo de ese valor</a:t>
            </a: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395536" y="260648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4400"/>
              <a:buFont typeface="Calibri"/>
              <a:buNone/>
            </a:pPr>
            <a:r>
              <a:rPr b="1" lang="es-ES">
                <a:solidFill>
                  <a:srgbClr val="8CB3E3"/>
                </a:solidFill>
              </a:rPr>
              <a:t>Cálculo de percentiles</a:t>
            </a:r>
            <a:endParaRPr sz="1600"/>
          </a:p>
        </p:txBody>
      </p:sp>
      <p:sp>
        <p:nvSpPr>
          <p:cNvPr id="192" name="Google Shape;1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3" name="Google Shape;193;p12"/>
          <p:cNvSpPr txBox="1"/>
          <p:nvPr/>
        </p:nvSpPr>
        <p:spPr>
          <a:xfrm>
            <a:off x="539552" y="6187945"/>
            <a:ext cx="8424936" cy="40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Extractos del libro MENDENHALL, William; BEAVER, R; BEAVER, B - Introducción a la Probabilidad y Estadística (13ra 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5148064" y="3068960"/>
            <a:ext cx="3456384" cy="28083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definición y el gráfico nos indican que el 50avo percentil es la mediana, y los 25avo y 75avo percentiles son el primer y tercer cuartil, respectivamente.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3066628"/>
            <a:ext cx="4207889" cy="281064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96" name="Google Shape;19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908" y="980728"/>
            <a:ext cx="7448500" cy="155791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>
            <p:ph type="title"/>
          </p:nvPr>
        </p:nvSpPr>
        <p:spPr>
          <a:xfrm>
            <a:off x="395536" y="260648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4400"/>
              <a:buFont typeface="Calibri"/>
              <a:buNone/>
            </a:pPr>
            <a:r>
              <a:rPr b="1" lang="es-ES">
                <a:solidFill>
                  <a:srgbClr val="8CB3E3"/>
                </a:solidFill>
              </a:rPr>
              <a:t>Resumen de los 5 números</a:t>
            </a:r>
            <a:endParaRPr sz="1600"/>
          </a:p>
        </p:txBody>
      </p:sp>
      <p:sp>
        <p:nvSpPr>
          <p:cNvPr id="202" name="Google Shape;20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3" name="Google Shape;203;p13"/>
          <p:cNvSpPr txBox="1"/>
          <p:nvPr/>
        </p:nvSpPr>
        <p:spPr>
          <a:xfrm>
            <a:off x="539552" y="6187945"/>
            <a:ext cx="8424936" cy="40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Extractos del libro MENDENHALL, William; BEAVER, R; BEAVER, B - Introducción a la Probabilidad y Estadística (13ra 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3"/>
          <p:cNvSpPr/>
          <p:nvPr/>
        </p:nvSpPr>
        <p:spPr>
          <a:xfrm>
            <a:off x="899592" y="4365104"/>
            <a:ext cx="7704856" cy="13681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cinco números que se describen arriba, permiten realizar el diagrama de caja y bigotes, tal como veremos a continuación.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1330449"/>
            <a:ext cx="7315200" cy="23145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6875" y="3789040"/>
            <a:ext cx="58102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 txBox="1"/>
          <p:nvPr>
            <p:ph type="title"/>
          </p:nvPr>
        </p:nvSpPr>
        <p:spPr>
          <a:xfrm>
            <a:off x="395536" y="260648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4400"/>
              <a:buFont typeface="Calibri"/>
              <a:buNone/>
            </a:pPr>
            <a:r>
              <a:rPr b="1" lang="es-ES">
                <a:solidFill>
                  <a:srgbClr val="8CB3E3"/>
                </a:solidFill>
              </a:rPr>
              <a:t>Diagrama de caja y bigotes</a:t>
            </a:r>
            <a:endParaRPr sz="1600"/>
          </a:p>
        </p:txBody>
      </p:sp>
      <p:sp>
        <p:nvSpPr>
          <p:cNvPr id="212" name="Google Shape;21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539552" y="6187945"/>
            <a:ext cx="8424936" cy="40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Extractos del libro MENDENHALL, William; BEAVER, R; BEAVER, B - Introducción a la Probabilidad y Estadística (13ra 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939180"/>
            <a:ext cx="72771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8000" y="3212976"/>
            <a:ext cx="30480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9163" y="2348880"/>
            <a:ext cx="73056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4000"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type="title"/>
          </p:nvPr>
        </p:nvSpPr>
        <p:spPr>
          <a:xfrm>
            <a:off x="395536" y="260648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4400"/>
              <a:buFont typeface="Calibri"/>
              <a:buNone/>
            </a:pPr>
            <a:r>
              <a:rPr b="1" lang="es-ES">
                <a:solidFill>
                  <a:srgbClr val="8CB3E3"/>
                </a:solidFill>
              </a:rPr>
              <a:t>Ejercicio 5.3</a:t>
            </a:r>
            <a:endParaRPr sz="1600"/>
          </a:p>
        </p:txBody>
      </p:sp>
      <p:sp>
        <p:nvSpPr>
          <p:cNvPr id="222" name="Google Shape;222;p15"/>
          <p:cNvSpPr txBox="1"/>
          <p:nvPr/>
        </p:nvSpPr>
        <p:spPr>
          <a:xfrm>
            <a:off x="395536" y="3068960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4400"/>
              <a:buFont typeface="Calibri"/>
              <a:buNone/>
            </a:pPr>
            <a:r>
              <a:rPr b="1" i="0" lang="es-ES" sz="44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4" name="Google Shape;224;p15"/>
          <p:cNvSpPr txBox="1"/>
          <p:nvPr/>
        </p:nvSpPr>
        <p:spPr>
          <a:xfrm>
            <a:off x="539552" y="6187945"/>
            <a:ext cx="8424936" cy="40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Extractos del libro MENDENHALL, William; BEAVER, R; BEAVER, B - Introducción a la Probabilidad y Estadística (13ra 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0" y="908720"/>
            <a:ext cx="7658100" cy="19526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26" name="Google Shape;22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813" y="3683471"/>
            <a:ext cx="7572375" cy="24098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4000"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395536" y="260648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4400"/>
              <a:buFont typeface="Calibri"/>
              <a:buNone/>
            </a:pPr>
            <a:r>
              <a:rPr b="1" lang="es-ES">
                <a:solidFill>
                  <a:srgbClr val="8CB3E3"/>
                </a:solidFill>
              </a:rPr>
              <a:t>Ejercicio 5.3 (solución)</a:t>
            </a:r>
            <a:endParaRPr sz="1600"/>
          </a:p>
        </p:txBody>
      </p:sp>
      <p:sp>
        <p:nvSpPr>
          <p:cNvPr id="232" name="Google Shape;2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3" name="Google Shape;233;p16"/>
          <p:cNvSpPr txBox="1"/>
          <p:nvPr/>
        </p:nvSpPr>
        <p:spPr>
          <a:xfrm>
            <a:off x="539552" y="6187945"/>
            <a:ext cx="8424936" cy="40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Extractos del libro MENDENHALL, William; BEAVER, R; BEAVER, B - Introducción a la Probabilidad y Estadística (13ra 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426" y="1340768"/>
            <a:ext cx="7703014" cy="410445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4000"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>
            <p:ph type="title"/>
          </p:nvPr>
        </p:nvSpPr>
        <p:spPr>
          <a:xfrm>
            <a:off x="395536" y="260648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4400"/>
              <a:buFont typeface="Calibri"/>
              <a:buNone/>
            </a:pPr>
            <a:r>
              <a:rPr b="1" lang="es-ES">
                <a:solidFill>
                  <a:srgbClr val="8CB3E3"/>
                </a:solidFill>
              </a:rPr>
              <a:t>Ejercicio 5.3 (solución)</a:t>
            </a:r>
            <a:endParaRPr sz="1600"/>
          </a:p>
        </p:txBody>
      </p:sp>
      <p:sp>
        <p:nvSpPr>
          <p:cNvPr id="240" name="Google Shape;24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539552" y="6187945"/>
            <a:ext cx="8424936" cy="40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Extractos del libro MENDENHALL, William; BEAVER, R; BEAVER, B - Introducción a la Probabilidad y Estadística (13ra 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1680" y="1484784"/>
            <a:ext cx="5619328" cy="360239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>
            <p:ph type="title"/>
          </p:nvPr>
        </p:nvSpPr>
        <p:spPr>
          <a:xfrm>
            <a:off x="395536" y="260648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4400"/>
              <a:buFont typeface="Calibri"/>
              <a:buNone/>
            </a:pPr>
            <a:r>
              <a:rPr b="1" lang="es-ES">
                <a:solidFill>
                  <a:srgbClr val="8CB3E3"/>
                </a:solidFill>
              </a:rPr>
              <a:t>Recorrido o Rango Muestral</a:t>
            </a:r>
            <a:endParaRPr sz="1600"/>
          </a:p>
        </p:txBody>
      </p:sp>
      <p:sp>
        <p:nvSpPr>
          <p:cNvPr id="248" name="Google Shape;2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9" name="Google Shape;249;p18"/>
          <p:cNvSpPr txBox="1"/>
          <p:nvPr/>
        </p:nvSpPr>
        <p:spPr>
          <a:xfrm>
            <a:off x="539552" y="6187945"/>
            <a:ext cx="8424936" cy="40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Extractos del libro MENDENHALL, William; BEAVER, R; BEAVER, B - Introducción a la Probabilidad y Estadística (13ra 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395536" y="931361"/>
            <a:ext cx="8424936" cy="91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la diferencia entre los valores de la mayor y la menor de las observaciones.</a:t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1680" y="1844824"/>
            <a:ext cx="5276850" cy="409575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4000"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s-ES" sz="4000"/>
              <a:t>Lecturas</a:t>
            </a:r>
            <a:endParaRPr b="1" sz="4000"/>
          </a:p>
        </p:txBody>
      </p:sp>
      <p:sp>
        <p:nvSpPr>
          <p:cNvPr id="259" name="Google Shape;259;p19"/>
          <p:cNvSpPr txBox="1"/>
          <p:nvPr>
            <p:ph idx="1" type="body"/>
          </p:nvPr>
        </p:nvSpPr>
        <p:spPr>
          <a:xfrm>
            <a:off x="457200" y="1052736"/>
            <a:ext cx="8229600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b="1" lang="es-ES">
                <a:solidFill>
                  <a:srgbClr val="FF0000"/>
                </a:solidFill>
              </a:rPr>
              <a:t>Mendenhall</a:t>
            </a:r>
            <a:r>
              <a:rPr lang="es-ES"/>
              <a:t>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/>
              <a:t>	p. 52 (todo el capítulo 2)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b="1" lang="es-ES">
                <a:solidFill>
                  <a:srgbClr val="FF0000"/>
                </a:solidFill>
              </a:rPr>
              <a:t>Anderson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/>
              <a:t>	p. 81 (todo el capítulo 3)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b="1" lang="es-ES">
                <a:solidFill>
                  <a:srgbClr val="FF0000"/>
                </a:solidFill>
              </a:rPr>
              <a:t>Triola</a:t>
            </a:r>
            <a:r>
              <a:rPr lang="es-ES"/>
              <a:t>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/>
              <a:t>	p. 74 a 118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b="1" lang="es-ES">
                <a:solidFill>
                  <a:srgbClr val="FF0000"/>
                </a:solidFill>
              </a:rPr>
              <a:t>Levin</a:t>
            </a:r>
            <a:r>
              <a:rPr lang="es-ES"/>
              <a:t>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/>
              <a:t>	p. 57 a 107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8000"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115616" y="548680"/>
            <a:ext cx="3816424" cy="1008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ct val="100000"/>
              <a:buFont typeface="Calibri"/>
              <a:buNone/>
            </a:pPr>
            <a:r>
              <a:rPr b="1" i="1" lang="es-ES" sz="115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Temas:</a:t>
            </a:r>
            <a:endParaRPr b="1" i="1" sz="11500" u="none" cap="none" strike="noStrike">
              <a:solidFill>
                <a:srgbClr val="8CB3E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467544" y="1412777"/>
            <a:ext cx="7992888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Medidas de posición. </a:t>
            </a:r>
            <a:endParaRPr/>
          </a:p>
          <a:p>
            <a:pPr indent="-17780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Puntaje z</a:t>
            </a:r>
            <a:endParaRPr/>
          </a:p>
          <a:p>
            <a:pPr indent="-17780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Fractiles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Cuartiles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Percentiles</a:t>
            </a:r>
            <a:endParaRPr/>
          </a:p>
          <a:p>
            <a:pPr indent="-1778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 intercuartilítico.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Resumen de los cinco números. </a:t>
            </a:r>
            <a:endParaRPr/>
          </a:p>
          <a:p>
            <a:pPr indent="-1778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caja y bigotes.</a:t>
            </a:r>
            <a:endParaRPr/>
          </a:p>
          <a:p>
            <a:pPr indent="-1778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Medidas de forma.</a:t>
            </a:r>
            <a:endParaRPr/>
          </a:p>
          <a:p>
            <a:pPr indent="-1778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 de Aplicación.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395536" y="260648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4400"/>
              <a:buFont typeface="Calibri"/>
              <a:buNone/>
            </a:pPr>
            <a:r>
              <a:rPr b="1" lang="es-ES">
                <a:solidFill>
                  <a:srgbClr val="8CB3E3"/>
                </a:solidFill>
              </a:rPr>
              <a:t>Medidas de Posición</a:t>
            </a:r>
            <a:endParaRPr sz="1600"/>
          </a:p>
        </p:txBody>
      </p:sp>
      <p:sp>
        <p:nvSpPr>
          <p:cNvPr id="106" name="Google Shape;106;p3"/>
          <p:cNvSpPr txBox="1"/>
          <p:nvPr/>
        </p:nvSpPr>
        <p:spPr>
          <a:xfrm>
            <a:off x="395536" y="931361"/>
            <a:ext cx="8424936" cy="3217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</a:t>
            </a:r>
            <a:r>
              <a:rPr b="1" lang="es-E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medidas de posición</a:t>
            </a: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 mencionadas en algunos textos como </a:t>
            </a:r>
            <a:r>
              <a:rPr b="1" lang="es-E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otras medidas de dispersión</a:t>
            </a: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como </a:t>
            </a:r>
            <a:r>
              <a:rPr b="1" lang="es-E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medidas de posición no central</a:t>
            </a: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más conocidas son el puntaje z y un grupo conocido como fractiles, o cuantiles, que dividen a los valores de una distribución de variables en porciones (fracciones) iguales.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Así, por ejemplo, contamos con los cuartiles, que dividen en cuartos, los percentiles, que dividen en centésimos y los deciles en décimos. Cuando decimos que un valor se encuentra en el tercer cuartil, significa que  supera los tres cuartos de todas las medidas (ordenadas).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http://www.ergocupacional.com/mediac/400_0/media/DIR_24479/ANTROPOS.JPG" id="108" name="Google Shape;1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0676" y="4149075"/>
            <a:ext cx="2843772" cy="22679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395536" y="260648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4400"/>
              <a:buFont typeface="Calibri"/>
              <a:buNone/>
            </a:pPr>
            <a:r>
              <a:rPr b="1" lang="es-ES">
                <a:solidFill>
                  <a:srgbClr val="8CB3E3"/>
                </a:solidFill>
              </a:rPr>
              <a:t>Puntaje z</a:t>
            </a:r>
            <a:endParaRPr sz="1600"/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539552" y="6187945"/>
            <a:ext cx="8424936" cy="40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Extractos del libro MENDENHALL, William; BEAVER, R; BEAVER, B - Introducción a la Probabilidad y Estadística (13ra 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475" y="1039763"/>
            <a:ext cx="7639050" cy="13811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713" y="2780928"/>
            <a:ext cx="7648575" cy="25527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395536" y="260648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4400"/>
              <a:buFont typeface="Calibri"/>
              <a:buNone/>
            </a:pPr>
            <a:r>
              <a:rPr b="1" lang="es-ES">
                <a:solidFill>
                  <a:srgbClr val="8CB3E3"/>
                </a:solidFill>
              </a:rPr>
              <a:t>Puntaje z</a:t>
            </a:r>
            <a:endParaRPr sz="1600"/>
          </a:p>
        </p:txBody>
      </p:sp>
      <p:sp>
        <p:nvSpPr>
          <p:cNvPr id="123" name="Google Shape;12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539552" y="6187945"/>
            <a:ext cx="8424936" cy="40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Extractos del libro MENDENHALL, William; BEAVER, R; BEAVER, B - Introducción a la Probabilidad y Estadística (13ra 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1227956" y="4869160"/>
            <a:ext cx="6768752" cy="100811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Puntaje z positivo corresponde a medida por encima de la media.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Puntaje z negativo corresponde a medida por debajo de la media.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232" y="1052736"/>
            <a:ext cx="7696200" cy="34956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395536" y="260648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4400"/>
              <a:buFont typeface="Calibri"/>
              <a:buNone/>
            </a:pPr>
            <a:r>
              <a:rPr b="1" lang="es-ES">
                <a:solidFill>
                  <a:srgbClr val="8CB3E3"/>
                </a:solidFill>
              </a:rPr>
              <a:t>Cuartiles</a:t>
            </a:r>
            <a:endParaRPr sz="1600"/>
          </a:p>
        </p:txBody>
      </p:sp>
      <p:sp>
        <p:nvSpPr>
          <p:cNvPr id="132" name="Google Shape;13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981780"/>
            <a:ext cx="7344816" cy="152714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4842" y="2780928"/>
            <a:ext cx="6866284" cy="321857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35" name="Google Shape;135;p6"/>
          <p:cNvSpPr txBox="1"/>
          <p:nvPr/>
        </p:nvSpPr>
        <p:spPr>
          <a:xfrm>
            <a:off x="539552" y="6187945"/>
            <a:ext cx="8424936" cy="40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Extractos del libro MENDENHALL, William; BEAVER, R; BEAVER, B - Introducción a la Probabilidad y Estadística (13ra 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4000"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395536" y="260648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4400"/>
              <a:buFont typeface="Calibri"/>
              <a:buNone/>
            </a:pPr>
            <a:r>
              <a:rPr b="1" lang="es-ES">
                <a:solidFill>
                  <a:srgbClr val="8CB3E3"/>
                </a:solidFill>
              </a:rPr>
              <a:t>Ejercicio 5.1</a:t>
            </a:r>
            <a:endParaRPr sz="1600"/>
          </a:p>
        </p:txBody>
      </p:sp>
      <p:sp>
        <p:nvSpPr>
          <p:cNvPr id="141" name="Google Shape;141;p7"/>
          <p:cNvSpPr txBox="1"/>
          <p:nvPr/>
        </p:nvSpPr>
        <p:spPr>
          <a:xfrm>
            <a:off x="395536" y="3861048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4400"/>
              <a:buFont typeface="Calibri"/>
              <a:buNone/>
            </a:pPr>
            <a:r>
              <a:rPr b="1" i="0" lang="es-ES" sz="44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539552" y="6187945"/>
            <a:ext cx="8424936" cy="40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Extractos del libro MENDENHALL, William; BEAVER, R; BEAVER, B - Introducción a la Probabilidad y Estadística (13ra 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288" y="1340768"/>
            <a:ext cx="7591425" cy="20764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224" y="4653136"/>
            <a:ext cx="8600256" cy="107503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4000"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395536" y="260648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4400"/>
              <a:buFont typeface="Calibri"/>
              <a:buNone/>
            </a:pPr>
            <a:r>
              <a:rPr b="1" lang="es-ES">
                <a:solidFill>
                  <a:srgbClr val="8CB3E3"/>
                </a:solidFill>
              </a:rPr>
              <a:t>Ejercicio 5.2</a:t>
            </a:r>
            <a:endParaRPr sz="1600"/>
          </a:p>
        </p:txBody>
      </p:sp>
      <p:sp>
        <p:nvSpPr>
          <p:cNvPr id="151" name="Google Shape;151;p8"/>
          <p:cNvSpPr txBox="1"/>
          <p:nvPr/>
        </p:nvSpPr>
        <p:spPr>
          <a:xfrm>
            <a:off x="395536" y="3861048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4400"/>
              <a:buFont typeface="Calibri"/>
              <a:buNone/>
            </a:pPr>
            <a:r>
              <a:rPr b="1" i="0" lang="es-ES" sz="44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3" name="Google Shape;153;p8"/>
          <p:cNvSpPr txBox="1"/>
          <p:nvPr/>
        </p:nvSpPr>
        <p:spPr>
          <a:xfrm>
            <a:off x="539552" y="6187945"/>
            <a:ext cx="8424936" cy="40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Extractos del libro MENDENHALL, William; BEAVER, R; BEAVER, B - Introducción a la Probabilidad y Estadística (13ra 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0" y="4509120"/>
            <a:ext cx="8581206" cy="144237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55" name="Google Shape;15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6874" y="1085144"/>
            <a:ext cx="6610498" cy="270389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395536" y="260648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4400"/>
              <a:buFont typeface="Calibri"/>
              <a:buNone/>
            </a:pPr>
            <a:r>
              <a:rPr b="1" lang="es-ES">
                <a:solidFill>
                  <a:srgbClr val="8CB3E3"/>
                </a:solidFill>
              </a:rPr>
              <a:t>Rango intercuartilítico</a:t>
            </a:r>
            <a:endParaRPr sz="1600"/>
          </a:p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2" name="Google Shape;162;p9"/>
          <p:cNvSpPr txBox="1"/>
          <p:nvPr/>
        </p:nvSpPr>
        <p:spPr>
          <a:xfrm>
            <a:off x="539552" y="6187945"/>
            <a:ext cx="8424936" cy="40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Extractos del libro MENDENHALL, William; BEAVER, R; BEAVER, B - Introducción a la Probabilidad y Estadística (13ra 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475" y="1942728"/>
            <a:ext cx="7639050" cy="8382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64" name="Google Shape;1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713" y="3680817"/>
            <a:ext cx="7648575" cy="14763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2014-03-13T15:14:48Z</dcterms:created>
  <dc:creator>marcelo</dc:creator>
</cp:coreProperties>
</file>