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Tahoma" panose="020B0604030504040204" pitchFamily="34" charset="0"/>
      <p:regular r:id="rId26"/>
      <p:bold r:id="rId27"/>
    </p:embeddedFont>
    <p:embeddedFont>
      <p:font typeface="Algerian" panose="04020705040A02060702" pitchFamily="82" charset="0"/>
      <p:regular r:id="rId28"/>
    </p:embeddedFont>
    <p:embeddedFont>
      <p:font typeface="Arial Black" panose="020B0A04020102020204" pitchFamily="34" charset="0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0ygYCgoNHp1zRVRMWW0cdHkj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6F0F06B-3A3A-4D39-91C3-F50FB4E9D569}">
  <a:tblStyle styleId="{86F0F06B-3A3A-4D39-91C3-F50FB4E9D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3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080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AutoNum type="alphaLcParenR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0" y="1601787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1"/>
          </p:nvPr>
        </p:nvSpPr>
        <p:spPr>
          <a:xfrm>
            <a:off x="0" y="1601788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2"/>
          </p:nvPr>
        </p:nvSpPr>
        <p:spPr>
          <a:xfrm>
            <a:off x="4648200" y="1601788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AutoNum type="alphaLcParenR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1 objeto y 2 objetos" type="objAndTwoObj">
  <p:cSld name="OBJECT_AND_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1"/>
          </p:nvPr>
        </p:nvSpPr>
        <p:spPr>
          <a:xfrm>
            <a:off x="0" y="1601788"/>
            <a:ext cx="4495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2"/>
          </p:nvPr>
        </p:nvSpPr>
        <p:spPr>
          <a:xfrm>
            <a:off x="4648200" y="1601788"/>
            <a:ext cx="449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3"/>
          </p:nvPr>
        </p:nvSpPr>
        <p:spPr>
          <a:xfrm>
            <a:off x="4648200" y="2097088"/>
            <a:ext cx="449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 rot="5400000">
            <a:off x="6781006" y="76994"/>
            <a:ext cx="243998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 rot="5400000">
            <a:off x="2132806" y="-2132806"/>
            <a:ext cx="243998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1"/>
          </p:nvPr>
        </p:nvSpPr>
        <p:spPr>
          <a:xfrm rot="5400000">
            <a:off x="4152900" y="-2551113"/>
            <a:ext cx="838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AutoNum type="alphaLcParenR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AutoNum type="alphaLcParenR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0" y="1601787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AutoNum type="alphaLcParenR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" descr="http://comenzandodecero.com/wp-content/uploads/2014/02/Errores-comunes-en-Marketing-Onlin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12" y="-1182687"/>
            <a:ext cx="9144000" cy="685641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31762" y="4006850"/>
            <a:ext cx="4325937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Capa de </a:t>
            </a: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Enlace de Datos</a:t>
            </a: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ppt#9</a:t>
            </a:r>
            <a:endParaRPr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3587750" y="0"/>
            <a:ext cx="55054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Font typeface="Times New Roman"/>
              <a:buNone/>
            </a:pPr>
            <a:r>
              <a:rPr lang="en-US" sz="7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econología de las Comunicaciones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33412" y="5895975"/>
            <a:ext cx="29543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Ing Marcelo Semeria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611187" y="6361112"/>
            <a:ext cx="24669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Revisión:Marzo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Codigos detectores de errores</a:t>
            </a:r>
            <a:endParaRPr/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137" y="1258887"/>
            <a:ext cx="8759825" cy="51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 hacer con un error?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50" y="1220787"/>
            <a:ext cx="8653462" cy="460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/>
          <p:nvPr/>
        </p:nvSpPr>
        <p:spPr>
          <a:xfrm>
            <a:off x="341312" y="2689225"/>
            <a:ext cx="423862" cy="3043237"/>
          </a:xfrm>
          <a:prstGeom prst="leftBrace">
            <a:avLst>
              <a:gd name="adj1" fmla="val 1800"/>
              <a:gd name="adj2" fmla="val 10800"/>
            </a:avLst>
          </a:prstGeom>
          <a:noFill/>
          <a:ln w="381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de paridad</a:t>
            </a:r>
            <a:endParaRPr/>
          </a:p>
        </p:txBody>
      </p:sp>
      <p:grpSp>
        <p:nvGrpSpPr>
          <p:cNvPr id="196" name="Google Shape;196;p12"/>
          <p:cNvGrpSpPr/>
          <p:nvPr/>
        </p:nvGrpSpPr>
        <p:grpSpPr>
          <a:xfrm>
            <a:off x="1541462" y="1938337"/>
            <a:ext cx="6142037" cy="654050"/>
            <a:chOff x="971" y="1221"/>
            <a:chExt cx="3869" cy="412"/>
          </a:xfrm>
        </p:grpSpPr>
        <p:sp>
          <p:nvSpPr>
            <p:cNvPr id="197" name="Google Shape;197;p12"/>
            <p:cNvSpPr txBox="1"/>
            <p:nvPr/>
          </p:nvSpPr>
          <p:spPr>
            <a:xfrm>
              <a:off x="971" y="1229"/>
              <a:ext cx="3869" cy="404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12"/>
            <p:cNvCxnSpPr/>
            <p:nvPr/>
          </p:nvCxnSpPr>
          <p:spPr>
            <a:xfrm>
              <a:off x="290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12"/>
            <p:cNvCxnSpPr/>
            <p:nvPr/>
          </p:nvCxnSpPr>
          <p:spPr>
            <a:xfrm>
              <a:off x="1952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0" name="Google Shape;200;p12"/>
            <p:cNvCxnSpPr/>
            <p:nvPr/>
          </p:nvCxnSpPr>
          <p:spPr>
            <a:xfrm>
              <a:off x="3800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1" name="Google Shape;201;p12"/>
            <p:cNvCxnSpPr/>
            <p:nvPr/>
          </p:nvCxnSpPr>
          <p:spPr>
            <a:xfrm>
              <a:off x="1436" y="1221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2" name="Google Shape;202;p12"/>
            <p:cNvCxnSpPr/>
            <p:nvPr/>
          </p:nvCxnSpPr>
          <p:spPr>
            <a:xfrm>
              <a:off x="2390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3" name="Google Shape;203;p12"/>
            <p:cNvCxnSpPr/>
            <p:nvPr/>
          </p:nvCxnSpPr>
          <p:spPr>
            <a:xfrm>
              <a:off x="333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4" name="Google Shape;204;p12"/>
            <p:cNvCxnSpPr/>
            <p:nvPr/>
          </p:nvCxnSpPr>
          <p:spPr>
            <a:xfrm>
              <a:off x="4273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05" name="Google Shape;205;p12"/>
          <p:cNvSpPr txBox="1"/>
          <p:nvPr/>
        </p:nvSpPr>
        <p:spPr>
          <a:xfrm>
            <a:off x="1663700" y="2011362"/>
            <a:ext cx="4919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1       1      0     1      0     0     1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863600" y="1317625"/>
            <a:ext cx="2800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 a enviar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1101001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6765925" y="1955800"/>
            <a:ext cx="887412" cy="6334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7146925" y="1138237"/>
            <a:ext cx="1322387" cy="609600"/>
          </a:xfrm>
          <a:prstGeom prst="wedgeRoundRectCallout">
            <a:avLst>
              <a:gd name="adj1" fmla="val 933"/>
              <a:gd name="adj2" fmla="val 25931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de paridad</a:t>
            </a:r>
            <a:endParaRPr/>
          </a:p>
        </p:txBody>
      </p:sp>
      <p:grpSp>
        <p:nvGrpSpPr>
          <p:cNvPr id="209" name="Google Shape;209;p12"/>
          <p:cNvGrpSpPr/>
          <p:nvPr/>
        </p:nvGrpSpPr>
        <p:grpSpPr>
          <a:xfrm>
            <a:off x="1536700" y="2919412"/>
            <a:ext cx="6142037" cy="654050"/>
            <a:chOff x="971" y="1221"/>
            <a:chExt cx="3869" cy="412"/>
          </a:xfrm>
        </p:grpSpPr>
        <p:sp>
          <p:nvSpPr>
            <p:cNvPr id="210" name="Google Shape;210;p12"/>
            <p:cNvSpPr txBox="1"/>
            <p:nvPr/>
          </p:nvSpPr>
          <p:spPr>
            <a:xfrm>
              <a:off x="971" y="1229"/>
              <a:ext cx="3869" cy="404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2"/>
            <p:cNvCxnSpPr/>
            <p:nvPr/>
          </p:nvCxnSpPr>
          <p:spPr>
            <a:xfrm>
              <a:off x="290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2" name="Google Shape;212;p12"/>
            <p:cNvCxnSpPr/>
            <p:nvPr/>
          </p:nvCxnSpPr>
          <p:spPr>
            <a:xfrm>
              <a:off x="1952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12"/>
            <p:cNvCxnSpPr/>
            <p:nvPr/>
          </p:nvCxnSpPr>
          <p:spPr>
            <a:xfrm>
              <a:off x="3800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12"/>
            <p:cNvCxnSpPr/>
            <p:nvPr/>
          </p:nvCxnSpPr>
          <p:spPr>
            <a:xfrm>
              <a:off x="1436" y="1221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12"/>
            <p:cNvCxnSpPr/>
            <p:nvPr/>
          </p:nvCxnSpPr>
          <p:spPr>
            <a:xfrm>
              <a:off x="2390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2"/>
            <p:cNvCxnSpPr/>
            <p:nvPr/>
          </p:nvCxnSpPr>
          <p:spPr>
            <a:xfrm>
              <a:off x="333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2"/>
            <p:cNvCxnSpPr/>
            <p:nvPr/>
          </p:nvCxnSpPr>
          <p:spPr>
            <a:xfrm>
              <a:off x="4273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8" name="Google Shape;218;p12"/>
          <p:cNvSpPr txBox="1"/>
          <p:nvPr/>
        </p:nvSpPr>
        <p:spPr>
          <a:xfrm>
            <a:off x="1658937" y="2992437"/>
            <a:ext cx="4919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1       1      0     1      0     0     1</a:t>
            </a:r>
            <a:endParaRPr/>
          </a:p>
        </p:txBody>
      </p:sp>
      <p:sp>
        <p:nvSpPr>
          <p:cNvPr id="219" name="Google Shape;219;p12"/>
          <p:cNvSpPr txBox="1"/>
          <p:nvPr/>
        </p:nvSpPr>
        <p:spPr>
          <a:xfrm>
            <a:off x="6761162" y="2936875"/>
            <a:ext cx="887412" cy="6334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0" name="Google Shape;220;p12"/>
          <p:cNvSpPr txBox="1"/>
          <p:nvPr/>
        </p:nvSpPr>
        <p:spPr>
          <a:xfrm>
            <a:off x="2125662" y="3727450"/>
            <a:ext cx="5683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completa de forma de tener cantidad par de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UNOS</a:t>
            </a:r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2617787" y="4314825"/>
            <a:ext cx="6142037" cy="654050"/>
            <a:chOff x="971" y="1221"/>
            <a:chExt cx="3869" cy="412"/>
          </a:xfrm>
        </p:grpSpPr>
        <p:sp>
          <p:nvSpPr>
            <p:cNvPr id="222" name="Google Shape;222;p12"/>
            <p:cNvSpPr txBox="1"/>
            <p:nvPr/>
          </p:nvSpPr>
          <p:spPr>
            <a:xfrm>
              <a:off x="971" y="1229"/>
              <a:ext cx="3869" cy="404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2"/>
            <p:cNvCxnSpPr/>
            <p:nvPr/>
          </p:nvCxnSpPr>
          <p:spPr>
            <a:xfrm>
              <a:off x="290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12"/>
            <p:cNvCxnSpPr/>
            <p:nvPr/>
          </p:nvCxnSpPr>
          <p:spPr>
            <a:xfrm>
              <a:off x="1952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2"/>
            <p:cNvCxnSpPr/>
            <p:nvPr/>
          </p:nvCxnSpPr>
          <p:spPr>
            <a:xfrm>
              <a:off x="3800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6" name="Google Shape;226;p12"/>
            <p:cNvCxnSpPr/>
            <p:nvPr/>
          </p:nvCxnSpPr>
          <p:spPr>
            <a:xfrm>
              <a:off x="1436" y="1221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7" name="Google Shape;227;p12"/>
            <p:cNvCxnSpPr/>
            <p:nvPr/>
          </p:nvCxnSpPr>
          <p:spPr>
            <a:xfrm>
              <a:off x="2390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8" name="Google Shape;228;p12"/>
            <p:cNvCxnSpPr/>
            <p:nvPr/>
          </p:nvCxnSpPr>
          <p:spPr>
            <a:xfrm>
              <a:off x="333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9" name="Google Shape;229;p12"/>
            <p:cNvCxnSpPr/>
            <p:nvPr/>
          </p:nvCxnSpPr>
          <p:spPr>
            <a:xfrm>
              <a:off x="4273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30" name="Google Shape;230;p12"/>
          <p:cNvSpPr txBox="1"/>
          <p:nvPr/>
        </p:nvSpPr>
        <p:spPr>
          <a:xfrm>
            <a:off x="2740025" y="4387850"/>
            <a:ext cx="4919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1       1      0     1      0     0     1</a:t>
            </a:r>
            <a:endParaRPr/>
          </a:p>
        </p:txBody>
      </p:sp>
      <p:sp>
        <p:nvSpPr>
          <p:cNvPr id="231" name="Google Shape;231;p12"/>
          <p:cNvSpPr txBox="1"/>
          <p:nvPr/>
        </p:nvSpPr>
        <p:spPr>
          <a:xfrm>
            <a:off x="7842250" y="4332287"/>
            <a:ext cx="887412" cy="6334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2632075" y="5200650"/>
            <a:ext cx="6142037" cy="654050"/>
            <a:chOff x="971" y="1221"/>
            <a:chExt cx="3869" cy="412"/>
          </a:xfrm>
        </p:grpSpPr>
        <p:sp>
          <p:nvSpPr>
            <p:cNvPr id="233" name="Google Shape;233;p12"/>
            <p:cNvSpPr txBox="1"/>
            <p:nvPr/>
          </p:nvSpPr>
          <p:spPr>
            <a:xfrm>
              <a:off x="971" y="1229"/>
              <a:ext cx="3869" cy="404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4" name="Google Shape;234;p12"/>
            <p:cNvCxnSpPr/>
            <p:nvPr/>
          </p:nvCxnSpPr>
          <p:spPr>
            <a:xfrm>
              <a:off x="290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5" name="Google Shape;235;p12"/>
            <p:cNvCxnSpPr/>
            <p:nvPr/>
          </p:nvCxnSpPr>
          <p:spPr>
            <a:xfrm>
              <a:off x="1952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6" name="Google Shape;236;p12"/>
            <p:cNvCxnSpPr/>
            <p:nvPr/>
          </p:nvCxnSpPr>
          <p:spPr>
            <a:xfrm>
              <a:off x="3800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7" name="Google Shape;237;p12"/>
            <p:cNvCxnSpPr/>
            <p:nvPr/>
          </p:nvCxnSpPr>
          <p:spPr>
            <a:xfrm>
              <a:off x="1436" y="1221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2"/>
            <p:cNvCxnSpPr/>
            <p:nvPr/>
          </p:nvCxnSpPr>
          <p:spPr>
            <a:xfrm>
              <a:off x="2390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2"/>
            <p:cNvCxnSpPr/>
            <p:nvPr/>
          </p:nvCxnSpPr>
          <p:spPr>
            <a:xfrm>
              <a:off x="333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12"/>
            <p:cNvCxnSpPr/>
            <p:nvPr/>
          </p:nvCxnSpPr>
          <p:spPr>
            <a:xfrm>
              <a:off x="4273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41" name="Google Shape;241;p12"/>
          <p:cNvSpPr txBox="1"/>
          <p:nvPr/>
        </p:nvSpPr>
        <p:spPr>
          <a:xfrm>
            <a:off x="2754312" y="5273675"/>
            <a:ext cx="4919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</a:t>
            </a:r>
            <a:r>
              <a:rPr lang="en-US" sz="2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0     1      0     0     1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7856537" y="5218112"/>
            <a:ext cx="887412" cy="6334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2617787" y="6043612"/>
            <a:ext cx="6142037" cy="654050"/>
            <a:chOff x="971" y="1221"/>
            <a:chExt cx="3869" cy="412"/>
          </a:xfrm>
        </p:grpSpPr>
        <p:sp>
          <p:nvSpPr>
            <p:cNvPr id="244" name="Google Shape;244;p12"/>
            <p:cNvSpPr txBox="1"/>
            <p:nvPr/>
          </p:nvSpPr>
          <p:spPr>
            <a:xfrm>
              <a:off x="971" y="1229"/>
              <a:ext cx="3869" cy="404"/>
            </a:xfrm>
            <a:prstGeom prst="rect">
              <a:avLst/>
            </a:prstGeom>
            <a:solidFill>
              <a:schemeClr val="hlink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5" name="Google Shape;245;p12"/>
            <p:cNvCxnSpPr/>
            <p:nvPr/>
          </p:nvCxnSpPr>
          <p:spPr>
            <a:xfrm>
              <a:off x="290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6" name="Google Shape;246;p12"/>
            <p:cNvCxnSpPr/>
            <p:nvPr/>
          </p:nvCxnSpPr>
          <p:spPr>
            <a:xfrm>
              <a:off x="1952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2"/>
            <p:cNvCxnSpPr/>
            <p:nvPr/>
          </p:nvCxnSpPr>
          <p:spPr>
            <a:xfrm>
              <a:off x="3800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2"/>
            <p:cNvCxnSpPr/>
            <p:nvPr/>
          </p:nvCxnSpPr>
          <p:spPr>
            <a:xfrm>
              <a:off x="1436" y="1221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12"/>
            <p:cNvCxnSpPr/>
            <p:nvPr/>
          </p:nvCxnSpPr>
          <p:spPr>
            <a:xfrm>
              <a:off x="2390" y="1229"/>
              <a:ext cx="0" cy="4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0" name="Google Shape;250;p12"/>
            <p:cNvCxnSpPr/>
            <p:nvPr/>
          </p:nvCxnSpPr>
          <p:spPr>
            <a:xfrm>
              <a:off x="3336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2"/>
            <p:cNvCxnSpPr/>
            <p:nvPr/>
          </p:nvCxnSpPr>
          <p:spPr>
            <a:xfrm>
              <a:off x="4273" y="1221"/>
              <a:ext cx="0" cy="4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52" name="Google Shape;252;p12"/>
          <p:cNvSpPr txBox="1"/>
          <p:nvPr/>
        </p:nvSpPr>
        <p:spPr>
          <a:xfrm>
            <a:off x="2740025" y="6116637"/>
            <a:ext cx="491966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     </a:t>
            </a:r>
            <a:r>
              <a:rPr lang="en-US" sz="2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1      0     0     1</a:t>
            </a:r>
            <a:endParaRPr/>
          </a:p>
        </p:txBody>
      </p:sp>
      <p:sp>
        <p:nvSpPr>
          <p:cNvPr id="253" name="Google Shape;253;p12"/>
          <p:cNvSpPr txBox="1"/>
          <p:nvPr/>
        </p:nvSpPr>
        <p:spPr>
          <a:xfrm>
            <a:off x="7842250" y="6061075"/>
            <a:ext cx="887412" cy="6334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54" name="Google Shape;254;p12"/>
          <p:cNvSpPr/>
          <p:nvPr/>
        </p:nvSpPr>
        <p:spPr>
          <a:xfrm>
            <a:off x="252412" y="3038475"/>
            <a:ext cx="592137" cy="2714625"/>
          </a:xfrm>
          <a:prstGeom prst="curvedRightArrow">
            <a:avLst>
              <a:gd name="adj1" fmla="val 12960"/>
              <a:gd name="adj2" fmla="val 19440"/>
              <a:gd name="adj3" fmla="val 144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79375" y="3867150"/>
            <a:ext cx="1784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TRANSMISION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7329487" y="3027362"/>
            <a:ext cx="771525" cy="855662"/>
          </a:xfrm>
          <a:custGeom>
            <a:avLst/>
            <a:gdLst/>
            <a:ahLst/>
            <a:cxnLst/>
            <a:rect l="l" t="t" r="r" b="b"/>
            <a:pathLst>
              <a:path w="486" h="539" extrusionOk="0">
                <a:moveTo>
                  <a:pt x="301" y="539"/>
                </a:moveTo>
                <a:cubicBezTo>
                  <a:pt x="362" y="512"/>
                  <a:pt x="424" y="485"/>
                  <a:pt x="452" y="432"/>
                </a:cubicBezTo>
                <a:cubicBezTo>
                  <a:pt x="480" y="379"/>
                  <a:pt x="486" y="280"/>
                  <a:pt x="470" y="220"/>
                </a:cubicBezTo>
                <a:cubicBezTo>
                  <a:pt x="454" y="160"/>
                  <a:pt x="395" y="104"/>
                  <a:pt x="354" y="69"/>
                </a:cubicBezTo>
                <a:cubicBezTo>
                  <a:pt x="313" y="34"/>
                  <a:pt x="271" y="14"/>
                  <a:pt x="221" y="7"/>
                </a:cubicBezTo>
                <a:cubicBezTo>
                  <a:pt x="171" y="0"/>
                  <a:pt x="90" y="16"/>
                  <a:pt x="53" y="25"/>
                </a:cubicBezTo>
                <a:cubicBezTo>
                  <a:pt x="16" y="34"/>
                  <a:pt x="8" y="47"/>
                  <a:pt x="0" y="6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1555750" y="4487862"/>
            <a:ext cx="1098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 OK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742950" y="5314950"/>
            <a:ext cx="1924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error detectado</a:t>
            </a:r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23812" y="6038850"/>
            <a:ext cx="27495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errores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detectados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pues mantiene paridad</a:t>
            </a:r>
            <a:endParaRPr/>
          </a:p>
        </p:txBody>
      </p:sp>
      <p:cxnSp>
        <p:nvCxnSpPr>
          <p:cNvPr id="260" name="Google Shape;260;p12"/>
          <p:cNvCxnSpPr/>
          <p:nvPr/>
        </p:nvCxnSpPr>
        <p:spPr>
          <a:xfrm>
            <a:off x="641350" y="4189412"/>
            <a:ext cx="832485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Manejo de errores</a:t>
            </a:r>
            <a:endParaRPr/>
          </a:p>
        </p:txBody>
      </p:sp>
      <p:cxnSp>
        <p:nvCxnSpPr>
          <p:cNvPr id="267" name="Google Shape;267;p13"/>
          <p:cNvCxnSpPr/>
          <p:nvPr/>
        </p:nvCxnSpPr>
        <p:spPr>
          <a:xfrm>
            <a:off x="1774825" y="1609725"/>
            <a:ext cx="0" cy="157003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13"/>
          <p:cNvCxnSpPr/>
          <p:nvPr/>
        </p:nvCxnSpPr>
        <p:spPr>
          <a:xfrm>
            <a:off x="3055937" y="1604962"/>
            <a:ext cx="0" cy="157003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13"/>
          <p:cNvSpPr txBox="1"/>
          <p:nvPr/>
        </p:nvSpPr>
        <p:spPr>
          <a:xfrm>
            <a:off x="1550987" y="1279525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/>
          </a:p>
        </p:txBody>
      </p:sp>
      <p:sp>
        <p:nvSpPr>
          <p:cNvPr id="270" name="Google Shape;270;p13"/>
          <p:cNvSpPr txBox="1"/>
          <p:nvPr/>
        </p:nvSpPr>
        <p:spPr>
          <a:xfrm>
            <a:off x="2855912" y="1265237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/>
          </a:p>
        </p:txBody>
      </p:sp>
      <p:sp>
        <p:nvSpPr>
          <p:cNvPr id="271" name="Google Shape;271;p13"/>
          <p:cNvSpPr txBox="1"/>
          <p:nvPr/>
        </p:nvSpPr>
        <p:spPr>
          <a:xfrm>
            <a:off x="1292225" y="1709737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72" name="Google Shape;272;p13"/>
          <p:cNvCxnSpPr/>
          <p:nvPr/>
        </p:nvCxnSpPr>
        <p:spPr>
          <a:xfrm>
            <a:off x="1898650" y="1955800"/>
            <a:ext cx="1036637" cy="0"/>
          </a:xfrm>
          <a:prstGeom prst="straightConnector1">
            <a:avLst/>
          </a:prstGeom>
          <a:noFill/>
          <a:ln w="38100" cap="rnd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3" name="Google Shape;273;p13"/>
          <p:cNvSpPr txBox="1"/>
          <p:nvPr/>
        </p:nvSpPr>
        <p:spPr>
          <a:xfrm>
            <a:off x="3130550" y="1662112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74" name="Google Shape;274;p13"/>
          <p:cNvCxnSpPr/>
          <p:nvPr/>
        </p:nvCxnSpPr>
        <p:spPr>
          <a:xfrm>
            <a:off x="1885950" y="2081212"/>
            <a:ext cx="1144587" cy="614362"/>
          </a:xfrm>
          <a:prstGeom prst="straightConnector1">
            <a:avLst/>
          </a:prstGeom>
          <a:noFill/>
          <a:ln w="38100" cap="rnd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5" name="Google Shape;275;p13"/>
          <p:cNvSpPr txBox="1"/>
          <p:nvPr/>
        </p:nvSpPr>
        <p:spPr>
          <a:xfrm>
            <a:off x="3160712" y="2482850"/>
            <a:ext cx="3825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6" name="Google Shape;276;p13"/>
          <p:cNvSpPr txBox="1"/>
          <p:nvPr/>
        </p:nvSpPr>
        <p:spPr>
          <a:xfrm>
            <a:off x="2022475" y="2552700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Ruido</a:t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>
            <a:off x="3548062" y="1609725"/>
            <a:ext cx="355600" cy="1406525"/>
          </a:xfrm>
          <a:prstGeom prst="rightBrace">
            <a:avLst>
              <a:gd name="adj1" fmla="val 1800"/>
              <a:gd name="adj2" fmla="val 108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3916362" y="1724025"/>
            <a:ext cx="2741612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receptor no puede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saber si se envió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llego bien o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llego mal</a:t>
            </a:r>
            <a:endParaRPr/>
          </a:p>
        </p:txBody>
      </p:sp>
      <p:cxnSp>
        <p:nvCxnSpPr>
          <p:cNvPr id="279" name="Google Shape;279;p13"/>
          <p:cNvCxnSpPr/>
          <p:nvPr/>
        </p:nvCxnSpPr>
        <p:spPr>
          <a:xfrm>
            <a:off x="1770062" y="3505200"/>
            <a:ext cx="0" cy="157003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p13"/>
          <p:cNvCxnSpPr/>
          <p:nvPr/>
        </p:nvCxnSpPr>
        <p:spPr>
          <a:xfrm>
            <a:off x="3051175" y="3500437"/>
            <a:ext cx="0" cy="1570037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p13"/>
          <p:cNvSpPr txBox="1"/>
          <p:nvPr/>
        </p:nvSpPr>
        <p:spPr>
          <a:xfrm>
            <a:off x="1546225" y="3175000"/>
            <a:ext cx="438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2851150" y="3160712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493712" y="3990975"/>
            <a:ext cx="11763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3046412" y="3943350"/>
            <a:ext cx="11763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10111</a:t>
            </a:r>
            <a:endParaRPr/>
          </a:p>
        </p:txBody>
      </p:sp>
      <p:sp>
        <p:nvSpPr>
          <p:cNvPr id="285" name="Google Shape;285;p13"/>
          <p:cNvSpPr txBox="1"/>
          <p:nvPr/>
        </p:nvSpPr>
        <p:spPr>
          <a:xfrm>
            <a:off x="4191000" y="3635375"/>
            <a:ext cx="2711450" cy="134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sabe que hubo error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que es muy probable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lo enviado haya sido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11111</a:t>
            </a:r>
            <a:endParaRPr/>
          </a:p>
        </p:txBody>
      </p:sp>
      <p:sp>
        <p:nvSpPr>
          <p:cNvPr id="286" name="Google Shape;286;p13"/>
          <p:cNvSpPr/>
          <p:nvPr/>
        </p:nvSpPr>
        <p:spPr>
          <a:xfrm>
            <a:off x="7478712" y="3001962"/>
            <a:ext cx="1254125" cy="938212"/>
          </a:xfrm>
          <a:prstGeom prst="wedgeRoundRectCallout">
            <a:avLst>
              <a:gd name="adj1" fmla="val -7929"/>
              <a:gd name="adj2" fmla="val 27228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Detecto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Corrijo</a:t>
            </a:r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2868612" y="5292725"/>
            <a:ext cx="5353050" cy="1190625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precio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detectar y corregir es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redundancia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envío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de datos a enviar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Tiempo de procesamiento</a:t>
            </a:r>
            <a:endParaRPr/>
          </a:p>
        </p:txBody>
      </p:sp>
      <p:sp>
        <p:nvSpPr>
          <p:cNvPr id="288" name="Google Shape;288;p13"/>
          <p:cNvSpPr/>
          <p:nvPr/>
        </p:nvSpPr>
        <p:spPr>
          <a:xfrm rot="960000">
            <a:off x="2192337" y="2170112"/>
            <a:ext cx="450850" cy="395287"/>
          </a:xfrm>
          <a:prstGeom prst="lightningBol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94" name="Google Shape;294;p14" descr="Large confetti"/>
          <p:cNvSpPr txBox="1"/>
          <p:nvPr/>
        </p:nvSpPr>
        <p:spPr>
          <a:xfrm>
            <a:off x="1093787" y="2841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Error Detection and Correction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866775" y="2024062"/>
            <a:ext cx="7165975" cy="18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Codigos Correctores de error</a:t>
            </a:r>
            <a:endParaRPr/>
          </a:p>
          <a:p>
            <a:pPr marL="2209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Hamming</a:t>
            </a:r>
            <a:endParaRPr/>
          </a:p>
          <a:p>
            <a:pPr marL="609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Codigos Detectores de error</a:t>
            </a:r>
            <a:endParaRPr/>
          </a:p>
          <a:p>
            <a:pPr marL="220980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CRC</a:t>
            </a:r>
            <a:endParaRPr/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153025"/>
            <a:ext cx="2638425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0150" y="5153025"/>
            <a:ext cx="28638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4735512" y="6005512"/>
            <a:ext cx="2333625" cy="573087"/>
          </a:xfrm>
          <a:prstGeom prst="rect">
            <a:avLst/>
          </a:prstGeom>
          <a:solidFill>
            <a:srgbClr val="FFCC99"/>
          </a:solidFill>
          <a:ln w="381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>
            <a:spLocks noGrp="1"/>
          </p:cNvSpPr>
          <p:nvPr>
            <p:ph type="title"/>
          </p:nvPr>
        </p:nvSpPr>
        <p:spPr>
          <a:xfrm>
            <a:off x="80962" y="84137"/>
            <a:ext cx="5337175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Hammig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body" idx="1"/>
          </p:nvPr>
        </p:nvSpPr>
        <p:spPr>
          <a:xfrm>
            <a:off x="720725" y="823912"/>
            <a:ext cx="4749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para corregir un bit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185737" y="1295400"/>
            <a:ext cx="3762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Suponga palabras de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4819650" y="1423987"/>
            <a:ext cx="3016250" cy="436562"/>
          </a:xfrm>
          <a:prstGeom prst="rect">
            <a:avLst/>
          </a:prstGeom>
          <a:solidFill>
            <a:schemeClr val="hlink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Mensaje       redundancia</a:t>
            </a:r>
            <a:endParaRPr/>
          </a:p>
        </p:txBody>
      </p:sp>
      <p:cxnSp>
        <p:nvCxnSpPr>
          <p:cNvPr id="308" name="Google Shape;308;p15"/>
          <p:cNvCxnSpPr/>
          <p:nvPr/>
        </p:nvCxnSpPr>
        <p:spPr>
          <a:xfrm>
            <a:off x="6591300" y="1438275"/>
            <a:ext cx="0" cy="449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15"/>
          <p:cNvSpPr txBox="1"/>
          <p:nvPr/>
        </p:nvSpPr>
        <p:spPr>
          <a:xfrm>
            <a:off x="5327650" y="1892300"/>
            <a:ext cx="2330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              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2619375" y="1911350"/>
            <a:ext cx="1501775" cy="598487"/>
          </a:xfrm>
          <a:prstGeom prst="wedgeRoundRectCallout">
            <a:avLst>
              <a:gd name="adj1" fmla="val 36327"/>
              <a:gd name="adj2" fmla="val 5500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mensajes posibles</a:t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7343775" y="180975"/>
            <a:ext cx="1597025" cy="708025"/>
          </a:xfrm>
          <a:prstGeom prst="wedgeRoundRectCallout">
            <a:avLst>
              <a:gd name="adj1" fmla="val -4788"/>
              <a:gd name="adj2" fmla="val 14673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palabras posibles</a:t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 rot="-5400000">
            <a:off x="6199187" y="-447675"/>
            <a:ext cx="381000" cy="3057525"/>
          </a:xfrm>
          <a:prstGeom prst="rightBrace">
            <a:avLst>
              <a:gd name="adj1" fmla="val 1799"/>
              <a:gd name="adj2" fmla="val 108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5895975" y="544512"/>
            <a:ext cx="10350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 m + r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255587" y="2697162"/>
            <a:ext cx="3194050" cy="3165475"/>
          </a:xfrm>
          <a:prstGeom prst="rect">
            <a:avLst/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177800" y="2282825"/>
            <a:ext cx="12509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/>
          </a:p>
        </p:txBody>
      </p:sp>
      <p:sp>
        <p:nvSpPr>
          <p:cNvPr id="316" name="Google Shape;316;p15"/>
          <p:cNvSpPr txBox="1"/>
          <p:nvPr/>
        </p:nvSpPr>
        <p:spPr>
          <a:xfrm>
            <a:off x="431800" y="2871787"/>
            <a:ext cx="1033462" cy="228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0010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</a:t>
            </a: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17" name="Google Shape;317;p15"/>
          <p:cNvCxnSpPr/>
          <p:nvPr/>
        </p:nvCxnSpPr>
        <p:spPr>
          <a:xfrm>
            <a:off x="376237" y="3268662"/>
            <a:ext cx="12144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5"/>
          <p:cNvSpPr/>
          <p:nvPr/>
        </p:nvSpPr>
        <p:spPr>
          <a:xfrm>
            <a:off x="1481137" y="3443287"/>
            <a:ext cx="136525" cy="1460500"/>
          </a:xfrm>
          <a:prstGeom prst="rightBrace">
            <a:avLst>
              <a:gd name="adj1" fmla="val 1800"/>
              <a:gd name="adj2" fmla="val 108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1739900" y="2800350"/>
            <a:ext cx="1758950" cy="256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corregir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todas las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palabras que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difieran en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deberán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asociar a la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 inicial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La que esta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diccionario)</a:t>
            </a:r>
            <a:endParaRPr/>
          </a:p>
        </p:txBody>
      </p:sp>
      <p:cxnSp>
        <p:nvCxnSpPr>
          <p:cNvPr id="320" name="Google Shape;320;p15"/>
          <p:cNvCxnSpPr/>
          <p:nvPr/>
        </p:nvCxnSpPr>
        <p:spPr>
          <a:xfrm rot="10800000">
            <a:off x="1666875" y="3127375"/>
            <a:ext cx="0" cy="10239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1" name="Google Shape;321;p15"/>
          <p:cNvCxnSpPr/>
          <p:nvPr/>
        </p:nvCxnSpPr>
        <p:spPr>
          <a:xfrm rot="10800000">
            <a:off x="1435100" y="3127375"/>
            <a:ext cx="219075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2" name="Google Shape;322;p15"/>
          <p:cNvSpPr txBox="1"/>
          <p:nvPr/>
        </p:nvSpPr>
        <p:spPr>
          <a:xfrm>
            <a:off x="3865562" y="2636837"/>
            <a:ext cx="51403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palabra de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=&gt;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palabras asociadas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palabra tiene 1 mensaje</a:t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3451225" y="2562225"/>
            <a:ext cx="477837" cy="5461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EAEAE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4806950" y="3362325"/>
            <a:ext cx="3429000" cy="3667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palabras con igual mensaje</a:t>
            </a:r>
            <a:endParaRPr/>
          </a:p>
        </p:txBody>
      </p:sp>
      <p:sp>
        <p:nvSpPr>
          <p:cNvPr id="325" name="Google Shape;325;p15"/>
          <p:cNvSpPr txBox="1"/>
          <p:nvPr/>
        </p:nvSpPr>
        <p:spPr>
          <a:xfrm>
            <a:off x="180975" y="5310187"/>
            <a:ext cx="3371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palabras con igual significado</a:t>
            </a:r>
            <a:endParaRPr/>
          </a:p>
        </p:txBody>
      </p:sp>
      <p:sp>
        <p:nvSpPr>
          <p:cNvPr id="326" name="Google Shape;326;p15"/>
          <p:cNvSpPr txBox="1"/>
          <p:nvPr/>
        </p:nvSpPr>
        <p:spPr>
          <a:xfrm>
            <a:off x="4021137" y="3813175"/>
            <a:ext cx="34956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 palabras con igual mensaje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mensajes posibles</a:t>
            </a:r>
            <a:endParaRPr/>
          </a:p>
        </p:txBody>
      </p:sp>
      <p:sp>
        <p:nvSpPr>
          <p:cNvPr id="327" name="Google Shape;327;p15"/>
          <p:cNvSpPr txBox="1"/>
          <p:nvPr/>
        </p:nvSpPr>
        <p:spPr>
          <a:xfrm>
            <a:off x="4318000" y="4602162"/>
            <a:ext cx="3581400" cy="3667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(n+1)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Palabras con significado</a:t>
            </a:r>
            <a:endParaRPr/>
          </a:p>
        </p:txBody>
      </p:sp>
      <p:cxnSp>
        <p:nvCxnSpPr>
          <p:cNvPr id="328" name="Google Shape;328;p15"/>
          <p:cNvCxnSpPr/>
          <p:nvPr/>
        </p:nvCxnSpPr>
        <p:spPr>
          <a:xfrm>
            <a:off x="1749425" y="1757362"/>
            <a:ext cx="275748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9" name="Google Shape;329;p15"/>
          <p:cNvSpPr/>
          <p:nvPr/>
        </p:nvSpPr>
        <p:spPr>
          <a:xfrm rot="5400000">
            <a:off x="3201193" y="4947443"/>
            <a:ext cx="1446212" cy="4762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>
              <a:alpha val="99607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5588000" y="5492750"/>
            <a:ext cx="1612900" cy="366712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&gt;= 2</a:t>
            </a:r>
            <a:r>
              <a:rPr lang="en-US" sz="1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(n+1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3949700" y="2573337"/>
            <a:ext cx="4968875" cy="719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36104" y="22541"/>
                </a:moveTo>
                <a:lnTo>
                  <a:pt x="19969" y="26425"/>
                </a:lnTo>
                <a:lnTo>
                  <a:pt x="4120" y="26425"/>
                </a:lnTo>
                <a:lnTo>
                  <a:pt x="4120" y="26317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5"/>
          <p:cNvSpPr/>
          <p:nvPr/>
        </p:nvSpPr>
        <p:spPr>
          <a:xfrm>
            <a:off x="3987800" y="3783012"/>
            <a:ext cx="3630612" cy="719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32615" y="28016"/>
                </a:moveTo>
                <a:lnTo>
                  <a:pt x="18253" y="31882"/>
                </a:lnTo>
                <a:lnTo>
                  <a:pt x="4120" y="31882"/>
                </a:lnTo>
                <a:lnTo>
                  <a:pt x="4120" y="264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 txBox="1"/>
          <p:nvPr/>
        </p:nvSpPr>
        <p:spPr>
          <a:xfrm>
            <a:off x="4229100" y="5010150"/>
            <a:ext cx="40782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máxima cantidad de palabras en 2</a:t>
            </a:r>
            <a:r>
              <a:rPr lang="en-US" sz="1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4194175" y="5000625"/>
            <a:ext cx="4162425" cy="390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1935" y="19000"/>
                </a:moveTo>
                <a:lnTo>
                  <a:pt x="24655" y="27472"/>
                </a:lnTo>
                <a:lnTo>
                  <a:pt x="7586" y="27472"/>
                </a:lnTo>
                <a:lnTo>
                  <a:pt x="7586" y="2639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5"/>
          <p:cNvSpPr txBox="1"/>
          <p:nvPr/>
        </p:nvSpPr>
        <p:spPr>
          <a:xfrm>
            <a:off x="403225" y="5981700"/>
            <a:ext cx="6551612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Reemplazando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su valor y operando 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&gt;= m+r+1</a:t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7302500" y="5621337"/>
            <a:ext cx="1841500" cy="992187"/>
          </a:xfrm>
          <a:prstGeom prst="wedgeRoundRectCallout">
            <a:avLst>
              <a:gd name="adj1" fmla="val -3649"/>
              <a:gd name="adj2" fmla="val 12960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de bit de redundancia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necesarios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 de Hamming ( </a:t>
            </a:r>
            <a:r>
              <a:rPr lang="en-US" sz="2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Generación</a:t>
            </a: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</a:t>
            </a:r>
            <a:endParaRPr/>
          </a:p>
        </p:txBody>
      </p:sp>
      <p:graphicFrame>
        <p:nvGraphicFramePr>
          <p:cNvPr id="343" name="Google Shape;343;p16"/>
          <p:cNvGraphicFramePr/>
          <p:nvPr/>
        </p:nvGraphicFramePr>
        <p:xfrm>
          <a:off x="820737" y="2303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500050"/>
                <a:gridCol w="498475"/>
                <a:gridCol w="500050"/>
                <a:gridCol w="500050"/>
                <a:gridCol w="498475"/>
                <a:gridCol w="500050"/>
                <a:gridCol w="500050"/>
                <a:gridCol w="498475"/>
                <a:gridCol w="5000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16"/>
          <p:cNvSpPr txBox="1"/>
          <p:nvPr/>
        </p:nvSpPr>
        <p:spPr>
          <a:xfrm>
            <a:off x="469900" y="1038225"/>
            <a:ext cx="4254500" cy="73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 a transmitir :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10110  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 = 5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de redundancia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4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 Ver tabla a ) </a:t>
            </a:r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6764337" y="990600"/>
            <a:ext cx="1822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   m+r+1 =&lt; 2</a:t>
            </a:r>
            <a:r>
              <a:rPr lang="en-US" sz="1800" b="1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cxnSp>
        <p:nvCxnSpPr>
          <p:cNvPr id="346" name="Google Shape;346;p16"/>
          <p:cNvCxnSpPr/>
          <p:nvPr/>
        </p:nvCxnSpPr>
        <p:spPr>
          <a:xfrm>
            <a:off x="6673850" y="1354137"/>
            <a:ext cx="19923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6"/>
          <p:cNvSpPr txBox="1"/>
          <p:nvPr/>
        </p:nvSpPr>
        <p:spPr>
          <a:xfrm>
            <a:off x="6738937" y="1333500"/>
            <a:ext cx="186055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7             2</a:t>
            </a:r>
            <a:endParaRPr/>
          </a:p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8             4</a:t>
            </a:r>
            <a:endParaRPr/>
          </a:p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9             8</a:t>
            </a:r>
            <a:endParaRPr/>
          </a:p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10           16</a:t>
            </a:r>
            <a:endParaRPr/>
          </a:p>
        </p:txBody>
      </p:sp>
      <p:cxnSp>
        <p:nvCxnSpPr>
          <p:cNvPr id="348" name="Google Shape;348;p16"/>
          <p:cNvCxnSpPr/>
          <p:nvPr/>
        </p:nvCxnSpPr>
        <p:spPr>
          <a:xfrm>
            <a:off x="7083425" y="1095375"/>
            <a:ext cx="0" cy="14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16"/>
          <p:cNvCxnSpPr/>
          <p:nvPr/>
        </p:nvCxnSpPr>
        <p:spPr>
          <a:xfrm>
            <a:off x="8050212" y="1062037"/>
            <a:ext cx="0" cy="1460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" name="Google Shape;350;p16"/>
          <p:cNvSpPr txBox="1"/>
          <p:nvPr/>
        </p:nvSpPr>
        <p:spPr>
          <a:xfrm>
            <a:off x="6661150" y="2189162"/>
            <a:ext cx="1992312" cy="409575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7669212" y="730250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a</a:t>
            </a:r>
            <a:endParaRPr/>
          </a:p>
        </p:txBody>
      </p:sp>
      <p:sp>
        <p:nvSpPr>
          <p:cNvPr id="352" name="Google Shape;352;p16"/>
          <p:cNvSpPr txBox="1"/>
          <p:nvPr/>
        </p:nvSpPr>
        <p:spPr>
          <a:xfrm>
            <a:off x="277812" y="1900237"/>
            <a:ext cx="52276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) Se elijen como redundancia los bit potencia de 2 ( en verde) </a:t>
            </a:r>
            <a:endParaRPr/>
          </a:p>
        </p:txBody>
      </p:sp>
      <p:graphicFrame>
        <p:nvGraphicFramePr>
          <p:cNvPr id="353" name="Google Shape;353;p16"/>
          <p:cNvGraphicFramePr/>
          <p:nvPr/>
        </p:nvGraphicFramePr>
        <p:xfrm>
          <a:off x="7132637" y="30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754050"/>
                <a:gridCol w="7524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1,2,4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1,8</a:t>
                      </a:r>
                      <a:endParaRPr/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4" name="Google Shape;354;p16"/>
          <p:cNvSpPr txBox="1"/>
          <p:nvPr/>
        </p:nvSpPr>
        <p:spPr>
          <a:xfrm>
            <a:off x="7756525" y="2681287"/>
            <a:ext cx="8604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b</a:t>
            </a:r>
            <a:endParaRPr/>
          </a:p>
        </p:txBody>
      </p:sp>
      <p:sp>
        <p:nvSpPr>
          <p:cNvPr id="355" name="Google Shape;355;p16"/>
          <p:cNvSpPr txBox="1"/>
          <p:nvPr/>
        </p:nvSpPr>
        <p:spPr>
          <a:xfrm>
            <a:off x="315912" y="3409950"/>
            <a:ext cx="6113462" cy="11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) Se competan los bit de redundancia para obtener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paridad par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los bit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controlados según 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b.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Ej: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1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controla bits 1, 3, 5, 7, 9  X 1 0 1 0  x=0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2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controla  bits 2, 3, 6, 7  X, 1, 1, 1  x=1	</a:t>
            </a:r>
            <a:endParaRPr/>
          </a:p>
        </p:txBody>
      </p:sp>
      <p:graphicFrame>
        <p:nvGraphicFramePr>
          <p:cNvPr id="356" name="Google Shape;356;p16"/>
          <p:cNvGraphicFramePr/>
          <p:nvPr/>
        </p:nvGraphicFramePr>
        <p:xfrm>
          <a:off x="823912" y="461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500050"/>
                <a:gridCol w="498475"/>
                <a:gridCol w="500050"/>
                <a:gridCol w="500050"/>
                <a:gridCol w="498475"/>
                <a:gridCol w="500050"/>
                <a:gridCol w="500050"/>
                <a:gridCol w="498475"/>
                <a:gridCol w="5000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p16"/>
          <p:cNvSpPr txBox="1"/>
          <p:nvPr/>
        </p:nvSpPr>
        <p:spPr>
          <a:xfrm>
            <a:off x="1370012" y="5805487"/>
            <a:ext cx="45100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transmite la palabra: 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011001100</a:t>
            </a:r>
            <a:endParaRPr/>
          </a:p>
        </p:txBody>
      </p:sp>
      <p:sp>
        <p:nvSpPr>
          <p:cNvPr id="358" name="Google Shape;358;p16"/>
          <p:cNvSpPr txBox="1"/>
          <p:nvPr/>
        </p:nvSpPr>
        <p:spPr>
          <a:xfrm rot="-5400000">
            <a:off x="4972843" y="4648993"/>
            <a:ext cx="376396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Decimales formados por potencias de 2</a:t>
            </a:r>
            <a:endParaRPr/>
          </a:p>
        </p:txBody>
      </p:sp>
      <p:cxnSp>
        <p:nvCxnSpPr>
          <p:cNvPr id="359" name="Google Shape;359;p16"/>
          <p:cNvCxnSpPr/>
          <p:nvPr/>
        </p:nvCxnSpPr>
        <p:spPr>
          <a:xfrm rot="10800000" flipH="1">
            <a:off x="5322887" y="3262312"/>
            <a:ext cx="2852737" cy="941387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0" name="Google Shape;360;p16"/>
          <p:cNvCxnSpPr/>
          <p:nvPr/>
        </p:nvCxnSpPr>
        <p:spPr>
          <a:xfrm rot="10800000" flipH="1">
            <a:off x="5324475" y="4002087"/>
            <a:ext cx="2840037" cy="176212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16"/>
          <p:cNvCxnSpPr/>
          <p:nvPr/>
        </p:nvCxnSpPr>
        <p:spPr>
          <a:xfrm>
            <a:off x="5324475" y="4151312"/>
            <a:ext cx="2867025" cy="709612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2" name="Google Shape;362;p16"/>
          <p:cNvCxnSpPr/>
          <p:nvPr/>
        </p:nvCxnSpPr>
        <p:spPr>
          <a:xfrm>
            <a:off x="5351462" y="4165600"/>
            <a:ext cx="2730500" cy="1419225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3" name="Google Shape;363;p16"/>
          <p:cNvCxnSpPr/>
          <p:nvPr/>
        </p:nvCxnSpPr>
        <p:spPr>
          <a:xfrm>
            <a:off x="5407025" y="4165600"/>
            <a:ext cx="2674937" cy="2197100"/>
          </a:xfrm>
          <a:prstGeom prst="straightConnector1">
            <a:avLst/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4" name="Google Shape;364;p16"/>
          <p:cNvSpPr/>
          <p:nvPr/>
        </p:nvSpPr>
        <p:spPr>
          <a:xfrm>
            <a:off x="5295900" y="4081462"/>
            <a:ext cx="165100" cy="204787"/>
          </a:xfrm>
          <a:prstGeom prst="ellipse">
            <a:avLst/>
          </a:prstGeom>
          <a:solidFill>
            <a:srgbClr val="FF3300"/>
          </a:solidFill>
          <a:ln w="952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5942012" y="2252662"/>
            <a:ext cx="795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71" name="Google Shape;371;p17"/>
          <p:cNvSpPr txBox="1"/>
          <p:nvPr/>
        </p:nvSpPr>
        <p:spPr>
          <a:xfrm>
            <a:off x="2327275" y="4851400"/>
            <a:ext cx="471487" cy="352425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7"/>
          <p:cNvSpPr txBox="1"/>
          <p:nvPr/>
        </p:nvSpPr>
        <p:spPr>
          <a:xfrm>
            <a:off x="838200" y="4830762"/>
            <a:ext cx="458787" cy="3683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Aplicación de Hamming (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Recuperación </a:t>
            </a: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graphicFrame>
        <p:nvGraphicFramePr>
          <p:cNvPr id="374" name="Google Shape;374;p17"/>
          <p:cNvGraphicFramePr/>
          <p:nvPr/>
        </p:nvGraphicFramePr>
        <p:xfrm>
          <a:off x="823912" y="207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500050"/>
                <a:gridCol w="498475"/>
                <a:gridCol w="500050"/>
                <a:gridCol w="500050"/>
                <a:gridCol w="498475"/>
                <a:gridCol w="500050"/>
                <a:gridCol w="500050"/>
                <a:gridCol w="498475"/>
                <a:gridCol w="5000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17"/>
          <p:cNvGraphicFramePr/>
          <p:nvPr/>
        </p:nvGraphicFramePr>
        <p:xfrm>
          <a:off x="792162" y="3703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500050"/>
                <a:gridCol w="498475"/>
                <a:gridCol w="500050"/>
                <a:gridCol w="500050"/>
                <a:gridCol w="498475"/>
                <a:gridCol w="500050"/>
                <a:gridCol w="500050"/>
                <a:gridCol w="498475"/>
                <a:gridCol w="50005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17"/>
          <p:cNvSpPr txBox="1"/>
          <p:nvPr/>
        </p:nvSpPr>
        <p:spPr>
          <a:xfrm>
            <a:off x="469900" y="987425"/>
            <a:ext cx="59023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 recibido :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011011100 </a:t>
            </a: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slide anterior con 1 error</a:t>
            </a:r>
            <a:endParaRPr/>
          </a:p>
        </p:txBody>
      </p:sp>
      <p:sp>
        <p:nvSpPr>
          <p:cNvPr id="377" name="Google Shape;377;p17"/>
          <p:cNvSpPr txBox="1"/>
          <p:nvPr/>
        </p:nvSpPr>
        <p:spPr>
          <a:xfrm>
            <a:off x="401637" y="1654175"/>
            <a:ext cx="7551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) El receptor verifica si hay errores, elije como redundancia los bit potencia de 2 ( en verde) </a:t>
            </a:r>
            <a:endParaRPr/>
          </a:p>
        </p:txBody>
      </p:sp>
      <p:sp>
        <p:nvSpPr>
          <p:cNvPr id="378" name="Google Shape;378;p17"/>
          <p:cNvSpPr txBox="1"/>
          <p:nvPr/>
        </p:nvSpPr>
        <p:spPr>
          <a:xfrm>
            <a:off x="447675" y="3171825"/>
            <a:ext cx="59674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) El receptor verifica paridad con los mismos criterios que el transmisor </a:t>
            </a:r>
            <a:endParaRPr/>
          </a:p>
        </p:txBody>
      </p:sp>
      <p:graphicFrame>
        <p:nvGraphicFramePr>
          <p:cNvPr id="379" name="Google Shape;379;p17"/>
          <p:cNvGraphicFramePr/>
          <p:nvPr/>
        </p:nvGraphicFramePr>
        <p:xfrm>
          <a:off x="814387" y="48275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{86F0F06B-3A3A-4D39-91C3-F50FB4E9D569}</a:tableStyleId>
              </a:tblPr>
              <a:tblGrid>
                <a:gridCol w="500050"/>
                <a:gridCol w="498475"/>
                <a:gridCol w="500050"/>
                <a:gridCol w="500050"/>
                <a:gridCol w="498475"/>
                <a:gridCol w="500050"/>
                <a:gridCol w="500050"/>
                <a:gridCol w="498475"/>
                <a:gridCol w="5000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800" marB="458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Ok</a:t>
                      </a:r>
                      <a:endParaRPr/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ok</a:t>
                      </a:r>
                      <a:endParaRPr/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0" name="Google Shape;380;p17"/>
          <p:cNvSpPr txBox="1"/>
          <p:nvPr/>
        </p:nvSpPr>
        <p:spPr>
          <a:xfrm>
            <a:off x="6604000" y="2206625"/>
            <a:ext cx="2130425" cy="12509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Bit 1 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: 1,3,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,9,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2 ok : 2,3,6,7,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Bit 4 X</a:t>
            </a:r>
            <a:r>
              <a:rPr lang="en-US" sz="18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4,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,6,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 8 ok: 	8 9 </a:t>
            </a:r>
            <a:endParaRPr/>
          </a:p>
        </p:txBody>
      </p:sp>
      <p:sp>
        <p:nvSpPr>
          <p:cNvPr id="381" name="Google Shape;381;p17"/>
          <p:cNvSpPr/>
          <p:nvPr/>
        </p:nvSpPr>
        <p:spPr>
          <a:xfrm rot="-5400000">
            <a:off x="7549356" y="2470943"/>
            <a:ext cx="382587" cy="2238375"/>
          </a:xfrm>
          <a:prstGeom prst="leftBrace">
            <a:avLst>
              <a:gd name="adj1" fmla="val 1799"/>
              <a:gd name="adj2" fmla="val 108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6502400" y="3773487"/>
            <a:ext cx="2520950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bit comunes en los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controles con error son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Pero el control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como ok el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 </a:t>
            </a:r>
            <a:r>
              <a:rPr lang="en-US" sz="18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5 Con ERROR</a:t>
            </a: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 flipH="1">
            <a:off x="5524500" y="5064125"/>
            <a:ext cx="820737" cy="68897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6480" y="6171"/>
                </a:lnTo>
                <a:lnTo>
                  <a:pt x="8640" y="6171"/>
                </a:lnTo>
                <a:lnTo>
                  <a:pt x="8640" y="12343"/>
                </a:lnTo>
                <a:lnTo>
                  <a:pt x="4320" y="12343"/>
                </a:lnTo>
                <a:lnTo>
                  <a:pt x="4320" y="9257"/>
                </a:lnTo>
                <a:lnTo>
                  <a:pt x="0" y="15429"/>
                </a:lnTo>
                <a:lnTo>
                  <a:pt x="4320" y="21600"/>
                </a:lnTo>
                <a:lnTo>
                  <a:pt x="4320" y="18514"/>
                </a:lnTo>
                <a:lnTo>
                  <a:pt x="17280" y="18514"/>
                </a:lnTo>
                <a:lnTo>
                  <a:pt x="17280" y="21600"/>
                </a:lnTo>
                <a:lnTo>
                  <a:pt x="21600" y="15429"/>
                </a:lnTo>
                <a:lnTo>
                  <a:pt x="17280" y="9257"/>
                </a:lnTo>
                <a:lnTo>
                  <a:pt x="17280" y="12343"/>
                </a:lnTo>
                <a:lnTo>
                  <a:pt x="12960" y="12343"/>
                </a:lnTo>
                <a:lnTo>
                  <a:pt x="12960" y="6171"/>
                </a:lnTo>
                <a:lnTo>
                  <a:pt x="15120" y="6171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alpha val="99607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3621087" y="5876925"/>
            <a:ext cx="44338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palabra corregida es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0110</a:t>
            </a:r>
            <a:r>
              <a:rPr lang="en-US" sz="2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1100</a:t>
            </a: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327025" y="5418137"/>
            <a:ext cx="3221037" cy="936625"/>
          </a:xfrm>
          <a:prstGeom prst="wedgeRoundRectCallout">
            <a:avLst>
              <a:gd name="adj1" fmla="val 28935"/>
              <a:gd name="adj2" fmla="val 8713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forma practica es sumar los pesos de los controles con error: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+ 4 =5  Bit 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pic>
        <p:nvPicPr>
          <p:cNvPr id="391" name="Google Shape;39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" y="661987"/>
            <a:ext cx="8939212" cy="59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8" descr="Large confetti"/>
          <p:cNvSpPr txBox="1"/>
          <p:nvPr/>
        </p:nvSpPr>
        <p:spPr>
          <a:xfrm>
            <a:off x="0" y="0"/>
            <a:ext cx="7772400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Hamming</a:t>
            </a:r>
            <a:endParaRPr/>
          </a:p>
        </p:txBody>
      </p:sp>
      <p:sp>
        <p:nvSpPr>
          <p:cNvPr id="393" name="Google Shape;393;p18"/>
          <p:cNvSpPr txBox="1"/>
          <p:nvPr/>
        </p:nvSpPr>
        <p:spPr>
          <a:xfrm>
            <a:off x="6738937" y="1709737"/>
            <a:ext cx="1863725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Hamming</a:t>
            </a:r>
            <a:endParaRPr/>
          </a:p>
        </p:txBody>
      </p:sp>
      <p:sp>
        <p:nvSpPr>
          <p:cNvPr id="394" name="Google Shape;394;p18"/>
          <p:cNvSpPr txBox="1"/>
          <p:nvPr/>
        </p:nvSpPr>
        <p:spPr>
          <a:xfrm>
            <a:off x="6786562" y="2435225"/>
            <a:ext cx="1758950" cy="1477962"/>
          </a:xfrm>
          <a:prstGeom prst="rect">
            <a:avLst/>
          </a:prstGeom>
          <a:solidFill>
            <a:schemeClr val="hlink"/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Mediante el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agregado de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redundancias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logra poder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corregir errores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</a:t>
            </a:r>
            <a:r>
              <a:rPr lang="en-US" sz="2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Fundamento</a:t>
            </a:r>
            <a:endParaRPr/>
          </a:p>
        </p:txBody>
      </p:sp>
      <p:sp>
        <p:nvSpPr>
          <p:cNvPr id="401" name="Google Shape;401;p19"/>
          <p:cNvSpPr txBox="1"/>
          <p:nvPr/>
        </p:nvSpPr>
        <p:spPr>
          <a:xfrm>
            <a:off x="698500" y="974725"/>
            <a:ext cx="7334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Suponga que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comparten un mismo polinomio generador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G(x)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2" name="Google Shape;402;p19"/>
          <p:cNvSpPr/>
          <p:nvPr/>
        </p:nvSpPr>
        <p:spPr>
          <a:xfrm>
            <a:off x="995362" y="2000250"/>
            <a:ext cx="1776412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19"/>
          <p:cNvGrpSpPr/>
          <p:nvPr/>
        </p:nvGrpSpPr>
        <p:grpSpPr>
          <a:xfrm>
            <a:off x="1343025" y="1941512"/>
            <a:ext cx="1025525" cy="900112"/>
            <a:chOff x="820" y="1518"/>
            <a:chExt cx="646" cy="567"/>
          </a:xfrm>
        </p:grpSpPr>
        <p:sp>
          <p:nvSpPr>
            <p:cNvPr id="404" name="Google Shape;404;p19"/>
            <p:cNvSpPr/>
            <p:nvPr/>
          </p:nvSpPr>
          <p:spPr>
            <a:xfrm>
              <a:off x="1062" y="1518"/>
              <a:ext cx="352" cy="389"/>
            </a:xfrm>
            <a:custGeom>
              <a:avLst/>
              <a:gdLst/>
              <a:ahLst/>
              <a:cxnLst/>
              <a:rect l="l" t="t" r="r" b="b"/>
              <a:pathLst>
                <a:path w="705" h="778" extrusionOk="0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1082" y="1538"/>
              <a:ext cx="313" cy="349"/>
            </a:xfrm>
            <a:custGeom>
              <a:avLst/>
              <a:gdLst/>
              <a:ahLst/>
              <a:cxnLst/>
              <a:rect l="l" t="t" r="r" b="b"/>
              <a:pathLst>
                <a:path w="625" h="697" extrusionOk="0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9"/>
            <p:cNvSpPr txBox="1"/>
            <p:nvPr/>
          </p:nvSpPr>
          <p:spPr>
            <a:xfrm>
              <a:off x="1116" y="1573"/>
              <a:ext cx="248" cy="238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9"/>
            <p:cNvSpPr txBox="1"/>
            <p:nvPr/>
          </p:nvSpPr>
          <p:spPr>
            <a:xfrm>
              <a:off x="1000" y="1926"/>
              <a:ext cx="466" cy="1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9"/>
            <p:cNvSpPr txBox="1"/>
            <p:nvPr/>
          </p:nvSpPr>
          <p:spPr>
            <a:xfrm>
              <a:off x="1020" y="1947"/>
              <a:ext cx="426" cy="11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9"/>
            <p:cNvSpPr txBox="1"/>
            <p:nvPr/>
          </p:nvSpPr>
          <p:spPr>
            <a:xfrm>
              <a:off x="1282" y="1985"/>
              <a:ext cx="124" cy="1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9"/>
            <p:cNvSpPr txBox="1"/>
            <p:nvPr/>
          </p:nvSpPr>
          <p:spPr>
            <a:xfrm>
              <a:off x="1217" y="1850"/>
              <a:ext cx="45" cy="2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820" y="1704"/>
              <a:ext cx="248" cy="381"/>
            </a:xfrm>
            <a:custGeom>
              <a:avLst/>
              <a:gdLst/>
              <a:ahLst/>
              <a:cxnLst/>
              <a:rect l="l" t="t" r="r" b="b"/>
              <a:pathLst>
                <a:path w="496" h="763" extrusionOk="0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40" y="1982"/>
              <a:ext cx="96" cy="83"/>
            </a:xfrm>
            <a:custGeom>
              <a:avLst/>
              <a:gdLst/>
              <a:ahLst/>
              <a:cxnLst/>
              <a:rect l="l" t="t" r="r" b="b"/>
              <a:pathLst>
                <a:path w="193" h="167" extrusionOk="0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50" y="1937"/>
              <a:ext cx="76" cy="25"/>
            </a:xfrm>
            <a:custGeom>
              <a:avLst/>
              <a:gdLst/>
              <a:ahLst/>
              <a:cxnLst/>
              <a:rect l="l" t="t" r="r" b="b"/>
              <a:pathLst>
                <a:path w="151" h="48" extrusionOk="0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1152" y="1606"/>
              <a:ext cx="171" cy="172"/>
            </a:xfrm>
            <a:custGeom>
              <a:avLst/>
              <a:gdLst/>
              <a:ahLst/>
              <a:cxnLst/>
              <a:rect l="l" t="t" r="r" b="b"/>
              <a:pathLst>
                <a:path w="343" h="346" extrusionOk="0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1270" y="1625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83" h="118" extrusionOk="0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1244" y="1696"/>
              <a:ext cx="30" cy="69"/>
            </a:xfrm>
            <a:custGeom>
              <a:avLst/>
              <a:gdLst/>
              <a:ahLst/>
              <a:cxnLst/>
              <a:rect l="l" t="t" r="r" b="b"/>
              <a:pathLst>
                <a:path w="60" h="137" extrusionOk="0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1204" y="1696"/>
              <a:ext cx="28" cy="69"/>
            </a:xfrm>
            <a:custGeom>
              <a:avLst/>
              <a:gdLst/>
              <a:ahLst/>
              <a:cxnLst/>
              <a:rect l="l" t="t" r="r" b="b"/>
              <a:pathLst>
                <a:path w="57" h="137" extrusionOk="0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1204" y="1619"/>
              <a:ext cx="28" cy="65"/>
            </a:xfrm>
            <a:custGeom>
              <a:avLst/>
              <a:gdLst/>
              <a:ahLst/>
              <a:cxnLst/>
              <a:rect l="l" t="t" r="r" b="b"/>
              <a:pathLst>
                <a:path w="57" h="129" extrusionOk="0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1244" y="1619"/>
              <a:ext cx="30" cy="65"/>
            </a:xfrm>
            <a:custGeom>
              <a:avLst/>
              <a:gdLst/>
              <a:ahLst/>
              <a:cxnLst/>
              <a:rect l="l" t="t" r="r" b="b"/>
              <a:pathLst>
                <a:path w="60" h="130" extrusionOk="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1165" y="1623"/>
              <a:ext cx="45" cy="61"/>
            </a:xfrm>
            <a:custGeom>
              <a:avLst/>
              <a:gdLst/>
              <a:ahLst/>
              <a:cxnLst/>
              <a:rect l="l" t="t" r="r" b="b"/>
              <a:pathLst>
                <a:path w="90" h="121" extrusionOk="0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1165" y="1696"/>
              <a:ext cx="43" cy="62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1272" y="1696"/>
              <a:ext cx="39" cy="61"/>
            </a:xfrm>
            <a:custGeom>
              <a:avLst/>
              <a:gdLst/>
              <a:ahLst/>
              <a:cxnLst/>
              <a:rect l="l" t="t" r="r" b="b"/>
              <a:pathLst>
                <a:path w="78" h="121" extrusionOk="0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043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075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1107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139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043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075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1107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1139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1043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1075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1107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1139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007A5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9"/>
          <p:cNvGrpSpPr/>
          <p:nvPr/>
        </p:nvGrpSpPr>
        <p:grpSpPr>
          <a:xfrm>
            <a:off x="6108700" y="1901825"/>
            <a:ext cx="1025525" cy="900112"/>
            <a:chOff x="820" y="1518"/>
            <a:chExt cx="646" cy="567"/>
          </a:xfrm>
        </p:grpSpPr>
        <p:sp>
          <p:nvSpPr>
            <p:cNvPr id="436" name="Google Shape;436;p19"/>
            <p:cNvSpPr/>
            <p:nvPr/>
          </p:nvSpPr>
          <p:spPr>
            <a:xfrm>
              <a:off x="1062" y="1518"/>
              <a:ext cx="352" cy="389"/>
            </a:xfrm>
            <a:custGeom>
              <a:avLst/>
              <a:gdLst/>
              <a:ahLst/>
              <a:cxnLst/>
              <a:rect l="l" t="t" r="r" b="b"/>
              <a:pathLst>
                <a:path w="705" h="778" extrusionOk="0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1082" y="1538"/>
              <a:ext cx="313" cy="349"/>
            </a:xfrm>
            <a:custGeom>
              <a:avLst/>
              <a:gdLst/>
              <a:ahLst/>
              <a:cxnLst/>
              <a:rect l="l" t="t" r="r" b="b"/>
              <a:pathLst>
                <a:path w="625" h="697" extrusionOk="0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1116" y="1573"/>
              <a:ext cx="248" cy="238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 txBox="1"/>
            <p:nvPr/>
          </p:nvSpPr>
          <p:spPr>
            <a:xfrm>
              <a:off x="1000" y="1926"/>
              <a:ext cx="466" cy="151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9"/>
            <p:cNvSpPr txBox="1"/>
            <p:nvPr/>
          </p:nvSpPr>
          <p:spPr>
            <a:xfrm>
              <a:off x="1020" y="1947"/>
              <a:ext cx="426" cy="110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 txBox="1"/>
            <p:nvPr/>
          </p:nvSpPr>
          <p:spPr>
            <a:xfrm>
              <a:off x="1282" y="1985"/>
              <a:ext cx="124" cy="19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9"/>
            <p:cNvSpPr txBox="1"/>
            <p:nvPr/>
          </p:nvSpPr>
          <p:spPr>
            <a:xfrm>
              <a:off x="1217" y="1850"/>
              <a:ext cx="45" cy="20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820" y="1704"/>
              <a:ext cx="248" cy="381"/>
            </a:xfrm>
            <a:custGeom>
              <a:avLst/>
              <a:gdLst/>
              <a:ahLst/>
              <a:cxnLst/>
              <a:rect l="l" t="t" r="r" b="b"/>
              <a:pathLst>
                <a:path w="496" h="763" extrusionOk="0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9"/>
            <p:cNvSpPr/>
            <p:nvPr/>
          </p:nvSpPr>
          <p:spPr>
            <a:xfrm>
              <a:off x="840" y="1982"/>
              <a:ext cx="96" cy="83"/>
            </a:xfrm>
            <a:custGeom>
              <a:avLst/>
              <a:gdLst/>
              <a:ahLst/>
              <a:cxnLst/>
              <a:rect l="l" t="t" r="r" b="b"/>
              <a:pathLst>
                <a:path w="193" h="167" extrusionOk="0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850" y="1937"/>
              <a:ext cx="76" cy="25"/>
            </a:xfrm>
            <a:custGeom>
              <a:avLst/>
              <a:gdLst/>
              <a:ahLst/>
              <a:cxnLst/>
              <a:rect l="l" t="t" r="r" b="b"/>
              <a:pathLst>
                <a:path w="151" h="48" extrusionOk="0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1152" y="1606"/>
              <a:ext cx="171" cy="172"/>
            </a:xfrm>
            <a:custGeom>
              <a:avLst/>
              <a:gdLst/>
              <a:ahLst/>
              <a:cxnLst/>
              <a:rect l="l" t="t" r="r" b="b"/>
              <a:pathLst>
                <a:path w="343" h="346" extrusionOk="0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1270" y="1625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83" h="118" extrusionOk="0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1244" y="1696"/>
              <a:ext cx="30" cy="69"/>
            </a:xfrm>
            <a:custGeom>
              <a:avLst/>
              <a:gdLst/>
              <a:ahLst/>
              <a:cxnLst/>
              <a:rect l="l" t="t" r="r" b="b"/>
              <a:pathLst>
                <a:path w="60" h="137" extrusionOk="0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1204" y="1696"/>
              <a:ext cx="28" cy="69"/>
            </a:xfrm>
            <a:custGeom>
              <a:avLst/>
              <a:gdLst/>
              <a:ahLst/>
              <a:cxnLst/>
              <a:rect l="l" t="t" r="r" b="b"/>
              <a:pathLst>
                <a:path w="57" h="137" extrusionOk="0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1204" y="1619"/>
              <a:ext cx="28" cy="65"/>
            </a:xfrm>
            <a:custGeom>
              <a:avLst/>
              <a:gdLst/>
              <a:ahLst/>
              <a:cxnLst/>
              <a:rect l="l" t="t" r="r" b="b"/>
              <a:pathLst>
                <a:path w="57" h="129" extrusionOk="0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1244" y="1619"/>
              <a:ext cx="30" cy="65"/>
            </a:xfrm>
            <a:custGeom>
              <a:avLst/>
              <a:gdLst/>
              <a:ahLst/>
              <a:cxnLst/>
              <a:rect l="l" t="t" r="r" b="b"/>
              <a:pathLst>
                <a:path w="60" h="130" extrusionOk="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165" y="1623"/>
              <a:ext cx="45" cy="61"/>
            </a:xfrm>
            <a:custGeom>
              <a:avLst/>
              <a:gdLst/>
              <a:ahLst/>
              <a:cxnLst/>
              <a:rect l="l" t="t" r="r" b="b"/>
              <a:pathLst>
                <a:path w="90" h="121" extrusionOk="0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165" y="1696"/>
              <a:ext cx="43" cy="62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272" y="1696"/>
              <a:ext cx="39" cy="61"/>
            </a:xfrm>
            <a:custGeom>
              <a:avLst/>
              <a:gdLst/>
              <a:ahLst/>
              <a:cxnLst/>
              <a:rect l="l" t="t" r="r" b="b"/>
              <a:pathLst>
                <a:path w="78" h="121" extrusionOk="0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043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075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1107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1139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1043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1075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1107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1139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1043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1075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1107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1139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gradFill>
              <a:gsLst>
                <a:gs pos="0">
                  <a:schemeClr val="hlink"/>
                </a:gs>
                <a:gs pos="100000">
                  <a:srgbClr val="5E5E7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19"/>
          <p:cNvSpPr txBox="1"/>
          <p:nvPr/>
        </p:nvSpPr>
        <p:spPr>
          <a:xfrm>
            <a:off x="1492250" y="1592262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G(x) = 5</a:t>
            </a:r>
            <a:endParaRPr/>
          </a:p>
        </p:txBody>
      </p:sp>
      <p:sp>
        <p:nvSpPr>
          <p:cNvPr id="468" name="Google Shape;468;p19"/>
          <p:cNvSpPr txBox="1"/>
          <p:nvPr/>
        </p:nvSpPr>
        <p:spPr>
          <a:xfrm>
            <a:off x="6235700" y="1552575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G(x) = 5</a:t>
            </a:r>
            <a:endParaRPr/>
          </a:p>
        </p:txBody>
      </p:sp>
      <p:sp>
        <p:nvSpPr>
          <p:cNvPr id="469" name="Google Shape;469;p19"/>
          <p:cNvSpPr txBox="1"/>
          <p:nvPr/>
        </p:nvSpPr>
        <p:spPr>
          <a:xfrm>
            <a:off x="693737" y="1216025"/>
            <a:ext cx="3486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M(x)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mensaje a transmitir</a:t>
            </a:r>
            <a:endParaRPr/>
          </a:p>
        </p:txBody>
      </p:sp>
      <p:sp>
        <p:nvSpPr>
          <p:cNvPr id="470" name="Google Shape;470;p19"/>
          <p:cNvSpPr txBox="1"/>
          <p:nvPr/>
        </p:nvSpPr>
        <p:spPr>
          <a:xfrm>
            <a:off x="1476375" y="2816225"/>
            <a:ext cx="1155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M(x) = 15</a:t>
            </a:r>
            <a:endParaRPr/>
          </a:p>
        </p:txBody>
      </p:sp>
      <p:sp>
        <p:nvSpPr>
          <p:cNvPr id="471" name="Google Shape;471;p19"/>
          <p:cNvSpPr txBox="1"/>
          <p:nvPr/>
        </p:nvSpPr>
        <p:spPr>
          <a:xfrm>
            <a:off x="1073150" y="3325812"/>
            <a:ext cx="1035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5</a:t>
            </a:r>
            <a:endParaRPr/>
          </a:p>
          <a:p>
            <a:pPr marL="342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  <p:cxnSp>
        <p:nvCxnSpPr>
          <p:cNvPr id="472" name="Google Shape;472;p19"/>
          <p:cNvCxnSpPr/>
          <p:nvPr/>
        </p:nvCxnSpPr>
        <p:spPr>
          <a:xfrm>
            <a:off x="1798637" y="3333750"/>
            <a:ext cx="0" cy="3286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3" name="Google Shape;473;p19"/>
          <p:cNvCxnSpPr/>
          <p:nvPr/>
        </p:nvCxnSpPr>
        <p:spPr>
          <a:xfrm>
            <a:off x="1784350" y="3635375"/>
            <a:ext cx="92868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4" name="Google Shape;474;p19"/>
          <p:cNvSpPr/>
          <p:nvPr/>
        </p:nvSpPr>
        <p:spPr>
          <a:xfrm>
            <a:off x="1216025" y="3862387"/>
            <a:ext cx="301625" cy="288925"/>
          </a:xfrm>
          <a:custGeom>
            <a:avLst/>
            <a:gdLst/>
            <a:ahLst/>
            <a:cxnLst/>
            <a:rect l="l" t="t" r="r" b="b"/>
            <a:pathLst>
              <a:path w="43" h="44" extrusionOk="0">
                <a:moveTo>
                  <a:pt x="0" y="3"/>
                </a:moveTo>
                <a:cubicBezTo>
                  <a:pt x="6" y="5"/>
                  <a:pt x="9" y="8"/>
                  <a:pt x="15" y="9"/>
                </a:cubicBezTo>
                <a:cubicBezTo>
                  <a:pt x="21" y="20"/>
                  <a:pt x="19" y="32"/>
                  <a:pt x="18" y="44"/>
                </a:cubicBezTo>
                <a:cubicBezTo>
                  <a:pt x="13" y="39"/>
                  <a:pt x="10" y="31"/>
                  <a:pt x="7" y="24"/>
                </a:cubicBezTo>
                <a:cubicBezTo>
                  <a:pt x="12" y="21"/>
                  <a:pt x="15" y="18"/>
                  <a:pt x="21" y="17"/>
                </a:cubicBezTo>
                <a:cubicBezTo>
                  <a:pt x="28" y="13"/>
                  <a:pt x="35" y="9"/>
                  <a:pt x="42" y="5"/>
                </a:cubicBezTo>
                <a:cubicBezTo>
                  <a:pt x="42" y="3"/>
                  <a:pt x="43" y="0"/>
                  <a:pt x="4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"/>
          <p:cNvSpPr/>
          <p:nvPr/>
        </p:nvSpPr>
        <p:spPr>
          <a:xfrm>
            <a:off x="1870075" y="4056062"/>
            <a:ext cx="1855787" cy="950912"/>
          </a:xfrm>
          <a:prstGeom prst="wedgeRoundRectCallout">
            <a:avLst>
              <a:gd name="adj1" fmla="val -4102"/>
              <a:gd name="adj2" fmla="val -2236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Verifica resto “0” y envia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M(x)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al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/>
          </a:p>
        </p:txBody>
      </p:sp>
      <p:sp>
        <p:nvSpPr>
          <p:cNvPr id="476" name="Google Shape;476;p19"/>
          <p:cNvSpPr/>
          <p:nvPr/>
        </p:nvSpPr>
        <p:spPr>
          <a:xfrm>
            <a:off x="3265487" y="2351087"/>
            <a:ext cx="2209800" cy="982662"/>
          </a:xfrm>
          <a:prstGeom prst="rightArrow">
            <a:avLst>
              <a:gd name="adj1" fmla="val 16200"/>
              <a:gd name="adj2" fmla="val 5400"/>
            </a:avLst>
          </a:prstGeom>
          <a:gradFill>
            <a:gsLst>
              <a:gs pos="0">
                <a:schemeClr val="accent1"/>
              </a:gs>
              <a:gs pos="100000">
                <a:schemeClr val="hlink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M(x)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77" name="Google Shape;477;p19"/>
          <p:cNvSpPr txBox="1"/>
          <p:nvPr/>
        </p:nvSpPr>
        <p:spPr>
          <a:xfrm>
            <a:off x="6140450" y="3263900"/>
            <a:ext cx="1035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5</a:t>
            </a:r>
            <a:endParaRPr/>
          </a:p>
          <a:p>
            <a:pPr marL="342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  <p:cxnSp>
        <p:nvCxnSpPr>
          <p:cNvPr id="478" name="Google Shape;478;p19"/>
          <p:cNvCxnSpPr/>
          <p:nvPr/>
        </p:nvCxnSpPr>
        <p:spPr>
          <a:xfrm>
            <a:off x="6865937" y="3271837"/>
            <a:ext cx="0" cy="32861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9" name="Google Shape;479;p19"/>
          <p:cNvCxnSpPr/>
          <p:nvPr/>
        </p:nvCxnSpPr>
        <p:spPr>
          <a:xfrm>
            <a:off x="6851650" y="3573462"/>
            <a:ext cx="92868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0" name="Google Shape;480;p19"/>
          <p:cNvSpPr/>
          <p:nvPr/>
        </p:nvSpPr>
        <p:spPr>
          <a:xfrm>
            <a:off x="6283325" y="3800475"/>
            <a:ext cx="301625" cy="288925"/>
          </a:xfrm>
          <a:custGeom>
            <a:avLst/>
            <a:gdLst/>
            <a:ahLst/>
            <a:cxnLst/>
            <a:rect l="l" t="t" r="r" b="b"/>
            <a:pathLst>
              <a:path w="43" h="44" extrusionOk="0">
                <a:moveTo>
                  <a:pt x="0" y="3"/>
                </a:moveTo>
                <a:cubicBezTo>
                  <a:pt x="6" y="5"/>
                  <a:pt x="9" y="8"/>
                  <a:pt x="15" y="9"/>
                </a:cubicBezTo>
                <a:cubicBezTo>
                  <a:pt x="21" y="20"/>
                  <a:pt x="19" y="32"/>
                  <a:pt x="18" y="44"/>
                </a:cubicBezTo>
                <a:cubicBezTo>
                  <a:pt x="13" y="39"/>
                  <a:pt x="10" y="31"/>
                  <a:pt x="7" y="24"/>
                </a:cubicBezTo>
                <a:cubicBezTo>
                  <a:pt x="12" y="21"/>
                  <a:pt x="15" y="18"/>
                  <a:pt x="21" y="17"/>
                </a:cubicBezTo>
                <a:cubicBezTo>
                  <a:pt x="28" y="13"/>
                  <a:pt x="35" y="9"/>
                  <a:pt x="42" y="5"/>
                </a:cubicBezTo>
                <a:cubicBezTo>
                  <a:pt x="42" y="3"/>
                  <a:pt x="43" y="0"/>
                  <a:pt x="4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9"/>
          <p:cNvSpPr/>
          <p:nvPr/>
        </p:nvSpPr>
        <p:spPr>
          <a:xfrm>
            <a:off x="4294187" y="4068762"/>
            <a:ext cx="1855787" cy="950912"/>
          </a:xfrm>
          <a:prstGeom prst="wedgeRoundRectCallout">
            <a:avLst>
              <a:gd name="adj1" fmla="val 23041"/>
              <a:gd name="adj2" fmla="val -3497"/>
              <a:gd name="adj3" fmla="val 0"/>
            </a:avLst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Comprueba resto “0“ y da por aprobado</a:t>
            </a:r>
            <a:endParaRPr/>
          </a:p>
        </p:txBody>
      </p:sp>
      <p:sp>
        <p:nvSpPr>
          <p:cNvPr id="482" name="Google Shape;482;p19"/>
          <p:cNvSpPr txBox="1"/>
          <p:nvPr/>
        </p:nvSpPr>
        <p:spPr>
          <a:xfrm>
            <a:off x="487362" y="5370512"/>
            <a:ext cx="75565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Inconvenientes del método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pude producir un error que mantenga resto cero ( en el ej. 15  25 )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puede no tener resto cero con el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dado</a:t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7277100" y="5681662"/>
            <a:ext cx="123825" cy="258762"/>
          </a:xfrm>
          <a:prstGeom prst="lightningBol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07" name="Google Shape;107;p2" descr="Large confetti"/>
          <p:cNvSpPr txBox="1"/>
          <p:nvPr/>
        </p:nvSpPr>
        <p:spPr>
          <a:xfrm>
            <a:off x="436562" y="11350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 Link Layer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Puntos a Considerar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50862" y="2587625"/>
            <a:ext cx="8318500" cy="378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provistos por la capa</a:t>
            </a:r>
            <a:endParaRPr/>
          </a:p>
          <a:p>
            <a:pPr marL="9906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rmado de Tramas</a:t>
            </a:r>
            <a:endParaRPr/>
          </a:p>
          <a:p>
            <a:pPr marL="9906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 de errores</a:t>
            </a:r>
            <a:endParaRPr/>
          </a:p>
          <a:p>
            <a:pPr marL="99060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</a:t>
            </a: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ontrol de flujo</a:t>
            </a:r>
            <a:endParaRPr/>
          </a:p>
        </p:txBody>
      </p:sp>
      <p:graphicFrame>
        <p:nvGraphicFramePr>
          <p:cNvPr id="109" name="Google Shape;109;p2"/>
          <p:cNvGraphicFramePr/>
          <p:nvPr>
            <p:extLst>
              <p:ext uri="{D42A27DB-BD31-4B8C-83A1-F6EECF244321}">
                <p14:modId xmlns:p14="http://schemas.microsoft.com/office/powerpoint/2010/main" val="1844626589"/>
              </p:ext>
            </p:extLst>
          </p:nvPr>
        </p:nvGraphicFramePr>
        <p:xfrm>
          <a:off x="2265118" y="4752364"/>
          <a:ext cx="278447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4" imgW="2784475" imgH="1311275" progId="Paint.Picture">
                  <p:embed/>
                </p:oleObj>
              </mc:Choice>
              <mc:Fallback>
                <p:oleObj r:id="rId4" imgW="2784475" imgH="1311275" progId="Paint.Picture">
                  <p:embed/>
                  <p:pic>
                    <p:nvPicPr>
                      <p:cNvPr id="109" name="Google Shape;109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265118" y="4752364"/>
                        <a:ext cx="278447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489" name="Google Shape;489;p20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CRC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Fundamento</a:t>
            </a:r>
            <a:endParaRPr/>
          </a:p>
        </p:txBody>
      </p:sp>
      <p:sp>
        <p:nvSpPr>
          <p:cNvPr id="490" name="Google Shape;490;p20"/>
          <p:cNvSpPr txBox="1"/>
          <p:nvPr/>
        </p:nvSpPr>
        <p:spPr>
          <a:xfrm>
            <a:off x="698500" y="974725"/>
            <a:ext cx="7334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Suponga que </a:t>
            </a:r>
            <a:r>
              <a:rPr lang="en-US" sz="18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Tx </a:t>
            </a: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18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comparten un mismo polinomio generador </a:t>
            </a:r>
            <a:r>
              <a:rPr lang="en-US" sz="18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G(x)</a:t>
            </a: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995362" y="2000250"/>
            <a:ext cx="1776412" cy="16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20"/>
          <p:cNvGrpSpPr/>
          <p:nvPr/>
        </p:nvGrpSpPr>
        <p:grpSpPr>
          <a:xfrm>
            <a:off x="1343025" y="1941512"/>
            <a:ext cx="1025525" cy="900112"/>
            <a:chOff x="820" y="1518"/>
            <a:chExt cx="646" cy="567"/>
          </a:xfrm>
        </p:grpSpPr>
        <p:sp>
          <p:nvSpPr>
            <p:cNvPr id="493" name="Google Shape;493;p20"/>
            <p:cNvSpPr/>
            <p:nvPr/>
          </p:nvSpPr>
          <p:spPr>
            <a:xfrm>
              <a:off x="1062" y="1518"/>
              <a:ext cx="352" cy="389"/>
            </a:xfrm>
            <a:custGeom>
              <a:avLst/>
              <a:gdLst/>
              <a:ahLst/>
              <a:cxnLst/>
              <a:rect l="l" t="t" r="r" b="b"/>
              <a:pathLst>
                <a:path w="705" h="778" extrusionOk="0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1082" y="1538"/>
              <a:ext cx="313" cy="349"/>
            </a:xfrm>
            <a:custGeom>
              <a:avLst/>
              <a:gdLst/>
              <a:ahLst/>
              <a:cxnLst/>
              <a:rect l="l" t="t" r="r" b="b"/>
              <a:pathLst>
                <a:path w="625" h="697" extrusionOk="0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1116" y="1573"/>
              <a:ext cx="248" cy="238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0"/>
            <p:cNvSpPr txBox="1"/>
            <p:nvPr/>
          </p:nvSpPr>
          <p:spPr>
            <a:xfrm>
              <a:off x="1000" y="1926"/>
              <a:ext cx="466" cy="1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20"/>
            <p:cNvSpPr txBox="1"/>
            <p:nvPr/>
          </p:nvSpPr>
          <p:spPr>
            <a:xfrm>
              <a:off x="1020" y="1947"/>
              <a:ext cx="426" cy="110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0"/>
            <p:cNvSpPr txBox="1"/>
            <p:nvPr/>
          </p:nvSpPr>
          <p:spPr>
            <a:xfrm>
              <a:off x="1282" y="1985"/>
              <a:ext cx="124" cy="19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0"/>
            <p:cNvSpPr txBox="1"/>
            <p:nvPr/>
          </p:nvSpPr>
          <p:spPr>
            <a:xfrm>
              <a:off x="1217" y="1850"/>
              <a:ext cx="45" cy="20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820" y="1704"/>
              <a:ext cx="248" cy="381"/>
            </a:xfrm>
            <a:custGeom>
              <a:avLst/>
              <a:gdLst/>
              <a:ahLst/>
              <a:cxnLst/>
              <a:rect l="l" t="t" r="r" b="b"/>
              <a:pathLst>
                <a:path w="496" h="763" extrusionOk="0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840" y="1982"/>
              <a:ext cx="96" cy="83"/>
            </a:xfrm>
            <a:custGeom>
              <a:avLst/>
              <a:gdLst/>
              <a:ahLst/>
              <a:cxnLst/>
              <a:rect l="l" t="t" r="r" b="b"/>
              <a:pathLst>
                <a:path w="193" h="167" extrusionOk="0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850" y="1937"/>
              <a:ext cx="76" cy="25"/>
            </a:xfrm>
            <a:custGeom>
              <a:avLst/>
              <a:gdLst/>
              <a:ahLst/>
              <a:cxnLst/>
              <a:rect l="l" t="t" r="r" b="b"/>
              <a:pathLst>
                <a:path w="151" h="48" extrusionOk="0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1152" y="1606"/>
              <a:ext cx="171" cy="172"/>
            </a:xfrm>
            <a:custGeom>
              <a:avLst/>
              <a:gdLst/>
              <a:ahLst/>
              <a:cxnLst/>
              <a:rect l="l" t="t" r="r" b="b"/>
              <a:pathLst>
                <a:path w="343" h="346" extrusionOk="0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1270" y="1625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83" h="118" extrusionOk="0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1244" y="1696"/>
              <a:ext cx="30" cy="69"/>
            </a:xfrm>
            <a:custGeom>
              <a:avLst/>
              <a:gdLst/>
              <a:ahLst/>
              <a:cxnLst/>
              <a:rect l="l" t="t" r="r" b="b"/>
              <a:pathLst>
                <a:path w="60" h="137" extrusionOk="0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1204" y="1696"/>
              <a:ext cx="28" cy="69"/>
            </a:xfrm>
            <a:custGeom>
              <a:avLst/>
              <a:gdLst/>
              <a:ahLst/>
              <a:cxnLst/>
              <a:rect l="l" t="t" r="r" b="b"/>
              <a:pathLst>
                <a:path w="57" h="137" extrusionOk="0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1204" y="1619"/>
              <a:ext cx="28" cy="65"/>
            </a:xfrm>
            <a:custGeom>
              <a:avLst/>
              <a:gdLst/>
              <a:ahLst/>
              <a:cxnLst/>
              <a:rect l="l" t="t" r="r" b="b"/>
              <a:pathLst>
                <a:path w="57" h="129" extrusionOk="0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1244" y="1619"/>
              <a:ext cx="30" cy="65"/>
            </a:xfrm>
            <a:custGeom>
              <a:avLst/>
              <a:gdLst/>
              <a:ahLst/>
              <a:cxnLst/>
              <a:rect l="l" t="t" r="r" b="b"/>
              <a:pathLst>
                <a:path w="60" h="130" extrusionOk="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165" y="1623"/>
              <a:ext cx="45" cy="61"/>
            </a:xfrm>
            <a:custGeom>
              <a:avLst/>
              <a:gdLst/>
              <a:ahLst/>
              <a:cxnLst/>
              <a:rect l="l" t="t" r="r" b="b"/>
              <a:pathLst>
                <a:path w="90" h="121" extrusionOk="0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0"/>
            <p:cNvSpPr/>
            <p:nvPr/>
          </p:nvSpPr>
          <p:spPr>
            <a:xfrm>
              <a:off x="1165" y="1696"/>
              <a:ext cx="43" cy="62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1272" y="1696"/>
              <a:ext cx="39" cy="61"/>
            </a:xfrm>
            <a:custGeom>
              <a:avLst/>
              <a:gdLst/>
              <a:ahLst/>
              <a:cxnLst/>
              <a:rect l="l" t="t" r="r" b="b"/>
              <a:pathLst>
                <a:path w="78" h="121" extrusionOk="0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0"/>
            <p:cNvSpPr/>
            <p:nvPr/>
          </p:nvSpPr>
          <p:spPr>
            <a:xfrm>
              <a:off x="1043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1075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1107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1139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1043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1075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1107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1139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1043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075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1107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1139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99FFCC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20"/>
          <p:cNvGrpSpPr/>
          <p:nvPr/>
        </p:nvGrpSpPr>
        <p:grpSpPr>
          <a:xfrm>
            <a:off x="6108700" y="1901825"/>
            <a:ext cx="1025525" cy="900112"/>
            <a:chOff x="820" y="1518"/>
            <a:chExt cx="646" cy="567"/>
          </a:xfrm>
        </p:grpSpPr>
        <p:sp>
          <p:nvSpPr>
            <p:cNvPr id="525" name="Google Shape;525;p20"/>
            <p:cNvSpPr/>
            <p:nvPr/>
          </p:nvSpPr>
          <p:spPr>
            <a:xfrm>
              <a:off x="1062" y="1518"/>
              <a:ext cx="352" cy="389"/>
            </a:xfrm>
            <a:custGeom>
              <a:avLst/>
              <a:gdLst/>
              <a:ahLst/>
              <a:cxnLst/>
              <a:rect l="l" t="t" r="r" b="b"/>
              <a:pathLst>
                <a:path w="705" h="778" extrusionOk="0">
                  <a:moveTo>
                    <a:pt x="705" y="0"/>
                  </a:moveTo>
                  <a:lnTo>
                    <a:pt x="0" y="0"/>
                  </a:lnTo>
                  <a:lnTo>
                    <a:pt x="0" y="718"/>
                  </a:lnTo>
                  <a:lnTo>
                    <a:pt x="207" y="718"/>
                  </a:lnTo>
                  <a:lnTo>
                    <a:pt x="258" y="778"/>
                  </a:lnTo>
                  <a:lnTo>
                    <a:pt x="455" y="778"/>
                  </a:lnTo>
                  <a:lnTo>
                    <a:pt x="510" y="718"/>
                  </a:lnTo>
                  <a:lnTo>
                    <a:pt x="705" y="718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1082" y="1538"/>
              <a:ext cx="313" cy="349"/>
            </a:xfrm>
            <a:custGeom>
              <a:avLst/>
              <a:gdLst/>
              <a:ahLst/>
              <a:cxnLst/>
              <a:rect l="l" t="t" r="r" b="b"/>
              <a:pathLst>
                <a:path w="625" h="697" extrusionOk="0">
                  <a:moveTo>
                    <a:pt x="397" y="697"/>
                  </a:moveTo>
                  <a:lnTo>
                    <a:pt x="236" y="697"/>
                  </a:lnTo>
                  <a:lnTo>
                    <a:pt x="185" y="637"/>
                  </a:lnTo>
                  <a:lnTo>
                    <a:pt x="0" y="637"/>
                  </a:lnTo>
                  <a:lnTo>
                    <a:pt x="0" y="0"/>
                  </a:lnTo>
                  <a:lnTo>
                    <a:pt x="625" y="0"/>
                  </a:lnTo>
                  <a:lnTo>
                    <a:pt x="625" y="637"/>
                  </a:lnTo>
                  <a:lnTo>
                    <a:pt x="453" y="637"/>
                  </a:lnTo>
                  <a:lnTo>
                    <a:pt x="397" y="697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0"/>
            <p:cNvSpPr txBox="1"/>
            <p:nvPr/>
          </p:nvSpPr>
          <p:spPr>
            <a:xfrm>
              <a:off x="1116" y="1573"/>
              <a:ext cx="248" cy="238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1000" y="1926"/>
              <a:ext cx="466" cy="15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1020" y="1947"/>
              <a:ext cx="426" cy="11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0"/>
            <p:cNvSpPr txBox="1"/>
            <p:nvPr/>
          </p:nvSpPr>
          <p:spPr>
            <a:xfrm>
              <a:off x="1282" y="1985"/>
              <a:ext cx="124" cy="19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0"/>
            <p:cNvSpPr txBox="1"/>
            <p:nvPr/>
          </p:nvSpPr>
          <p:spPr>
            <a:xfrm>
              <a:off x="1217" y="1850"/>
              <a:ext cx="45" cy="20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820" y="1704"/>
              <a:ext cx="248" cy="381"/>
            </a:xfrm>
            <a:custGeom>
              <a:avLst/>
              <a:gdLst/>
              <a:ahLst/>
              <a:cxnLst/>
              <a:rect l="l" t="t" r="r" b="b"/>
              <a:pathLst>
                <a:path w="496" h="763" extrusionOk="0">
                  <a:moveTo>
                    <a:pt x="119" y="429"/>
                  </a:moveTo>
                  <a:lnTo>
                    <a:pt x="94" y="436"/>
                  </a:lnTo>
                  <a:lnTo>
                    <a:pt x="71" y="447"/>
                  </a:lnTo>
                  <a:lnTo>
                    <a:pt x="52" y="463"/>
                  </a:lnTo>
                  <a:lnTo>
                    <a:pt x="34" y="484"/>
                  </a:lnTo>
                  <a:lnTo>
                    <a:pt x="19" y="507"/>
                  </a:lnTo>
                  <a:lnTo>
                    <a:pt x="9" y="535"/>
                  </a:lnTo>
                  <a:lnTo>
                    <a:pt x="2" y="564"/>
                  </a:lnTo>
                  <a:lnTo>
                    <a:pt x="0" y="595"/>
                  </a:lnTo>
                  <a:lnTo>
                    <a:pt x="1" y="613"/>
                  </a:lnTo>
                  <a:lnTo>
                    <a:pt x="3" y="631"/>
                  </a:lnTo>
                  <a:lnTo>
                    <a:pt x="8" y="650"/>
                  </a:lnTo>
                  <a:lnTo>
                    <a:pt x="14" y="666"/>
                  </a:lnTo>
                  <a:lnTo>
                    <a:pt x="21" y="683"/>
                  </a:lnTo>
                  <a:lnTo>
                    <a:pt x="29" y="698"/>
                  </a:lnTo>
                  <a:lnTo>
                    <a:pt x="39" y="712"/>
                  </a:lnTo>
                  <a:lnTo>
                    <a:pt x="51" y="725"/>
                  </a:lnTo>
                  <a:lnTo>
                    <a:pt x="60" y="733"/>
                  </a:lnTo>
                  <a:lnTo>
                    <a:pt x="70" y="741"/>
                  </a:lnTo>
                  <a:lnTo>
                    <a:pt x="80" y="748"/>
                  </a:lnTo>
                  <a:lnTo>
                    <a:pt x="91" y="752"/>
                  </a:lnTo>
                  <a:lnTo>
                    <a:pt x="101" y="757"/>
                  </a:lnTo>
                  <a:lnTo>
                    <a:pt x="113" y="760"/>
                  </a:lnTo>
                  <a:lnTo>
                    <a:pt x="124" y="762"/>
                  </a:lnTo>
                  <a:lnTo>
                    <a:pt x="136" y="763"/>
                  </a:lnTo>
                  <a:lnTo>
                    <a:pt x="147" y="762"/>
                  </a:lnTo>
                  <a:lnTo>
                    <a:pt x="160" y="760"/>
                  </a:lnTo>
                  <a:lnTo>
                    <a:pt x="170" y="757"/>
                  </a:lnTo>
                  <a:lnTo>
                    <a:pt x="182" y="752"/>
                  </a:lnTo>
                  <a:lnTo>
                    <a:pt x="192" y="748"/>
                  </a:lnTo>
                  <a:lnTo>
                    <a:pt x="203" y="741"/>
                  </a:lnTo>
                  <a:lnTo>
                    <a:pt x="213" y="733"/>
                  </a:lnTo>
                  <a:lnTo>
                    <a:pt x="222" y="725"/>
                  </a:lnTo>
                  <a:lnTo>
                    <a:pt x="234" y="712"/>
                  </a:lnTo>
                  <a:lnTo>
                    <a:pt x="244" y="698"/>
                  </a:lnTo>
                  <a:lnTo>
                    <a:pt x="252" y="683"/>
                  </a:lnTo>
                  <a:lnTo>
                    <a:pt x="260" y="666"/>
                  </a:lnTo>
                  <a:lnTo>
                    <a:pt x="265" y="650"/>
                  </a:lnTo>
                  <a:lnTo>
                    <a:pt x="269" y="631"/>
                  </a:lnTo>
                  <a:lnTo>
                    <a:pt x="272" y="613"/>
                  </a:lnTo>
                  <a:lnTo>
                    <a:pt x="273" y="595"/>
                  </a:lnTo>
                  <a:lnTo>
                    <a:pt x="272" y="576"/>
                  </a:lnTo>
                  <a:lnTo>
                    <a:pt x="269" y="558"/>
                  </a:lnTo>
                  <a:lnTo>
                    <a:pt x="265" y="539"/>
                  </a:lnTo>
                  <a:lnTo>
                    <a:pt x="260" y="522"/>
                  </a:lnTo>
                  <a:lnTo>
                    <a:pt x="252" y="506"/>
                  </a:lnTo>
                  <a:lnTo>
                    <a:pt x="244" y="491"/>
                  </a:lnTo>
                  <a:lnTo>
                    <a:pt x="234" y="477"/>
                  </a:lnTo>
                  <a:lnTo>
                    <a:pt x="222" y="464"/>
                  </a:lnTo>
                  <a:lnTo>
                    <a:pt x="215" y="458"/>
                  </a:lnTo>
                  <a:lnTo>
                    <a:pt x="207" y="452"/>
                  </a:lnTo>
                  <a:lnTo>
                    <a:pt x="200" y="446"/>
                  </a:lnTo>
                  <a:lnTo>
                    <a:pt x="192" y="441"/>
                  </a:lnTo>
                  <a:lnTo>
                    <a:pt x="184" y="437"/>
                  </a:lnTo>
                  <a:lnTo>
                    <a:pt x="175" y="433"/>
                  </a:lnTo>
                  <a:lnTo>
                    <a:pt x="167" y="431"/>
                  </a:lnTo>
                  <a:lnTo>
                    <a:pt x="158" y="429"/>
                  </a:lnTo>
                  <a:lnTo>
                    <a:pt x="161" y="388"/>
                  </a:lnTo>
                  <a:lnTo>
                    <a:pt x="169" y="349"/>
                  </a:lnTo>
                  <a:lnTo>
                    <a:pt x="181" y="309"/>
                  </a:lnTo>
                  <a:lnTo>
                    <a:pt x="196" y="271"/>
                  </a:lnTo>
                  <a:lnTo>
                    <a:pt x="215" y="233"/>
                  </a:lnTo>
                  <a:lnTo>
                    <a:pt x="236" y="198"/>
                  </a:lnTo>
                  <a:lnTo>
                    <a:pt x="261" y="165"/>
                  </a:lnTo>
                  <a:lnTo>
                    <a:pt x="289" y="135"/>
                  </a:lnTo>
                  <a:lnTo>
                    <a:pt x="297" y="127"/>
                  </a:lnTo>
                  <a:lnTo>
                    <a:pt x="306" y="119"/>
                  </a:lnTo>
                  <a:lnTo>
                    <a:pt x="315" y="110"/>
                  </a:lnTo>
                  <a:lnTo>
                    <a:pt x="326" y="102"/>
                  </a:lnTo>
                  <a:lnTo>
                    <a:pt x="337" y="93"/>
                  </a:lnTo>
                  <a:lnTo>
                    <a:pt x="349" y="85"/>
                  </a:lnTo>
                  <a:lnTo>
                    <a:pt x="360" y="79"/>
                  </a:lnTo>
                  <a:lnTo>
                    <a:pt x="374" y="72"/>
                  </a:lnTo>
                  <a:lnTo>
                    <a:pt x="387" y="65"/>
                  </a:lnTo>
                  <a:lnTo>
                    <a:pt x="401" y="59"/>
                  </a:lnTo>
                  <a:lnTo>
                    <a:pt x="416" y="53"/>
                  </a:lnTo>
                  <a:lnTo>
                    <a:pt x="431" y="49"/>
                  </a:lnTo>
                  <a:lnTo>
                    <a:pt x="446" y="45"/>
                  </a:lnTo>
                  <a:lnTo>
                    <a:pt x="463" y="43"/>
                  </a:lnTo>
                  <a:lnTo>
                    <a:pt x="479" y="42"/>
                  </a:lnTo>
                  <a:lnTo>
                    <a:pt x="496" y="41"/>
                  </a:lnTo>
                  <a:lnTo>
                    <a:pt x="496" y="0"/>
                  </a:lnTo>
                  <a:lnTo>
                    <a:pt x="457" y="2"/>
                  </a:lnTo>
                  <a:lnTo>
                    <a:pt x="420" y="11"/>
                  </a:lnTo>
                  <a:lnTo>
                    <a:pt x="383" y="22"/>
                  </a:lnTo>
                  <a:lnTo>
                    <a:pt x="350" y="38"/>
                  </a:lnTo>
                  <a:lnTo>
                    <a:pt x="317" y="58"/>
                  </a:lnTo>
                  <a:lnTo>
                    <a:pt x="287" y="82"/>
                  </a:lnTo>
                  <a:lnTo>
                    <a:pt x="258" y="107"/>
                  </a:lnTo>
                  <a:lnTo>
                    <a:pt x="231" y="137"/>
                  </a:lnTo>
                  <a:lnTo>
                    <a:pt x="207" y="168"/>
                  </a:lnTo>
                  <a:lnTo>
                    <a:pt x="186" y="203"/>
                  </a:lnTo>
                  <a:lnTo>
                    <a:pt x="167" y="237"/>
                  </a:lnTo>
                  <a:lnTo>
                    <a:pt x="151" y="274"/>
                  </a:lnTo>
                  <a:lnTo>
                    <a:pt x="138" y="312"/>
                  </a:lnTo>
                  <a:lnTo>
                    <a:pt x="129" y="352"/>
                  </a:lnTo>
                  <a:lnTo>
                    <a:pt x="122" y="390"/>
                  </a:lnTo>
                  <a:lnTo>
                    <a:pt x="119" y="429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40" y="1982"/>
              <a:ext cx="96" cy="83"/>
            </a:xfrm>
            <a:custGeom>
              <a:avLst/>
              <a:gdLst/>
              <a:ahLst/>
              <a:cxnLst/>
              <a:rect l="l" t="t" r="r" b="b"/>
              <a:pathLst>
                <a:path w="193" h="167" extrusionOk="0">
                  <a:moveTo>
                    <a:pt x="96" y="167"/>
                  </a:moveTo>
                  <a:lnTo>
                    <a:pt x="88" y="167"/>
                  </a:lnTo>
                  <a:lnTo>
                    <a:pt x="81" y="166"/>
                  </a:lnTo>
                  <a:lnTo>
                    <a:pt x="73" y="164"/>
                  </a:lnTo>
                  <a:lnTo>
                    <a:pt x="66" y="161"/>
                  </a:lnTo>
                  <a:lnTo>
                    <a:pt x="59" y="157"/>
                  </a:lnTo>
                  <a:lnTo>
                    <a:pt x="52" y="153"/>
                  </a:lnTo>
                  <a:lnTo>
                    <a:pt x="45" y="148"/>
                  </a:lnTo>
                  <a:lnTo>
                    <a:pt x="38" y="142"/>
                  </a:lnTo>
                  <a:lnTo>
                    <a:pt x="30" y="132"/>
                  </a:lnTo>
                  <a:lnTo>
                    <a:pt x="22" y="121"/>
                  </a:lnTo>
                  <a:lnTo>
                    <a:pt x="15" y="109"/>
                  </a:lnTo>
                  <a:lnTo>
                    <a:pt x="11" y="96"/>
                  </a:lnTo>
                  <a:lnTo>
                    <a:pt x="6" y="83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188" y="0"/>
                  </a:lnTo>
                  <a:lnTo>
                    <a:pt x="189" y="10"/>
                  </a:lnTo>
                  <a:lnTo>
                    <a:pt x="191" y="20"/>
                  </a:lnTo>
                  <a:lnTo>
                    <a:pt x="193" y="29"/>
                  </a:lnTo>
                  <a:lnTo>
                    <a:pt x="193" y="40"/>
                  </a:lnTo>
                  <a:lnTo>
                    <a:pt x="190" y="65"/>
                  </a:lnTo>
                  <a:lnTo>
                    <a:pt x="184" y="89"/>
                  </a:lnTo>
                  <a:lnTo>
                    <a:pt x="176" y="111"/>
                  </a:lnTo>
                  <a:lnTo>
                    <a:pt x="164" y="129"/>
                  </a:lnTo>
                  <a:lnTo>
                    <a:pt x="150" y="146"/>
                  </a:lnTo>
                  <a:lnTo>
                    <a:pt x="134" y="157"/>
                  </a:lnTo>
                  <a:lnTo>
                    <a:pt x="115" y="165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50" y="1937"/>
              <a:ext cx="76" cy="25"/>
            </a:xfrm>
            <a:custGeom>
              <a:avLst/>
              <a:gdLst/>
              <a:ahLst/>
              <a:cxnLst/>
              <a:rect l="l" t="t" r="r" b="b"/>
              <a:pathLst>
                <a:path w="151" h="48" extrusionOk="0">
                  <a:moveTo>
                    <a:pt x="151" y="48"/>
                  </a:moveTo>
                  <a:lnTo>
                    <a:pt x="0" y="48"/>
                  </a:lnTo>
                  <a:lnTo>
                    <a:pt x="3" y="42"/>
                  </a:lnTo>
                  <a:lnTo>
                    <a:pt x="8" y="37"/>
                  </a:lnTo>
                  <a:lnTo>
                    <a:pt x="13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5"/>
                  </a:lnTo>
                  <a:lnTo>
                    <a:pt x="38" y="10"/>
                  </a:lnTo>
                  <a:lnTo>
                    <a:pt x="45" y="7"/>
                  </a:lnTo>
                  <a:lnTo>
                    <a:pt x="52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3"/>
                  </a:lnTo>
                  <a:lnTo>
                    <a:pt x="106" y="7"/>
                  </a:lnTo>
                  <a:lnTo>
                    <a:pt x="113" y="10"/>
                  </a:lnTo>
                  <a:lnTo>
                    <a:pt x="120" y="15"/>
                  </a:lnTo>
                  <a:lnTo>
                    <a:pt x="127" y="19"/>
                  </a:lnTo>
                  <a:lnTo>
                    <a:pt x="132" y="25"/>
                  </a:lnTo>
                  <a:lnTo>
                    <a:pt x="137" y="31"/>
                  </a:lnTo>
                  <a:lnTo>
                    <a:pt x="142" y="37"/>
                  </a:lnTo>
                  <a:lnTo>
                    <a:pt x="146" y="42"/>
                  </a:lnTo>
                  <a:lnTo>
                    <a:pt x="151" y="48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152" y="1606"/>
              <a:ext cx="171" cy="172"/>
            </a:xfrm>
            <a:custGeom>
              <a:avLst/>
              <a:gdLst/>
              <a:ahLst/>
              <a:cxnLst/>
              <a:rect l="l" t="t" r="r" b="b"/>
              <a:pathLst>
                <a:path w="343" h="346" extrusionOk="0">
                  <a:moveTo>
                    <a:pt x="343" y="172"/>
                  </a:moveTo>
                  <a:lnTo>
                    <a:pt x="341" y="155"/>
                  </a:lnTo>
                  <a:lnTo>
                    <a:pt x="339" y="138"/>
                  </a:lnTo>
                  <a:lnTo>
                    <a:pt x="336" y="122"/>
                  </a:lnTo>
                  <a:lnTo>
                    <a:pt x="330" y="106"/>
                  </a:lnTo>
                  <a:lnTo>
                    <a:pt x="323" y="91"/>
                  </a:lnTo>
                  <a:lnTo>
                    <a:pt x="314" y="77"/>
                  </a:lnTo>
                  <a:lnTo>
                    <a:pt x="303" y="64"/>
                  </a:lnTo>
                  <a:lnTo>
                    <a:pt x="292" y="51"/>
                  </a:lnTo>
                  <a:lnTo>
                    <a:pt x="279" y="39"/>
                  </a:lnTo>
                  <a:lnTo>
                    <a:pt x="267" y="29"/>
                  </a:lnTo>
                  <a:lnTo>
                    <a:pt x="252" y="20"/>
                  </a:lnTo>
                  <a:lnTo>
                    <a:pt x="238" y="13"/>
                  </a:lnTo>
                  <a:lnTo>
                    <a:pt x="222" y="7"/>
                  </a:lnTo>
                  <a:lnTo>
                    <a:pt x="205" y="4"/>
                  </a:lnTo>
                  <a:lnTo>
                    <a:pt x="189" y="1"/>
                  </a:lnTo>
                  <a:lnTo>
                    <a:pt x="172" y="0"/>
                  </a:lnTo>
                  <a:lnTo>
                    <a:pt x="138" y="4"/>
                  </a:lnTo>
                  <a:lnTo>
                    <a:pt x="105" y="14"/>
                  </a:lnTo>
                  <a:lnTo>
                    <a:pt x="76" y="30"/>
                  </a:lnTo>
                  <a:lnTo>
                    <a:pt x="51" y="51"/>
                  </a:lnTo>
                  <a:lnTo>
                    <a:pt x="30" y="76"/>
                  </a:lnTo>
                  <a:lnTo>
                    <a:pt x="14" y="105"/>
                  </a:lnTo>
                  <a:lnTo>
                    <a:pt x="4" y="137"/>
                  </a:lnTo>
                  <a:lnTo>
                    <a:pt x="0" y="172"/>
                  </a:lnTo>
                  <a:lnTo>
                    <a:pt x="2" y="189"/>
                  </a:lnTo>
                  <a:lnTo>
                    <a:pt x="4" y="205"/>
                  </a:lnTo>
                  <a:lnTo>
                    <a:pt x="9" y="221"/>
                  </a:lnTo>
                  <a:lnTo>
                    <a:pt x="14" y="238"/>
                  </a:lnTo>
                  <a:lnTo>
                    <a:pt x="21" y="252"/>
                  </a:lnTo>
                  <a:lnTo>
                    <a:pt x="29" y="266"/>
                  </a:lnTo>
                  <a:lnTo>
                    <a:pt x="40" y="280"/>
                  </a:lnTo>
                  <a:lnTo>
                    <a:pt x="51" y="293"/>
                  </a:lnTo>
                  <a:lnTo>
                    <a:pt x="62" y="302"/>
                  </a:lnTo>
                  <a:lnTo>
                    <a:pt x="72" y="311"/>
                  </a:lnTo>
                  <a:lnTo>
                    <a:pt x="83" y="318"/>
                  </a:lnTo>
                  <a:lnTo>
                    <a:pt x="96" y="325"/>
                  </a:lnTo>
                  <a:lnTo>
                    <a:pt x="108" y="331"/>
                  </a:lnTo>
                  <a:lnTo>
                    <a:pt x="121" y="335"/>
                  </a:lnTo>
                  <a:lnTo>
                    <a:pt x="134" y="339"/>
                  </a:lnTo>
                  <a:lnTo>
                    <a:pt x="148" y="341"/>
                  </a:lnTo>
                  <a:lnTo>
                    <a:pt x="154" y="342"/>
                  </a:lnTo>
                  <a:lnTo>
                    <a:pt x="158" y="345"/>
                  </a:lnTo>
                  <a:lnTo>
                    <a:pt x="164" y="346"/>
                  </a:lnTo>
                  <a:lnTo>
                    <a:pt x="169" y="346"/>
                  </a:lnTo>
                  <a:lnTo>
                    <a:pt x="169" y="342"/>
                  </a:lnTo>
                  <a:lnTo>
                    <a:pt x="172" y="342"/>
                  </a:lnTo>
                  <a:lnTo>
                    <a:pt x="176" y="342"/>
                  </a:lnTo>
                  <a:lnTo>
                    <a:pt x="178" y="342"/>
                  </a:lnTo>
                  <a:lnTo>
                    <a:pt x="181" y="342"/>
                  </a:lnTo>
                  <a:lnTo>
                    <a:pt x="181" y="346"/>
                  </a:lnTo>
                  <a:lnTo>
                    <a:pt x="187" y="346"/>
                  </a:lnTo>
                  <a:lnTo>
                    <a:pt x="193" y="345"/>
                  </a:lnTo>
                  <a:lnTo>
                    <a:pt x="199" y="342"/>
                  </a:lnTo>
                  <a:lnTo>
                    <a:pt x="204" y="340"/>
                  </a:lnTo>
                  <a:lnTo>
                    <a:pt x="216" y="337"/>
                  </a:lnTo>
                  <a:lnTo>
                    <a:pt x="229" y="333"/>
                  </a:lnTo>
                  <a:lnTo>
                    <a:pt x="240" y="329"/>
                  </a:lnTo>
                  <a:lnTo>
                    <a:pt x="252" y="323"/>
                  </a:lnTo>
                  <a:lnTo>
                    <a:pt x="262" y="317"/>
                  </a:lnTo>
                  <a:lnTo>
                    <a:pt x="272" y="309"/>
                  </a:lnTo>
                  <a:lnTo>
                    <a:pt x="283" y="302"/>
                  </a:lnTo>
                  <a:lnTo>
                    <a:pt x="292" y="293"/>
                  </a:lnTo>
                  <a:lnTo>
                    <a:pt x="303" y="280"/>
                  </a:lnTo>
                  <a:lnTo>
                    <a:pt x="314" y="266"/>
                  </a:lnTo>
                  <a:lnTo>
                    <a:pt x="323" y="252"/>
                  </a:lnTo>
                  <a:lnTo>
                    <a:pt x="330" y="238"/>
                  </a:lnTo>
                  <a:lnTo>
                    <a:pt x="336" y="221"/>
                  </a:lnTo>
                  <a:lnTo>
                    <a:pt x="339" y="205"/>
                  </a:lnTo>
                  <a:lnTo>
                    <a:pt x="341" y="189"/>
                  </a:lnTo>
                  <a:lnTo>
                    <a:pt x="343" y="172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1270" y="1625"/>
              <a:ext cx="41" cy="59"/>
            </a:xfrm>
            <a:custGeom>
              <a:avLst/>
              <a:gdLst/>
              <a:ahLst/>
              <a:cxnLst/>
              <a:rect l="l" t="t" r="r" b="b"/>
              <a:pathLst>
                <a:path w="83" h="118" extrusionOk="0">
                  <a:moveTo>
                    <a:pt x="83" y="118"/>
                  </a:moveTo>
                  <a:lnTo>
                    <a:pt x="34" y="118"/>
                  </a:lnTo>
                  <a:lnTo>
                    <a:pt x="30" y="83"/>
                  </a:lnTo>
                  <a:lnTo>
                    <a:pt x="23" y="52"/>
                  </a:lnTo>
                  <a:lnTo>
                    <a:pt x="13" y="23"/>
                  </a:lnTo>
                  <a:lnTo>
                    <a:pt x="0" y="0"/>
                  </a:lnTo>
                  <a:lnTo>
                    <a:pt x="6" y="3"/>
                  </a:lnTo>
                  <a:lnTo>
                    <a:pt x="12" y="6"/>
                  </a:lnTo>
                  <a:lnTo>
                    <a:pt x="17" y="10"/>
                  </a:lnTo>
                  <a:lnTo>
                    <a:pt x="22" y="12"/>
                  </a:lnTo>
                  <a:lnTo>
                    <a:pt x="27" y="16"/>
                  </a:lnTo>
                  <a:lnTo>
                    <a:pt x="32" y="20"/>
                  </a:lnTo>
                  <a:lnTo>
                    <a:pt x="36" y="23"/>
                  </a:lnTo>
                  <a:lnTo>
                    <a:pt x="41" y="28"/>
                  </a:lnTo>
                  <a:lnTo>
                    <a:pt x="49" y="37"/>
                  </a:lnTo>
                  <a:lnTo>
                    <a:pt x="57" y="48"/>
                  </a:lnTo>
                  <a:lnTo>
                    <a:pt x="64" y="58"/>
                  </a:lnTo>
                  <a:lnTo>
                    <a:pt x="70" y="69"/>
                  </a:lnTo>
                  <a:lnTo>
                    <a:pt x="75" y="81"/>
                  </a:lnTo>
                  <a:lnTo>
                    <a:pt x="79" y="94"/>
                  </a:lnTo>
                  <a:lnTo>
                    <a:pt x="81" y="105"/>
                  </a:lnTo>
                  <a:lnTo>
                    <a:pt x="83" y="118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1244" y="1696"/>
              <a:ext cx="30" cy="69"/>
            </a:xfrm>
            <a:custGeom>
              <a:avLst/>
              <a:gdLst/>
              <a:ahLst/>
              <a:cxnLst/>
              <a:rect l="l" t="t" r="r" b="b"/>
              <a:pathLst>
                <a:path w="60" h="137" extrusionOk="0">
                  <a:moveTo>
                    <a:pt x="11" y="136"/>
                  </a:moveTo>
                  <a:lnTo>
                    <a:pt x="9" y="136"/>
                  </a:lnTo>
                  <a:lnTo>
                    <a:pt x="6" y="136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0"/>
                  </a:lnTo>
                  <a:lnTo>
                    <a:pt x="60" y="0"/>
                  </a:lnTo>
                  <a:lnTo>
                    <a:pt x="59" y="25"/>
                  </a:lnTo>
                  <a:lnTo>
                    <a:pt x="55" y="48"/>
                  </a:lnTo>
                  <a:lnTo>
                    <a:pt x="50" y="69"/>
                  </a:lnTo>
                  <a:lnTo>
                    <a:pt x="45" y="89"/>
                  </a:lnTo>
                  <a:lnTo>
                    <a:pt x="38" y="105"/>
                  </a:lnTo>
                  <a:lnTo>
                    <a:pt x="30" y="119"/>
                  </a:lnTo>
                  <a:lnTo>
                    <a:pt x="20" y="129"/>
                  </a:lnTo>
                  <a:lnTo>
                    <a:pt x="11" y="136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204" y="1696"/>
              <a:ext cx="28" cy="69"/>
            </a:xfrm>
            <a:custGeom>
              <a:avLst/>
              <a:gdLst/>
              <a:ahLst/>
              <a:cxnLst/>
              <a:rect l="l" t="t" r="r" b="b"/>
              <a:pathLst>
                <a:path w="57" h="137" extrusionOk="0">
                  <a:moveTo>
                    <a:pt x="39" y="128"/>
                  </a:moveTo>
                  <a:lnTo>
                    <a:pt x="31" y="118"/>
                  </a:lnTo>
                  <a:lnTo>
                    <a:pt x="23" y="106"/>
                  </a:lnTo>
                  <a:lnTo>
                    <a:pt x="17" y="92"/>
                  </a:lnTo>
                  <a:lnTo>
                    <a:pt x="12" y="76"/>
                  </a:lnTo>
                  <a:lnTo>
                    <a:pt x="7" y="59"/>
                  </a:lnTo>
                  <a:lnTo>
                    <a:pt x="4" y="40"/>
                  </a:lnTo>
                  <a:lnTo>
                    <a:pt x="1" y="21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137"/>
                  </a:lnTo>
                  <a:lnTo>
                    <a:pt x="52" y="136"/>
                  </a:lnTo>
                  <a:lnTo>
                    <a:pt x="47" y="135"/>
                  </a:lnTo>
                  <a:lnTo>
                    <a:pt x="44" y="131"/>
                  </a:lnTo>
                  <a:lnTo>
                    <a:pt x="39" y="128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1204" y="1619"/>
              <a:ext cx="28" cy="65"/>
            </a:xfrm>
            <a:custGeom>
              <a:avLst/>
              <a:gdLst/>
              <a:ahLst/>
              <a:cxnLst/>
              <a:rect l="l" t="t" r="r" b="b"/>
              <a:pathLst>
                <a:path w="57" h="129" extrusionOk="0">
                  <a:moveTo>
                    <a:pt x="57" y="0"/>
                  </a:moveTo>
                  <a:lnTo>
                    <a:pt x="57" y="129"/>
                  </a:lnTo>
                  <a:lnTo>
                    <a:pt x="0" y="129"/>
                  </a:lnTo>
                  <a:lnTo>
                    <a:pt x="1" y="110"/>
                  </a:lnTo>
                  <a:lnTo>
                    <a:pt x="4" y="92"/>
                  </a:lnTo>
                  <a:lnTo>
                    <a:pt x="8" y="75"/>
                  </a:lnTo>
                  <a:lnTo>
                    <a:pt x="13" y="6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1" y="21"/>
                  </a:lnTo>
                  <a:lnTo>
                    <a:pt x="39" y="11"/>
                  </a:lnTo>
                  <a:lnTo>
                    <a:pt x="44" y="8"/>
                  </a:lnTo>
                  <a:lnTo>
                    <a:pt x="49" y="4"/>
                  </a:lnTo>
                  <a:lnTo>
                    <a:pt x="52" y="2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1244" y="1619"/>
              <a:ext cx="30" cy="65"/>
            </a:xfrm>
            <a:custGeom>
              <a:avLst/>
              <a:gdLst/>
              <a:ahLst/>
              <a:cxnLst/>
              <a:rect l="l" t="t" r="r" b="b"/>
              <a:pathLst>
                <a:path w="60" h="130" extrusionOk="0">
                  <a:moveTo>
                    <a:pt x="0" y="130"/>
                  </a:moveTo>
                  <a:lnTo>
                    <a:pt x="0" y="0"/>
                  </a:lnTo>
                  <a:lnTo>
                    <a:pt x="6" y="1"/>
                  </a:lnTo>
                  <a:lnTo>
                    <a:pt x="11" y="3"/>
                  </a:lnTo>
                  <a:lnTo>
                    <a:pt x="16" y="7"/>
                  </a:lnTo>
                  <a:lnTo>
                    <a:pt x="22" y="12"/>
                  </a:lnTo>
                  <a:lnTo>
                    <a:pt x="30" y="22"/>
                  </a:lnTo>
                  <a:lnTo>
                    <a:pt x="37" y="33"/>
                  </a:lnTo>
                  <a:lnTo>
                    <a:pt x="42" y="46"/>
                  </a:lnTo>
                  <a:lnTo>
                    <a:pt x="48" y="61"/>
                  </a:lnTo>
                  <a:lnTo>
                    <a:pt x="53" y="76"/>
                  </a:lnTo>
                  <a:lnTo>
                    <a:pt x="56" y="93"/>
                  </a:lnTo>
                  <a:lnTo>
                    <a:pt x="59" y="111"/>
                  </a:lnTo>
                  <a:lnTo>
                    <a:pt x="60" y="13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1165" y="1623"/>
              <a:ext cx="45" cy="61"/>
            </a:xfrm>
            <a:custGeom>
              <a:avLst/>
              <a:gdLst/>
              <a:ahLst/>
              <a:cxnLst/>
              <a:rect l="l" t="t" r="r" b="b"/>
              <a:pathLst>
                <a:path w="90" h="121" extrusionOk="0">
                  <a:moveTo>
                    <a:pt x="42" y="31"/>
                  </a:moveTo>
                  <a:lnTo>
                    <a:pt x="48" y="26"/>
                  </a:lnTo>
                  <a:lnTo>
                    <a:pt x="53" y="22"/>
                  </a:lnTo>
                  <a:lnTo>
                    <a:pt x="59" y="17"/>
                  </a:lnTo>
                  <a:lnTo>
                    <a:pt x="64" y="13"/>
                  </a:lnTo>
                  <a:lnTo>
                    <a:pt x="71" y="9"/>
                  </a:lnTo>
                  <a:lnTo>
                    <a:pt x="77" y="6"/>
                  </a:lnTo>
                  <a:lnTo>
                    <a:pt x="83" y="2"/>
                  </a:lnTo>
                  <a:lnTo>
                    <a:pt x="90" y="0"/>
                  </a:lnTo>
                  <a:lnTo>
                    <a:pt x="83" y="11"/>
                  </a:lnTo>
                  <a:lnTo>
                    <a:pt x="76" y="23"/>
                  </a:lnTo>
                  <a:lnTo>
                    <a:pt x="70" y="37"/>
                  </a:lnTo>
                  <a:lnTo>
                    <a:pt x="65" y="52"/>
                  </a:lnTo>
                  <a:lnTo>
                    <a:pt x="61" y="68"/>
                  </a:lnTo>
                  <a:lnTo>
                    <a:pt x="57" y="84"/>
                  </a:lnTo>
                  <a:lnTo>
                    <a:pt x="55" y="102"/>
                  </a:lnTo>
                  <a:lnTo>
                    <a:pt x="54" y="121"/>
                  </a:lnTo>
                  <a:lnTo>
                    <a:pt x="0" y="121"/>
                  </a:lnTo>
                  <a:lnTo>
                    <a:pt x="2" y="108"/>
                  </a:lnTo>
                  <a:lnTo>
                    <a:pt x="4" y="97"/>
                  </a:lnTo>
                  <a:lnTo>
                    <a:pt x="8" y="84"/>
                  </a:lnTo>
                  <a:lnTo>
                    <a:pt x="14" y="72"/>
                  </a:lnTo>
                  <a:lnTo>
                    <a:pt x="19" y="61"/>
                  </a:lnTo>
                  <a:lnTo>
                    <a:pt x="26" y="51"/>
                  </a:lnTo>
                  <a:lnTo>
                    <a:pt x="34" y="40"/>
                  </a:lnTo>
                  <a:lnTo>
                    <a:pt x="42" y="31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1165" y="1696"/>
              <a:ext cx="43" cy="62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0" y="0"/>
                  </a:moveTo>
                  <a:lnTo>
                    <a:pt x="54" y="0"/>
                  </a:lnTo>
                  <a:lnTo>
                    <a:pt x="56" y="36"/>
                  </a:lnTo>
                  <a:lnTo>
                    <a:pt x="63" y="69"/>
                  </a:lnTo>
                  <a:lnTo>
                    <a:pt x="72" y="99"/>
                  </a:lnTo>
                  <a:lnTo>
                    <a:pt x="85" y="124"/>
                  </a:lnTo>
                  <a:lnTo>
                    <a:pt x="79" y="122"/>
                  </a:lnTo>
                  <a:lnTo>
                    <a:pt x="74" y="119"/>
                  </a:lnTo>
                  <a:lnTo>
                    <a:pt x="68" y="115"/>
                  </a:lnTo>
                  <a:lnTo>
                    <a:pt x="62" y="112"/>
                  </a:lnTo>
                  <a:lnTo>
                    <a:pt x="57" y="107"/>
                  </a:lnTo>
                  <a:lnTo>
                    <a:pt x="52" y="104"/>
                  </a:lnTo>
                  <a:lnTo>
                    <a:pt x="47" y="99"/>
                  </a:lnTo>
                  <a:lnTo>
                    <a:pt x="42" y="95"/>
                  </a:lnTo>
                  <a:lnTo>
                    <a:pt x="33" y="84"/>
                  </a:lnTo>
                  <a:lnTo>
                    <a:pt x="25" y="74"/>
                  </a:lnTo>
                  <a:lnTo>
                    <a:pt x="18" y="63"/>
                  </a:lnTo>
                  <a:lnTo>
                    <a:pt x="12" y="51"/>
                  </a:lnTo>
                  <a:lnTo>
                    <a:pt x="8" y="39"/>
                  </a:lnTo>
                  <a:lnTo>
                    <a:pt x="3" y="27"/>
                  </a:lnTo>
                  <a:lnTo>
                    <a:pt x="1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1272" y="1696"/>
              <a:ext cx="39" cy="61"/>
            </a:xfrm>
            <a:custGeom>
              <a:avLst/>
              <a:gdLst/>
              <a:ahLst/>
              <a:cxnLst/>
              <a:rect l="l" t="t" r="r" b="b"/>
              <a:pathLst>
                <a:path w="78" h="121" extrusionOk="0">
                  <a:moveTo>
                    <a:pt x="0" y="121"/>
                  </a:moveTo>
                  <a:lnTo>
                    <a:pt x="12" y="96"/>
                  </a:lnTo>
                  <a:lnTo>
                    <a:pt x="21" y="67"/>
                  </a:lnTo>
                  <a:lnTo>
                    <a:pt x="27" y="35"/>
                  </a:lnTo>
                  <a:lnTo>
                    <a:pt x="29" y="0"/>
                  </a:lnTo>
                  <a:lnTo>
                    <a:pt x="78" y="0"/>
                  </a:lnTo>
                  <a:lnTo>
                    <a:pt x="76" y="20"/>
                  </a:lnTo>
                  <a:lnTo>
                    <a:pt x="70" y="37"/>
                  </a:lnTo>
                  <a:lnTo>
                    <a:pt x="63" y="54"/>
                  </a:lnTo>
                  <a:lnTo>
                    <a:pt x="54" y="70"/>
                  </a:lnTo>
                  <a:lnTo>
                    <a:pt x="43" y="85"/>
                  </a:lnTo>
                  <a:lnTo>
                    <a:pt x="30" y="99"/>
                  </a:lnTo>
                  <a:lnTo>
                    <a:pt x="16" y="11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1043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1075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1107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1139" y="196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1043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1075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1107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9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9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1139" y="199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9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9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1043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9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9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1075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4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1107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33"/>
                  </a:moveTo>
                  <a:lnTo>
                    <a:pt x="23" y="32"/>
                  </a:lnTo>
                  <a:lnTo>
                    <a:pt x="28" y="28"/>
                  </a:lnTo>
                  <a:lnTo>
                    <a:pt x="32" y="24"/>
                  </a:lnTo>
                  <a:lnTo>
                    <a:pt x="33" y="17"/>
                  </a:lnTo>
                  <a:lnTo>
                    <a:pt x="32" y="10"/>
                  </a:lnTo>
                  <a:lnTo>
                    <a:pt x="28" y="4"/>
                  </a:lnTo>
                  <a:lnTo>
                    <a:pt x="23" y="1"/>
                  </a:lnTo>
                  <a:lnTo>
                    <a:pt x="16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9" y="32"/>
                  </a:lnTo>
                  <a:lnTo>
                    <a:pt x="16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1139" y="2024"/>
              <a:ext cx="17" cy="17"/>
            </a:xfrm>
            <a:custGeom>
              <a:avLst/>
              <a:gdLst/>
              <a:ahLst/>
              <a:cxnLst/>
              <a:rect l="l" t="t" r="r" b="b"/>
              <a:pathLst>
                <a:path w="35" h="33" extrusionOk="0">
                  <a:moveTo>
                    <a:pt x="17" y="33"/>
                  </a:moveTo>
                  <a:lnTo>
                    <a:pt x="24" y="32"/>
                  </a:lnTo>
                  <a:lnTo>
                    <a:pt x="30" y="28"/>
                  </a:lnTo>
                  <a:lnTo>
                    <a:pt x="33" y="24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0" y="4"/>
                  </a:lnTo>
                  <a:lnTo>
                    <a:pt x="24" y="1"/>
                  </a:lnTo>
                  <a:lnTo>
                    <a:pt x="17" y="0"/>
                  </a:lnTo>
                  <a:lnTo>
                    <a:pt x="10" y="1"/>
                  </a:lnTo>
                  <a:lnTo>
                    <a:pt x="6" y="4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6" y="28"/>
                  </a:lnTo>
                  <a:lnTo>
                    <a:pt x="10" y="32"/>
                  </a:lnTo>
                  <a:lnTo>
                    <a:pt x="17" y="33"/>
                  </a:lnTo>
                  <a:close/>
                </a:path>
              </a:pathLst>
            </a:custGeom>
            <a:solidFill>
              <a:srgbClr val="CCFFFF">
                <a:alpha val="99607"/>
              </a:srgbClr>
            </a:solidFill>
            <a:ln w="9525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20"/>
          <p:cNvSpPr txBox="1"/>
          <p:nvPr/>
        </p:nvSpPr>
        <p:spPr>
          <a:xfrm>
            <a:off x="1492250" y="1592262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G(x) = 5</a:t>
            </a:r>
            <a:endParaRPr/>
          </a:p>
        </p:txBody>
      </p:sp>
      <p:sp>
        <p:nvSpPr>
          <p:cNvPr id="557" name="Google Shape;557;p20"/>
          <p:cNvSpPr txBox="1"/>
          <p:nvPr/>
        </p:nvSpPr>
        <p:spPr>
          <a:xfrm>
            <a:off x="6235700" y="1552575"/>
            <a:ext cx="101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G(x) = 5</a:t>
            </a:r>
            <a:endParaRPr/>
          </a:p>
        </p:txBody>
      </p:sp>
      <p:sp>
        <p:nvSpPr>
          <p:cNvPr id="558" name="Google Shape;558;p20"/>
          <p:cNvSpPr txBox="1"/>
          <p:nvPr/>
        </p:nvSpPr>
        <p:spPr>
          <a:xfrm>
            <a:off x="693737" y="1216025"/>
            <a:ext cx="3486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Sea </a:t>
            </a:r>
            <a:r>
              <a:rPr lang="en-US" sz="18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M(x) </a:t>
            </a: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el mensaje a transmitir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1476375" y="2816225"/>
            <a:ext cx="11557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M(x) = 15</a:t>
            </a:r>
            <a:endParaRPr/>
          </a:p>
        </p:txBody>
      </p:sp>
      <p:sp>
        <p:nvSpPr>
          <p:cNvPr id="560" name="Google Shape;560;p20"/>
          <p:cNvSpPr txBox="1"/>
          <p:nvPr/>
        </p:nvSpPr>
        <p:spPr>
          <a:xfrm>
            <a:off x="1073150" y="3325812"/>
            <a:ext cx="1035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    5</a:t>
            </a:r>
            <a:endParaRPr/>
          </a:p>
          <a:p>
            <a:pPr marL="342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  <p:cxnSp>
        <p:nvCxnSpPr>
          <p:cNvPr id="561" name="Google Shape;561;p20"/>
          <p:cNvCxnSpPr/>
          <p:nvPr/>
        </p:nvCxnSpPr>
        <p:spPr>
          <a:xfrm>
            <a:off x="1798637" y="3333750"/>
            <a:ext cx="0" cy="328612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2" name="Google Shape;562;p20"/>
          <p:cNvCxnSpPr/>
          <p:nvPr/>
        </p:nvCxnSpPr>
        <p:spPr>
          <a:xfrm>
            <a:off x="1784350" y="3635375"/>
            <a:ext cx="928687" cy="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20"/>
          <p:cNvSpPr/>
          <p:nvPr/>
        </p:nvSpPr>
        <p:spPr>
          <a:xfrm>
            <a:off x="1216025" y="3862387"/>
            <a:ext cx="301625" cy="288925"/>
          </a:xfrm>
          <a:custGeom>
            <a:avLst/>
            <a:gdLst/>
            <a:ahLst/>
            <a:cxnLst/>
            <a:rect l="l" t="t" r="r" b="b"/>
            <a:pathLst>
              <a:path w="43" h="44" extrusionOk="0">
                <a:moveTo>
                  <a:pt x="0" y="3"/>
                </a:moveTo>
                <a:cubicBezTo>
                  <a:pt x="6" y="5"/>
                  <a:pt x="9" y="8"/>
                  <a:pt x="15" y="9"/>
                </a:cubicBezTo>
                <a:cubicBezTo>
                  <a:pt x="21" y="20"/>
                  <a:pt x="19" y="32"/>
                  <a:pt x="18" y="44"/>
                </a:cubicBezTo>
                <a:cubicBezTo>
                  <a:pt x="13" y="39"/>
                  <a:pt x="10" y="31"/>
                  <a:pt x="7" y="24"/>
                </a:cubicBezTo>
                <a:cubicBezTo>
                  <a:pt x="12" y="21"/>
                  <a:pt x="15" y="18"/>
                  <a:pt x="21" y="17"/>
                </a:cubicBezTo>
                <a:cubicBezTo>
                  <a:pt x="28" y="13"/>
                  <a:pt x="35" y="9"/>
                  <a:pt x="42" y="5"/>
                </a:cubicBezTo>
                <a:cubicBezTo>
                  <a:pt x="42" y="3"/>
                  <a:pt x="43" y="0"/>
                  <a:pt x="43" y="0"/>
                </a:cubicBezTo>
              </a:path>
            </a:pathLst>
          </a:custGeom>
          <a:noFill/>
          <a:ln w="952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0"/>
          <p:cNvSpPr/>
          <p:nvPr/>
        </p:nvSpPr>
        <p:spPr>
          <a:xfrm>
            <a:off x="1870075" y="4056062"/>
            <a:ext cx="1855787" cy="950912"/>
          </a:xfrm>
          <a:prstGeom prst="wedgeRoundRectCallout">
            <a:avLst>
              <a:gd name="adj1" fmla="val -4102"/>
              <a:gd name="adj2" fmla="val -2236"/>
              <a:gd name="adj3" fmla="val 0"/>
            </a:avLst>
          </a:prstGeom>
          <a:solidFill>
            <a:srgbClr val="99FFCC"/>
          </a:solidFill>
          <a:ln w="952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Tx</a:t>
            </a:r>
            <a:r>
              <a:rPr lang="en-US" sz="16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Verifica resto “0” y envia </a:t>
            </a:r>
            <a:r>
              <a:rPr lang="en-US" sz="16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M(x)</a:t>
            </a:r>
            <a:r>
              <a:rPr lang="en-US" sz="16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al </a:t>
            </a:r>
            <a:r>
              <a:rPr lang="en-US" sz="16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3265487" y="2351087"/>
            <a:ext cx="2209800" cy="982662"/>
          </a:xfrm>
          <a:prstGeom prst="rightArrow">
            <a:avLst>
              <a:gd name="adj1" fmla="val 16200"/>
              <a:gd name="adj2" fmla="val 5400"/>
            </a:avLst>
          </a:prstGeom>
          <a:gradFill>
            <a:gsLst>
              <a:gs pos="0">
                <a:schemeClr val="accent1"/>
              </a:gs>
              <a:gs pos="100000">
                <a:schemeClr val="hlink"/>
              </a:gs>
            </a:gsLst>
            <a:lin ang="0" scaled="0"/>
          </a:gradFill>
          <a:ln w="952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M(x)</a:t>
            </a: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66" name="Google Shape;566;p20"/>
          <p:cNvSpPr txBox="1"/>
          <p:nvPr/>
        </p:nvSpPr>
        <p:spPr>
          <a:xfrm>
            <a:off x="6140450" y="3263900"/>
            <a:ext cx="10350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    5</a:t>
            </a:r>
            <a:endParaRPr/>
          </a:p>
          <a:p>
            <a:pPr marL="342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 0</a:t>
            </a:r>
            <a:endParaRPr/>
          </a:p>
        </p:txBody>
      </p:sp>
      <p:cxnSp>
        <p:nvCxnSpPr>
          <p:cNvPr id="567" name="Google Shape;567;p20"/>
          <p:cNvCxnSpPr/>
          <p:nvPr/>
        </p:nvCxnSpPr>
        <p:spPr>
          <a:xfrm>
            <a:off x="6865937" y="3271837"/>
            <a:ext cx="0" cy="328612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8" name="Google Shape;568;p20"/>
          <p:cNvCxnSpPr/>
          <p:nvPr/>
        </p:nvCxnSpPr>
        <p:spPr>
          <a:xfrm>
            <a:off x="6851650" y="3573462"/>
            <a:ext cx="928687" cy="0"/>
          </a:xfrm>
          <a:prstGeom prst="straightConnector1">
            <a:avLst/>
          </a:prstGeom>
          <a:noFill/>
          <a:ln w="381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9" name="Google Shape;569;p20"/>
          <p:cNvSpPr/>
          <p:nvPr/>
        </p:nvSpPr>
        <p:spPr>
          <a:xfrm>
            <a:off x="6283325" y="3800475"/>
            <a:ext cx="301625" cy="288925"/>
          </a:xfrm>
          <a:custGeom>
            <a:avLst/>
            <a:gdLst/>
            <a:ahLst/>
            <a:cxnLst/>
            <a:rect l="l" t="t" r="r" b="b"/>
            <a:pathLst>
              <a:path w="43" h="44" extrusionOk="0">
                <a:moveTo>
                  <a:pt x="0" y="3"/>
                </a:moveTo>
                <a:cubicBezTo>
                  <a:pt x="6" y="5"/>
                  <a:pt x="9" y="8"/>
                  <a:pt x="15" y="9"/>
                </a:cubicBezTo>
                <a:cubicBezTo>
                  <a:pt x="21" y="20"/>
                  <a:pt x="19" y="32"/>
                  <a:pt x="18" y="44"/>
                </a:cubicBezTo>
                <a:cubicBezTo>
                  <a:pt x="13" y="39"/>
                  <a:pt x="10" y="31"/>
                  <a:pt x="7" y="24"/>
                </a:cubicBezTo>
                <a:cubicBezTo>
                  <a:pt x="12" y="21"/>
                  <a:pt x="15" y="18"/>
                  <a:pt x="21" y="17"/>
                </a:cubicBezTo>
                <a:cubicBezTo>
                  <a:pt x="28" y="13"/>
                  <a:pt x="35" y="9"/>
                  <a:pt x="42" y="5"/>
                </a:cubicBezTo>
                <a:cubicBezTo>
                  <a:pt x="42" y="3"/>
                  <a:pt x="43" y="0"/>
                  <a:pt x="43" y="0"/>
                </a:cubicBezTo>
              </a:path>
            </a:pathLst>
          </a:custGeom>
          <a:noFill/>
          <a:ln w="952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0"/>
          <p:cNvSpPr/>
          <p:nvPr/>
        </p:nvSpPr>
        <p:spPr>
          <a:xfrm>
            <a:off x="4294187" y="4068762"/>
            <a:ext cx="1855787" cy="950912"/>
          </a:xfrm>
          <a:prstGeom prst="wedgeRoundRectCallout">
            <a:avLst>
              <a:gd name="adj1" fmla="val 23041"/>
              <a:gd name="adj2" fmla="val -3497"/>
              <a:gd name="adj3" fmla="val 0"/>
            </a:avLst>
          </a:prstGeom>
          <a:solidFill>
            <a:srgbClr val="CCFFFF"/>
          </a:solidFill>
          <a:ln w="9525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r>
              <a:rPr lang="en-US" sz="1600" b="0" i="0" u="non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Comprueba resto “0“ y da por aprobado</a:t>
            </a:r>
            <a:endParaRPr/>
          </a:p>
        </p:txBody>
      </p:sp>
      <p:sp>
        <p:nvSpPr>
          <p:cNvPr id="571" name="Google Shape;571;p20"/>
          <p:cNvSpPr txBox="1"/>
          <p:nvPr/>
        </p:nvSpPr>
        <p:spPr>
          <a:xfrm>
            <a:off x="487362" y="5370512"/>
            <a:ext cx="75565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Inconvenientes del método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pude producir un error que mantenga resto cero ( en el ej. 15  25 )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puede no tener resto cero con el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dado</a:t>
            </a: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7277100" y="5681662"/>
            <a:ext cx="123825" cy="258762"/>
          </a:xfrm>
          <a:prstGeom prst="lightningBol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258762" y="2647950"/>
            <a:ext cx="3398837" cy="1038225"/>
          </a:xfrm>
          <a:prstGeom prst="wedgeRoundRectCallout">
            <a:avLst>
              <a:gd name="adj1" fmla="val 2744"/>
              <a:gd name="adj2" fmla="val 63149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soluciona eligiendo con cuidado el polinomio generador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4422775" y="1801812"/>
            <a:ext cx="4379912" cy="2701925"/>
          </a:xfrm>
          <a:prstGeom prst="wedgeRoundRectCallout">
            <a:avLst>
              <a:gd name="adj1" fmla="val 4830"/>
              <a:gd name="adj2" fmla="val 33225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soluciona transformando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en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M’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divisible por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(x), luego en el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Rx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vuelve al mensaje original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(x). ( M(x) – R = M’(x) )</a:t>
            </a:r>
            <a:endParaRPr/>
          </a:p>
        </p:txBody>
      </p:sp>
      <p:grpSp>
        <p:nvGrpSpPr>
          <p:cNvPr id="575" name="Google Shape;575;p20"/>
          <p:cNvGrpSpPr/>
          <p:nvPr/>
        </p:nvGrpSpPr>
        <p:grpSpPr>
          <a:xfrm>
            <a:off x="4967287" y="3328987"/>
            <a:ext cx="1514475" cy="852487"/>
            <a:chOff x="4160" y="154"/>
            <a:chExt cx="954" cy="537"/>
          </a:xfrm>
        </p:grpSpPr>
        <p:sp>
          <p:nvSpPr>
            <p:cNvPr id="576" name="Google Shape;576;p20"/>
            <p:cNvSpPr txBox="1"/>
            <p:nvPr/>
          </p:nvSpPr>
          <p:spPr>
            <a:xfrm>
              <a:off x="4160" y="154"/>
              <a:ext cx="85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22      5</a:t>
              </a:r>
              <a:endParaRPr/>
            </a:p>
            <a:p>
              <a:pPr marL="3429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18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577" name="Google Shape;577;p20"/>
            <p:cNvCxnSpPr/>
            <p:nvPr/>
          </p:nvCxnSpPr>
          <p:spPr>
            <a:xfrm>
              <a:off x="4538" y="193"/>
              <a:ext cx="0" cy="207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8" name="Google Shape;578;p20"/>
            <p:cNvCxnSpPr/>
            <p:nvPr/>
          </p:nvCxnSpPr>
          <p:spPr>
            <a:xfrm>
              <a:off x="4529" y="383"/>
              <a:ext cx="585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9" name="Google Shape;579;p20"/>
            <p:cNvSpPr/>
            <p:nvPr/>
          </p:nvSpPr>
          <p:spPr>
            <a:xfrm>
              <a:off x="4241" y="509"/>
              <a:ext cx="190" cy="182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0" y="3"/>
                  </a:moveTo>
                  <a:cubicBezTo>
                    <a:pt x="6" y="5"/>
                    <a:pt x="9" y="8"/>
                    <a:pt x="15" y="9"/>
                  </a:cubicBezTo>
                  <a:cubicBezTo>
                    <a:pt x="21" y="20"/>
                    <a:pt x="19" y="32"/>
                    <a:pt x="18" y="44"/>
                  </a:cubicBezTo>
                  <a:cubicBezTo>
                    <a:pt x="13" y="39"/>
                    <a:pt x="10" y="31"/>
                    <a:pt x="7" y="24"/>
                  </a:cubicBezTo>
                  <a:cubicBezTo>
                    <a:pt x="12" y="21"/>
                    <a:pt x="15" y="18"/>
                    <a:pt x="21" y="17"/>
                  </a:cubicBezTo>
                  <a:cubicBezTo>
                    <a:pt x="28" y="13"/>
                    <a:pt x="35" y="9"/>
                    <a:pt x="42" y="5"/>
                  </a:cubicBezTo>
                  <a:cubicBezTo>
                    <a:pt x="42" y="3"/>
                    <a:pt x="43" y="0"/>
                    <a:pt x="4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20"/>
          <p:cNvSpPr/>
          <p:nvPr/>
        </p:nvSpPr>
        <p:spPr>
          <a:xfrm>
            <a:off x="6605587" y="3398837"/>
            <a:ext cx="436562" cy="341312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 txBox="1"/>
          <p:nvPr/>
        </p:nvSpPr>
        <p:spPr>
          <a:xfrm>
            <a:off x="7191375" y="3371850"/>
            <a:ext cx="13335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 – 2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582" name="Google Shape;582;p20"/>
          <p:cNvSpPr txBox="1"/>
          <p:nvPr/>
        </p:nvSpPr>
        <p:spPr>
          <a:xfrm>
            <a:off x="6608762" y="3784600"/>
            <a:ext cx="2000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Divisible por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endParaRPr/>
          </a:p>
        </p:txBody>
      </p:sp>
      <p:sp>
        <p:nvSpPr>
          <p:cNvPr id="583" name="Google Shape;583;p20"/>
          <p:cNvSpPr/>
          <p:nvPr/>
        </p:nvSpPr>
        <p:spPr>
          <a:xfrm>
            <a:off x="8461375" y="3538537"/>
            <a:ext cx="203200" cy="463550"/>
          </a:xfrm>
          <a:custGeom>
            <a:avLst/>
            <a:gdLst/>
            <a:ahLst/>
            <a:cxnLst/>
            <a:rect l="l" t="t" r="r" b="b"/>
            <a:pathLst>
              <a:path w="128" h="292" extrusionOk="0">
                <a:moveTo>
                  <a:pt x="0" y="292"/>
                </a:moveTo>
                <a:cubicBezTo>
                  <a:pt x="33" y="259"/>
                  <a:pt x="66" y="226"/>
                  <a:pt x="86" y="189"/>
                </a:cubicBezTo>
                <a:cubicBezTo>
                  <a:pt x="106" y="152"/>
                  <a:pt x="128" y="99"/>
                  <a:pt x="121" y="68"/>
                </a:cubicBezTo>
                <a:cubicBezTo>
                  <a:pt x="114" y="37"/>
                  <a:pt x="63" y="8"/>
                  <a:pt x="4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pic>
        <p:nvPicPr>
          <p:cNvPr id="589" name="Google Shape;589;p21"/>
          <p:cNvPicPr preferRelativeResize="0"/>
          <p:nvPr/>
        </p:nvPicPr>
        <p:blipFill rotWithShape="1">
          <a:blip r:embed="rId3">
            <a:alphaModFix/>
          </a:blip>
          <a:srcRect r="9939"/>
          <a:stretch/>
        </p:blipFill>
        <p:spPr>
          <a:xfrm>
            <a:off x="1196975" y="106362"/>
            <a:ext cx="7637462" cy="6646862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21" descr="Large confetti"/>
          <p:cNvSpPr txBox="1"/>
          <p:nvPr/>
        </p:nvSpPr>
        <p:spPr>
          <a:xfrm rot="-5400000">
            <a:off x="-2670175" y="3046412"/>
            <a:ext cx="67214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Codigos detectores de errores</a:t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>
            <a:off x="1201737" y="3330575"/>
            <a:ext cx="2579687" cy="1727200"/>
          </a:xfrm>
          <a:prstGeom prst="wedgeRoundRectCallout">
            <a:avLst>
              <a:gd name="adj1" fmla="val 35783"/>
              <a:gd name="adj2" fmla="val 35100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135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 reemplazar los ceros agregados al mensaje  resto el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mensaje.</a:t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>
            <a:off x="5718175" y="6018212"/>
            <a:ext cx="1241425" cy="47783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21"/>
          <p:cNvCxnSpPr/>
          <p:nvPr/>
        </p:nvCxnSpPr>
        <p:spPr>
          <a:xfrm>
            <a:off x="7342187" y="860425"/>
            <a:ext cx="723900" cy="0"/>
          </a:xfrm>
          <a:prstGeom prst="straightConnector1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4" name="Google Shape;594;p21"/>
          <p:cNvSpPr/>
          <p:nvPr/>
        </p:nvSpPr>
        <p:spPr>
          <a:xfrm>
            <a:off x="6905625" y="941387"/>
            <a:ext cx="1336675" cy="5103812"/>
          </a:xfrm>
          <a:custGeom>
            <a:avLst/>
            <a:gdLst/>
            <a:ahLst/>
            <a:cxnLst/>
            <a:rect l="l" t="t" r="r" b="b"/>
            <a:pathLst>
              <a:path w="842" h="3215" extrusionOk="0">
                <a:moveTo>
                  <a:pt x="0" y="3215"/>
                </a:moveTo>
                <a:cubicBezTo>
                  <a:pt x="124" y="3116"/>
                  <a:pt x="248" y="3018"/>
                  <a:pt x="370" y="2863"/>
                </a:cubicBezTo>
                <a:cubicBezTo>
                  <a:pt x="492" y="2708"/>
                  <a:pt x="654" y="2483"/>
                  <a:pt x="731" y="2287"/>
                </a:cubicBezTo>
                <a:cubicBezTo>
                  <a:pt x="808" y="2091"/>
                  <a:pt x="826" y="1908"/>
                  <a:pt x="834" y="1685"/>
                </a:cubicBezTo>
                <a:cubicBezTo>
                  <a:pt x="842" y="1462"/>
                  <a:pt x="816" y="1174"/>
                  <a:pt x="782" y="946"/>
                </a:cubicBezTo>
                <a:cubicBezTo>
                  <a:pt x="748" y="718"/>
                  <a:pt x="668" y="476"/>
                  <a:pt x="628" y="318"/>
                </a:cubicBezTo>
                <a:cubicBezTo>
                  <a:pt x="588" y="160"/>
                  <a:pt x="565" y="80"/>
                  <a:pt x="542" y="0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21"/>
          <p:cNvSpPr txBox="1"/>
          <p:nvPr/>
        </p:nvSpPr>
        <p:spPr>
          <a:xfrm>
            <a:off x="5654675" y="2060575"/>
            <a:ext cx="3359150" cy="963612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135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Mensaje a Transmitir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1101011011</a:t>
            </a:r>
            <a:r>
              <a:rPr lang="en-US" sz="3200" b="0" i="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1110</a:t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>
            <a:off x="1270000" y="1924050"/>
            <a:ext cx="1406525" cy="882650"/>
          </a:xfrm>
          <a:prstGeom prst="wedgeRoundRectCallout">
            <a:avLst>
              <a:gd name="adj1" fmla="val 34228"/>
              <a:gd name="adj2" fmla="val -2098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1350000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Exclusive</a:t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>
            <a:off x="6442075" y="3344862"/>
            <a:ext cx="2524125" cy="1568450"/>
          </a:xfrm>
          <a:prstGeom prst="wedgeRoundRectCallout">
            <a:avLst>
              <a:gd name="adj1" fmla="val 16818"/>
              <a:gd name="adj2" fmla="val -7324"/>
              <a:gd name="adj3" fmla="val 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el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luego de verificar que no tenga errores (resto cero) se eliminan los 4 últimos bits.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603" name="Google Shape;603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</a:t>
            </a:r>
            <a:r>
              <a:rPr lang="en-US" sz="2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en forma de polinomio )</a:t>
            </a:r>
            <a:endParaRPr/>
          </a:p>
        </p:txBody>
      </p:sp>
      <p:pic>
        <p:nvPicPr>
          <p:cNvPr id="604" name="Google Shape;6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287" y="1125537"/>
            <a:ext cx="8637587" cy="54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22"/>
          <p:cNvSpPr txBox="1"/>
          <p:nvPr/>
        </p:nvSpPr>
        <p:spPr>
          <a:xfrm>
            <a:off x="177800" y="1092200"/>
            <a:ext cx="8283575" cy="1446212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22"/>
          <p:cNvCxnSpPr/>
          <p:nvPr/>
        </p:nvCxnSpPr>
        <p:spPr>
          <a:xfrm rot="10800000" flipH="1">
            <a:off x="5391150" y="6578600"/>
            <a:ext cx="2087562" cy="12700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612" name="Google Shape;612;p23"/>
          <p:cNvSpPr/>
          <p:nvPr/>
        </p:nvSpPr>
        <p:spPr>
          <a:xfrm>
            <a:off x="550862" y="963612"/>
            <a:ext cx="3140075" cy="12287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r"/>
            <a:r>
              <a:rPr b="0" i="1"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000000"/>
                </a:solidFill>
                <a:latin typeface="Arial Black"/>
              </a:rPr>
              <a:t>FIN ppt#9 </a:t>
            </a:r>
          </a:p>
        </p:txBody>
      </p:sp>
      <p:sp>
        <p:nvSpPr>
          <p:cNvPr id="613" name="Google Shape;613;p23"/>
          <p:cNvSpPr txBox="1"/>
          <p:nvPr/>
        </p:nvSpPr>
        <p:spPr>
          <a:xfrm>
            <a:off x="5688012" y="1222375"/>
            <a:ext cx="3032125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Continuación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Problemas de Tanenbaum</a:t>
            </a:r>
            <a:endParaRPr/>
          </a:p>
          <a:p>
            <a:pPr marL="0" marR="0" lvl="0" indent="-1143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Presentación de simulador </a:t>
            </a:r>
            <a:b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usar en próxima practica	</a:t>
            </a:r>
            <a:endParaRPr/>
          </a:p>
        </p:txBody>
      </p:sp>
      <p:pic>
        <p:nvPicPr>
          <p:cNvPr id="614" name="Google Shape;614;p23" descr="http://www.pobladores.com/data/pobladores.com/pi/dg/pidgeotto2001/channels/lo_mejor_de_los_simpsons/images/bart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0337" y="2413000"/>
            <a:ext cx="5230812" cy="4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15" name="Google Shape;115;p3" descr="Large confetti"/>
          <p:cNvSpPr txBox="1"/>
          <p:nvPr/>
        </p:nvSpPr>
        <p:spPr>
          <a:xfrm>
            <a:off x="614362" y="700087"/>
            <a:ext cx="777240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Funciones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852487" y="5745162"/>
            <a:ext cx="77724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Relacion entre paquetes y tramas.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5" y="1690687"/>
            <a:ext cx="9056687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23" name="Google Shape;123;p4" descr="Large confetti"/>
          <p:cNvSpPr txBox="1"/>
          <p:nvPr/>
        </p:nvSpPr>
        <p:spPr>
          <a:xfrm>
            <a:off x="252412" y="180975"/>
            <a:ext cx="7772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Servicios a capa de red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727075" y="6257925"/>
            <a:ext cx="8012112" cy="60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Virtual communication.</a:t>
            </a: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Actual communication.</a:t>
            </a:r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" y="1447800"/>
            <a:ext cx="915352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31" name="Google Shape;131;p5" descr="Large confetti"/>
          <p:cNvSpPr txBox="1"/>
          <p:nvPr/>
        </p:nvSpPr>
        <p:spPr>
          <a:xfrm>
            <a:off x="223837" y="223837"/>
            <a:ext cx="7772400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Servicios a Capa de Red (2)</a:t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552450" y="844550"/>
            <a:ext cx="7772400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Ubicacion de protocolos</a:t>
            </a:r>
            <a:endParaRPr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33525"/>
            <a:ext cx="885348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139" name="Google Shape;139;p6" descr="Large confetti"/>
          <p:cNvSpPr txBox="1"/>
          <p:nvPr/>
        </p:nvSpPr>
        <p:spPr>
          <a:xfrm>
            <a:off x="452437" y="238125"/>
            <a:ext cx="438150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Entramado (1)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027112" y="6018212"/>
            <a:ext cx="626110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flujo de caracters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a) Sin Errores  b) Con un error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004887"/>
            <a:ext cx="891063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47" name="Google Shape;147;p7" descr="Large confetti"/>
          <p:cNvSpPr txBox="1"/>
          <p:nvPr/>
        </p:nvSpPr>
        <p:spPr>
          <a:xfrm>
            <a:off x="280987" y="180975"/>
            <a:ext cx="3614737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Entramado (2)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1014412" y="5694362"/>
            <a:ext cx="6810375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Trama delimitada por bits de flag.</a:t>
            </a:r>
            <a:endParaRPr/>
          </a:p>
          <a:p>
            <a:pPr marL="6096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Cuatro ejemplos de secuencias de byte antes y despues del stuffing.</a:t>
            </a:r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112" y="1457325"/>
            <a:ext cx="8275637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325" y="1843087"/>
            <a:ext cx="792321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 descr="Large confetti"/>
          <p:cNvSpPr txBox="1"/>
          <p:nvPr/>
        </p:nvSpPr>
        <p:spPr>
          <a:xfrm>
            <a:off x="466725" y="3381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Entramado (3)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373062" y="5119687"/>
            <a:ext cx="5861050" cy="1541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Bit stuffing</a:t>
            </a:r>
            <a:endParaRPr/>
          </a:p>
          <a:p>
            <a:pPr marL="3429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original</a:t>
            </a:r>
            <a:endParaRPr/>
          </a:p>
          <a:p>
            <a:pPr marL="3429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dato como aparece en la linea.</a:t>
            </a:r>
            <a:endParaRPr/>
          </a:p>
          <a:p>
            <a:pPr marL="34290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dato como es almacenado en la memoria del recptor.</a:t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3567112" y="2755900"/>
            <a:ext cx="309562" cy="54133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5213350" y="2728912"/>
            <a:ext cx="309562" cy="54133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6877050" y="2727325"/>
            <a:ext cx="309562" cy="541337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 rot="5340000">
            <a:off x="2790825" y="2760662"/>
            <a:ext cx="279400" cy="1260475"/>
          </a:xfrm>
          <a:prstGeom prst="rightBrace">
            <a:avLst>
              <a:gd name="adj1" fmla="val 1800"/>
              <a:gd name="adj2" fmla="val 108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2132012" y="3557587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1’s seguidos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rot="-5460000">
            <a:off x="4518025" y="2106612"/>
            <a:ext cx="165100" cy="1260475"/>
          </a:xfrm>
          <a:prstGeom prst="rightBrace">
            <a:avLst>
              <a:gd name="adj1" fmla="val 1800"/>
              <a:gd name="adj2" fmla="val 108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867150" y="2370137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1’s seguidos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5491162" y="2379662"/>
            <a:ext cx="16446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1’s seguidos</a:t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 rot="-5340000">
            <a:off x="6138862" y="2116137"/>
            <a:ext cx="165100" cy="1260475"/>
          </a:xfrm>
          <a:prstGeom prst="rightBrace">
            <a:avLst>
              <a:gd name="adj1" fmla="val 1800"/>
              <a:gd name="adj2" fmla="val 108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Errores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575" y="1349375"/>
            <a:ext cx="8572500" cy="45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423862" y="1501775"/>
            <a:ext cx="8229600" cy="954087"/>
          </a:xfrm>
          <a:prstGeom prst="rect">
            <a:avLst/>
          </a:prstGeom>
          <a:solidFill>
            <a:schemeClr val="accent1">
              <a:alpha val="9803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Tannenbau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Presentación en pantalla (4:3)</PresentationFormat>
  <Paragraphs>299</Paragraphs>
  <Slides>23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Arial</vt:lpstr>
      <vt:lpstr>Times New Roman</vt:lpstr>
      <vt:lpstr>Tahoma</vt:lpstr>
      <vt:lpstr>Algerian</vt:lpstr>
      <vt:lpstr>Arial Black</vt:lpstr>
      <vt:lpstr>Tannenbaum</vt:lpstr>
      <vt:lpstr>Bitmap Image</vt:lpstr>
      <vt:lpstr>La Capa de  Enlace de Datos ppt#9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Errores</vt:lpstr>
      <vt:lpstr>Codigos detectores de errores</vt:lpstr>
      <vt:lpstr>Que hacer con un error?</vt:lpstr>
      <vt:lpstr>Control de paridad</vt:lpstr>
      <vt:lpstr>Manejo de errores</vt:lpstr>
      <vt:lpstr>Presentación de PowerPoint</vt:lpstr>
      <vt:lpstr>Desarrollo de Hammig</vt:lpstr>
      <vt:lpstr>Aplicación de Hamming ( Generación )</vt:lpstr>
      <vt:lpstr>Aplicación de Hamming ( Recuperación )</vt:lpstr>
      <vt:lpstr>Presentación de PowerPoint</vt:lpstr>
      <vt:lpstr>CRC Fundamento</vt:lpstr>
      <vt:lpstr>Presentación de PowerPoint</vt:lpstr>
      <vt:lpstr>Presentación de PowerPoint</vt:lpstr>
      <vt:lpstr>CRC ( en forma de polinomio )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Capa de  Enlace de Datos ppt#9</dc:title>
  <dc:creator>Steve Armstrong</dc:creator>
  <cp:lastModifiedBy>Gerardo Tordoya</cp:lastModifiedBy>
  <cp:revision>1</cp:revision>
  <dcterms:created xsi:type="dcterms:W3CDTF">2002-07-09T13:17:57Z</dcterms:created>
  <dcterms:modified xsi:type="dcterms:W3CDTF">2023-06-01T21:31:31Z</dcterms:modified>
</cp:coreProperties>
</file>