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handoutMasterIdLst>
    <p:handoutMasterId r:id="rId21"/>
  </p:handoutMasterIdLst>
  <p:sldIdLst>
    <p:sldId id="271" r:id="rId2"/>
    <p:sldId id="454" r:id="rId3"/>
    <p:sldId id="536" r:id="rId4"/>
    <p:sldId id="537" r:id="rId5"/>
    <p:sldId id="538" r:id="rId6"/>
    <p:sldId id="539" r:id="rId7"/>
    <p:sldId id="541" r:id="rId8"/>
    <p:sldId id="540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42" r:id="rId17"/>
    <p:sldId id="530" r:id="rId18"/>
    <p:sldId id="311" r:id="rId19"/>
  </p:sldIdLst>
  <p:sldSz cx="9144000" cy="6858000" type="screen4x3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06" autoAdjust="0"/>
  </p:normalViewPr>
  <p:slideViewPr>
    <p:cSldViewPr>
      <p:cViewPr varScale="1">
        <p:scale>
          <a:sx n="55" d="100"/>
          <a:sy n="55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2022" y="6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8FC7FA5-D0B1-4988-9C71-D05112FD9109}" type="datetimeFigureOut">
              <a:rPr lang="es-ES" smtClean="0"/>
              <a:pPr/>
              <a:t>08/10/2020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487F10-7B19-4CF6-94F4-D7396AF182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1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3DE8B0B-2637-4BAC-8D9F-5EE4189F2091}" type="datetimeFigureOut">
              <a:rPr lang="es-AR" smtClean="0"/>
              <a:pPr/>
              <a:t>8/10/2020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4C809C-E9B4-4BDB-9ED9-E7C331E38A9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152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Enlace de datos :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DataView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.,Lectores de datos (SQL,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OleDB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).,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(SOLO enlace de datos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).,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Matrices.,</a:t>
            </a:r>
            <a:r>
              <a:rPr lang="es-AR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Listas</a:t>
            </a:r>
            <a:r>
              <a:rPr lang="es-A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.,Todos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objetos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C809C-E9B4-4BDB-9ED9-E7C331E38A9C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69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C809C-E9B4-4BDB-9ED9-E7C331E38A9C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9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4 Forma"/>
          <p:cNvSpPr txBox="1">
            <a:spLocks noGrp="1" noChangeArrowheads="1"/>
          </p:cNvSpPr>
          <p:nvPr/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BAD5455D-4B2E-4AC9-8ADF-212043066ACA}" type="slidenum">
              <a:rPr lang="es-AR" b="0">
                <a:latin typeface="Arial" pitchFamily="34" charset="0"/>
              </a:rPr>
              <a:pPr algn="r"/>
              <a:t>17</a:t>
            </a:fld>
            <a:endParaRPr lang="es-ES" b="0">
              <a:latin typeface="Arial" pitchFamily="34" charset="0"/>
            </a:endParaRPr>
          </a:p>
        </p:txBody>
      </p:sp>
      <p:sp>
        <p:nvSpPr>
          <p:cNvPr id="103427" name="23553 Rectángulo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8" name="23554 Rectángulo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 l="-71000" r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17-2D6F-404E-9D60-B4483D148480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C746-4DEB-46F9-A369-B33D8305DA39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8143900" y="285728"/>
            <a:ext cx="751015" cy="9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730E-1702-473B-9C3D-483DBCC1ED99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8143900" y="285728"/>
            <a:ext cx="751015" cy="9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7643866" cy="1143000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/>
          <a:lstStyle>
            <a:lvl1pPr>
              <a:buFont typeface="Wingdings" pitchFamily="2" charset="2"/>
              <a:buChar char="ü"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Blip>
                <a:blip r:embed="rId2"/>
              </a:buBlip>
              <a:defRPr b="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4A1-8112-4484-B908-696DCAA90577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13" name="12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8" name="7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8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9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47A1-4E29-44A7-AE44-30005E7C9969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7758138" cy="989034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EEA4-EA43-4526-A15D-97BCD1238BF2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7829576" cy="989034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E4BC-6275-4A38-968B-AC5D98ABDAF6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4" name="13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15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16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642918"/>
            <a:ext cx="7715304" cy="1143000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114-DB3C-4412-8BCC-17B92DA085F3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7" name="6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0" name="9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11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46-D7D6-437C-A28B-E7659FDF00ED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9" name="8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9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11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3008313" cy="10064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428604"/>
            <a:ext cx="4711726" cy="56975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B214-4398-4529-9A7B-975C9AB4EA20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CD1C-6C80-4F2A-9011-92D31589901E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3C0D-9C4E-40B4-99EB-68FC96EC5769}" type="datetime1">
              <a:rPr lang="es-AR" smtClean="0"/>
              <a:pPr/>
              <a:t>8/10/2020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msdn.microsoft.com/Search/en-US?query=chart&amp;pgArea=header&amp;emptyWatermark=true&amp;ac=4" TargetMode="External"/><Relationship Id="rId2" Type="http://schemas.openxmlformats.org/officeDocument/2006/relationships/hyperlink" Target="https://documentation.devexpress.com/WindowsForms/7787/Controls-and-Libraries/Chart-Control/Examples/Creating-Charts/Providing-Data/How-to-Bind-a-Chart-to-an-Array-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ndfusion.eu/winforms-chart-samples.html" TargetMode="External"/><Relationship Id="rId4" Type="http://schemas.openxmlformats.org/officeDocument/2006/relationships/hyperlink" Target="https://msdn.microsoft.com/es-es/library/dd456766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s-ar/library/system.windows.forms.datavisualization.charting.aspx" TargetMode="External"/><Relationship Id="rId2" Type="http://schemas.openxmlformats.org/officeDocument/2006/relationships/hyperlink" Target="https://msdn.microsoft.com/es-ar/library/system.web.ui.datavisualization.charting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28662" y="3214686"/>
            <a:ext cx="7772400" cy="1470025"/>
          </a:xfrm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Lenguaje de última generación</a:t>
            </a:r>
            <a:b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Facultad de tecnología</a:t>
            </a:r>
            <a:endParaRPr lang="es-A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714380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rgbClr val="C00000"/>
                </a:solidFill>
              </a:rPr>
              <a:t>Clase –  Chart</a:t>
            </a:r>
          </a:p>
          <a:p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5EA-A1F5-4B71-BCE9-167E104A3854}" type="slidenum">
              <a:rPr lang="es-AR" smtClean="0"/>
              <a:pPr/>
              <a:t>1</a:t>
            </a:fld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2627784" y="5500702"/>
            <a:ext cx="40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Profesor Adjunto :  Mauricio </a:t>
            </a:r>
            <a:r>
              <a:rPr lang="es-AR" dirty="0" err="1" smtClean="0"/>
              <a:t>Prinzo</a:t>
            </a:r>
            <a:endParaRPr lang="es-A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43306" y="285728"/>
            <a:ext cx="2214578" cy="269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</a:t>
            </a:r>
            <a:r>
              <a:rPr lang="es-ES" dirty="0" err="1" smtClean="0"/>
              <a:t>Dataview</a:t>
            </a:r>
            <a:r>
              <a:rPr lang="es-ES" dirty="0" smtClean="0"/>
              <a:t> (C#)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10</a:t>
            </a:fld>
            <a:endParaRPr lang="es-AR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5608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78" y="3825577"/>
            <a:ext cx="27051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69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</a:t>
            </a:r>
            <a:r>
              <a:rPr lang="es-ES" dirty="0" err="1" smtClean="0"/>
              <a:t>Dataview</a:t>
            </a:r>
            <a:r>
              <a:rPr lang="es-ES" dirty="0" smtClean="0"/>
              <a:t> (VB)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11</a:t>
            </a:fld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70485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80" y="3969593"/>
            <a:ext cx="27051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74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</a:t>
            </a:r>
            <a:r>
              <a:rPr lang="es-ES" dirty="0" err="1" smtClean="0"/>
              <a:t>Datasource</a:t>
            </a:r>
            <a:r>
              <a:rPr lang="es-ES" dirty="0" smtClean="0"/>
              <a:t> (C#)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12</a:t>
            </a:fld>
            <a:endParaRPr lang="es-A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5925"/>
            <a:ext cx="7920880" cy="43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03" y="3645024"/>
            <a:ext cx="2517651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70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</a:t>
            </a:r>
            <a:r>
              <a:rPr lang="es-ES" dirty="0" err="1" smtClean="0"/>
              <a:t>Datasource</a:t>
            </a:r>
            <a:r>
              <a:rPr lang="es-ES" dirty="0" smtClean="0"/>
              <a:t> (VB)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13</a:t>
            </a:fld>
            <a:endParaRPr lang="es-A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69198"/>
            <a:ext cx="8132962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04" y="3926623"/>
            <a:ext cx="2517651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7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XML (</a:t>
            </a:r>
            <a:r>
              <a:rPr lang="es-ES" dirty="0"/>
              <a:t>C</a:t>
            </a:r>
            <a:r>
              <a:rPr lang="es-ES" dirty="0" smtClean="0"/>
              <a:t>#)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14</a:t>
            </a:fld>
            <a:endParaRPr lang="es-AR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90234"/>
            <a:ext cx="7632848" cy="415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817602"/>
            <a:ext cx="2195736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15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– XML (VB)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15</a:t>
            </a:fld>
            <a:endParaRPr lang="es-A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99288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17602"/>
            <a:ext cx="2195736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2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16</a:t>
            </a:fld>
            <a:endParaRPr lang="es-AR"/>
          </a:p>
        </p:txBody>
      </p:sp>
      <p:pic>
        <p:nvPicPr>
          <p:cNvPr id="1026" name="Picture 2" descr="Resultado de imagen para dem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62473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51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10243 Título"/>
          <p:cNvSpPr>
            <a:spLocks noGrp="1" noChangeArrowheads="1"/>
          </p:cNvSpPr>
          <p:nvPr>
            <p:ph type="title"/>
          </p:nvPr>
        </p:nvSpPr>
        <p:spPr>
          <a:xfrm>
            <a:off x="714348" y="1357298"/>
            <a:ext cx="5500726" cy="1006496"/>
          </a:xfr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AR" sz="7200" dirty="0" smtClean="0">
                <a:solidFill>
                  <a:schemeClr val="bg1">
                    <a:lumMod val="50000"/>
                  </a:schemeClr>
                </a:solidFill>
              </a:rPr>
              <a:t>¿Preguntas?</a:t>
            </a:r>
            <a:r>
              <a:rPr lang="en-US" sz="7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7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9A5CC8B-CF98-4799-9D86-7E021B90CE0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851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25419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BIBLIOGRAFÍA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Font typeface="Wingdings" pitchFamily="2" charset="2"/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 smtClean="0"/>
              <a:t>Links</a:t>
            </a:r>
          </a:p>
          <a:p>
            <a:r>
              <a:rPr lang="es-AR" sz="2400" dirty="0">
                <a:hlinkClick r:id="rId2"/>
              </a:rPr>
              <a:t>https://</a:t>
            </a:r>
            <a:r>
              <a:rPr lang="es-AR" sz="2400" dirty="0" smtClean="0">
                <a:hlinkClick r:id="rId2"/>
              </a:rPr>
              <a:t>documentation.devexpress.com/WindowsForms/7787/Controls-and-Libraries/Chart-Control/Examples/Creating-Charts/Providing-Data/How-to-Bind-a-Chart-to-an-Array-List</a:t>
            </a:r>
            <a:endParaRPr lang="es-AR" sz="2400" dirty="0" smtClean="0"/>
          </a:p>
          <a:p>
            <a:endParaRPr lang="es-AR" sz="2400" dirty="0"/>
          </a:p>
          <a:p>
            <a:r>
              <a:rPr lang="es-AR" sz="2400" dirty="0" smtClean="0">
                <a:hlinkClick r:id="rId3"/>
              </a:rPr>
              <a:t>https</a:t>
            </a:r>
            <a:r>
              <a:rPr lang="es-AR" sz="2400" dirty="0">
                <a:hlinkClick r:id="rId3"/>
              </a:rPr>
              <a:t>://</a:t>
            </a:r>
            <a:r>
              <a:rPr lang="es-AR" sz="2400" dirty="0" smtClean="0">
                <a:hlinkClick r:id="rId3"/>
              </a:rPr>
              <a:t>social.msdn.microsoft.com/Search/en-US?query=chart&amp;pgArea=header&amp;emptyWatermark=true&amp;ac=4</a:t>
            </a:r>
            <a:endParaRPr lang="es-AR" sz="2400" dirty="0" smtClean="0"/>
          </a:p>
          <a:p>
            <a:endParaRPr lang="es-AR" sz="2400" dirty="0"/>
          </a:p>
          <a:p>
            <a:r>
              <a:rPr lang="es-AR" sz="2400" dirty="0" smtClean="0">
                <a:hlinkClick r:id="rId4"/>
              </a:rPr>
              <a:t>https</a:t>
            </a:r>
            <a:r>
              <a:rPr lang="es-AR" sz="2400" dirty="0">
                <a:hlinkClick r:id="rId4"/>
              </a:rPr>
              <a:t>://</a:t>
            </a:r>
            <a:r>
              <a:rPr lang="es-AR" sz="2400" dirty="0" smtClean="0">
                <a:hlinkClick r:id="rId4"/>
              </a:rPr>
              <a:t>msdn.microsoft.com/es-es/library/dd456766.aspx</a:t>
            </a:r>
            <a:endParaRPr lang="es-AR" sz="2400" dirty="0" smtClean="0"/>
          </a:p>
          <a:p>
            <a:endParaRPr lang="es-AR" sz="2400" dirty="0"/>
          </a:p>
          <a:p>
            <a:r>
              <a:rPr lang="es-AR" sz="2400">
                <a:hlinkClick r:id="rId5"/>
              </a:rPr>
              <a:t>https</a:t>
            </a:r>
            <a:r>
              <a:rPr lang="es-AR" sz="2400">
                <a:hlinkClick r:id="rId5"/>
              </a:rPr>
              <a:t>://</a:t>
            </a:r>
            <a:r>
              <a:rPr lang="es-AR" sz="2400" smtClean="0">
                <a:hlinkClick r:id="rId5"/>
              </a:rPr>
              <a:t>www.mindfusion.eu/winforms-chart-samples.html</a:t>
            </a:r>
            <a:endParaRPr lang="es-AR" sz="2400" smtClean="0"/>
          </a:p>
          <a:p>
            <a:endParaRPr lang="es-AR" sz="2400" dirty="0" smtClean="0"/>
          </a:p>
          <a:p>
            <a:pPr>
              <a:buFont typeface="Wingdings" pitchFamily="2" charset="2"/>
              <a:buChar char="§"/>
            </a:pPr>
            <a:endParaRPr lang="es-AR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 </a:t>
            </a:r>
            <a:r>
              <a:rPr lang="es-AR" smtClean="0"/>
              <a:t>Mauricio Prinzo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979712" y="1556792"/>
            <a:ext cx="5686436" cy="4786346"/>
          </a:xfrm>
        </p:spPr>
        <p:txBody>
          <a:bodyPr>
            <a:noAutofit/>
          </a:bodyPr>
          <a:lstStyle/>
          <a:p>
            <a:r>
              <a:rPr lang="es-AR" sz="2000" dirty="0" smtClean="0"/>
              <a:t>Control Chart</a:t>
            </a:r>
          </a:p>
          <a:p>
            <a:pPr lvl="1"/>
            <a:r>
              <a:rPr lang="es-ES" sz="1800" dirty="0" smtClean="0"/>
              <a:t>Introducción</a:t>
            </a:r>
          </a:p>
          <a:p>
            <a:pPr lvl="1"/>
            <a:r>
              <a:rPr lang="es-ES" sz="1800" dirty="0" smtClean="0"/>
              <a:t>Características</a:t>
            </a:r>
          </a:p>
          <a:p>
            <a:pPr lvl="1"/>
            <a:r>
              <a:rPr lang="es-ES" sz="1800" dirty="0" smtClean="0"/>
              <a:t>Propiedades	</a:t>
            </a:r>
          </a:p>
          <a:p>
            <a:pPr lvl="1"/>
            <a:r>
              <a:rPr lang="es-ES" sz="1800" dirty="0" smtClean="0"/>
              <a:t>Clave Primaria</a:t>
            </a:r>
          </a:p>
          <a:p>
            <a:pPr lvl="1"/>
            <a:r>
              <a:rPr lang="es-AR" sz="1800" dirty="0" smtClean="0"/>
              <a:t>Ejercitación</a:t>
            </a:r>
          </a:p>
          <a:p>
            <a:pPr marL="457200" lvl="1" indent="0">
              <a:buNone/>
            </a:pPr>
            <a:endParaRPr lang="es-ES" sz="1800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2650046"/>
          </a:xfrm>
        </p:spPr>
        <p:txBody>
          <a:bodyPr>
            <a:normAutofit/>
          </a:bodyPr>
          <a:lstStyle/>
          <a:p>
            <a:r>
              <a:rPr lang="es-AR" b="0" dirty="0"/>
              <a:t>Los controles Chart le permiten crear páginas ASP.NET o aplicaciones Windows </a:t>
            </a:r>
            <a:r>
              <a:rPr lang="es-AR" b="0" dirty="0" err="1"/>
              <a:t>Forms</a:t>
            </a:r>
            <a:r>
              <a:rPr lang="es-AR" b="0" dirty="0"/>
              <a:t> con gráficos simples, intuitivos y visualmente atractivos para análisis estadísticos o financieros complejos. 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291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Caracteristicas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b="0" dirty="0" smtClean="0"/>
              <a:t>Escalabilidad</a:t>
            </a:r>
          </a:p>
          <a:p>
            <a:pPr lvl="1"/>
            <a:r>
              <a:rPr lang="es-AR" dirty="0" smtClean="0"/>
              <a:t>Soporta un </a:t>
            </a:r>
            <a:r>
              <a:rPr lang="es-AR" dirty="0"/>
              <a:t>número ilimitado de áreas de gráficos, títulos, leyendas y anotaciones</a:t>
            </a:r>
            <a:r>
              <a:rPr lang="es-AR" dirty="0" smtClean="0"/>
              <a:t>.</a:t>
            </a:r>
          </a:p>
          <a:p>
            <a:pPr marL="342900" lvl="1" indent="-342900">
              <a:buFont typeface="Wingdings" pitchFamily="2" charset="2"/>
              <a:buChar char="ü"/>
            </a:pPr>
            <a:r>
              <a:rPr lang="es-AR" sz="3200" dirty="0">
                <a:solidFill>
                  <a:schemeClr val="bg1">
                    <a:lumMod val="50000"/>
                  </a:schemeClr>
                </a:solidFill>
              </a:rPr>
              <a:t>Tipos de </a:t>
            </a:r>
            <a:r>
              <a:rPr lang="es-AR" sz="3200" dirty="0" smtClean="0">
                <a:solidFill>
                  <a:schemeClr val="bg1">
                    <a:lumMod val="50000"/>
                  </a:schemeClr>
                </a:solidFill>
              </a:rPr>
              <a:t>gráfico</a:t>
            </a:r>
          </a:p>
          <a:p>
            <a:pPr lvl="1"/>
            <a:r>
              <a:rPr lang="es-AR" dirty="0"/>
              <a:t>35 tipos de gráficos distintos</a:t>
            </a:r>
            <a:r>
              <a:rPr lang="es-AR" dirty="0" smtClean="0"/>
              <a:t>.</a:t>
            </a:r>
          </a:p>
          <a:p>
            <a:r>
              <a:rPr lang="es-AR" b="0" dirty="0"/>
              <a:t>El enlace de datos.</a:t>
            </a:r>
          </a:p>
          <a:p>
            <a:pPr lvl="1"/>
            <a:r>
              <a:rPr lang="es-AR" dirty="0"/>
              <a:t>Copia de datos, fusión, división, clasificación, búsqueda, agrupamiento y filtrado.</a:t>
            </a:r>
          </a:p>
          <a:p>
            <a:pPr lvl="1"/>
            <a:r>
              <a:rPr lang="es-AR" dirty="0"/>
              <a:t>Exportación de datos</a:t>
            </a:r>
          </a:p>
          <a:p>
            <a:pPr lvl="1"/>
            <a:r>
              <a:rPr lang="es-AR" dirty="0" smtClean="0"/>
              <a:t>Soporte </a:t>
            </a:r>
            <a:r>
              <a:rPr lang="es-AR" dirty="0"/>
              <a:t>para fechas, horas, moneda y </a:t>
            </a:r>
            <a:r>
              <a:rPr lang="es-AR" dirty="0" smtClean="0"/>
              <a:t>distintos valores.</a:t>
            </a:r>
          </a:p>
          <a:p>
            <a:pPr lvl="1"/>
            <a:r>
              <a:rPr lang="es-ES" dirty="0" smtClean="0"/>
              <a:t>Archivos XML, CSV, Excel, vectores, </a:t>
            </a:r>
            <a:r>
              <a:rPr lang="es-ES" dirty="0" err="1"/>
              <a:t>D</a:t>
            </a:r>
            <a:r>
              <a:rPr lang="es-ES" dirty="0" err="1" smtClean="0"/>
              <a:t>ataviews</a:t>
            </a:r>
            <a:r>
              <a:rPr lang="es-ES" dirty="0" smtClean="0"/>
              <a:t>, objetos.</a:t>
            </a:r>
            <a:endParaRPr lang="es-AR" dirty="0" smtClean="0"/>
          </a:p>
          <a:p>
            <a:pPr marL="342900" lvl="1" indent="-342900">
              <a:buFont typeface="Wingdings" pitchFamily="2" charset="2"/>
              <a:buChar char="ü"/>
            </a:pPr>
            <a:r>
              <a:rPr lang="es-AR" sz="3200" dirty="0" smtClean="0">
                <a:solidFill>
                  <a:schemeClr val="bg1">
                    <a:lumMod val="50000"/>
                  </a:schemeClr>
                </a:solidFill>
              </a:rPr>
              <a:t>Personalizaciones	</a:t>
            </a:r>
          </a:p>
          <a:p>
            <a:pPr lvl="1"/>
            <a:r>
              <a:rPr lang="es-AR" dirty="0"/>
              <a:t>Manipulación de gráficos en tiempo real.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89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Liberias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08209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ü"/>
            </a:pPr>
            <a:r>
              <a:rPr lang="es-ES" b="1" dirty="0" err="1" smtClean="0">
                <a:solidFill>
                  <a:schemeClr val="bg1">
                    <a:lumMod val="50000"/>
                  </a:schemeClr>
                </a:solidFill>
              </a:rPr>
              <a:t>Winforms</a:t>
            </a:r>
            <a:endParaRPr lang="es-E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AR" sz="2400" b="0" dirty="0" err="1" smtClean="0">
                <a:hlinkClick r:id="rId2"/>
              </a:rPr>
              <a:t>System.Web.UI.DataVisualization.Charting</a:t>
            </a:r>
            <a:endParaRPr lang="es-AR" sz="2400" b="0" dirty="0" smtClean="0"/>
          </a:p>
          <a:p>
            <a:endParaRPr lang="es-ES" sz="2800" b="0" dirty="0" smtClean="0"/>
          </a:p>
          <a:p>
            <a:r>
              <a:rPr lang="es-ES" sz="2800" dirty="0" smtClean="0"/>
              <a:t>Web</a:t>
            </a:r>
            <a:endParaRPr lang="es-AR" sz="2800" dirty="0" smtClean="0"/>
          </a:p>
          <a:p>
            <a:pPr lvl="1"/>
            <a:r>
              <a:rPr lang="es-AR" sz="2400" b="0" dirty="0" err="1" smtClean="0">
                <a:hlinkClick r:id="rId3"/>
              </a:rPr>
              <a:t>System.Windows.Forms.DataVisualization.Charting</a:t>
            </a:r>
            <a:endParaRPr lang="es-AR" sz="2400" b="0" dirty="0"/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66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principales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98318"/>
          </a:xfrm>
        </p:spPr>
        <p:txBody>
          <a:bodyPr>
            <a:normAutofit fontScale="55000" lnSpcReduction="20000"/>
          </a:bodyPr>
          <a:lstStyle/>
          <a:p>
            <a:r>
              <a:rPr lang="es-AR" sz="3800" u="sng" dirty="0" err="1"/>
              <a:t>ChartAreas</a:t>
            </a:r>
            <a:r>
              <a:rPr lang="es-AR" sz="3800" u="sng" dirty="0"/>
              <a:t> </a:t>
            </a:r>
            <a:r>
              <a:rPr lang="es-AR" sz="3800" b="0" dirty="0"/>
              <a:t>: es el área donde se traza un gráfico. </a:t>
            </a:r>
            <a:r>
              <a:rPr lang="es-AR" sz="3800" b="0" dirty="0" smtClean="0"/>
              <a:t>Se </a:t>
            </a:r>
            <a:r>
              <a:rPr lang="es-AR" sz="3800" b="0" dirty="0"/>
              <a:t>puede contener más de un </a:t>
            </a:r>
            <a:r>
              <a:rPr lang="es-AR" sz="3800" b="0" dirty="0" smtClean="0"/>
              <a:t>gráfico por </a:t>
            </a:r>
            <a:r>
              <a:rPr lang="es-AR" sz="3800" b="0" dirty="0" err="1"/>
              <a:t>renderizado</a:t>
            </a:r>
            <a:r>
              <a:rPr lang="es-AR" sz="3800" b="0" dirty="0"/>
              <a:t> e incluso puede superponer tablas</a:t>
            </a:r>
            <a:r>
              <a:rPr lang="es-AR" sz="3800" b="0" dirty="0" smtClean="0"/>
              <a:t>.</a:t>
            </a:r>
            <a:endParaRPr lang="es-AR" sz="3800" b="0" dirty="0"/>
          </a:p>
          <a:p>
            <a:r>
              <a:rPr lang="es-AR" sz="3800" u="sng" dirty="0"/>
              <a:t>Series : </a:t>
            </a:r>
            <a:r>
              <a:rPr lang="es-AR" sz="3800" b="0" dirty="0"/>
              <a:t>Son los datos que puede trazar en el área de su gráfico</a:t>
            </a:r>
            <a:r>
              <a:rPr lang="es-AR" sz="3800" b="0" dirty="0" smtClean="0"/>
              <a:t>.</a:t>
            </a:r>
            <a:endParaRPr lang="es-AR" sz="3800" b="0" dirty="0"/>
          </a:p>
          <a:p>
            <a:r>
              <a:rPr lang="es-AR" sz="3800" u="sng" dirty="0" err="1"/>
              <a:t>ChartType</a:t>
            </a:r>
            <a:r>
              <a:rPr lang="es-AR" sz="3800" u="sng" dirty="0"/>
              <a:t> </a:t>
            </a:r>
            <a:r>
              <a:rPr lang="es-AR" sz="3800" b="0" dirty="0"/>
              <a:t>: la propiedad de tipo de gráfico se encuentra bajo la propiedad Series y define cómo se mostrará </a:t>
            </a:r>
            <a:r>
              <a:rPr lang="es-AR" sz="3800" b="0" dirty="0" smtClean="0"/>
              <a:t>la </a:t>
            </a:r>
            <a:r>
              <a:rPr lang="es-AR" sz="3800" b="0" dirty="0"/>
              <a:t>serie de datos en </a:t>
            </a:r>
            <a:r>
              <a:rPr lang="es-AR" sz="3800" b="0" dirty="0" smtClean="0"/>
              <a:t>el </a:t>
            </a:r>
            <a:r>
              <a:rPr lang="es-AR" sz="3800" b="0" dirty="0"/>
              <a:t>gráfico</a:t>
            </a:r>
            <a:r>
              <a:rPr lang="es-AR" sz="3800" b="0" dirty="0" smtClean="0"/>
              <a:t>.</a:t>
            </a:r>
            <a:endParaRPr lang="es-AR" sz="3800" b="0" dirty="0"/>
          </a:p>
          <a:p>
            <a:r>
              <a:rPr lang="es-AR" sz="3800" u="sng" dirty="0" err="1"/>
              <a:t>Axes</a:t>
            </a:r>
            <a:r>
              <a:rPr lang="es-AR" sz="3800" u="sng" dirty="0"/>
              <a:t> : </a:t>
            </a:r>
            <a:r>
              <a:rPr lang="es-AR" sz="3800" b="0" dirty="0"/>
              <a:t>define propiedades para los ejes X e Y, como apariencia y títulos</a:t>
            </a:r>
            <a:r>
              <a:rPr lang="es-AR" sz="3800" b="0" dirty="0" smtClean="0"/>
              <a:t>.</a:t>
            </a:r>
            <a:endParaRPr lang="es-AR" sz="3800" b="0" dirty="0"/>
          </a:p>
          <a:p>
            <a:r>
              <a:rPr lang="es-AR" sz="3800" u="sng" dirty="0" err="1"/>
              <a:t>Palette</a:t>
            </a:r>
            <a:r>
              <a:rPr lang="es-AR" sz="3800" u="sng" dirty="0"/>
              <a:t> </a:t>
            </a:r>
            <a:r>
              <a:rPr lang="es-AR" sz="3800" b="0" dirty="0"/>
              <a:t>: define los colores establecidos para su gráfico</a:t>
            </a:r>
            <a:r>
              <a:rPr lang="es-AR" sz="3800" b="0" dirty="0" smtClean="0"/>
              <a:t>.</a:t>
            </a:r>
            <a:endParaRPr lang="es-AR" sz="3800" b="0" dirty="0"/>
          </a:p>
          <a:p>
            <a:r>
              <a:rPr lang="es-AR" sz="3800" u="sng" dirty="0" err="1"/>
              <a:t>Titles</a:t>
            </a:r>
            <a:r>
              <a:rPr lang="es-AR" sz="3800" u="sng" dirty="0"/>
              <a:t> : </a:t>
            </a:r>
            <a:r>
              <a:rPr lang="es-AR" sz="3800" b="0" dirty="0"/>
              <a:t>define el texto que se puede usar para describir un gráfico, un eje o cualquier otra parte del gráfico.</a:t>
            </a:r>
          </a:p>
          <a:p>
            <a:r>
              <a:rPr lang="es-AR" sz="3800" u="sng" dirty="0" err="1"/>
              <a:t>Legends</a:t>
            </a:r>
            <a:r>
              <a:rPr lang="es-AR" sz="3800" u="sng" dirty="0"/>
              <a:t> : </a:t>
            </a:r>
            <a:r>
              <a:rPr lang="es-AR" sz="3800" b="0" dirty="0"/>
              <a:t>define las leyendas que mostrarán la información de la serie de datos.</a:t>
            </a:r>
          </a:p>
          <a:p>
            <a:r>
              <a:rPr lang="es-AR" sz="3800" u="sng" dirty="0" err="1"/>
              <a:t>Labels</a:t>
            </a:r>
            <a:r>
              <a:rPr lang="es-AR" sz="3800" u="sng" dirty="0"/>
              <a:t> : </a:t>
            </a:r>
            <a:r>
              <a:rPr lang="es-AR" sz="3800" b="0" dirty="0"/>
              <a:t>define el texto que se puede mostrar cerca del eje, los puntos y las etiquetas personalizadas.</a:t>
            </a: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80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7</a:t>
            </a:fld>
            <a:endParaRPr lang="es-AR"/>
          </a:p>
        </p:txBody>
      </p:sp>
      <p:pic>
        <p:nvPicPr>
          <p:cNvPr id="1026" name="Picture 2" descr="http://www.codeproject.com/KB/web-image/ASP-NET-MVC-Chart-Control/chart-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563821" cy="442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79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I – </a:t>
            </a:r>
            <a:r>
              <a:rPr lang="es-ES" dirty="0" err="1" smtClean="0"/>
              <a:t>Arrays</a:t>
            </a:r>
            <a:r>
              <a:rPr lang="es-ES" dirty="0" smtClean="0"/>
              <a:t> (C#)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8</a:t>
            </a:fld>
            <a:endParaRPr lang="es-A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489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4984"/>
            <a:ext cx="2592288" cy="29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4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I – </a:t>
            </a:r>
            <a:r>
              <a:rPr lang="es-ES" dirty="0" err="1" smtClean="0"/>
              <a:t>Arrays</a:t>
            </a:r>
            <a:r>
              <a:rPr lang="es-ES" dirty="0" smtClean="0"/>
              <a:t> (VB)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Mauricio Prinzo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9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3690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140968"/>
            <a:ext cx="2592288" cy="29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89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7755</TotalTime>
  <Words>309</Words>
  <Application>Microsoft Office PowerPoint</Application>
  <PresentationFormat>Presentación en pantalla (4:3)</PresentationFormat>
  <Paragraphs>96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Lenguaje de última generación Facultad de tecnología</vt:lpstr>
      <vt:lpstr>Agenda</vt:lpstr>
      <vt:lpstr>Introducción</vt:lpstr>
      <vt:lpstr>Caracteristicas</vt:lpstr>
      <vt:lpstr>Liberias</vt:lpstr>
      <vt:lpstr>Propiedades principales</vt:lpstr>
      <vt:lpstr>Propiedades</vt:lpstr>
      <vt:lpstr>Ejemplo I – Arrays (C#)</vt:lpstr>
      <vt:lpstr>Ejemplo I – Arrays (VB)</vt:lpstr>
      <vt:lpstr>Ejemplo – Dataview (C#)</vt:lpstr>
      <vt:lpstr>Ejemplo – Dataview (VB)</vt:lpstr>
      <vt:lpstr>Ejemplo – Datasource (C#)</vt:lpstr>
      <vt:lpstr>Ejemplo – Datasource (VB)</vt:lpstr>
      <vt:lpstr>Ejemplo – XML (C#)</vt:lpstr>
      <vt:lpstr>Ejemplo – XML (VB)</vt:lpstr>
      <vt:lpstr>Presentación de PowerPoint</vt:lpstr>
      <vt:lpstr>¿Preguntas? </vt:lpstr>
      <vt:lpstr>BIBLIOGRAFÍA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Ingreso a la Universidad Facultad de tecnología</dc:title>
  <dc:creator>Pablo</dc:creator>
  <cp:lastModifiedBy>Prinzo Mauricio</cp:lastModifiedBy>
  <cp:revision>251</cp:revision>
  <dcterms:created xsi:type="dcterms:W3CDTF">2008-04-01T13:25:28Z</dcterms:created>
  <dcterms:modified xsi:type="dcterms:W3CDTF">2020-10-08T14:25:49Z</dcterms:modified>
</cp:coreProperties>
</file>