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handoutMasterIdLst>
    <p:handoutMasterId r:id="rId29"/>
  </p:handoutMasterIdLst>
  <p:sldIdLst>
    <p:sldId id="271" r:id="rId2"/>
    <p:sldId id="454" r:id="rId3"/>
    <p:sldId id="556" r:id="rId4"/>
    <p:sldId id="549" r:id="rId5"/>
    <p:sldId id="558" r:id="rId6"/>
    <p:sldId id="569" r:id="rId7"/>
    <p:sldId id="559" r:id="rId8"/>
    <p:sldId id="580" r:id="rId9"/>
    <p:sldId id="581" r:id="rId10"/>
    <p:sldId id="574" r:id="rId11"/>
    <p:sldId id="575" r:id="rId12"/>
    <p:sldId id="584" r:id="rId13"/>
    <p:sldId id="585" r:id="rId14"/>
    <p:sldId id="579" r:id="rId15"/>
    <p:sldId id="576" r:id="rId16"/>
    <p:sldId id="586" r:id="rId17"/>
    <p:sldId id="582" r:id="rId18"/>
    <p:sldId id="583" r:id="rId19"/>
    <p:sldId id="562" r:id="rId20"/>
    <p:sldId id="563" r:id="rId21"/>
    <p:sldId id="564" r:id="rId22"/>
    <p:sldId id="570" r:id="rId23"/>
    <p:sldId id="571" r:id="rId24"/>
    <p:sldId id="572" r:id="rId25"/>
    <p:sldId id="573" r:id="rId26"/>
    <p:sldId id="276" r:id="rId27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6" autoAdjust="0"/>
  </p:normalViewPr>
  <p:slideViewPr>
    <p:cSldViewPr>
      <p:cViewPr varScale="1">
        <p:scale>
          <a:sx n="55" d="100"/>
          <a:sy n="55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2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8FC7FA5-D0B1-4988-9C71-D05112FD9109}" type="datetimeFigureOut">
              <a:rPr lang="es-ES" smtClean="0"/>
              <a:pPr/>
              <a:t>12/06/2020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487F10-7B19-4CF6-94F4-D7396AF182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844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DE8B0B-2637-4BAC-8D9F-5EE4189F2091}" type="datetimeFigureOut">
              <a:rPr lang="es-AR" smtClean="0"/>
              <a:pPr/>
              <a:t>12/6/2020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4C809C-E9B4-4BDB-9ED9-E7C331E38A9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83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construir expresiones regulares debe comprenderse una forma de estructurar</a:t>
            </a:r>
            <a:r>
              <a:rPr lang="es-ES" baseline="0" dirty="0" smtClean="0"/>
              <a:t> secuencias lógicas de manera totalmente diferente al resto de los modelos de programación.</a:t>
            </a:r>
          </a:p>
          <a:p>
            <a:r>
              <a:rPr lang="es-ES" baseline="0" dirty="0" smtClean="0"/>
              <a:t>Las expresiones regulares (patrones para evaluar cadenas de texto) se  construyen mediante una concatenación de caracteres especiales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51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78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701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4 Forma"/>
          <p:cNvSpPr txBox="1">
            <a:spLocks noGrp="1" noChangeArrowheads="1"/>
          </p:cNvSpPr>
          <p:nvPr/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BAD5455D-4B2E-4AC9-8ADF-212043066ACA}" type="slidenum">
              <a:rPr lang="es-AR" b="0">
                <a:latin typeface="Arial" pitchFamily="34" charset="0"/>
              </a:rPr>
              <a:pPr algn="r"/>
              <a:t>26</a:t>
            </a:fld>
            <a:endParaRPr lang="es-ES" b="0">
              <a:latin typeface="Arial" pitchFamily="34" charset="0"/>
            </a:endParaRPr>
          </a:p>
        </p:txBody>
      </p:sp>
      <p:sp>
        <p:nvSpPr>
          <p:cNvPr id="103427" name="23553 Rectángulo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8" name="23554 Rectángulo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7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17-2D6F-404E-9D60-B4483D148480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C746-4DEB-46F9-A369-B33D8305DA39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730E-1702-473B-9C3D-483DBCC1ED99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MP: Vilaboa Pablo 2005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CD9D0668-8A1B-4FDF-9256-D23FD9762F3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643866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>
            <a:lvl1pPr>
              <a:buFont typeface="Wingdings" pitchFamily="2" charset="2"/>
              <a:buChar char="ü"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Blip>
                <a:blip r:embed="rId2"/>
              </a:buBlip>
              <a:defRPr b="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4A1-8112-4484-B908-696DCAA90577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Pablo Vilaboa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8" name="7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8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47A1-4E29-44A7-AE44-30005E7C9969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758138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EEA4-EA43-4526-A15D-97BCD1238BF2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829576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E4BC-6275-4A38-968B-AC5D98ABDAF6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4" name="13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642918"/>
            <a:ext cx="7715304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114-DB3C-4412-8BCC-17B92DA085F3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0" name="9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46-D7D6-437C-A28B-E7659FDF00ED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9" name="8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3008313" cy="100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428604"/>
            <a:ext cx="4711726" cy="56975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B214-4398-4529-9A7B-975C9AB4EA20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CD1C-6C80-4F2A-9011-92D31589901E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3C0D-9C4E-40B4-99EB-68FC96EC5769}" type="datetime1">
              <a:rPr lang="es-AR" smtClean="0"/>
              <a:pPr/>
              <a:t>12/6/2020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3214686"/>
            <a:ext cx="7772400" cy="1470025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Lenguaje de última generación</a:t>
            </a:r>
            <a:b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Facultad de tecnología</a:t>
            </a:r>
            <a:endParaRPr lang="es-A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71438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C00000"/>
                </a:solidFill>
              </a:rPr>
              <a:t>Clase </a:t>
            </a:r>
            <a:r>
              <a:rPr lang="es-AR" dirty="0" smtClean="0">
                <a:solidFill>
                  <a:srgbClr val="C00000"/>
                </a:solidFill>
              </a:rPr>
              <a:t>– Reportes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5EA-A1F5-4B71-BCE9-167E104A3854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2987824" y="5554661"/>
            <a:ext cx="394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Profesor Adjunto :  Mauricio </a:t>
            </a:r>
            <a:r>
              <a:rPr lang="es-AR" dirty="0" err="1" smtClean="0"/>
              <a:t>Prinzo</a:t>
            </a:r>
            <a:endParaRPr lang="es-A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43306" y="285728"/>
            <a:ext cx="2214578" cy="26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ReportViewer</a:t>
            </a:r>
            <a:r>
              <a:rPr lang="es-ES" dirty="0"/>
              <a:t> </a:t>
            </a:r>
            <a:r>
              <a:rPr lang="es-ES" dirty="0" smtClean="0"/>
              <a:t>VS2017/19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10</a:t>
            </a:fld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7067"/>
            <a:ext cx="7378948" cy="349928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8626" y="1701563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bg1">
                    <a:lumMod val="50000"/>
                  </a:schemeClr>
                </a:solidFill>
              </a:rPr>
              <a:t>Para el generador de reportes, tenemos que instalar:</a:t>
            </a:r>
            <a:endParaRPr lang="es-A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11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500166"/>
            <a:ext cx="8853488" cy="52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1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8" name="Flecha derecha 7"/>
          <p:cNvSpPr/>
          <p:nvPr/>
        </p:nvSpPr>
        <p:spPr>
          <a:xfrm rot="5400000">
            <a:off x="6837203" y="2316821"/>
            <a:ext cx="827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3637533"/>
            <a:ext cx="8499551" cy="29598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00166"/>
            <a:ext cx="6124604" cy="20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2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13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8579295" cy="4804643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868144" y="5373216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95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3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10" name="Rectángulo 9"/>
          <p:cNvSpPr/>
          <p:nvPr/>
        </p:nvSpPr>
        <p:spPr>
          <a:xfrm>
            <a:off x="628625" y="1701563"/>
            <a:ext cx="8241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En el 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se instala el paquete de 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ReportViewer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y para 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Win32 instalamos </a:t>
            </a:r>
            <a:r>
              <a:rPr lang="es-ES" sz="2000" b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s-ES" sz="2000" b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Microsoft.ReportingServices.ReportViewerControl.Winforms</a:t>
            </a:r>
            <a:endParaRPr lang="es-AR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9" y="2708920"/>
            <a:ext cx="2918001" cy="3679260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987824" y="4005064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958" y="2708920"/>
            <a:ext cx="4634483" cy="36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4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3648411" y="5180292"/>
            <a:ext cx="5368065" cy="1148226"/>
          </a:xfrm>
        </p:spPr>
        <p:txBody>
          <a:bodyPr/>
          <a:lstStyle/>
          <a:p>
            <a:pPr algn="l"/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Y </a:t>
            </a:r>
            <a:r>
              <a:rPr lang="es-AR" sz="2400" b="1" dirty="0" err="1">
                <a:solidFill>
                  <a:schemeClr val="bg1">
                    <a:lumMod val="50000"/>
                  </a:schemeClr>
                </a:solidFill>
              </a:rPr>
              <a:t>seleciono</a:t>
            </a:r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 la DLL:</a:t>
            </a:r>
          </a:p>
          <a:p>
            <a:r>
              <a:rPr lang="es-AR" sz="2400" b="1" dirty="0" smtClean="0">
                <a:solidFill>
                  <a:schemeClr val="tx1"/>
                </a:solidFill>
              </a:rPr>
              <a:t>Microsoft.ReportViewer.WinForms.dll</a:t>
            </a:r>
            <a:endParaRPr lang="es-AR" sz="2400" b="1" dirty="0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291112" y="3458433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Vamos agregar el control a la caja de herramientas</a:t>
            </a:r>
          </a:p>
          <a:p>
            <a:r>
              <a:rPr lang="es-AR" sz="2400" dirty="0" err="1" smtClean="0"/>
              <a:t>Boton</a:t>
            </a:r>
            <a:r>
              <a:rPr lang="es-AR" sz="2400" dirty="0" smtClean="0"/>
              <a:t> derecho en la caja de herramientas y seleccionamos elegir elemento</a:t>
            </a:r>
            <a:endParaRPr lang="es-AR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" y="3284984"/>
            <a:ext cx="2881540" cy="309317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167665" y="2885074"/>
            <a:ext cx="472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Voy  a examinar y busco en el </a:t>
            </a:r>
            <a:r>
              <a:rPr lang="es-AR" sz="2400" b="1" dirty="0" err="1">
                <a:solidFill>
                  <a:schemeClr val="bg1">
                    <a:lumMod val="50000"/>
                  </a:schemeClr>
                </a:solidFill>
              </a:rPr>
              <a:t>package</a:t>
            </a:r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 de instalación dentro del </a:t>
            </a:r>
            <a:r>
              <a:rPr lang="es-AR" sz="2400" b="1" dirty="0">
                <a:solidFill>
                  <a:schemeClr val="bg1">
                    <a:lumMod val="50000"/>
                  </a:schemeClr>
                </a:solidFill>
              </a:rPr>
              <a:t>proyecto</a:t>
            </a:r>
            <a:endParaRPr lang="es-A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40" y="4077072"/>
            <a:ext cx="5678625" cy="8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5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1745608"/>
            <a:ext cx="4859266" cy="477973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7" name="Flecha derecha 6"/>
          <p:cNvSpPr/>
          <p:nvPr/>
        </p:nvSpPr>
        <p:spPr>
          <a:xfrm>
            <a:off x="5436096" y="566124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745609"/>
            <a:ext cx="2444055" cy="49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 de .RDLC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Luego se arma el diseño del informe como se desee: Encabezados, pie de página, gráficos, </a:t>
            </a:r>
            <a:r>
              <a:rPr lang="es-ES" sz="2400" dirty="0" err="1"/>
              <a:t>etc</a:t>
            </a:r>
            <a:endParaRPr lang="es-AR" sz="24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s-AR" b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s-AR" b="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4" y="2780927"/>
            <a:ext cx="4470275" cy="33452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38" y="2780927"/>
            <a:ext cx="3500462" cy="34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Asociar .RDLC a </a:t>
            </a:r>
            <a:r>
              <a:rPr lang="es-ES" dirty="0" err="1"/>
              <a:t>R</a:t>
            </a:r>
            <a:r>
              <a:rPr lang="es-ES" dirty="0" err="1" smtClean="0"/>
              <a:t>eportViewer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 marL="1246188" lvl="1" indent="-533400">
              <a:lnSpc>
                <a:spcPct val="90000"/>
              </a:lnSpc>
              <a:buNone/>
              <a:tabLst>
                <a:tab pos="808038" algn="l"/>
                <a:tab pos="990600" algn="l"/>
              </a:tabLst>
              <a:defRPr/>
            </a:pPr>
            <a:r>
              <a:rPr lang="es-AR" sz="2000" dirty="0" smtClean="0"/>
              <a:t> 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28596" y="1556792"/>
            <a:ext cx="8103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Para poder ver los </a:t>
            </a:r>
            <a:r>
              <a:rPr lang="es-AR" sz="2800" b="1" dirty="0" smtClean="0">
                <a:solidFill>
                  <a:schemeClr val="bg1">
                    <a:lumMod val="50000"/>
                  </a:schemeClr>
                </a:solidFill>
              </a:rPr>
              <a:t>reportes en la versión 2019, 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se asocian al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controlReportViewer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, para ello arrastro el control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reportviewer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, y le asocio el archivo .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rdlc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299"/>
            <a:ext cx="6740822" cy="32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Origen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700808"/>
            <a:ext cx="8579296" cy="448311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Luego selecciono el origen de datos que puede ser:</a:t>
            </a:r>
            <a:endParaRPr lang="es-AR" dirty="0"/>
          </a:p>
          <a:p>
            <a:endParaRPr lang="es-AR" dirty="0"/>
          </a:p>
          <a:p>
            <a:r>
              <a:rPr lang="es-ES" u="sng" dirty="0" err="1"/>
              <a:t>Databese</a:t>
            </a:r>
            <a:r>
              <a:rPr lang="es-ES" u="sng" dirty="0"/>
              <a:t>: </a:t>
            </a:r>
            <a:r>
              <a:rPr lang="es-ES" dirty="0"/>
              <a:t>Base de Datos, el mismo se manipula como un </a:t>
            </a:r>
            <a:r>
              <a:rPr lang="es-ES" dirty="0" err="1"/>
              <a:t>Dataset</a:t>
            </a:r>
            <a:r>
              <a:rPr lang="es-ES" dirty="0"/>
              <a:t>.</a:t>
            </a:r>
            <a:endParaRPr lang="es-AR" dirty="0"/>
          </a:p>
          <a:p>
            <a:r>
              <a:rPr lang="es-ES" u="sng" dirty="0" err="1"/>
              <a:t>Service</a:t>
            </a:r>
            <a:r>
              <a:rPr lang="es-ES" u="sng" dirty="0"/>
              <a:t>: </a:t>
            </a:r>
            <a:r>
              <a:rPr lang="es-ES" dirty="0"/>
              <a:t>Servicio para disponer de la información</a:t>
            </a:r>
            <a:endParaRPr lang="es-AR" dirty="0"/>
          </a:p>
          <a:p>
            <a:r>
              <a:rPr lang="es-ES" u="sng" dirty="0" err="1"/>
              <a:t>Object</a:t>
            </a:r>
            <a:r>
              <a:rPr lang="es-ES" dirty="0"/>
              <a:t>: Objetos para vincular datos (listas)</a:t>
            </a:r>
            <a:endParaRPr lang="es-AR" dirty="0"/>
          </a:p>
          <a:p>
            <a:r>
              <a:rPr lang="es-ES" u="sng" dirty="0" err="1"/>
              <a:t>Sharepoint</a:t>
            </a:r>
            <a:r>
              <a:rPr lang="es-ES" u="sng" dirty="0"/>
              <a:t>: </a:t>
            </a:r>
            <a:r>
              <a:rPr lang="es-ES" dirty="0"/>
              <a:t>Le permite conectarse a un sitio de SharePoint y elegir los objetos de SharePoint para su aplicación.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9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000364" y="1643050"/>
            <a:ext cx="5686436" cy="4786346"/>
          </a:xfrm>
        </p:spPr>
        <p:txBody>
          <a:bodyPr>
            <a:noAutofit/>
          </a:bodyPr>
          <a:lstStyle/>
          <a:p>
            <a:r>
              <a:rPr lang="es-AR" sz="2000" dirty="0" err="1" smtClean="0"/>
              <a:t>Conecepto</a:t>
            </a:r>
            <a:endParaRPr lang="es-AR" sz="2000" dirty="0" smtClean="0"/>
          </a:p>
          <a:p>
            <a:pPr lvl="1"/>
            <a:r>
              <a:rPr lang="es-ES" sz="1800" dirty="0" smtClean="0"/>
              <a:t>Reporte</a:t>
            </a:r>
          </a:p>
          <a:p>
            <a:pPr lvl="1"/>
            <a:r>
              <a:rPr lang="es-ES" sz="1800" dirty="0" smtClean="0"/>
              <a:t>Archivos RDLC</a:t>
            </a:r>
          </a:p>
          <a:p>
            <a:r>
              <a:rPr lang="es-ES" sz="2000" dirty="0" smtClean="0"/>
              <a:t>Control</a:t>
            </a:r>
          </a:p>
          <a:p>
            <a:pPr lvl="1"/>
            <a:r>
              <a:rPr lang="es-ES" sz="1800" dirty="0" err="1" smtClean="0"/>
              <a:t>Reportviewer</a:t>
            </a:r>
            <a:endParaRPr lang="es-ES" sz="1800" dirty="0" smtClean="0"/>
          </a:p>
          <a:p>
            <a:endParaRPr lang="es-AR" sz="2000" dirty="0" smtClean="0"/>
          </a:p>
          <a:p>
            <a:pPr lvl="1">
              <a:buNone/>
            </a:pPr>
            <a:endParaRPr lang="es-ES" sz="1800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DataSet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55" y="1485156"/>
            <a:ext cx="4678534" cy="2937861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5" y="1500166"/>
            <a:ext cx="3799186" cy="29228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6" y="4449778"/>
            <a:ext cx="3799186" cy="22716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024" y="4653136"/>
            <a:ext cx="3780952" cy="21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</a:t>
            </a:r>
            <a:r>
              <a:rPr lang="es-ES" dirty="0" smtClean="0"/>
              <a:t> II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67" y="1500166"/>
            <a:ext cx="4385190" cy="2466667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21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19" y="1500166"/>
            <a:ext cx="2657143" cy="24952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10" y="4149080"/>
            <a:ext cx="4876190" cy="25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3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</a:t>
            </a:r>
            <a:r>
              <a:rPr lang="es-ES" dirty="0" smtClean="0"/>
              <a:t> III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22</a:t>
            </a:fld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100862" cy="21602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06" y="4070603"/>
            <a:ext cx="7107556" cy="26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Objetos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23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5" y="1500166"/>
            <a:ext cx="3799186" cy="2922851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6025" y="1318897"/>
            <a:ext cx="4496456" cy="31041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9" y="4423015"/>
            <a:ext cx="3964656" cy="226173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509120"/>
            <a:ext cx="3771900" cy="21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Objetos II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 expresiones</a:t>
            </a:r>
          </a:p>
          <a:p>
            <a:endParaRPr lang="es-AR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46511"/>
            <a:ext cx="7244878" cy="38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Objetos III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25</a:t>
            </a:fld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1" y="1844824"/>
            <a:ext cx="366815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9" y="4082250"/>
            <a:ext cx="3863689" cy="22476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831436"/>
            <a:ext cx="4248472" cy="41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10243 Título"/>
          <p:cNvSpPr>
            <a:spLocks noGrp="1" noChangeArrowheads="1"/>
          </p:cNvSpPr>
          <p:nvPr>
            <p:ph type="title"/>
          </p:nvPr>
        </p:nvSpPr>
        <p:spPr>
          <a:xfrm>
            <a:off x="1331640" y="836712"/>
            <a:ext cx="5500726" cy="100649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sz="7200" dirty="0" smtClean="0">
                <a:solidFill>
                  <a:schemeClr val="bg1">
                    <a:lumMod val="50000"/>
                  </a:schemeClr>
                </a:solidFill>
              </a:rPr>
              <a:t>¿Preguntas?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7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9A5CC8B-CF98-4799-9D86-7E021B90CE0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7272808" cy="4104456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467544" y="404664"/>
            <a:ext cx="764386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dirty="0" smtClean="0">
                <a:solidFill>
                  <a:srgbClr val="C00000"/>
                </a:solidFill>
              </a:rPr>
              <a:t>Introducción</a:t>
            </a:r>
            <a:endParaRPr lang="es-AR" dirty="0" smtClean="0">
              <a:solidFill>
                <a:srgbClr val="C00000"/>
              </a:solidFill>
            </a:endParaRPr>
          </a:p>
          <a:p>
            <a:pPr algn="l"/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1511761"/>
            <a:ext cx="824440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En el ámbito de la informática, los reportes son informes que organizan y exhiben la información contenida en una base de datos. Su función es aplicar un formato determinado a los datos para mostrarlos por medio de un diseño atractivo y que sea fácil de interpretar por los usuarios</a:t>
            </a:r>
            <a:r>
              <a:rPr lang="es-AR" sz="28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AR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AR" sz="2800" b="1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Diseñador de reportes de Microsoft Visual Studio proporciona una interfaz fácil de usar para crear reportes sólidos que incluyen datos procedentes de varios tipos de orígenes de datos</a:t>
            </a:r>
            <a:r>
              <a:rPr lang="es-AR" sz="30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673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Reportes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Los reportes se guardan como archivos de definición de informe del cliente (.</a:t>
            </a:r>
            <a:r>
              <a:rPr lang="es-AR" dirty="0" err="1"/>
              <a:t>rdlc</a:t>
            </a:r>
            <a:r>
              <a:rPr lang="es-AR" dirty="0"/>
              <a:t>), estos archivos se basan en el mismo esquema que los archivos de definición de reporte (.</a:t>
            </a:r>
            <a:r>
              <a:rPr lang="es-AR" dirty="0" err="1"/>
              <a:t>rdl</a:t>
            </a:r>
            <a:r>
              <a:rPr lang="es-AR" dirty="0"/>
              <a:t>) publicados en los servidores de informes de SQL Server </a:t>
            </a:r>
            <a:r>
              <a:rPr lang="es-AR" dirty="0" err="1"/>
              <a:t>Reporting</a:t>
            </a:r>
            <a:r>
              <a:rPr lang="es-AR" dirty="0"/>
              <a:t> </a:t>
            </a:r>
            <a:r>
              <a:rPr lang="es-AR" dirty="0" err="1"/>
              <a:t>Services</a:t>
            </a:r>
            <a:r>
              <a:rPr lang="es-AR" dirty="0"/>
              <a:t>, pero se guardan y se procesan de manera distinta a los archivos .</a:t>
            </a:r>
            <a:r>
              <a:rPr lang="es-AR" dirty="0" err="1"/>
              <a:t>rdl</a:t>
            </a:r>
            <a:r>
              <a:rPr lang="es-AR" dirty="0"/>
              <a:t>. </a:t>
            </a:r>
          </a:p>
          <a:p>
            <a:endParaRPr lang="es-AR" dirty="0"/>
          </a:p>
          <a:p>
            <a:r>
              <a:rPr lang="es-AR" dirty="0"/>
              <a:t>En tiempo de ejecución, los archivos .</a:t>
            </a:r>
            <a:r>
              <a:rPr lang="es-AR" dirty="0" err="1"/>
              <a:t>rdlc</a:t>
            </a:r>
            <a:r>
              <a:rPr lang="es-AR" dirty="0"/>
              <a:t> se procesan localmente, y los archivos .</a:t>
            </a:r>
            <a:r>
              <a:rPr lang="es-AR" dirty="0" err="1"/>
              <a:t>rdl</a:t>
            </a:r>
            <a:r>
              <a:rPr lang="es-AR" dirty="0"/>
              <a:t> se procesan remotamente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.NET  tiene una librería:    				      	</a:t>
            </a:r>
            <a:r>
              <a:rPr lang="es-ES" dirty="0" err="1">
                <a:solidFill>
                  <a:srgbClr val="FF0000"/>
                </a:solidFill>
              </a:rPr>
              <a:t>using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Microsoft.Reporting.WinForms</a:t>
            </a:r>
            <a:r>
              <a:rPr lang="es-ES" dirty="0">
                <a:solidFill>
                  <a:srgbClr val="FF0000"/>
                </a:solidFill>
              </a:rPr>
              <a:t>;</a:t>
            </a:r>
            <a:endParaRPr lang="es-AR" dirty="0">
              <a:solidFill>
                <a:srgbClr val="FF0000"/>
              </a:solidFill>
            </a:endParaRPr>
          </a:p>
          <a:p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ReportViewer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83113"/>
          </a:xfrm>
        </p:spPr>
        <p:txBody>
          <a:bodyPr>
            <a:normAutofit/>
          </a:bodyPr>
          <a:lstStyle/>
          <a:p>
            <a:r>
              <a:rPr lang="es-ES" dirty="0"/>
              <a:t>Para poder utilizar dicho control, tenemos que tener la opción de reportes en el menú de visual </a:t>
            </a:r>
            <a:r>
              <a:rPr lang="es-ES" dirty="0" err="1"/>
              <a:t>studio</a:t>
            </a:r>
            <a:r>
              <a:rPr lang="es-ES" dirty="0" smtClean="0"/>
              <a:t>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5</a:t>
            </a:fld>
            <a:endParaRPr lang="es-A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87551"/>
            <a:ext cx="6624735" cy="328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ReportViewer</a:t>
            </a:r>
            <a:r>
              <a:rPr lang="es-ES" dirty="0" smtClean="0"/>
              <a:t> VS2015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665886"/>
            <a:ext cx="8229600" cy="4483113"/>
          </a:xfrm>
        </p:spPr>
        <p:txBody>
          <a:bodyPr>
            <a:normAutofit/>
          </a:bodyPr>
          <a:lstStyle/>
          <a:p>
            <a:r>
              <a:rPr lang="es-ES" dirty="0"/>
              <a:t>En caso de no tener la opción, tendrá q actualizar el VS, y seleccionar la siguiente opción:</a:t>
            </a:r>
            <a:endParaRPr lang="es-AR" dirty="0"/>
          </a:p>
          <a:p>
            <a:pPr marL="0" indent="0">
              <a:buNone/>
            </a:pPr>
            <a:endParaRPr lang="es-ES" dirty="0" smtClean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6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69" y="2996952"/>
            <a:ext cx="4248150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8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788782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82294"/>
          </a:xfrm>
        </p:spPr>
        <p:txBody>
          <a:bodyPr/>
          <a:lstStyle/>
          <a:p>
            <a:r>
              <a:rPr lang="es-ES" dirty="0"/>
              <a:t>Para poder generar los reportes al sistema, se agrega el ítem de reportes el cual va a generar el archivo .</a:t>
            </a:r>
            <a:r>
              <a:rPr lang="es-ES" dirty="0" err="1"/>
              <a:t>rdlc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21" y="3350694"/>
            <a:ext cx="6638639" cy="30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Formato de .RDLC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Luego se arma el diseño del informe como se desee: Encabezados, pie de página, gráficos, </a:t>
            </a:r>
            <a:r>
              <a:rPr lang="es-ES" sz="2400" dirty="0" err="1"/>
              <a:t>etc</a:t>
            </a:r>
            <a:endParaRPr lang="es-AR" sz="24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s-AR" b="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s-AR" b="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8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4" y="2780927"/>
            <a:ext cx="4470275" cy="33452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38" y="2780927"/>
            <a:ext cx="3500462" cy="34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Asociar .RDLC a </a:t>
            </a:r>
            <a:r>
              <a:rPr lang="es-ES" dirty="0" err="1"/>
              <a:t>R</a:t>
            </a:r>
            <a:r>
              <a:rPr lang="es-ES" dirty="0" err="1" smtClean="0"/>
              <a:t>eportViewer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 marL="1246188" lvl="1" indent="-533400">
              <a:lnSpc>
                <a:spcPct val="90000"/>
              </a:lnSpc>
              <a:buNone/>
              <a:tabLst>
                <a:tab pos="808038" algn="l"/>
                <a:tab pos="990600" algn="l"/>
              </a:tabLst>
              <a:defRPr/>
            </a:pPr>
            <a:r>
              <a:rPr lang="es-AR" sz="2000" dirty="0" smtClean="0"/>
              <a:t> </a:t>
            </a: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428596" y="1556792"/>
            <a:ext cx="81038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Para poder ver los reportes, se asocian al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controlReportViewer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, para ello arrastro el control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reportviewer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, y le asocio el archivo .</a:t>
            </a:r>
            <a:r>
              <a:rPr lang="es-AR" sz="2800" b="1" dirty="0" err="1">
                <a:solidFill>
                  <a:schemeClr val="bg1">
                    <a:lumMod val="50000"/>
                  </a:schemeClr>
                </a:solidFill>
              </a:rPr>
              <a:t>rdlc</a:t>
            </a:r>
            <a:r>
              <a:rPr lang="es-AR" sz="28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0919"/>
            <a:ext cx="6740822" cy="37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</TotalTime>
  <Words>686</Words>
  <Application>Microsoft Office PowerPoint</Application>
  <PresentationFormat>Presentación en pantalla (4:3)</PresentationFormat>
  <Paragraphs>113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de Office</vt:lpstr>
      <vt:lpstr>Lenguaje de última generación Facultad de tecnología</vt:lpstr>
      <vt:lpstr>Agenda</vt:lpstr>
      <vt:lpstr>Presentación de PowerPoint</vt:lpstr>
      <vt:lpstr>Reportes</vt:lpstr>
      <vt:lpstr>ReportViewer</vt:lpstr>
      <vt:lpstr>ReportViewer VS2015</vt:lpstr>
      <vt:lpstr>Paso a Paso</vt:lpstr>
      <vt:lpstr>Formato de .RDLC</vt:lpstr>
      <vt:lpstr>Asociar .RDLC a ReportViewer</vt:lpstr>
      <vt:lpstr>ReportViewer VS2017/19</vt:lpstr>
      <vt:lpstr>Paso a Paso </vt:lpstr>
      <vt:lpstr>Paso a Paso 1</vt:lpstr>
      <vt:lpstr>Paso a Paso 2</vt:lpstr>
      <vt:lpstr>Paso a Paso 3</vt:lpstr>
      <vt:lpstr>Paso a Paso 4</vt:lpstr>
      <vt:lpstr>Paso a Paso 5</vt:lpstr>
      <vt:lpstr>Formato de .RDLC</vt:lpstr>
      <vt:lpstr>Asociar .RDLC a ReportViewer</vt:lpstr>
      <vt:lpstr>Origen de datos</vt:lpstr>
      <vt:lpstr>DataSet</vt:lpstr>
      <vt:lpstr>Dataset II</vt:lpstr>
      <vt:lpstr>Dataset III</vt:lpstr>
      <vt:lpstr>Objetos </vt:lpstr>
      <vt:lpstr>Objetos II </vt:lpstr>
      <vt:lpstr>Objetos III</vt:lpstr>
      <vt:lpstr>¿Preguntas?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Ingreso a la Universidad Facultad de tecnología</dc:title>
  <dc:creator>Pablo</dc:creator>
  <cp:lastModifiedBy>Prinzo Mauricio</cp:lastModifiedBy>
  <cp:revision>297</cp:revision>
  <dcterms:created xsi:type="dcterms:W3CDTF">2008-04-01T13:25:28Z</dcterms:created>
  <dcterms:modified xsi:type="dcterms:W3CDTF">2020-06-13T05:18:44Z</dcterms:modified>
</cp:coreProperties>
</file>