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handoutMasterIdLst>
    <p:handoutMasterId r:id="rId11"/>
  </p:handoutMasterIdLst>
  <p:sldIdLst>
    <p:sldId id="260" r:id="rId2"/>
    <p:sldId id="267" r:id="rId3"/>
    <p:sldId id="263" r:id="rId4"/>
    <p:sldId id="265" r:id="rId5"/>
    <p:sldId id="269" r:id="rId6"/>
    <p:sldId id="266" r:id="rId7"/>
    <p:sldId id="268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2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9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6AC1C1D-8DE8-454D-8ACE-E96FE005D9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809AF2-CEB7-4F6A-A27B-928B8B2E6D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D82B3-EF6D-4BD8-93E0-5C8EB0FADB6E}" type="datetimeFigureOut">
              <a:rPr lang="es-AR" smtClean="0"/>
              <a:t>18/2/2021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139870-BB4B-44F2-B9B9-BCA55069F9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668AB2-2774-4251-BE9E-29A161BE59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24C5F-D5C7-4544-90B0-C5E5878135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1368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84DF4-CC8D-4AB2-A5D0-F7B0EFE6C907}" type="datetimeFigureOut">
              <a:rPr lang="es-AR" smtClean="0"/>
              <a:t>18/2/2021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CC8B-3606-45D9-8F75-FA5507B536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92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u="sng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6CC8B-3606-45D9-8F75-FA5507B536CA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7976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u="sng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6CC8B-3606-45D9-8F75-FA5507B536CA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778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u="sng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6CC8B-3606-45D9-8F75-FA5507B536CA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151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u="sng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6CC8B-3606-45D9-8F75-FA5507B536CA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799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u="sng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6CC8B-3606-45D9-8F75-FA5507B536CA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0334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u="sng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6CC8B-3606-45D9-8F75-FA5507B536CA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5707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u="sng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6CC8B-3606-45D9-8F75-FA5507B536CA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1653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u="sng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6CC8B-3606-45D9-8F75-FA5507B536CA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329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4145279"/>
            <a:ext cx="11262866" cy="2245285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3A20342A-79CD-483E-8AF7-8313CA88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38055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875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609056"/>
            <a:ext cx="2906817" cy="5816950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545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810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255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376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518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3694437" cy="6038086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912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663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27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746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2D6E202-B606-4609-B914-27C9371A1F6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689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5C285-FE5F-41FD-BDA3-CF26D8AD9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s-AR" dirty="0"/>
              <a:t>01 – PROGRAMACIÓN ESTRUCTURADA</a:t>
            </a:r>
          </a:p>
        </p:txBody>
      </p:sp>
      <p:pic>
        <p:nvPicPr>
          <p:cNvPr id="8194" name="Picture 2" descr="UAIOnline Ultra">
            <a:extLst>
              <a:ext uri="{FF2B5EF4-FFF2-40B4-BE49-F238E27FC236}">
                <a16:creationId xmlns:a16="http://schemas.microsoft.com/office/drawing/2014/main" id="{E210D410-026C-4305-87D5-80358B4CF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821" y="4899981"/>
            <a:ext cx="3542919" cy="93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ogo-UAI-nuevo-250 | Congreso de Cicatrización de Heridas">
            <a:extLst>
              <a:ext uri="{FF2B5EF4-FFF2-40B4-BE49-F238E27FC236}">
                <a16:creationId xmlns:a16="http://schemas.microsoft.com/office/drawing/2014/main" id="{49BB4F9F-7C77-4416-BB3E-AE29B1272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0" b="29542"/>
          <a:stretch/>
        </p:blipFill>
        <p:spPr bwMode="auto">
          <a:xfrm>
            <a:off x="413176" y="623560"/>
            <a:ext cx="2545884" cy="6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Logo">
            <a:extLst>
              <a:ext uri="{FF2B5EF4-FFF2-40B4-BE49-F238E27FC236}">
                <a16:creationId xmlns:a16="http://schemas.microsoft.com/office/drawing/2014/main" id="{3BBF0169-10E8-4D3D-8682-C8A07CDC6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390" y="1275092"/>
            <a:ext cx="2020996" cy="202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36B6728-F978-4577-89F5-F7FCF33CC742}"/>
              </a:ext>
            </a:extLst>
          </p:cNvPr>
          <p:cNvSpPr txBox="1"/>
          <p:nvPr/>
        </p:nvSpPr>
        <p:spPr>
          <a:xfrm>
            <a:off x="362900" y="1757937"/>
            <a:ext cx="9944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>
                <a:solidFill>
                  <a:srgbClr val="662937"/>
                </a:solidFill>
              </a:rPr>
              <a:t>METODOLOGÍAS DE DESARROLLO DE SISTEMAS II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1DB7A91-8606-44EB-AF5A-3A67A239C6C2}"/>
              </a:ext>
            </a:extLst>
          </p:cNvPr>
          <p:cNvCxnSpPr>
            <a:cxnSpLocks/>
          </p:cNvCxnSpPr>
          <p:nvPr/>
        </p:nvCxnSpPr>
        <p:spPr>
          <a:xfrm>
            <a:off x="508000" y="2810072"/>
            <a:ext cx="832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52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4C29405-67C3-4AC4-8C82-51A619A0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54" y="973498"/>
            <a:ext cx="3335706" cy="187130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400" dirty="0">
                <a:latin typeface="+mn-lt"/>
                <a:ea typeface="+mn-ea"/>
                <a:cs typeface="+mn-cs"/>
              </a:rPr>
              <a:t>PRESENTACIÓN DE LA ASIGNATURA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A769FCEE-8D02-4FCB-89B9-958297B613B3}"/>
              </a:ext>
            </a:extLst>
          </p:cNvPr>
          <p:cNvSpPr txBox="1">
            <a:spLocks/>
          </p:cNvSpPr>
          <p:nvPr/>
        </p:nvSpPr>
        <p:spPr>
          <a:xfrm>
            <a:off x="4432784" y="973498"/>
            <a:ext cx="7168602" cy="47546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s-ES_trad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Enfoque</a:t>
            </a:r>
          </a:p>
          <a:p>
            <a:pPr lvl="1" algn="just">
              <a:spcAft>
                <a:spcPts val="0"/>
              </a:spcAft>
            </a:pPr>
            <a:r>
              <a:rPr lang="es-ES_tradnl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 un ambiente de continuos cambios tanto tecnológicos como  de paradigmas de modelización  de sistemas de información, esta asignatura contribuye a formar alumnos capaces de reconocer las alternativas más adecuadas en el modelado de sistemas mediante el enfoque orientado a objetos,  en un marco teórico  que permita fundamentar las decisiones estratégicas elegidas, además de promover el autoaprendizaje y la investigación.  </a:t>
            </a:r>
            <a:endParaRPr lang="es-AR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8C64E6A-E897-4562-9499-BA729284FAC8}"/>
              </a:ext>
            </a:extLst>
          </p:cNvPr>
          <p:cNvSpPr txBox="1"/>
          <p:nvPr/>
        </p:nvSpPr>
        <p:spPr>
          <a:xfrm>
            <a:off x="586054" y="4956168"/>
            <a:ext cx="358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A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Metodologías de Desarrollo de Sistemas II</a:t>
            </a:r>
          </a:p>
        </p:txBody>
      </p:sp>
      <p:pic>
        <p:nvPicPr>
          <p:cNvPr id="17" name="Picture 2" descr="UAIOnline Ultra">
            <a:extLst>
              <a:ext uri="{FF2B5EF4-FFF2-40B4-BE49-F238E27FC236}">
                <a16:creationId xmlns:a16="http://schemas.microsoft.com/office/drawing/2014/main" id="{194EECEB-40F8-4338-ACA6-3602F659B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13" y="5884502"/>
            <a:ext cx="2438508" cy="64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17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4C29405-67C3-4AC4-8C82-51A619A0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54" y="973498"/>
            <a:ext cx="3335706" cy="187130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400" dirty="0">
                <a:latin typeface="+mn-lt"/>
                <a:ea typeface="+mn-ea"/>
                <a:cs typeface="+mn-cs"/>
              </a:rPr>
              <a:t>PRESENTACIÓN DE LA ASIGNATURA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A769FCEE-8D02-4FCB-89B9-958297B613B3}"/>
              </a:ext>
            </a:extLst>
          </p:cNvPr>
          <p:cNvSpPr txBox="1">
            <a:spLocks/>
          </p:cNvSpPr>
          <p:nvPr/>
        </p:nvSpPr>
        <p:spPr>
          <a:xfrm>
            <a:off x="4586626" y="1286465"/>
            <a:ext cx="7168602" cy="47546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>
                <a:solidFill>
                  <a:schemeClr val="tx1"/>
                </a:solidFill>
              </a:rPr>
              <a:t>Resultados de aprendizaje</a:t>
            </a:r>
          </a:p>
          <a:p>
            <a:pPr lvl="1" algn="just">
              <a:spcAft>
                <a:spcPts val="0"/>
              </a:spcAft>
            </a:pPr>
            <a:r>
              <a:rPr lang="es-ES_tradn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Adquirir los conocimientos necesarios para comprender la visión del Análisis y Diseño Orientado a Objetos. </a:t>
            </a:r>
          </a:p>
          <a:p>
            <a:pPr lvl="1" algn="just">
              <a:spcAft>
                <a:spcPts val="0"/>
              </a:spcAft>
            </a:pPr>
            <a:r>
              <a:rPr lang="es-ES_tradn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Reconocer los fundamentos de una arquitectura de software eficiente aplicando Patrones de asignación de responsabilidades. </a:t>
            </a:r>
          </a:p>
          <a:p>
            <a:pPr lvl="1" algn="just">
              <a:spcAft>
                <a:spcPts val="0"/>
              </a:spcAft>
            </a:pPr>
            <a:r>
              <a:rPr lang="es-ES_tradn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Adquirir los conocimientos necesarios para comprender el Proceso de Desarrollo de Sistemas. </a:t>
            </a:r>
          </a:p>
          <a:p>
            <a:pPr lvl="1" algn="just">
              <a:spcAft>
                <a:spcPts val="0"/>
              </a:spcAft>
            </a:pPr>
            <a:r>
              <a:rPr lang="es-ES_tradn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Aplicar estrategias para facilitar el proceso de mantenimiento en el marco de la denominada “crisis del software”</a:t>
            </a:r>
            <a:endParaRPr lang="es-A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8C64E6A-E897-4562-9499-BA729284FAC8}"/>
              </a:ext>
            </a:extLst>
          </p:cNvPr>
          <p:cNvSpPr txBox="1"/>
          <p:nvPr/>
        </p:nvSpPr>
        <p:spPr>
          <a:xfrm>
            <a:off x="586054" y="4956168"/>
            <a:ext cx="358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A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Metodologías de Desarrollo de Sistemas II</a:t>
            </a:r>
          </a:p>
        </p:txBody>
      </p:sp>
      <p:pic>
        <p:nvPicPr>
          <p:cNvPr id="17" name="Picture 2" descr="UAIOnline Ultra">
            <a:extLst>
              <a:ext uri="{FF2B5EF4-FFF2-40B4-BE49-F238E27FC236}">
                <a16:creationId xmlns:a16="http://schemas.microsoft.com/office/drawing/2014/main" id="{194EECEB-40F8-4338-ACA6-3602F659B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13" y="5884502"/>
            <a:ext cx="2438508" cy="64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68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UAIOnline Ultra">
            <a:extLst>
              <a:ext uri="{FF2B5EF4-FFF2-40B4-BE49-F238E27FC236}">
                <a16:creationId xmlns:a16="http://schemas.microsoft.com/office/drawing/2014/main" id="{E3A20BCE-1BFB-43F4-BD25-92D021710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13" y="5884502"/>
            <a:ext cx="2438508" cy="64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36169DC-E3D4-4252-A9EC-967D98192806}"/>
              </a:ext>
            </a:extLst>
          </p:cNvPr>
          <p:cNvSpPr txBox="1">
            <a:spLocks/>
          </p:cNvSpPr>
          <p:nvPr/>
        </p:nvSpPr>
        <p:spPr>
          <a:xfrm>
            <a:off x="4542092" y="1291472"/>
            <a:ext cx="7203375" cy="43879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Título 7">
            <a:extLst>
              <a:ext uri="{FF2B5EF4-FFF2-40B4-BE49-F238E27FC236}">
                <a16:creationId xmlns:a16="http://schemas.microsoft.com/office/drawing/2014/main" id="{1FB136FF-D1B8-4E91-B6F8-7CF91AC3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54" y="973498"/>
            <a:ext cx="3335706" cy="187130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400" dirty="0">
                <a:latin typeface="+mn-lt"/>
                <a:ea typeface="+mn-ea"/>
                <a:cs typeface="+mn-cs"/>
              </a:rPr>
              <a:t>PRESENTACIÓN DE LA ASIGNATURA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C313F35C-36F2-4713-A05D-161C507B052B}"/>
              </a:ext>
            </a:extLst>
          </p:cNvPr>
          <p:cNvSpPr txBox="1">
            <a:spLocks/>
          </p:cNvSpPr>
          <p:nvPr/>
        </p:nvSpPr>
        <p:spPr>
          <a:xfrm>
            <a:off x="4694492" y="1443872"/>
            <a:ext cx="7203375" cy="5085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>
                <a:solidFill>
                  <a:schemeClr val="tx1"/>
                </a:solidFill>
              </a:rPr>
              <a:t>Estructura curricular y contenidos de aprendizaje</a:t>
            </a:r>
          </a:p>
          <a:p>
            <a:pPr lvl="1"/>
            <a:r>
              <a:rPr lang="es-ES" b="1" dirty="0">
                <a:solidFill>
                  <a:schemeClr val="tx1"/>
                </a:solidFill>
              </a:rPr>
              <a:t>Unidad 1: </a:t>
            </a:r>
            <a:r>
              <a:rPr lang="es-ES" dirty="0">
                <a:solidFill>
                  <a:schemeClr val="tx1"/>
                </a:solidFill>
              </a:rPr>
              <a:t>El modelo Orientado a Objetos.</a:t>
            </a:r>
          </a:p>
          <a:p>
            <a:pPr lvl="2"/>
            <a:r>
              <a:rPr lang="es-ES" dirty="0">
                <a:solidFill>
                  <a:schemeClr val="tx1"/>
                </a:solidFill>
              </a:rPr>
              <a:t>Abordaremos temas relacionados con el análisis, diseño y programación OO. Luego realizaremos comparaciones entre este paradigma y el paradigma estructurado. Haremos foco en el paradigma OO para comprender los conceptos más importantes como abstracción, encapsulamiento, polimorfismo, herencia, clases, objetos, etc.</a:t>
            </a:r>
          </a:p>
          <a:p>
            <a:pPr lvl="1"/>
            <a:r>
              <a:rPr lang="es-ES" b="1" dirty="0">
                <a:solidFill>
                  <a:schemeClr val="tx1"/>
                </a:solidFill>
              </a:rPr>
              <a:t>Unidad 2: </a:t>
            </a:r>
            <a:r>
              <a:rPr lang="es-ES" dirty="0">
                <a:solidFill>
                  <a:schemeClr val="tx1"/>
                </a:solidFill>
              </a:rPr>
              <a:t>Herramientas de Modelado del Análisis y Diseño Orientado a Objetos.</a:t>
            </a:r>
          </a:p>
          <a:p>
            <a:pPr lvl="2"/>
            <a:r>
              <a:rPr lang="es-ES" dirty="0">
                <a:solidFill>
                  <a:schemeClr val="tx1"/>
                </a:solidFill>
              </a:rPr>
              <a:t>En esta unidad trabajaremos con las herramientas de modelado y análisis del paradigma orientado a objetos que más se utilizan en la industria del software. Casos de uso para documentar requisitos, diagramas de clase y secuencia para diseñar nuestro sistema, diagrama de actividad para definir algoritmos así también como para definir procesos de negocio.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6D64AA-F98F-4758-88E9-59C8A21D4E30}"/>
              </a:ext>
            </a:extLst>
          </p:cNvPr>
          <p:cNvSpPr txBox="1"/>
          <p:nvPr/>
        </p:nvSpPr>
        <p:spPr>
          <a:xfrm>
            <a:off x="586054" y="4956168"/>
            <a:ext cx="358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A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Metodologías de Desarrollo de Sistemas II</a:t>
            </a:r>
          </a:p>
        </p:txBody>
      </p:sp>
    </p:spTree>
    <p:extLst>
      <p:ext uri="{BB962C8B-B14F-4D97-AF65-F5344CB8AC3E}">
        <p14:creationId xmlns:p14="http://schemas.microsoft.com/office/powerpoint/2010/main" val="42601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UAIOnline Ultra">
            <a:extLst>
              <a:ext uri="{FF2B5EF4-FFF2-40B4-BE49-F238E27FC236}">
                <a16:creationId xmlns:a16="http://schemas.microsoft.com/office/drawing/2014/main" id="{E3A20BCE-1BFB-43F4-BD25-92D021710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13" y="5884502"/>
            <a:ext cx="2438508" cy="64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36169DC-E3D4-4252-A9EC-967D98192806}"/>
              </a:ext>
            </a:extLst>
          </p:cNvPr>
          <p:cNvSpPr txBox="1">
            <a:spLocks/>
          </p:cNvSpPr>
          <p:nvPr/>
        </p:nvSpPr>
        <p:spPr>
          <a:xfrm>
            <a:off x="4542092" y="1291472"/>
            <a:ext cx="7203375" cy="43879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Título 7">
            <a:extLst>
              <a:ext uri="{FF2B5EF4-FFF2-40B4-BE49-F238E27FC236}">
                <a16:creationId xmlns:a16="http://schemas.microsoft.com/office/drawing/2014/main" id="{1FB136FF-D1B8-4E91-B6F8-7CF91AC3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54" y="973498"/>
            <a:ext cx="3335706" cy="187130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400" dirty="0">
                <a:latin typeface="+mn-lt"/>
                <a:ea typeface="+mn-ea"/>
                <a:cs typeface="+mn-cs"/>
              </a:rPr>
              <a:t>PRESENTACIÓN DE LA ASIGNATURA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C313F35C-36F2-4713-A05D-161C507B052B}"/>
              </a:ext>
            </a:extLst>
          </p:cNvPr>
          <p:cNvSpPr txBox="1">
            <a:spLocks/>
          </p:cNvSpPr>
          <p:nvPr/>
        </p:nvSpPr>
        <p:spPr>
          <a:xfrm>
            <a:off x="4694492" y="1443872"/>
            <a:ext cx="7203375" cy="508594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>
                <a:solidFill>
                  <a:schemeClr val="tx1"/>
                </a:solidFill>
              </a:rPr>
              <a:t>Estructura curricular y </a:t>
            </a:r>
            <a:r>
              <a:rPr lang="es-AR" b="1">
                <a:solidFill>
                  <a:schemeClr val="tx1"/>
                </a:solidFill>
              </a:rPr>
              <a:t>recorrido didáctico</a:t>
            </a:r>
            <a:endParaRPr lang="es-AR" b="1" dirty="0">
              <a:solidFill>
                <a:schemeClr val="tx1"/>
              </a:solidFill>
            </a:endParaRPr>
          </a:p>
          <a:p>
            <a:pPr lvl="1"/>
            <a:r>
              <a:rPr lang="es-ES" b="1" dirty="0">
                <a:solidFill>
                  <a:schemeClr val="tx1"/>
                </a:solidFill>
              </a:rPr>
              <a:t>Unidad 3: </a:t>
            </a:r>
            <a:r>
              <a:rPr lang="es-ES" dirty="0">
                <a:solidFill>
                  <a:schemeClr val="tx1"/>
                </a:solidFill>
              </a:rPr>
              <a:t>Métodos de Desarrollo.</a:t>
            </a:r>
          </a:p>
          <a:p>
            <a:pPr lvl="2"/>
            <a:r>
              <a:rPr lang="es-ES" dirty="0">
                <a:solidFill>
                  <a:schemeClr val="tx1"/>
                </a:solidFill>
              </a:rPr>
              <a:t>En esta unidad abordaremos temas relevantes para definir un método de desarrollo acorde un proyecto en particular. Para esto revisaremos el concepto de procesos de negocio y sus implicancias en el análisis y el diseño OO. Revisaremos algunos aspectos relacionados con asignación de responsabilidades para mantener la cohesión y acoplamiento adecuado en nuestro sistema. </a:t>
            </a:r>
          </a:p>
          <a:p>
            <a:pPr lvl="2"/>
            <a:r>
              <a:rPr lang="es-ES" dirty="0">
                <a:solidFill>
                  <a:schemeClr val="tx1"/>
                </a:solidFill>
              </a:rPr>
              <a:t>Abordaremos en detalle temas relacionados con metodologías ágiles tanto para gestión de proyectos (scrum) como para desarrollo (XP, TDD, </a:t>
            </a:r>
            <a:r>
              <a:rPr lang="es-ES" dirty="0" err="1">
                <a:solidFill>
                  <a:schemeClr val="tx1"/>
                </a:solidFill>
              </a:rPr>
              <a:t>etc</a:t>
            </a:r>
            <a:r>
              <a:rPr lang="es-E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s-ES" b="1" dirty="0">
                <a:solidFill>
                  <a:schemeClr val="tx1"/>
                </a:solidFill>
              </a:rPr>
              <a:t>Unidad 4</a:t>
            </a:r>
            <a:r>
              <a:rPr lang="es-ES" dirty="0">
                <a:solidFill>
                  <a:schemeClr val="tx1"/>
                </a:solidFill>
              </a:rPr>
              <a:t>: Lenguaje de Restricción de Objetos.</a:t>
            </a:r>
          </a:p>
          <a:p>
            <a:pPr lvl="2"/>
            <a:r>
              <a:rPr lang="es-ES" dirty="0">
                <a:solidFill>
                  <a:schemeClr val="tx1"/>
                </a:solidFill>
              </a:rPr>
              <a:t>En esta unidad trabajaremos con herramientas complementarias para definir de manera correcta la semántica y sentido de los modelos utilizando el paradigma OO.</a:t>
            </a:r>
          </a:p>
          <a:p>
            <a:pPr lvl="1"/>
            <a:r>
              <a:rPr lang="es-ES" b="1" dirty="0">
                <a:solidFill>
                  <a:schemeClr val="tx1"/>
                </a:solidFill>
              </a:rPr>
              <a:t>Unidad 5: </a:t>
            </a:r>
            <a:r>
              <a:rPr lang="es-ES" dirty="0">
                <a:solidFill>
                  <a:schemeClr val="tx1"/>
                </a:solidFill>
              </a:rPr>
              <a:t>Persistencia de Objetos</a:t>
            </a:r>
          </a:p>
          <a:p>
            <a:pPr lvl="2"/>
            <a:r>
              <a:rPr lang="es-ES" dirty="0">
                <a:solidFill>
                  <a:schemeClr val="tx1"/>
                </a:solidFill>
              </a:rPr>
              <a:t>En esta unidad estudiaremos aspectos relacionados al mundo de las bases de datos y la relación que existe con el paradigma OO.</a:t>
            </a:r>
          </a:p>
          <a:p>
            <a:pPr lvl="1"/>
            <a:r>
              <a:rPr lang="es-ES" b="1" dirty="0">
                <a:solidFill>
                  <a:schemeClr val="tx1"/>
                </a:solidFill>
              </a:rPr>
              <a:t>Unidad 6: </a:t>
            </a:r>
            <a:r>
              <a:rPr lang="es-ES" dirty="0">
                <a:solidFill>
                  <a:schemeClr val="tx1"/>
                </a:solidFill>
              </a:rPr>
              <a:t>Trabajo Final</a:t>
            </a:r>
          </a:p>
          <a:p>
            <a:pPr lvl="2"/>
            <a:r>
              <a:rPr lang="es-ES" dirty="0">
                <a:solidFill>
                  <a:schemeClr val="tx1"/>
                </a:solidFill>
              </a:rPr>
              <a:t>En esta unidad,  abordaremos todos los temas relacionados con el TP final de la asignatura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6D64AA-F98F-4758-88E9-59C8A21D4E30}"/>
              </a:ext>
            </a:extLst>
          </p:cNvPr>
          <p:cNvSpPr txBox="1"/>
          <p:nvPr/>
        </p:nvSpPr>
        <p:spPr>
          <a:xfrm>
            <a:off x="586054" y="4956168"/>
            <a:ext cx="358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A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Metodologías de Desarrollo de Sistemas II</a:t>
            </a:r>
          </a:p>
        </p:txBody>
      </p:sp>
    </p:spTree>
    <p:extLst>
      <p:ext uri="{BB962C8B-B14F-4D97-AF65-F5344CB8AC3E}">
        <p14:creationId xmlns:p14="http://schemas.microsoft.com/office/powerpoint/2010/main" val="82583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UAIOnline Ultra">
            <a:extLst>
              <a:ext uri="{FF2B5EF4-FFF2-40B4-BE49-F238E27FC236}">
                <a16:creationId xmlns:a16="http://schemas.microsoft.com/office/drawing/2014/main" id="{E3A20BCE-1BFB-43F4-BD25-92D021710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13" y="5884502"/>
            <a:ext cx="2438508" cy="64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36169DC-E3D4-4252-A9EC-967D98192806}"/>
              </a:ext>
            </a:extLst>
          </p:cNvPr>
          <p:cNvSpPr txBox="1">
            <a:spLocks/>
          </p:cNvSpPr>
          <p:nvPr/>
        </p:nvSpPr>
        <p:spPr>
          <a:xfrm>
            <a:off x="4542092" y="1291472"/>
            <a:ext cx="7203375" cy="43879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Título 7">
            <a:extLst>
              <a:ext uri="{FF2B5EF4-FFF2-40B4-BE49-F238E27FC236}">
                <a16:creationId xmlns:a16="http://schemas.microsoft.com/office/drawing/2014/main" id="{1FB136FF-D1B8-4E91-B6F8-7CF91AC3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54" y="973498"/>
            <a:ext cx="3335706" cy="187130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400" dirty="0">
                <a:latin typeface="+mn-lt"/>
                <a:ea typeface="+mn-ea"/>
                <a:cs typeface="+mn-cs"/>
              </a:rPr>
              <a:t>PRESENTACIÓN DE LA ASIGNATURA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C313F35C-36F2-4713-A05D-161C507B052B}"/>
              </a:ext>
            </a:extLst>
          </p:cNvPr>
          <p:cNvSpPr txBox="1">
            <a:spLocks/>
          </p:cNvSpPr>
          <p:nvPr/>
        </p:nvSpPr>
        <p:spPr>
          <a:xfrm>
            <a:off x="4577427" y="1178557"/>
            <a:ext cx="7497508" cy="49569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>
                <a:solidFill>
                  <a:schemeClr val="tx1"/>
                </a:solidFill>
              </a:rPr>
              <a:t>FORMA DE TRABAJO</a:t>
            </a:r>
          </a:p>
          <a:p>
            <a:pPr algn="just">
              <a:spcAft>
                <a:spcPts val="0"/>
              </a:spcAft>
            </a:pPr>
            <a:r>
              <a:rPr lang="es-ES_tradn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objetivo principal es desarrollar la capacidad reflexiva de los alumnos con una metodología activa y participativa. Sobre la base del aprendizaje significativo, plantear la enseñanza como  un proceso investigativo  cuyas premisas sean que el alumno aprenda a aprender, proponiendo un enfoque positivo a la evaluación. Para la concreción de estos objetivos se utilizarán las siguientes estrategias:</a:t>
            </a:r>
            <a:endParaRPr lang="es-A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66900" lvl="1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_tradn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Desarrollo de trabajos grupales de investigación sobre temas específicos</a:t>
            </a:r>
            <a:endParaRPr lang="es-A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66900" lvl="1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_tradn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Trabajos de investigación utilizando  a Internet como herramienta </a:t>
            </a:r>
            <a:endParaRPr lang="es-A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66900" lvl="1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_tradn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Clases especiales y exposición a cargo de los alumnos </a:t>
            </a:r>
            <a:endParaRPr lang="es-A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66900" lvl="1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_tradn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Técnicas de dinámica grupal</a:t>
            </a:r>
            <a:endParaRPr lang="es-A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66900" lvl="1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_tradn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Resolución de problemas que implique relacionar distintos temas aparentemente inconexos.</a:t>
            </a:r>
            <a:endParaRPr lang="es-A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66900" lvl="1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_tradn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Grupos de discusión para la resolución de problemas</a:t>
            </a:r>
            <a:endParaRPr lang="es-A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66900" lvl="1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_tradn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Métodos de casos </a:t>
            </a:r>
            <a:endParaRPr lang="es-A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66900" lvl="1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_tradn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Exposición por parte del docente</a:t>
            </a:r>
            <a:endParaRPr lang="es-A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4000" lvl="1" indent="0"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2D27D1-AB51-4500-BB55-164989FB5281}"/>
              </a:ext>
            </a:extLst>
          </p:cNvPr>
          <p:cNvSpPr txBox="1"/>
          <p:nvPr/>
        </p:nvSpPr>
        <p:spPr>
          <a:xfrm>
            <a:off x="586054" y="4956168"/>
            <a:ext cx="358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A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Metodologías de Desarrollo de Sistemas II</a:t>
            </a:r>
          </a:p>
        </p:txBody>
      </p:sp>
    </p:spTree>
    <p:extLst>
      <p:ext uri="{BB962C8B-B14F-4D97-AF65-F5344CB8AC3E}">
        <p14:creationId xmlns:p14="http://schemas.microsoft.com/office/powerpoint/2010/main" val="25114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UAIOnline Ultra">
            <a:extLst>
              <a:ext uri="{FF2B5EF4-FFF2-40B4-BE49-F238E27FC236}">
                <a16:creationId xmlns:a16="http://schemas.microsoft.com/office/drawing/2014/main" id="{E3A20BCE-1BFB-43F4-BD25-92D021710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13" y="5884502"/>
            <a:ext cx="2438508" cy="64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36169DC-E3D4-4252-A9EC-967D98192806}"/>
              </a:ext>
            </a:extLst>
          </p:cNvPr>
          <p:cNvSpPr txBox="1">
            <a:spLocks/>
          </p:cNvSpPr>
          <p:nvPr/>
        </p:nvSpPr>
        <p:spPr>
          <a:xfrm>
            <a:off x="4542092" y="1291472"/>
            <a:ext cx="7203375" cy="43879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Título 7">
            <a:extLst>
              <a:ext uri="{FF2B5EF4-FFF2-40B4-BE49-F238E27FC236}">
                <a16:creationId xmlns:a16="http://schemas.microsoft.com/office/drawing/2014/main" id="{1FB136FF-D1B8-4E91-B6F8-7CF91AC3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54" y="973498"/>
            <a:ext cx="3335706" cy="187130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400" dirty="0">
                <a:latin typeface="+mn-lt"/>
                <a:ea typeface="+mn-ea"/>
                <a:cs typeface="+mn-cs"/>
              </a:rPr>
              <a:t>PRESENTACIÓN DE LA ASIGNATURA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C313F35C-36F2-4713-A05D-161C507B052B}"/>
              </a:ext>
            </a:extLst>
          </p:cNvPr>
          <p:cNvSpPr txBox="1">
            <a:spLocks/>
          </p:cNvSpPr>
          <p:nvPr/>
        </p:nvSpPr>
        <p:spPr>
          <a:xfrm>
            <a:off x="4577427" y="1178557"/>
            <a:ext cx="7497508" cy="49569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>
                <a:solidFill>
                  <a:schemeClr val="tx1"/>
                </a:solidFill>
              </a:rPr>
              <a:t>Trabajo final integrador</a:t>
            </a:r>
          </a:p>
          <a:p>
            <a:pPr lvl="1"/>
            <a:r>
              <a:rPr lang="es-AR" dirty="0">
                <a:solidFill>
                  <a:schemeClr val="tx1"/>
                </a:solidFill>
              </a:rPr>
              <a:t>Durante la cursada realizaremos un trabajo de análisis y diseño de un sistema del mundo real. Para esto utilizaremos todos los conceptos aprendidos en clase y llevaremos adelante el proceso de desarrollo de manera iterativa e incremental.</a:t>
            </a:r>
          </a:p>
          <a:p>
            <a:pPr lvl="1"/>
            <a:r>
              <a:rPr lang="es-AR" dirty="0">
                <a:solidFill>
                  <a:schemeClr val="tx1"/>
                </a:solidFill>
              </a:rPr>
              <a:t>Al finalizar el cuatrimestre, se espera que cuenten con un proyecto correcto en términos de análisis y diseño, para que luego puedan continuar trabajándolo de manera articulada con posterioridad.</a:t>
            </a:r>
          </a:p>
          <a:p>
            <a:pPr lvl="1"/>
            <a:endParaRPr lang="es-ES" dirty="0">
              <a:solidFill>
                <a:schemeClr val="tx1"/>
              </a:solidFill>
            </a:endParaRPr>
          </a:p>
          <a:p>
            <a:pPr marL="324000" lvl="1" indent="0"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2D27D1-AB51-4500-BB55-164989FB5281}"/>
              </a:ext>
            </a:extLst>
          </p:cNvPr>
          <p:cNvSpPr txBox="1"/>
          <p:nvPr/>
        </p:nvSpPr>
        <p:spPr>
          <a:xfrm>
            <a:off x="586054" y="4956168"/>
            <a:ext cx="358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A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Metodologías de Desarrollo de Sistemas II</a:t>
            </a:r>
          </a:p>
        </p:txBody>
      </p:sp>
    </p:spTree>
    <p:extLst>
      <p:ext uri="{BB962C8B-B14F-4D97-AF65-F5344CB8AC3E}">
        <p14:creationId xmlns:p14="http://schemas.microsoft.com/office/powerpoint/2010/main" val="331857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UAIOnline Ultra">
            <a:extLst>
              <a:ext uri="{FF2B5EF4-FFF2-40B4-BE49-F238E27FC236}">
                <a16:creationId xmlns:a16="http://schemas.microsoft.com/office/drawing/2014/main" id="{E3A20BCE-1BFB-43F4-BD25-92D021710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13" y="5884502"/>
            <a:ext cx="2438508" cy="64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36169DC-E3D4-4252-A9EC-967D98192806}"/>
              </a:ext>
            </a:extLst>
          </p:cNvPr>
          <p:cNvSpPr txBox="1">
            <a:spLocks/>
          </p:cNvSpPr>
          <p:nvPr/>
        </p:nvSpPr>
        <p:spPr>
          <a:xfrm>
            <a:off x="4542092" y="1291472"/>
            <a:ext cx="7203375" cy="43879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Título 7">
            <a:extLst>
              <a:ext uri="{FF2B5EF4-FFF2-40B4-BE49-F238E27FC236}">
                <a16:creationId xmlns:a16="http://schemas.microsoft.com/office/drawing/2014/main" id="{1FB136FF-D1B8-4E91-B6F8-7CF91AC3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54" y="973498"/>
            <a:ext cx="3335706" cy="187130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400" dirty="0">
                <a:latin typeface="+mn-lt"/>
                <a:ea typeface="+mn-ea"/>
                <a:cs typeface="+mn-cs"/>
              </a:rPr>
              <a:t>PRESENTACIÓN DE LA ASIGNATURA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C313F35C-36F2-4713-A05D-161C507B052B}"/>
              </a:ext>
            </a:extLst>
          </p:cNvPr>
          <p:cNvSpPr txBox="1">
            <a:spLocks/>
          </p:cNvSpPr>
          <p:nvPr/>
        </p:nvSpPr>
        <p:spPr>
          <a:xfrm>
            <a:off x="4577427" y="1178557"/>
            <a:ext cx="7497508" cy="49569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>
                <a:solidFill>
                  <a:schemeClr val="tx1"/>
                </a:solidFill>
              </a:rPr>
              <a:t>Vías y pautas de comunicación</a:t>
            </a:r>
          </a:p>
          <a:p>
            <a:pPr lvl="1"/>
            <a:r>
              <a:rPr lang="es-AR" dirty="0">
                <a:solidFill>
                  <a:schemeClr val="tx1"/>
                </a:solidFill>
              </a:rPr>
              <a:t>Videoconferencias semanales</a:t>
            </a:r>
          </a:p>
          <a:p>
            <a:pPr lvl="1"/>
            <a:r>
              <a:rPr lang="es-AR" dirty="0">
                <a:solidFill>
                  <a:schemeClr val="tx1"/>
                </a:solidFill>
              </a:rPr>
              <a:t>Foros de debate</a:t>
            </a:r>
          </a:p>
          <a:p>
            <a:pPr lvl="1"/>
            <a:r>
              <a:rPr lang="es-AR" dirty="0">
                <a:solidFill>
                  <a:schemeClr val="tx1"/>
                </a:solidFill>
              </a:rPr>
              <a:t>Videotutoriales</a:t>
            </a:r>
          </a:p>
          <a:p>
            <a:pPr lvl="1"/>
            <a:r>
              <a:rPr lang="es-AR" dirty="0">
                <a:solidFill>
                  <a:schemeClr val="tx1"/>
                </a:solidFill>
              </a:rPr>
              <a:t>Canales de comunicación</a:t>
            </a:r>
          </a:p>
          <a:p>
            <a:pPr lvl="1"/>
            <a:endParaRPr lang="es-AR" b="1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Sistema de evaluación</a:t>
            </a:r>
          </a:p>
          <a:p>
            <a:pPr lvl="1"/>
            <a:r>
              <a:rPr lang="es-ES" b="1" dirty="0">
                <a:solidFill>
                  <a:schemeClr val="tx1"/>
                </a:solidFill>
              </a:rPr>
              <a:t>2 exámenes parciales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lvl="2"/>
            <a:r>
              <a:rPr lang="es-ES" dirty="0">
                <a:solidFill>
                  <a:schemeClr val="tx1"/>
                </a:solidFill>
              </a:rPr>
              <a:t>1er Parcial</a:t>
            </a:r>
          </a:p>
          <a:p>
            <a:pPr lvl="2"/>
            <a:r>
              <a:rPr lang="es-ES" dirty="0">
                <a:solidFill>
                  <a:schemeClr val="tx1"/>
                </a:solidFill>
              </a:rPr>
              <a:t>2do Parcial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Diferentes trabajos prácticos por unidad.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Trabajo práctico final integrador.</a:t>
            </a:r>
          </a:p>
          <a:p>
            <a:pPr marL="324000" lvl="1" indent="0"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2D27D1-AB51-4500-BB55-164989FB5281}"/>
              </a:ext>
            </a:extLst>
          </p:cNvPr>
          <p:cNvSpPr txBox="1"/>
          <p:nvPr/>
        </p:nvSpPr>
        <p:spPr>
          <a:xfrm>
            <a:off x="586054" y="4956168"/>
            <a:ext cx="358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A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Metodologías de Desarrollo de Sistemas II</a:t>
            </a:r>
          </a:p>
        </p:txBody>
      </p:sp>
    </p:spTree>
    <p:extLst>
      <p:ext uri="{BB962C8B-B14F-4D97-AF65-F5344CB8AC3E}">
        <p14:creationId xmlns:p14="http://schemas.microsoft.com/office/powerpoint/2010/main" val="34582913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767</Words>
  <Application>Microsoft Office PowerPoint</Application>
  <PresentationFormat>Panorámica</PresentationFormat>
  <Paragraphs>71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Calibri</vt:lpstr>
      <vt:lpstr>Gill Sans MT</vt:lpstr>
      <vt:lpstr>Symbol</vt:lpstr>
      <vt:lpstr>Times New Roman</vt:lpstr>
      <vt:lpstr>Wingdings 2</vt:lpstr>
      <vt:lpstr>Dividendo</vt:lpstr>
      <vt:lpstr>01 – PROGRAMACIÓN ESTRUCTURADA</vt:lpstr>
      <vt:lpstr>PRESENTACIÓN DE LA ASIGNATURA</vt:lpstr>
      <vt:lpstr>PRESENTACIÓN DE LA ASIGNATURA</vt:lpstr>
      <vt:lpstr>PRESENTACIÓN DE LA ASIGNATURA</vt:lpstr>
      <vt:lpstr>PRESENTACIÓN DE LA ASIGNATURA</vt:lpstr>
      <vt:lpstr>PRESENTACIÓN DE LA ASIGNATURA</vt:lpstr>
      <vt:lpstr>PRESENTACIÓN DE LA ASIGNATURA</vt:lpstr>
      <vt:lpstr>PRESENTACIÓN DE LA ASIGNATURA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PROGRAMACIÓN ESTRUCTURADA</dc:title>
  <dc:creator>Battaglia, Nicolas</dc:creator>
  <cp:lastModifiedBy>Nicolas Battaglia</cp:lastModifiedBy>
  <cp:revision>21</cp:revision>
  <dcterms:created xsi:type="dcterms:W3CDTF">2020-06-09T18:56:19Z</dcterms:created>
  <dcterms:modified xsi:type="dcterms:W3CDTF">2021-02-18T22:02:32Z</dcterms:modified>
</cp:coreProperties>
</file>