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8" r:id="rId1"/>
  </p:sldMasterIdLst>
  <p:notesMasterIdLst>
    <p:notesMasterId r:id="rId9"/>
  </p:notesMasterIdLst>
  <p:handoutMasterIdLst>
    <p:handoutMasterId r:id="rId10"/>
  </p:handoutMasterIdLst>
  <p:sldIdLst>
    <p:sldId id="267" r:id="rId2"/>
    <p:sldId id="358" r:id="rId3"/>
    <p:sldId id="360" r:id="rId4"/>
    <p:sldId id="362" r:id="rId5"/>
    <p:sldId id="366" r:id="rId6"/>
    <p:sldId id="363"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2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96" autoAdjust="0"/>
  </p:normalViewPr>
  <p:slideViewPr>
    <p:cSldViewPr snapToGrid="0">
      <p:cViewPr varScale="1">
        <p:scale>
          <a:sx n="80" d="100"/>
          <a:sy n="80" d="100"/>
        </p:scale>
        <p:origin x="-30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D6AC1C1D-8DE8-454D-8ACE-E96FE005D9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xmlns="" id="{73809AF2-CEB7-4F6A-A27B-928B8B2E6D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4D82B3-EF6D-4BD8-93E0-5C8EB0FADB6E}" type="datetimeFigureOut">
              <a:rPr lang="es-AR" smtClean="0"/>
              <a:t>4/4/2023</a:t>
            </a:fld>
            <a:endParaRPr lang="es-AR"/>
          </a:p>
        </p:txBody>
      </p:sp>
      <p:sp>
        <p:nvSpPr>
          <p:cNvPr id="4" name="Marcador de pie de página 3">
            <a:extLst>
              <a:ext uri="{FF2B5EF4-FFF2-40B4-BE49-F238E27FC236}">
                <a16:creationId xmlns:a16="http://schemas.microsoft.com/office/drawing/2014/main" xmlns="" id="{28139870-BB4B-44F2-B9B9-BCA55069F9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xmlns="" id="{AF668AB2-2774-4251-BE9E-29A161BE59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D24C5F-D5C7-4544-90B0-C5E587813506}" type="slidenum">
              <a:rPr lang="es-AR" smtClean="0"/>
              <a:t>‹Nº›</a:t>
            </a:fld>
            <a:endParaRPr lang="es-AR"/>
          </a:p>
        </p:txBody>
      </p:sp>
    </p:spTree>
    <p:extLst>
      <p:ext uri="{BB962C8B-B14F-4D97-AF65-F5344CB8AC3E}">
        <p14:creationId xmlns:p14="http://schemas.microsoft.com/office/powerpoint/2010/main" val="3261368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84DF4-CC8D-4AB2-A5D0-F7B0EFE6C907}" type="datetimeFigureOut">
              <a:rPr lang="es-AR" smtClean="0"/>
              <a:t>4/4/2023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6CC8B-3606-45D9-8F75-FA5507B536CA}" type="slidenum">
              <a:rPr lang="es-AR" smtClean="0"/>
              <a:t>‹Nº›</a:t>
            </a:fld>
            <a:endParaRPr lang="es-AR"/>
          </a:p>
        </p:txBody>
      </p:sp>
    </p:spTree>
    <p:extLst>
      <p:ext uri="{BB962C8B-B14F-4D97-AF65-F5344CB8AC3E}">
        <p14:creationId xmlns:p14="http://schemas.microsoft.com/office/powerpoint/2010/main" val="423925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angle 6"/>
          <p:cNvSpPr/>
          <p:nvPr/>
        </p:nvSpPr>
        <p:spPr>
          <a:xfrm>
            <a:off x="446534" y="4145279"/>
            <a:ext cx="11262866" cy="2245285"/>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FD886C4-59B4-4AE3-A29F-8853D7DE6CB1}" type="datetime1">
              <a:rPr lang="en-US" smtClean="0"/>
              <a:t>4/4/2023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s-AR"/>
              <a:t>Metodología de desarrollo de sistemas II</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‹Nº›</a:t>
            </a:fld>
            <a:endParaRPr lang="en-US" dirty="0"/>
          </a:p>
        </p:txBody>
      </p:sp>
      <p:sp>
        <p:nvSpPr>
          <p:cNvPr id="9" name="Título 8">
            <a:extLst>
              <a:ext uri="{FF2B5EF4-FFF2-40B4-BE49-F238E27FC236}">
                <a16:creationId xmlns:a16="http://schemas.microsoft.com/office/drawing/2014/main" xmlns="" id="{3A20342A-79CD-483E-8AF7-8313CA88AA95}"/>
              </a:ext>
            </a:extLst>
          </p:cNvPr>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343380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7435F4-7FC9-44C9-A5E4-62F0966A79E3}" type="datetime1">
              <a:rPr lang="en-US" smtClean="0"/>
              <a:t>4/4/2023</a:t>
            </a:fld>
            <a:endParaRPr lang="en-US" dirty="0"/>
          </a:p>
        </p:txBody>
      </p:sp>
      <p:sp>
        <p:nvSpPr>
          <p:cNvPr id="5" name="Footer Placeholder 4"/>
          <p:cNvSpPr>
            <a:spLocks noGrp="1"/>
          </p:cNvSpPr>
          <p:nvPr>
            <p:ph type="ftr" sz="quarter" idx="11"/>
          </p:nvPr>
        </p:nvSpPr>
        <p:spPr/>
        <p:txBody>
          <a:bodyPr/>
          <a:lstStyle/>
          <a:p>
            <a:r>
              <a:rPr lang="es-AR"/>
              <a:t>Metodología de desarrollo de sistemas II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0288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609056"/>
            <a:ext cx="2906817" cy="5816950"/>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37A884A-4F89-4390-B3C4-2E14DA4C37B4}" type="datetime1">
              <a:rPr lang="en-US" smtClean="0"/>
              <a:t>4/4/2023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s-AR"/>
              <a:t>Metodología de desarrollo de sistemas II</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65354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914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480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609600"/>
            <a:ext cx="10363200" cy="11430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quarter" idx="2"/>
          </p:nvPr>
        </p:nvSpPr>
        <p:spPr>
          <a:xfrm>
            <a:off x="6197600" y="1981200"/>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contenido"/>
          <p:cNvSpPr>
            <a:spLocks noGrp="1"/>
          </p:cNvSpPr>
          <p:nvPr>
            <p:ph sz="quarter" idx="3"/>
          </p:nvPr>
        </p:nvSpPr>
        <p:spPr>
          <a:xfrm>
            <a:off x="6197600" y="4114800"/>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Rectangle 65">
            <a:extLst>
              <a:ext uri="{FF2B5EF4-FFF2-40B4-BE49-F238E27FC236}">
                <a16:creationId xmlns:a16="http://schemas.microsoft.com/office/drawing/2014/main" xmlns="" id="{9AF997BF-8F74-44FD-9ED9-0382ECAFF764}"/>
              </a:ext>
            </a:extLst>
          </p:cNvPr>
          <p:cNvSpPr>
            <a:spLocks noGrp="1" noChangeArrowheads="1"/>
          </p:cNvSpPr>
          <p:nvPr>
            <p:ph type="dt" sz="half" idx="10"/>
          </p:nvPr>
        </p:nvSpPr>
        <p:spPr>
          <a:ln/>
        </p:spPr>
        <p:txBody>
          <a:bodyPr/>
          <a:lstStyle>
            <a:lvl1pPr>
              <a:defRPr/>
            </a:lvl1pPr>
          </a:lstStyle>
          <a:p>
            <a:pPr>
              <a:defRPr/>
            </a:pPr>
            <a:fld id="{2354218A-A2E6-460E-ACEC-F647D9D93B8C}" type="datetime1">
              <a:rPr lang="en-US" smtClean="0"/>
              <a:t>4/4/2023</a:t>
            </a:fld>
            <a:endParaRPr lang="es-ES"/>
          </a:p>
        </p:txBody>
      </p:sp>
      <p:sp>
        <p:nvSpPr>
          <p:cNvPr id="7" name="Rectangle 66">
            <a:extLst>
              <a:ext uri="{FF2B5EF4-FFF2-40B4-BE49-F238E27FC236}">
                <a16:creationId xmlns:a16="http://schemas.microsoft.com/office/drawing/2014/main" xmlns="" id="{B1F65E65-3FB1-46C7-82E9-53723F62226E}"/>
              </a:ext>
            </a:extLst>
          </p:cNvPr>
          <p:cNvSpPr>
            <a:spLocks noGrp="1" noChangeArrowheads="1"/>
          </p:cNvSpPr>
          <p:nvPr>
            <p:ph type="ftr" sz="quarter" idx="11"/>
          </p:nvPr>
        </p:nvSpPr>
        <p:spPr>
          <a:ln/>
        </p:spPr>
        <p:txBody>
          <a:bodyPr/>
          <a:lstStyle>
            <a:lvl1pPr>
              <a:defRPr/>
            </a:lvl1pPr>
          </a:lstStyle>
          <a:p>
            <a:pPr>
              <a:defRPr/>
            </a:pPr>
            <a:r>
              <a:rPr lang="es-AR"/>
              <a:t>Metodología de desarrollo de sistemas II</a:t>
            </a:r>
            <a:endParaRPr lang="es-ES"/>
          </a:p>
        </p:txBody>
      </p:sp>
      <p:sp>
        <p:nvSpPr>
          <p:cNvPr id="8" name="Rectangle 67">
            <a:extLst>
              <a:ext uri="{FF2B5EF4-FFF2-40B4-BE49-F238E27FC236}">
                <a16:creationId xmlns:a16="http://schemas.microsoft.com/office/drawing/2014/main" xmlns="" id="{2728E55C-D2AE-4B0D-A5C9-BE6BB2127B24}"/>
              </a:ext>
            </a:extLst>
          </p:cNvPr>
          <p:cNvSpPr>
            <a:spLocks noGrp="1" noChangeArrowheads="1"/>
          </p:cNvSpPr>
          <p:nvPr>
            <p:ph type="sldNum" sz="quarter" idx="12"/>
          </p:nvPr>
        </p:nvSpPr>
        <p:spPr>
          <a:ln/>
        </p:spPr>
        <p:txBody>
          <a:bodyPr/>
          <a:lstStyle>
            <a:lvl1pPr>
              <a:defRPr/>
            </a:lvl1pPr>
          </a:lstStyle>
          <a:p>
            <a:pPr>
              <a:defRPr/>
            </a:pPr>
            <a:fld id="{C93CB064-C839-4B5C-B65E-C554620961E7}" type="slidenum">
              <a:rPr lang="es-ES" altLang="es-AR"/>
              <a:pPr>
                <a:defRPr/>
              </a:pPr>
              <a:t>‹Nº›</a:t>
            </a:fld>
            <a:endParaRPr lang="es-ES" altLang="es-AR"/>
          </a:p>
        </p:txBody>
      </p:sp>
    </p:spTree>
    <p:extLst>
      <p:ext uri="{BB962C8B-B14F-4D97-AF65-F5344CB8AC3E}">
        <p14:creationId xmlns:p14="http://schemas.microsoft.com/office/powerpoint/2010/main" val="156726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609600"/>
            <a:ext cx="10363200" cy="11430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76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65">
            <a:extLst>
              <a:ext uri="{FF2B5EF4-FFF2-40B4-BE49-F238E27FC236}">
                <a16:creationId xmlns:a16="http://schemas.microsoft.com/office/drawing/2014/main" xmlns="" id="{07DCBAF8-4948-42FE-A915-AD346E966171}"/>
              </a:ext>
            </a:extLst>
          </p:cNvPr>
          <p:cNvSpPr>
            <a:spLocks noGrp="1" noChangeArrowheads="1"/>
          </p:cNvSpPr>
          <p:nvPr>
            <p:ph type="dt" sz="half" idx="10"/>
          </p:nvPr>
        </p:nvSpPr>
        <p:spPr>
          <a:ln/>
        </p:spPr>
        <p:txBody>
          <a:bodyPr/>
          <a:lstStyle>
            <a:lvl1pPr>
              <a:defRPr/>
            </a:lvl1pPr>
          </a:lstStyle>
          <a:p>
            <a:pPr>
              <a:defRPr/>
            </a:pPr>
            <a:fld id="{1D38ABCF-F3F2-440A-AA06-FBDADA86B55E}" type="datetime1">
              <a:rPr lang="en-US" smtClean="0"/>
              <a:t>4/4/2023</a:t>
            </a:fld>
            <a:endParaRPr lang="es-ES"/>
          </a:p>
        </p:txBody>
      </p:sp>
      <p:sp>
        <p:nvSpPr>
          <p:cNvPr id="6" name="Rectangle 66">
            <a:extLst>
              <a:ext uri="{FF2B5EF4-FFF2-40B4-BE49-F238E27FC236}">
                <a16:creationId xmlns:a16="http://schemas.microsoft.com/office/drawing/2014/main" xmlns="" id="{FBF30752-0611-46CF-81A2-6E2A3CD3788F}"/>
              </a:ext>
            </a:extLst>
          </p:cNvPr>
          <p:cNvSpPr>
            <a:spLocks noGrp="1" noChangeArrowheads="1"/>
          </p:cNvSpPr>
          <p:nvPr>
            <p:ph type="ftr" sz="quarter" idx="11"/>
          </p:nvPr>
        </p:nvSpPr>
        <p:spPr>
          <a:ln/>
        </p:spPr>
        <p:txBody>
          <a:bodyPr/>
          <a:lstStyle>
            <a:lvl1pPr>
              <a:defRPr/>
            </a:lvl1pPr>
          </a:lstStyle>
          <a:p>
            <a:pPr>
              <a:defRPr/>
            </a:pPr>
            <a:r>
              <a:rPr lang="es-AR"/>
              <a:t>Metodología de desarrollo de sistemas II</a:t>
            </a:r>
            <a:endParaRPr lang="es-ES"/>
          </a:p>
        </p:txBody>
      </p:sp>
      <p:sp>
        <p:nvSpPr>
          <p:cNvPr id="7" name="Rectangle 67">
            <a:extLst>
              <a:ext uri="{FF2B5EF4-FFF2-40B4-BE49-F238E27FC236}">
                <a16:creationId xmlns:a16="http://schemas.microsoft.com/office/drawing/2014/main" xmlns="" id="{95649E0E-616D-487A-87D1-08EC5F7978D8}"/>
              </a:ext>
            </a:extLst>
          </p:cNvPr>
          <p:cNvSpPr>
            <a:spLocks noGrp="1" noChangeArrowheads="1"/>
          </p:cNvSpPr>
          <p:nvPr>
            <p:ph type="sldNum" sz="quarter" idx="12"/>
          </p:nvPr>
        </p:nvSpPr>
        <p:spPr>
          <a:ln/>
        </p:spPr>
        <p:txBody>
          <a:bodyPr/>
          <a:lstStyle>
            <a:lvl1pPr>
              <a:defRPr/>
            </a:lvl1pPr>
          </a:lstStyle>
          <a:p>
            <a:pPr>
              <a:defRPr/>
            </a:pPr>
            <a:fld id="{EDB44B5A-DD0F-4790-8E6C-ADE4D5311251}" type="slidenum">
              <a:rPr lang="es-ES" altLang="es-AR"/>
              <a:pPr>
                <a:defRPr/>
              </a:pPr>
              <a:t>‹Nº›</a:t>
            </a:fld>
            <a:endParaRPr lang="es-ES" altLang="es-AR"/>
          </a:p>
        </p:txBody>
      </p:sp>
    </p:spTree>
    <p:extLst>
      <p:ext uri="{BB962C8B-B14F-4D97-AF65-F5344CB8AC3E}">
        <p14:creationId xmlns:p14="http://schemas.microsoft.com/office/powerpoint/2010/main" val="21046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820287-826A-4B89-B554-A4514A6AFAF0}" type="datetime1">
              <a:rPr lang="en-US" smtClean="0"/>
              <a:t>4/4/2023</a:t>
            </a:fld>
            <a:endParaRPr lang="en-US" dirty="0"/>
          </a:p>
        </p:txBody>
      </p:sp>
      <p:sp>
        <p:nvSpPr>
          <p:cNvPr id="5" name="Footer Placeholder 4"/>
          <p:cNvSpPr>
            <a:spLocks noGrp="1"/>
          </p:cNvSpPr>
          <p:nvPr>
            <p:ph type="ftr" sz="quarter" idx="11"/>
          </p:nvPr>
        </p:nvSpPr>
        <p:spPr/>
        <p:txBody>
          <a:bodyPr/>
          <a:lstStyle/>
          <a:p>
            <a:r>
              <a:rPr lang="es-AR"/>
              <a:t>Metodología de desarrollo de sistemas II</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9578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AC211EE-2EA1-4759-9A36-938F4997AAA9}" type="datetime1">
              <a:rPr lang="en-US" smtClean="0"/>
              <a:t>4/4/2023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s-AR"/>
              <a:t>Metodología de desarrollo de sistemas II</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6292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C46A85-2D3C-4F6C-8749-3EDA359BBEE5}" type="datetime1">
              <a:rPr lang="en-US" smtClean="0"/>
              <a:t>4/4/2023</a:t>
            </a:fld>
            <a:endParaRPr lang="en-US" dirty="0"/>
          </a:p>
        </p:txBody>
      </p:sp>
      <p:sp>
        <p:nvSpPr>
          <p:cNvPr id="6" name="Footer Placeholder 5"/>
          <p:cNvSpPr>
            <a:spLocks noGrp="1"/>
          </p:cNvSpPr>
          <p:nvPr>
            <p:ph type="ftr" sz="quarter" idx="11"/>
          </p:nvPr>
        </p:nvSpPr>
        <p:spPr/>
        <p:txBody>
          <a:bodyPr/>
          <a:lstStyle/>
          <a:p>
            <a:r>
              <a:rPr lang="es-AR"/>
              <a:t>Metodología de desarrollo de sistemas II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4763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05015B-F987-4A80-8022-BAE906378939}" type="datetime1">
              <a:rPr lang="en-US" smtClean="0"/>
              <a:t>4/4/2023</a:t>
            </a:fld>
            <a:endParaRPr lang="en-US" dirty="0"/>
          </a:p>
        </p:txBody>
      </p:sp>
      <p:sp>
        <p:nvSpPr>
          <p:cNvPr id="8" name="Footer Placeholder 7"/>
          <p:cNvSpPr>
            <a:spLocks noGrp="1"/>
          </p:cNvSpPr>
          <p:nvPr>
            <p:ph type="ftr" sz="quarter" idx="11"/>
          </p:nvPr>
        </p:nvSpPr>
        <p:spPr/>
        <p:txBody>
          <a:bodyPr/>
          <a:lstStyle/>
          <a:p>
            <a:r>
              <a:rPr lang="es-AR"/>
              <a:t>Metodología de desarrollo de sistemas II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5055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3694437" cy="6038086"/>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06D11D0-19D4-4D3C-910B-BECB810CB572}" type="datetime1">
              <a:rPr lang="en-US" smtClean="0"/>
              <a:t>4/4/2023</a:t>
            </a:fld>
            <a:endParaRPr lang="en-US" dirty="0"/>
          </a:p>
        </p:txBody>
      </p:sp>
      <p:sp>
        <p:nvSpPr>
          <p:cNvPr id="4" name="Footer Placeholder 3"/>
          <p:cNvSpPr>
            <a:spLocks noGrp="1"/>
          </p:cNvSpPr>
          <p:nvPr>
            <p:ph type="ftr" sz="quarter" idx="11"/>
          </p:nvPr>
        </p:nvSpPr>
        <p:spPr/>
        <p:txBody>
          <a:bodyPr/>
          <a:lstStyle/>
          <a:p>
            <a:r>
              <a:rPr lang="es-AR"/>
              <a:t>Metodología de desarrollo de sistemas II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9609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A40CB-D16C-4AB2-9A1E-EE2940511657}" type="datetime1">
              <a:rPr lang="en-US" smtClean="0"/>
              <a:t>4/4/2023</a:t>
            </a:fld>
            <a:endParaRPr lang="en-US" dirty="0"/>
          </a:p>
        </p:txBody>
      </p:sp>
      <p:sp>
        <p:nvSpPr>
          <p:cNvPr id="3" name="Footer Placeholder 2"/>
          <p:cNvSpPr>
            <a:spLocks noGrp="1"/>
          </p:cNvSpPr>
          <p:nvPr>
            <p:ph type="ftr" sz="quarter" idx="11"/>
          </p:nvPr>
        </p:nvSpPr>
        <p:spPr/>
        <p:txBody>
          <a:bodyPr/>
          <a:lstStyle/>
          <a:p>
            <a:r>
              <a:rPr lang="es-AR"/>
              <a:t>Metodología de desarrollo de sistemas II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6786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57481CE-882D-487F-A7A4-E2B52B0A0CCD}" type="datetime1">
              <a:rPr lang="en-US" smtClean="0"/>
              <a:t>4/4/2023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s-AR"/>
              <a:t>Metodología de desarrollo de sistemas II</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7782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4BDEDA6-80B9-46EE-ABC2-710958F1E3BC}" type="datetime1">
              <a:rPr lang="en-US" smtClean="0"/>
              <a:t>4/4/2023</a:t>
            </a:fld>
            <a:endParaRPr lang="en-US" dirty="0"/>
          </a:p>
        </p:txBody>
      </p:sp>
      <p:sp>
        <p:nvSpPr>
          <p:cNvPr id="6" name="Footer Placeholder 5"/>
          <p:cNvSpPr>
            <a:spLocks noGrp="1"/>
          </p:cNvSpPr>
          <p:nvPr>
            <p:ph type="ftr" sz="quarter" idx="11"/>
          </p:nvPr>
        </p:nvSpPr>
        <p:spPr/>
        <p:txBody>
          <a:bodyPr/>
          <a:lstStyle/>
          <a:p>
            <a:r>
              <a:rPr lang="es-AR"/>
              <a:t>Metodología de desarrollo de sistemas II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9007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34A6786-8450-4910-9EF5-D797134612B8}" type="datetime1">
              <a:rPr lang="en-US" smtClean="0"/>
              <a:t>4/4/2023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s-AR"/>
              <a:t>Metodología de desarrollo de sistemas II</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689965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5" r:id="rId13"/>
    <p:sldLayoutId id="2147483786" r:id="rId14"/>
    <p:sldLayoutId id="2147483787" r:id="rId15"/>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7582" y="1041657"/>
            <a:ext cx="9994536" cy="1107996"/>
          </a:xfrm>
          <a:prstGeom prst="rect">
            <a:avLst/>
          </a:prstGeom>
          <a:noFill/>
        </p:spPr>
        <p:txBody>
          <a:bodyPr wrap="square" rtlCol="0">
            <a:spAutoFit/>
          </a:bodyPr>
          <a:lstStyle/>
          <a:p>
            <a:r>
              <a:rPr lang="es-AR" sz="4800" b="1" dirty="0">
                <a:solidFill>
                  <a:schemeClr val="bg1"/>
                </a:solidFill>
                <a:latin typeface="Calibri" panose="020F0502020204030204" pitchFamily="34" charset="0"/>
              </a:rPr>
              <a:t>Proyecto de Articulación Académica</a:t>
            </a:r>
            <a:endParaRPr lang="es-AR" b="1" dirty="0">
              <a:solidFill>
                <a:schemeClr val="bg1"/>
              </a:solidFill>
            </a:endParaRPr>
          </a:p>
          <a:p>
            <a:endParaRPr lang="es-AR" dirty="0"/>
          </a:p>
        </p:txBody>
      </p:sp>
      <p:sp>
        <p:nvSpPr>
          <p:cNvPr id="3" name="CuadroTexto 2"/>
          <p:cNvSpPr txBox="1"/>
          <p:nvPr/>
        </p:nvSpPr>
        <p:spPr>
          <a:xfrm>
            <a:off x="7633598" y="118327"/>
            <a:ext cx="4178271" cy="923330"/>
          </a:xfrm>
          <a:prstGeom prst="rect">
            <a:avLst/>
          </a:prstGeom>
          <a:noFill/>
        </p:spPr>
        <p:txBody>
          <a:bodyPr wrap="square" rtlCol="0">
            <a:spAutoFit/>
          </a:bodyPr>
          <a:lstStyle/>
          <a:p>
            <a:pPr algn="r"/>
            <a:r>
              <a:rPr lang="es-AR" dirty="0">
                <a:solidFill>
                  <a:schemeClr val="bg1"/>
                </a:solidFill>
                <a:latin typeface="Calibri" panose="020F0502020204030204" pitchFamily="34" charset="0"/>
              </a:rPr>
              <a:t>Metodología de Desarrollo de Sistemas II</a:t>
            </a:r>
          </a:p>
          <a:p>
            <a:pPr algn="r"/>
            <a:endParaRPr lang="es-AR" b="1" dirty="0">
              <a:solidFill>
                <a:schemeClr val="bg1"/>
              </a:solidFill>
            </a:endParaRPr>
          </a:p>
          <a:p>
            <a:pPr algn="r"/>
            <a:endParaRPr lang="es-AR" dirty="0"/>
          </a:p>
        </p:txBody>
      </p:sp>
      <p:sp>
        <p:nvSpPr>
          <p:cNvPr id="5" name="TextBox 4">
            <a:extLst>
              <a:ext uri="{FF2B5EF4-FFF2-40B4-BE49-F238E27FC236}">
                <a16:creationId xmlns:a16="http://schemas.microsoft.com/office/drawing/2014/main" xmlns="" id="{71E8075B-35A0-4C1C-BE49-4D96BE281D7E}"/>
              </a:ext>
            </a:extLst>
          </p:cNvPr>
          <p:cNvSpPr txBox="1"/>
          <p:nvPr/>
        </p:nvSpPr>
        <p:spPr>
          <a:xfrm>
            <a:off x="897582" y="1845840"/>
            <a:ext cx="6096000" cy="369332"/>
          </a:xfrm>
          <a:prstGeom prst="rect">
            <a:avLst/>
          </a:prstGeom>
          <a:noFill/>
        </p:spPr>
        <p:txBody>
          <a:bodyPr wrap="square">
            <a:spAutoFit/>
          </a:bodyPr>
          <a:lstStyle/>
          <a:p>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MDS II, LUG, BD, SR, TC I Y TD.</a:t>
            </a:r>
            <a:endParaRPr lang="es-A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750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DBCD-31B8-48F1-AF2E-703BA1FF182E}"/>
              </a:ext>
            </a:extLst>
          </p:cNvPr>
          <p:cNvSpPr>
            <a:spLocks noGrp="1"/>
          </p:cNvSpPr>
          <p:nvPr>
            <p:ph type="title"/>
          </p:nvPr>
        </p:nvSpPr>
        <p:spPr/>
        <p:txBody>
          <a:bodyPr/>
          <a:lstStyle/>
          <a:p>
            <a:r>
              <a:rPr lang="es-ES" dirty="0"/>
              <a:t>PROYECTO de articulación</a:t>
            </a:r>
            <a:endParaRPr lang="es-AR" dirty="0"/>
          </a:p>
        </p:txBody>
      </p:sp>
      <p:sp>
        <p:nvSpPr>
          <p:cNvPr id="6" name="Content Placeholder 5">
            <a:extLst>
              <a:ext uri="{FF2B5EF4-FFF2-40B4-BE49-F238E27FC236}">
                <a16:creationId xmlns:a16="http://schemas.microsoft.com/office/drawing/2014/main" xmlns="" id="{EDC7B057-5978-420B-909C-09E81CBCF7AB}"/>
              </a:ext>
            </a:extLst>
          </p:cNvPr>
          <p:cNvSpPr>
            <a:spLocks noGrp="1"/>
          </p:cNvSpPr>
          <p:nvPr>
            <p:ph idx="1"/>
          </p:nvPr>
        </p:nvSpPr>
        <p:spPr/>
        <p:txBody>
          <a:bodyPr anchor="t"/>
          <a:lstStyle/>
          <a:p>
            <a:r>
              <a:rPr lang="es-ES" dirty="0"/>
              <a:t>Las materias Trabajo de Campo I y Trabajo de Diploma integran en un trabajo práctico las competencias adquiridos en las asignaturas que son parte del proyecto de articulación vertical y horizontal, a saber:</a:t>
            </a:r>
          </a:p>
          <a:p>
            <a:pPr lvl="1"/>
            <a:r>
              <a:rPr lang="es-ES" dirty="0"/>
              <a:t>Articulación Horizontal</a:t>
            </a:r>
          </a:p>
          <a:p>
            <a:pPr lvl="2"/>
            <a:r>
              <a:rPr lang="es-ES" dirty="0"/>
              <a:t>Base de Datos</a:t>
            </a:r>
          </a:p>
          <a:p>
            <a:pPr lvl="2"/>
            <a:r>
              <a:rPr lang="es-ES" dirty="0"/>
              <a:t>Sistemas de Representación</a:t>
            </a:r>
          </a:p>
          <a:p>
            <a:pPr lvl="1"/>
            <a:r>
              <a:rPr lang="es-ES" dirty="0"/>
              <a:t>Articulación Vertical</a:t>
            </a:r>
          </a:p>
          <a:p>
            <a:pPr lvl="2"/>
            <a:r>
              <a:rPr lang="es-ES" dirty="0"/>
              <a:t>Lenguajes de Última Generación</a:t>
            </a:r>
          </a:p>
          <a:p>
            <a:pPr lvl="2"/>
            <a:r>
              <a:rPr lang="es-ES" dirty="0"/>
              <a:t>Metodología de Desarrollo de Sistemas II</a:t>
            </a:r>
          </a:p>
        </p:txBody>
      </p:sp>
      <p:sp>
        <p:nvSpPr>
          <p:cNvPr id="5" name="Footer Placeholder 4">
            <a:extLst>
              <a:ext uri="{FF2B5EF4-FFF2-40B4-BE49-F238E27FC236}">
                <a16:creationId xmlns:a16="http://schemas.microsoft.com/office/drawing/2014/main" xmlns="" id="{8F547429-255C-471E-9C3A-6B2481D9704A}"/>
              </a:ext>
            </a:extLst>
          </p:cNvPr>
          <p:cNvSpPr>
            <a:spLocks noGrp="1"/>
          </p:cNvSpPr>
          <p:nvPr>
            <p:ph type="ftr" sz="quarter" idx="11"/>
          </p:nvPr>
        </p:nvSpPr>
        <p:spPr/>
        <p:txBody>
          <a:bodyPr/>
          <a:lstStyle/>
          <a:p>
            <a:r>
              <a:rPr lang="es-AR"/>
              <a:t>Metodología de desarrollo de sistemas II</a:t>
            </a:r>
            <a:endParaRPr lang="en-US" dirty="0"/>
          </a:p>
        </p:txBody>
      </p:sp>
    </p:spTree>
    <p:extLst>
      <p:ext uri="{BB962C8B-B14F-4D97-AF65-F5344CB8AC3E}">
        <p14:creationId xmlns:p14="http://schemas.microsoft.com/office/powerpoint/2010/main" val="361281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DBCD-31B8-48F1-AF2E-703BA1FF182E}"/>
              </a:ext>
            </a:extLst>
          </p:cNvPr>
          <p:cNvSpPr>
            <a:spLocks noGrp="1"/>
          </p:cNvSpPr>
          <p:nvPr>
            <p:ph type="title"/>
          </p:nvPr>
        </p:nvSpPr>
        <p:spPr/>
        <p:txBody>
          <a:bodyPr/>
          <a:lstStyle/>
          <a:p>
            <a:r>
              <a:rPr lang="es-ES" dirty="0"/>
              <a:t>PROYECTO de articulación</a:t>
            </a:r>
            <a:endParaRPr lang="es-AR" dirty="0"/>
          </a:p>
        </p:txBody>
      </p:sp>
      <p:sp>
        <p:nvSpPr>
          <p:cNvPr id="6" name="Content Placeholder 5">
            <a:extLst>
              <a:ext uri="{FF2B5EF4-FFF2-40B4-BE49-F238E27FC236}">
                <a16:creationId xmlns:a16="http://schemas.microsoft.com/office/drawing/2014/main" xmlns="" id="{EDC7B057-5978-420B-909C-09E81CBCF7AB}"/>
              </a:ext>
            </a:extLst>
          </p:cNvPr>
          <p:cNvSpPr>
            <a:spLocks noGrp="1"/>
          </p:cNvSpPr>
          <p:nvPr>
            <p:ph idx="1"/>
          </p:nvPr>
        </p:nvSpPr>
        <p:spPr/>
        <p:txBody>
          <a:bodyPr anchor="t"/>
          <a:lstStyle/>
          <a:p>
            <a:r>
              <a:rPr lang="es-ES" dirty="0"/>
              <a:t>Como parte del proyecto de articulación e integración este proyecto se comienza a trabajar en la asignatura Metodología de Desarrollo de Sistemas II,  LUG, luego continúa con BD, SR y Trabajo de Campo I para finalizarlo en Trabajo de Diploma. </a:t>
            </a:r>
          </a:p>
          <a:p>
            <a:r>
              <a:rPr lang="es-ES" dirty="0"/>
              <a:t>En TC I y TD se construye un sistema de información. Este sistema deberá documentarse desde una perspectiva funcional y una perspectiva técnica.  </a:t>
            </a:r>
          </a:p>
          <a:p>
            <a:pPr lvl="1"/>
            <a:r>
              <a:rPr lang="es-ES" dirty="0"/>
              <a:t>La construcción de los aspectos técnicos es una actividad transversal en la que todos los estudiantes deberán construir un conjunto de módulos de dicho sistema bajo ciertos lineamientos. Esta actividad es grupal e que implica la integración del trabajo realizado por los estudiantes a lo largo del proyecto de articulación en las diferentes materias. </a:t>
            </a:r>
          </a:p>
          <a:p>
            <a:pPr lvl="1"/>
            <a:r>
              <a:rPr lang="es-ES" dirty="0"/>
              <a:t>Por el otro lado, la construcción de los aspectos funcionales es una actividad individual, siguiendo el mismo esquema iterativo e incremental que deberá desarrollarse en las asignaturas TC I y TD.</a:t>
            </a:r>
          </a:p>
        </p:txBody>
      </p:sp>
      <p:sp>
        <p:nvSpPr>
          <p:cNvPr id="5" name="Footer Placeholder 4">
            <a:extLst>
              <a:ext uri="{FF2B5EF4-FFF2-40B4-BE49-F238E27FC236}">
                <a16:creationId xmlns:a16="http://schemas.microsoft.com/office/drawing/2014/main" xmlns="" id="{8F547429-255C-471E-9C3A-6B2481D9704A}"/>
              </a:ext>
            </a:extLst>
          </p:cNvPr>
          <p:cNvSpPr>
            <a:spLocks noGrp="1"/>
          </p:cNvSpPr>
          <p:nvPr>
            <p:ph type="ftr" sz="quarter" idx="11"/>
          </p:nvPr>
        </p:nvSpPr>
        <p:spPr/>
        <p:txBody>
          <a:bodyPr/>
          <a:lstStyle/>
          <a:p>
            <a:r>
              <a:rPr lang="es-AR"/>
              <a:t>Metodología de desarrollo de sistemas II</a:t>
            </a:r>
            <a:endParaRPr lang="en-US" dirty="0"/>
          </a:p>
        </p:txBody>
      </p:sp>
    </p:spTree>
    <p:extLst>
      <p:ext uri="{BB962C8B-B14F-4D97-AF65-F5344CB8AC3E}">
        <p14:creationId xmlns:p14="http://schemas.microsoft.com/office/powerpoint/2010/main" val="127328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DBCD-31B8-48F1-AF2E-703BA1FF182E}"/>
              </a:ext>
            </a:extLst>
          </p:cNvPr>
          <p:cNvSpPr>
            <a:spLocks noGrp="1"/>
          </p:cNvSpPr>
          <p:nvPr>
            <p:ph type="title"/>
          </p:nvPr>
        </p:nvSpPr>
        <p:spPr/>
        <p:txBody>
          <a:bodyPr/>
          <a:lstStyle/>
          <a:p>
            <a:r>
              <a:rPr lang="es-ES" dirty="0"/>
              <a:t>PROEYCTO  de articulación</a:t>
            </a:r>
            <a:endParaRPr lang="es-AR" dirty="0"/>
          </a:p>
        </p:txBody>
      </p:sp>
      <p:sp>
        <p:nvSpPr>
          <p:cNvPr id="6" name="Content Placeholder 5">
            <a:extLst>
              <a:ext uri="{FF2B5EF4-FFF2-40B4-BE49-F238E27FC236}">
                <a16:creationId xmlns:a16="http://schemas.microsoft.com/office/drawing/2014/main" xmlns="" id="{EDC7B057-5978-420B-909C-09E81CBCF7AB}"/>
              </a:ext>
            </a:extLst>
          </p:cNvPr>
          <p:cNvSpPr>
            <a:spLocks noGrp="1"/>
          </p:cNvSpPr>
          <p:nvPr>
            <p:ph idx="1"/>
          </p:nvPr>
        </p:nvSpPr>
        <p:spPr/>
        <p:txBody>
          <a:bodyPr anchor="t">
            <a:normAutofit lnSpcReduction="10000"/>
          </a:bodyPr>
          <a:lstStyle/>
          <a:p>
            <a:r>
              <a:rPr lang="es-ES" dirty="0"/>
              <a:t>Perspectiva técnica del sistema de información como actividad de articulación</a:t>
            </a:r>
          </a:p>
          <a:p>
            <a:pPr lvl="1"/>
            <a:r>
              <a:rPr lang="es-ES" dirty="0"/>
              <a:t>Para la construcción de este trabajo se deben desarrollar los siguientes ítems a lo largo del proyecto de articulación, a saber:</a:t>
            </a:r>
          </a:p>
          <a:p>
            <a:pPr marL="972900" lvl="2" indent="-342900">
              <a:buFont typeface="+mj-lt"/>
              <a:buAutoNum type="arabicPeriod"/>
            </a:pPr>
            <a:r>
              <a:rPr lang="es-ES" dirty="0"/>
              <a:t>Arquitectura Base</a:t>
            </a:r>
          </a:p>
          <a:p>
            <a:pPr marL="972900" lvl="2" indent="-342900">
              <a:buFont typeface="+mj-lt"/>
              <a:buAutoNum type="arabicPeriod"/>
            </a:pPr>
            <a:r>
              <a:rPr lang="es-ES" dirty="0"/>
              <a:t>Gestión de Log In / Log </a:t>
            </a:r>
            <a:r>
              <a:rPr lang="es-ES" dirty="0" err="1"/>
              <a:t>Out</a:t>
            </a:r>
            <a:r>
              <a:rPr lang="es-ES" dirty="0"/>
              <a:t> del Sistema </a:t>
            </a:r>
          </a:p>
          <a:p>
            <a:pPr marL="972900" lvl="2" indent="-342900">
              <a:buFont typeface="+mj-lt"/>
              <a:buAutoNum type="arabicPeriod"/>
            </a:pPr>
            <a:r>
              <a:rPr lang="es-ES" dirty="0"/>
              <a:t>Gestión de Encriptado </a:t>
            </a:r>
          </a:p>
          <a:p>
            <a:pPr marL="972900" lvl="2" indent="-342900">
              <a:buFont typeface="+mj-lt"/>
              <a:buAutoNum type="arabicPeriod"/>
            </a:pPr>
            <a:r>
              <a:rPr lang="es-ES" dirty="0"/>
              <a:t>Gestión de Perfiles de Usuario </a:t>
            </a:r>
          </a:p>
          <a:p>
            <a:pPr marL="972900" lvl="2" indent="-342900">
              <a:buFont typeface="+mj-lt"/>
              <a:buAutoNum type="arabicPeriod"/>
            </a:pPr>
            <a:r>
              <a:rPr lang="es-ES" dirty="0"/>
              <a:t>Gestión de Múltiples Idiomas </a:t>
            </a:r>
          </a:p>
          <a:p>
            <a:pPr marL="972900" lvl="2" indent="-342900">
              <a:buFont typeface="+mj-lt"/>
              <a:buAutoNum type="arabicPeriod"/>
            </a:pPr>
            <a:r>
              <a:rPr lang="es-ES" dirty="0"/>
              <a:t>Gestión Integridad de Datos por Medio de Dígitos Verificadores</a:t>
            </a:r>
          </a:p>
          <a:p>
            <a:pPr marL="972900" lvl="2" indent="-342900">
              <a:buFont typeface="+mj-lt"/>
              <a:buAutoNum type="arabicPeriod"/>
            </a:pPr>
            <a:r>
              <a:rPr lang="es-ES" dirty="0"/>
              <a:t>Diagrama de Clases  de la Integración de Todos los Puntos Anteriores</a:t>
            </a:r>
          </a:p>
          <a:p>
            <a:pPr marL="972900" lvl="2" indent="-342900">
              <a:buFont typeface="+mj-lt"/>
              <a:buAutoNum type="arabicPeriod"/>
            </a:pPr>
            <a:r>
              <a:rPr lang="es-ES" dirty="0"/>
              <a:t>Modelo de Datos de la Integración de Todos los Puntos Anteriores</a:t>
            </a:r>
          </a:p>
          <a:p>
            <a:pPr lvl="2"/>
            <a:endParaRPr lang="es-ES" dirty="0"/>
          </a:p>
          <a:p>
            <a:pPr lvl="2"/>
            <a:endParaRPr lang="es-ES" dirty="0"/>
          </a:p>
          <a:p>
            <a:pPr lvl="2"/>
            <a:endParaRPr lang="es-ES" dirty="0"/>
          </a:p>
          <a:p>
            <a:pPr lvl="1"/>
            <a:endParaRPr lang="es-ES" dirty="0"/>
          </a:p>
          <a:p>
            <a:pPr lvl="1"/>
            <a:endParaRPr lang="es-ES" dirty="0"/>
          </a:p>
        </p:txBody>
      </p:sp>
      <p:sp>
        <p:nvSpPr>
          <p:cNvPr id="5" name="Footer Placeholder 4">
            <a:extLst>
              <a:ext uri="{FF2B5EF4-FFF2-40B4-BE49-F238E27FC236}">
                <a16:creationId xmlns:a16="http://schemas.microsoft.com/office/drawing/2014/main" xmlns="" id="{8F547429-255C-471E-9C3A-6B2481D9704A}"/>
              </a:ext>
            </a:extLst>
          </p:cNvPr>
          <p:cNvSpPr>
            <a:spLocks noGrp="1"/>
          </p:cNvSpPr>
          <p:nvPr>
            <p:ph type="ftr" sz="quarter" idx="11"/>
          </p:nvPr>
        </p:nvSpPr>
        <p:spPr/>
        <p:txBody>
          <a:bodyPr/>
          <a:lstStyle/>
          <a:p>
            <a:r>
              <a:rPr lang="es-AR"/>
              <a:t>Metodología de desarrollo de sistemas II</a:t>
            </a:r>
            <a:endParaRPr lang="en-US" dirty="0"/>
          </a:p>
        </p:txBody>
      </p:sp>
    </p:spTree>
    <p:extLst>
      <p:ext uri="{BB962C8B-B14F-4D97-AF65-F5344CB8AC3E}">
        <p14:creationId xmlns:p14="http://schemas.microsoft.com/office/powerpoint/2010/main" val="104775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DBCD-31B8-48F1-AF2E-703BA1FF182E}"/>
              </a:ext>
            </a:extLst>
          </p:cNvPr>
          <p:cNvSpPr>
            <a:spLocks noGrp="1"/>
          </p:cNvSpPr>
          <p:nvPr>
            <p:ph type="title"/>
          </p:nvPr>
        </p:nvSpPr>
        <p:spPr/>
        <p:txBody>
          <a:bodyPr/>
          <a:lstStyle/>
          <a:p>
            <a:r>
              <a:rPr lang="es-ES" dirty="0"/>
              <a:t>PROYECTO  de articulación</a:t>
            </a:r>
            <a:endParaRPr lang="es-AR" dirty="0"/>
          </a:p>
        </p:txBody>
      </p:sp>
      <p:sp>
        <p:nvSpPr>
          <p:cNvPr id="6" name="Content Placeholder 5">
            <a:extLst>
              <a:ext uri="{FF2B5EF4-FFF2-40B4-BE49-F238E27FC236}">
                <a16:creationId xmlns:a16="http://schemas.microsoft.com/office/drawing/2014/main" xmlns="" id="{EDC7B057-5978-420B-909C-09E81CBCF7AB}"/>
              </a:ext>
            </a:extLst>
          </p:cNvPr>
          <p:cNvSpPr>
            <a:spLocks noGrp="1"/>
          </p:cNvSpPr>
          <p:nvPr>
            <p:ph idx="1"/>
          </p:nvPr>
        </p:nvSpPr>
        <p:spPr/>
        <p:txBody>
          <a:bodyPr anchor="t"/>
          <a:lstStyle/>
          <a:p>
            <a:r>
              <a:rPr lang="es-ES" dirty="0"/>
              <a:t>Para cada uno de los ítems anteriormente mencionados, se deberá desarrollar un documento que contemple los siguientes artefactos</a:t>
            </a:r>
          </a:p>
          <a:p>
            <a:pPr marL="666900" lvl="1" indent="-342900">
              <a:buFont typeface="+mj-lt"/>
              <a:buAutoNum type="alphaLcParenR"/>
            </a:pPr>
            <a:r>
              <a:rPr lang="es-ES" dirty="0"/>
              <a:t>Objetivo </a:t>
            </a:r>
          </a:p>
          <a:p>
            <a:pPr marL="666900" lvl="1" indent="-342900">
              <a:buFont typeface="+mj-lt"/>
              <a:buAutoNum type="alphaLcParenR"/>
            </a:pPr>
            <a:r>
              <a:rPr lang="es-ES" dirty="0"/>
              <a:t>Descripción detallada de cómo funciona </a:t>
            </a:r>
          </a:p>
          <a:p>
            <a:pPr marL="666900" lvl="1" indent="-342900">
              <a:buFont typeface="+mj-lt"/>
              <a:buAutoNum type="alphaLcParenR"/>
            </a:pPr>
            <a:r>
              <a:rPr lang="es-ES" dirty="0"/>
              <a:t>Diagrama de clases </a:t>
            </a:r>
          </a:p>
          <a:p>
            <a:pPr marL="666900" lvl="1" indent="-342900">
              <a:buFont typeface="+mj-lt"/>
              <a:buAutoNum type="alphaLcParenR"/>
            </a:pPr>
            <a:r>
              <a:rPr lang="es-ES" dirty="0"/>
              <a:t>DER (Si es necesario) </a:t>
            </a:r>
          </a:p>
          <a:p>
            <a:pPr marL="666900" lvl="1" indent="-342900">
              <a:buFont typeface="+mj-lt"/>
              <a:buAutoNum type="alphaLcParenR"/>
            </a:pPr>
            <a:r>
              <a:rPr lang="es-ES" dirty="0"/>
              <a:t>Casos de uso técnicos.</a:t>
            </a:r>
          </a:p>
          <a:p>
            <a:pPr marL="666900" lvl="1" indent="-342900">
              <a:buFont typeface="+mj-lt"/>
              <a:buAutoNum type="alphaLcParenR"/>
            </a:pPr>
            <a:r>
              <a:rPr lang="es-ES" dirty="0"/>
              <a:t>Diagrama de Secuencia (Si es necesario).</a:t>
            </a:r>
          </a:p>
          <a:p>
            <a:pPr lvl="1"/>
            <a:endParaRPr lang="es-ES" dirty="0"/>
          </a:p>
          <a:p>
            <a:pPr lvl="2"/>
            <a:endParaRPr lang="es-ES" dirty="0"/>
          </a:p>
          <a:p>
            <a:pPr lvl="1"/>
            <a:endParaRPr lang="es-ES" dirty="0"/>
          </a:p>
          <a:p>
            <a:pPr lvl="1"/>
            <a:endParaRPr lang="es-ES" dirty="0"/>
          </a:p>
        </p:txBody>
      </p:sp>
      <p:sp>
        <p:nvSpPr>
          <p:cNvPr id="5" name="Footer Placeholder 4">
            <a:extLst>
              <a:ext uri="{FF2B5EF4-FFF2-40B4-BE49-F238E27FC236}">
                <a16:creationId xmlns:a16="http://schemas.microsoft.com/office/drawing/2014/main" xmlns="" id="{8F547429-255C-471E-9C3A-6B2481D9704A}"/>
              </a:ext>
            </a:extLst>
          </p:cNvPr>
          <p:cNvSpPr>
            <a:spLocks noGrp="1"/>
          </p:cNvSpPr>
          <p:nvPr>
            <p:ph type="ftr" sz="quarter" idx="11"/>
          </p:nvPr>
        </p:nvSpPr>
        <p:spPr/>
        <p:txBody>
          <a:bodyPr/>
          <a:lstStyle/>
          <a:p>
            <a:r>
              <a:rPr lang="es-AR"/>
              <a:t>Metodología de desarrollo de sistemas II</a:t>
            </a:r>
            <a:endParaRPr lang="en-US" dirty="0"/>
          </a:p>
        </p:txBody>
      </p:sp>
    </p:spTree>
    <p:extLst>
      <p:ext uri="{BB962C8B-B14F-4D97-AF65-F5344CB8AC3E}">
        <p14:creationId xmlns:p14="http://schemas.microsoft.com/office/powerpoint/2010/main" val="257501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DBCD-31B8-48F1-AF2E-703BA1FF182E}"/>
              </a:ext>
            </a:extLst>
          </p:cNvPr>
          <p:cNvSpPr>
            <a:spLocks noGrp="1"/>
          </p:cNvSpPr>
          <p:nvPr>
            <p:ph type="title"/>
          </p:nvPr>
        </p:nvSpPr>
        <p:spPr/>
        <p:txBody>
          <a:bodyPr/>
          <a:lstStyle/>
          <a:p>
            <a:r>
              <a:rPr lang="es-ES" dirty="0"/>
              <a:t>PROYECTO  de articulación</a:t>
            </a:r>
            <a:endParaRPr lang="es-AR" dirty="0"/>
          </a:p>
        </p:txBody>
      </p:sp>
      <p:sp>
        <p:nvSpPr>
          <p:cNvPr id="6" name="Content Placeholder 5">
            <a:extLst>
              <a:ext uri="{FF2B5EF4-FFF2-40B4-BE49-F238E27FC236}">
                <a16:creationId xmlns:a16="http://schemas.microsoft.com/office/drawing/2014/main" xmlns="" id="{EDC7B057-5978-420B-909C-09E81CBCF7AB}"/>
              </a:ext>
            </a:extLst>
          </p:cNvPr>
          <p:cNvSpPr>
            <a:spLocks noGrp="1"/>
          </p:cNvSpPr>
          <p:nvPr>
            <p:ph idx="1"/>
          </p:nvPr>
        </p:nvSpPr>
        <p:spPr/>
        <p:txBody>
          <a:bodyPr anchor="t"/>
          <a:lstStyle/>
          <a:p>
            <a:r>
              <a:rPr lang="es-ES" dirty="0"/>
              <a:t>Matriz de articulación: En la siguiente matriz se observa el impacto de cada asignatura del plan con el impacto que tiene en el trabajo de articulación</a:t>
            </a:r>
          </a:p>
          <a:p>
            <a:endParaRPr lang="es-ES" dirty="0"/>
          </a:p>
          <a:p>
            <a:pPr lvl="2"/>
            <a:endParaRPr lang="es-ES" dirty="0"/>
          </a:p>
          <a:p>
            <a:pPr lvl="2"/>
            <a:endParaRPr lang="es-ES" dirty="0"/>
          </a:p>
          <a:p>
            <a:pPr lvl="2"/>
            <a:endParaRPr lang="es-ES" dirty="0"/>
          </a:p>
          <a:p>
            <a:pPr lvl="1"/>
            <a:endParaRPr lang="es-ES" dirty="0"/>
          </a:p>
          <a:p>
            <a:pPr lvl="1"/>
            <a:endParaRPr lang="es-ES" dirty="0"/>
          </a:p>
        </p:txBody>
      </p:sp>
      <p:sp>
        <p:nvSpPr>
          <p:cNvPr id="5" name="Footer Placeholder 4">
            <a:extLst>
              <a:ext uri="{FF2B5EF4-FFF2-40B4-BE49-F238E27FC236}">
                <a16:creationId xmlns:a16="http://schemas.microsoft.com/office/drawing/2014/main" xmlns="" id="{8F547429-255C-471E-9C3A-6B2481D9704A}"/>
              </a:ext>
            </a:extLst>
          </p:cNvPr>
          <p:cNvSpPr>
            <a:spLocks noGrp="1"/>
          </p:cNvSpPr>
          <p:nvPr>
            <p:ph type="ftr" sz="quarter" idx="11"/>
          </p:nvPr>
        </p:nvSpPr>
        <p:spPr>
          <a:xfrm>
            <a:off x="492292" y="6360178"/>
            <a:ext cx="6917210" cy="365125"/>
          </a:xfrm>
        </p:spPr>
        <p:txBody>
          <a:bodyPr/>
          <a:lstStyle/>
          <a:p>
            <a:r>
              <a:rPr lang="es-AR" dirty="0"/>
              <a:t>Metodología de desarrollo de sistemas II</a:t>
            </a:r>
            <a:endParaRPr lang="en-US" dirty="0"/>
          </a:p>
        </p:txBody>
      </p:sp>
      <p:graphicFrame>
        <p:nvGraphicFramePr>
          <p:cNvPr id="11" name="Table 10">
            <a:extLst>
              <a:ext uri="{FF2B5EF4-FFF2-40B4-BE49-F238E27FC236}">
                <a16:creationId xmlns:a16="http://schemas.microsoft.com/office/drawing/2014/main" xmlns="" id="{C2D7178D-25FE-4EC7-A9E9-A072FD55292C}"/>
              </a:ext>
            </a:extLst>
          </p:cNvPr>
          <p:cNvGraphicFramePr>
            <a:graphicFrameLocks noGrp="1"/>
          </p:cNvGraphicFramePr>
          <p:nvPr>
            <p:extLst>
              <p:ext uri="{D42A27DB-BD31-4B8C-83A1-F6EECF244321}">
                <p14:modId xmlns:p14="http://schemas.microsoft.com/office/powerpoint/2010/main" val="3814415093"/>
              </p:ext>
            </p:extLst>
          </p:nvPr>
        </p:nvGraphicFramePr>
        <p:xfrm>
          <a:off x="2398058" y="3052022"/>
          <a:ext cx="7395882" cy="3005878"/>
        </p:xfrm>
        <a:graphic>
          <a:graphicData uri="http://schemas.openxmlformats.org/drawingml/2006/table">
            <a:tbl>
              <a:tblPr firstRow="1" firstCol="1" bandRow="1">
                <a:tableStyleId>{5C22544A-7EE6-4342-B048-85BDC9FD1C3A}</a:tableStyleId>
              </a:tblPr>
              <a:tblGrid>
                <a:gridCol w="2257066">
                  <a:extLst>
                    <a:ext uri="{9D8B030D-6E8A-4147-A177-3AD203B41FA5}">
                      <a16:colId xmlns:a16="http://schemas.microsoft.com/office/drawing/2014/main" xmlns="" val="3328797103"/>
                    </a:ext>
                  </a:extLst>
                </a:gridCol>
                <a:gridCol w="1284704">
                  <a:extLst>
                    <a:ext uri="{9D8B030D-6E8A-4147-A177-3AD203B41FA5}">
                      <a16:colId xmlns:a16="http://schemas.microsoft.com/office/drawing/2014/main" xmlns="" val="621349034"/>
                    </a:ext>
                  </a:extLst>
                </a:gridCol>
                <a:gridCol w="1284704">
                  <a:extLst>
                    <a:ext uri="{9D8B030D-6E8A-4147-A177-3AD203B41FA5}">
                      <a16:colId xmlns:a16="http://schemas.microsoft.com/office/drawing/2014/main" xmlns="" val="1497518314"/>
                    </a:ext>
                  </a:extLst>
                </a:gridCol>
                <a:gridCol w="1284704">
                  <a:extLst>
                    <a:ext uri="{9D8B030D-6E8A-4147-A177-3AD203B41FA5}">
                      <a16:colId xmlns:a16="http://schemas.microsoft.com/office/drawing/2014/main" xmlns="" val="419500650"/>
                    </a:ext>
                  </a:extLst>
                </a:gridCol>
                <a:gridCol w="1284704">
                  <a:extLst>
                    <a:ext uri="{9D8B030D-6E8A-4147-A177-3AD203B41FA5}">
                      <a16:colId xmlns:a16="http://schemas.microsoft.com/office/drawing/2014/main" xmlns="" val="1724735378"/>
                    </a:ext>
                  </a:extLst>
                </a:gridCol>
              </a:tblGrid>
              <a:tr h="305547">
                <a:tc>
                  <a:txBody>
                    <a:bodyPr/>
                    <a:lstStyle/>
                    <a:p>
                      <a:pPr>
                        <a:lnSpc>
                          <a:spcPct val="107000"/>
                        </a:lnSpc>
                        <a:spcAft>
                          <a:spcPts val="800"/>
                        </a:spcAft>
                        <a:tabLst>
                          <a:tab pos="609600" algn="l"/>
                        </a:tabLst>
                      </a:pPr>
                      <a:r>
                        <a:rPr lang="es-AR" sz="1100" dirty="0">
                          <a:effectLst/>
                        </a:rPr>
                        <a:t>Ítem</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AR" sz="1100" dirty="0">
                          <a:effectLst/>
                        </a:rPr>
                        <a:t>MDS II</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AR" sz="1100" dirty="0">
                          <a:effectLst/>
                        </a:rPr>
                        <a:t>LUG</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AR" sz="1100" dirty="0">
                          <a:effectLst/>
                        </a:rPr>
                        <a:t>BD</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AR" sz="1100" dirty="0">
                          <a:effectLst/>
                        </a:rPr>
                        <a:t>SR</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640372494"/>
                  </a:ext>
                </a:extLst>
              </a:tr>
              <a:tr h="347032">
                <a:tc>
                  <a:txBody>
                    <a:bodyPr/>
                    <a:lstStyle/>
                    <a:p>
                      <a:pPr>
                        <a:lnSpc>
                          <a:spcPct val="107000"/>
                        </a:lnSpc>
                        <a:spcAft>
                          <a:spcPts val="800"/>
                        </a:spcAft>
                      </a:pPr>
                      <a:r>
                        <a:rPr lang="es-AR" sz="1100" dirty="0">
                          <a:effectLst/>
                        </a:rPr>
                        <a:t>1. Arquitectura Base</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50023842"/>
                  </a:ext>
                </a:extLst>
              </a:tr>
              <a:tr h="321448">
                <a:tc>
                  <a:txBody>
                    <a:bodyPr/>
                    <a:lstStyle/>
                    <a:p>
                      <a:pPr>
                        <a:lnSpc>
                          <a:spcPct val="107000"/>
                        </a:lnSpc>
                        <a:spcAft>
                          <a:spcPts val="800"/>
                        </a:spcAft>
                      </a:pPr>
                      <a:r>
                        <a:rPr lang="es-AR" sz="1100" dirty="0">
                          <a:effectLst/>
                        </a:rPr>
                        <a:t>2. Encriptado</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845000"/>
                  </a:ext>
                </a:extLst>
              </a:tr>
              <a:tr h="303079">
                <a:tc>
                  <a:txBody>
                    <a:bodyPr/>
                    <a:lstStyle/>
                    <a:p>
                      <a:pPr>
                        <a:lnSpc>
                          <a:spcPct val="107000"/>
                        </a:lnSpc>
                        <a:spcAft>
                          <a:spcPts val="800"/>
                        </a:spcAft>
                      </a:pPr>
                      <a:r>
                        <a:rPr lang="es-AR" sz="1100" dirty="0">
                          <a:effectLst/>
                        </a:rPr>
                        <a:t>3. </a:t>
                      </a:r>
                      <a:r>
                        <a:rPr lang="es-AR" sz="1100" dirty="0" err="1">
                          <a:effectLst/>
                        </a:rPr>
                        <a:t>Login</a:t>
                      </a:r>
                      <a:r>
                        <a:rPr lang="es-AR" sz="1100" dirty="0">
                          <a:effectLst/>
                        </a:rPr>
                        <a:t>/</a:t>
                      </a:r>
                      <a:r>
                        <a:rPr lang="es-AR" sz="1100" dirty="0" err="1">
                          <a:effectLst/>
                        </a:rPr>
                        <a:t>Logout</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81319162"/>
                  </a:ext>
                </a:extLst>
              </a:tr>
              <a:tr h="303079">
                <a:tc>
                  <a:txBody>
                    <a:bodyPr/>
                    <a:lstStyle/>
                    <a:p>
                      <a:pPr>
                        <a:lnSpc>
                          <a:spcPct val="107000"/>
                        </a:lnSpc>
                        <a:spcAft>
                          <a:spcPts val="800"/>
                        </a:spcAft>
                      </a:pPr>
                      <a:r>
                        <a:rPr lang="es-AR" sz="1100" dirty="0">
                          <a:effectLst/>
                        </a:rPr>
                        <a:t>4. Perfiles de Usuario</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67614135"/>
                  </a:ext>
                </a:extLst>
              </a:tr>
              <a:tr h="330632">
                <a:tc>
                  <a:txBody>
                    <a:bodyPr/>
                    <a:lstStyle/>
                    <a:p>
                      <a:pPr>
                        <a:lnSpc>
                          <a:spcPct val="107000"/>
                        </a:lnSpc>
                        <a:spcAft>
                          <a:spcPts val="800"/>
                        </a:spcAft>
                      </a:pPr>
                      <a:r>
                        <a:rPr lang="es-AR" sz="1100" dirty="0">
                          <a:effectLst/>
                        </a:rPr>
                        <a:t>5. Múltiples Idiomas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89614635"/>
                  </a:ext>
                </a:extLst>
              </a:tr>
              <a:tr h="349000">
                <a:tc>
                  <a:txBody>
                    <a:bodyPr/>
                    <a:lstStyle/>
                    <a:p>
                      <a:pPr>
                        <a:lnSpc>
                          <a:spcPct val="107000"/>
                        </a:lnSpc>
                        <a:spcAft>
                          <a:spcPts val="800"/>
                        </a:spcAft>
                      </a:pPr>
                      <a:r>
                        <a:rPr lang="es-AR" sz="1100" dirty="0">
                          <a:effectLst/>
                        </a:rPr>
                        <a:t>6. Integridad de datos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r>
                        <a:rPr lang="es-AR" sz="8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836735914"/>
                  </a:ext>
                </a:extLst>
              </a:tr>
              <a:tr h="333678">
                <a:tc>
                  <a:txBody>
                    <a:bodyPr/>
                    <a:lstStyle/>
                    <a:p>
                      <a:pPr>
                        <a:lnSpc>
                          <a:spcPct val="107000"/>
                        </a:lnSpc>
                        <a:spcAft>
                          <a:spcPts val="800"/>
                        </a:spcAft>
                      </a:pPr>
                      <a:r>
                        <a:rPr lang="es-AR" sz="1100" dirty="0">
                          <a:effectLst/>
                        </a:rPr>
                        <a:t>7. Diagrama de Clases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14791690"/>
                  </a:ext>
                </a:extLst>
              </a:tr>
              <a:tr h="412383">
                <a:tc>
                  <a:txBody>
                    <a:bodyPr/>
                    <a:lstStyle/>
                    <a:p>
                      <a:pPr>
                        <a:lnSpc>
                          <a:spcPct val="107000"/>
                        </a:lnSpc>
                        <a:spcAft>
                          <a:spcPts val="800"/>
                        </a:spcAft>
                      </a:pPr>
                      <a:r>
                        <a:rPr lang="es-AR" sz="1100" dirty="0">
                          <a:effectLst/>
                        </a:rPr>
                        <a:t>8. Modelo de Datos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r>
                        <a:rPr lang="es-AR" sz="8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130887653"/>
                  </a:ext>
                </a:extLst>
              </a:tr>
            </a:tbl>
          </a:graphicData>
        </a:graphic>
      </p:graphicFrame>
    </p:spTree>
    <p:extLst>
      <p:ext uri="{BB962C8B-B14F-4D97-AF65-F5344CB8AC3E}">
        <p14:creationId xmlns:p14="http://schemas.microsoft.com/office/powerpoint/2010/main" val="184940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18643" y="3321050"/>
            <a:ext cx="10140769" cy="477054"/>
          </a:xfrm>
          <a:prstGeom prst="rect">
            <a:avLst/>
          </a:prstGeom>
          <a:noFill/>
        </p:spPr>
        <p:txBody>
          <a:bodyPr wrap="square" rtlCol="0">
            <a:spAutoFit/>
          </a:bodyPr>
          <a:lstStyle/>
          <a:p>
            <a:pPr algn="ctr"/>
            <a:r>
              <a:rPr lang="es-AR" sz="2500" dirty="0">
                <a:solidFill>
                  <a:schemeClr val="bg1"/>
                </a:solidFill>
                <a:latin typeface="Calibri" panose="020F0502020204030204" pitchFamily="34" charset="0"/>
              </a:rPr>
              <a:t>Fin de la clase</a:t>
            </a:r>
            <a:endParaRPr lang="es-AR"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937074379"/>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TotalTime>
  <Words>504</Words>
  <Application>Microsoft Office PowerPoint</Application>
  <PresentationFormat>Personalizado</PresentationFormat>
  <Paragraphs>97</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Dividendo</vt:lpstr>
      <vt:lpstr>Presentación de PowerPoint</vt:lpstr>
      <vt:lpstr>PROYECTO de articulación</vt:lpstr>
      <vt:lpstr>PROYECTO de articulación</vt:lpstr>
      <vt:lpstr>PROEYCTO  de articulación</vt:lpstr>
      <vt:lpstr>PROYECTO  de articulación</vt:lpstr>
      <vt:lpstr>PROYECTO  de articulación</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PROGRAMACIÓN ESTRUCTURADA</dc:title>
  <dc:creator>Battaglia, Nicolas</dc:creator>
  <cp:lastModifiedBy>Gerardo Tordoya</cp:lastModifiedBy>
  <cp:revision>161</cp:revision>
  <dcterms:created xsi:type="dcterms:W3CDTF">2020-06-09T18:56:19Z</dcterms:created>
  <dcterms:modified xsi:type="dcterms:W3CDTF">2023-04-04T14:04:04Z</dcterms:modified>
</cp:coreProperties>
</file>