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handoutMasterIdLst>
    <p:handoutMasterId r:id="rId23"/>
  </p:handoutMasterIdLst>
  <p:sldIdLst>
    <p:sldId id="267" r:id="rId2"/>
    <p:sldId id="279" r:id="rId3"/>
    <p:sldId id="271" r:id="rId4"/>
    <p:sldId id="315" r:id="rId5"/>
    <p:sldId id="313" r:id="rId6"/>
    <p:sldId id="311" r:id="rId7"/>
    <p:sldId id="280" r:id="rId8"/>
    <p:sldId id="316" r:id="rId9"/>
    <p:sldId id="330" r:id="rId10"/>
    <p:sldId id="317" r:id="rId11"/>
    <p:sldId id="318" r:id="rId12"/>
    <p:sldId id="319" r:id="rId13"/>
    <p:sldId id="331" r:id="rId14"/>
    <p:sldId id="325" r:id="rId15"/>
    <p:sldId id="281" r:id="rId16"/>
    <p:sldId id="326" r:id="rId17"/>
    <p:sldId id="327" r:id="rId18"/>
    <p:sldId id="328" r:id="rId19"/>
    <p:sldId id="31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2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96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6AC1C1D-8DE8-454D-8ACE-E96FE005D9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809AF2-CEB7-4F6A-A27B-928B8B2E6D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D82B3-EF6D-4BD8-93E0-5C8EB0FADB6E}" type="datetimeFigureOut">
              <a:rPr lang="es-AR" smtClean="0"/>
              <a:t>7/7/2020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139870-BB4B-44F2-B9B9-BCA55069F9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668AB2-2774-4251-BE9E-29A161BE59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24C5F-D5C7-4544-90B0-C5E58781350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1368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84DF4-CC8D-4AB2-A5D0-F7B0EFE6C907}" type="datetimeFigureOut">
              <a:rPr lang="es-AR" smtClean="0"/>
              <a:t>7/7/2020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CC8B-3606-45D9-8F75-FA5507B536C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92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4145279"/>
            <a:ext cx="11262866" cy="2245285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3A20342A-79CD-483E-8AF7-8313CA88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38055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875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609056"/>
            <a:ext cx="2906817" cy="5816950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545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46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73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0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810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255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376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518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3694437" cy="6038086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912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663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27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746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2D6E202-B606-4609-B914-27C9371A1F6D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689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4" r:id="rId13"/>
    <p:sldLayoutId id="214748378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97582" y="1041657"/>
            <a:ext cx="8917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Unidad 0</a:t>
            </a:r>
          </a:p>
          <a:p>
            <a:r>
              <a:rPr lang="es-AR" sz="4800" b="1" dirty="0">
                <a:solidFill>
                  <a:schemeClr val="bg1"/>
                </a:solidFill>
                <a:latin typeface="Calibri" panose="020F0502020204030204" pitchFamily="34" charset="0"/>
              </a:rPr>
              <a:t>Introducción a la Materia</a:t>
            </a:r>
            <a:endParaRPr lang="es-AR" b="1" dirty="0">
              <a:solidFill>
                <a:schemeClr val="bg1"/>
              </a:solidFill>
            </a:endParaRPr>
          </a:p>
          <a:p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7633598" y="118327"/>
            <a:ext cx="417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>
                <a:solidFill>
                  <a:schemeClr val="bg1"/>
                </a:solidFill>
                <a:latin typeface="Calibri" panose="020F0502020204030204" pitchFamily="34" charset="0"/>
              </a:rPr>
              <a:t>Metodología de Desarrollo de Sistemas II</a:t>
            </a:r>
          </a:p>
          <a:p>
            <a:pPr algn="r"/>
            <a:endParaRPr lang="es-AR" b="1" dirty="0">
              <a:solidFill>
                <a:schemeClr val="bg1"/>
              </a:solidFill>
            </a:endParaRPr>
          </a:p>
          <a:p>
            <a:pPr algn="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750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30283C0-BF39-4540-B828-739E3CA83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4" y="773112"/>
            <a:ext cx="7772400" cy="682625"/>
          </a:xfrm>
        </p:spPr>
        <p:txBody>
          <a:bodyPr/>
          <a:lstStyle/>
          <a:p>
            <a:pPr algn="ctr" eaLnBrk="1" hangingPunct="1"/>
            <a:r>
              <a:rPr lang="es-ES_tradnl" altLang="es-ES" sz="3200" dirty="0"/>
              <a:t>Unidad 3 – métodos de desarrollo</a:t>
            </a:r>
            <a:endParaRPr lang="es-ES" altLang="es-ES" sz="3200" dirty="0"/>
          </a:p>
        </p:txBody>
      </p:sp>
      <p:sp>
        <p:nvSpPr>
          <p:cNvPr id="81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D27E887-256F-4A95-AA9F-F5E222896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9994" y="2124221"/>
            <a:ext cx="10258551" cy="427211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SzTx/>
              <a:buFontTx/>
              <a:buChar char="•"/>
            </a:pPr>
            <a:r>
              <a:rPr lang="es-ES_tradnl" altLang="es-ES" sz="2800" b="1" dirty="0"/>
              <a:t>3.1 Patrones para Asignación de Responsabilidades. </a:t>
            </a:r>
            <a:r>
              <a:rPr lang="es-ES_tradnl" altLang="es-ES" sz="2800" dirty="0"/>
              <a:t>Patrones de diseño. Descripción de un patrón.</a:t>
            </a:r>
            <a:r>
              <a:rPr lang="es-ES_tradnl" altLang="es-ES" sz="2800" b="1" dirty="0"/>
              <a:t> </a:t>
            </a:r>
            <a:r>
              <a:rPr lang="es-ES_tradnl" altLang="es-ES" sz="2800" dirty="0"/>
              <a:t>Características principales. Aplicación de patrones para la asignación de responsabilidades a las clases. Descripción de los patrones GRASP: experto en información, creador, alta cohesión, bajo acoplamiento, controlador. Diferencias con Patrones </a:t>
            </a:r>
            <a:r>
              <a:rPr lang="es-ES_tradnl" altLang="es-ES" sz="2800" dirty="0" err="1"/>
              <a:t>GoF</a:t>
            </a:r>
            <a:r>
              <a:rPr lang="es-ES_tradnl" altLang="es-ES" sz="2800" dirty="0"/>
              <a:t>. Tipos de patrones </a:t>
            </a:r>
            <a:r>
              <a:rPr lang="es-ES_tradnl" altLang="es-ES" sz="2800" dirty="0" err="1"/>
              <a:t>GoF</a:t>
            </a:r>
            <a:r>
              <a:rPr lang="es-ES_tradnl" altLang="es-ES" sz="2800" dirty="0"/>
              <a:t>. Análisis de su utilización.</a:t>
            </a:r>
            <a:endParaRPr lang="es-ES_tradnl" altLang="es-ES" sz="2800" b="1" dirty="0"/>
          </a:p>
          <a:p>
            <a:pPr lvl="2">
              <a:buSzTx/>
              <a:buFontTx/>
              <a:buChar char="•"/>
            </a:pPr>
            <a:r>
              <a:rPr lang="es-ES_tradnl" altLang="es-ES" sz="2400" dirty="0"/>
              <a:t>Duración: 6hs.</a:t>
            </a:r>
          </a:p>
          <a:p>
            <a:pPr lvl="2">
              <a:buSzTx/>
              <a:buFontTx/>
              <a:buChar char="•"/>
            </a:pPr>
            <a:endParaRPr lang="es-ES_tradnl" altLang="es-ES" sz="2400" dirty="0"/>
          </a:p>
          <a:p>
            <a:pPr>
              <a:buSzTx/>
              <a:buFontTx/>
              <a:buChar char="•"/>
            </a:pPr>
            <a:r>
              <a:rPr lang="es-ES_tradnl" altLang="es-ES" sz="2800" b="1" dirty="0"/>
              <a:t>3.2 Procesos de Negocio. </a:t>
            </a:r>
            <a:r>
              <a:rPr lang="es-ES_tradnl" altLang="es-ES" sz="2800" dirty="0"/>
              <a:t>Diagramas de actividad. De los casos de uso a los procesos de negocio. Casos de uso de negocio. Casos de uso de sistema. Metodología de implementación.</a:t>
            </a:r>
          </a:p>
          <a:p>
            <a:pPr lvl="2">
              <a:buSzTx/>
              <a:buFontTx/>
              <a:buChar char="•"/>
            </a:pPr>
            <a:r>
              <a:rPr lang="es-ES_tradnl" altLang="es-ES" sz="2400" dirty="0"/>
              <a:t>Duración: 6hs.</a:t>
            </a:r>
          </a:p>
          <a:p>
            <a:pPr lvl="2">
              <a:buSzTx/>
              <a:buFontTx/>
              <a:buChar char="•"/>
            </a:pPr>
            <a:endParaRPr lang="es-ES_tradnl" altLang="es-ES" sz="2400" dirty="0"/>
          </a:p>
          <a:p>
            <a:pPr>
              <a:buSzTx/>
              <a:buFontTx/>
              <a:buChar char="•"/>
            </a:pPr>
            <a:r>
              <a:rPr lang="es-ES_tradnl" altLang="es-ES" sz="2800" b="1" dirty="0"/>
              <a:t>3.3 Metodologías ágiles. </a:t>
            </a:r>
            <a:r>
              <a:rPr lang="es-ES_tradnl" altLang="es-ES" sz="2800" dirty="0"/>
              <a:t>Scrum. Estimación y planificación con Scrum. Desarrollo evolutivo. Técnicas de retrospectiva. Scrum y XP. Desarrollo guiado por pruebas (TDD).</a:t>
            </a:r>
          </a:p>
          <a:p>
            <a:pPr lvl="2">
              <a:buSzTx/>
              <a:buFontTx/>
              <a:buChar char="•"/>
            </a:pPr>
            <a:r>
              <a:rPr lang="es-ES_tradnl" altLang="es-ES" sz="2400" dirty="0"/>
              <a:t>Duración 6hs.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2441E7-1A78-4653-BE6A-4DF0CACF502B}"/>
              </a:ext>
            </a:extLst>
          </p:cNvPr>
          <p:cNvSpPr txBox="1"/>
          <p:nvPr/>
        </p:nvSpPr>
        <p:spPr>
          <a:xfrm>
            <a:off x="7633599" y="6396335"/>
            <a:ext cx="417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>
                <a:solidFill>
                  <a:srgbClr val="662937"/>
                </a:solidFill>
                <a:latin typeface="Calibri" panose="020F0502020204030204" pitchFamily="34" charset="0"/>
              </a:rPr>
              <a:t>Metodología de Desarrollo de Sistemas II</a:t>
            </a:r>
          </a:p>
          <a:p>
            <a:pPr algn="r"/>
            <a:endParaRPr lang="es-AR" b="1" dirty="0">
              <a:solidFill>
                <a:srgbClr val="662937"/>
              </a:solidFill>
            </a:endParaRPr>
          </a:p>
          <a:p>
            <a:pPr algn="r"/>
            <a:endParaRPr lang="es-AR" dirty="0">
              <a:solidFill>
                <a:srgbClr val="6629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3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30283C0-BF39-4540-B828-739E3CA83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040399"/>
            <a:ext cx="7772400" cy="68262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s-ES_tradnl" altLang="es-ES" sz="3200" dirty="0"/>
              <a:t>Unidad 4 – lenguaje de restricción de objetos</a:t>
            </a:r>
            <a:endParaRPr lang="es-ES" altLang="es-ES" sz="3200" dirty="0"/>
          </a:p>
        </p:txBody>
      </p:sp>
      <p:sp>
        <p:nvSpPr>
          <p:cNvPr id="81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D27E887-256F-4A95-AA9F-F5E222896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7631" y="2230660"/>
            <a:ext cx="10370915" cy="4114800"/>
          </a:xfrm>
        </p:spPr>
        <p:txBody>
          <a:bodyPr>
            <a:normAutofit/>
          </a:bodyPr>
          <a:lstStyle/>
          <a:p>
            <a:pPr eaLnBrk="1" hangingPunct="1">
              <a:buSzTx/>
              <a:buFontTx/>
              <a:buChar char="•"/>
            </a:pPr>
            <a:r>
              <a:rPr lang="es-ES_tradnl" altLang="es-ES" sz="2800" b="1" dirty="0"/>
              <a:t>4.1 Lenguaje de Restricción de Objetos. </a:t>
            </a:r>
            <a:r>
              <a:rPr lang="es-ES_tradnl" altLang="es-ES" sz="2800" dirty="0"/>
              <a:t>Invariantes. Pre y post condiciones. Valores y tipo básicos. Tipos de datos. Objetos y propiedades: atributos, operaciones, extremos de asociación. Navegación por el modelo. Colecciones: conjunto, secuencia y bolsa. Operaciones sobre colecciones.</a:t>
            </a:r>
            <a:endParaRPr lang="es-ES_tradnl" altLang="es-ES" sz="2800" b="1" dirty="0"/>
          </a:p>
          <a:p>
            <a:pPr lvl="2">
              <a:buSzTx/>
              <a:buFontTx/>
              <a:buChar char="•"/>
            </a:pPr>
            <a:r>
              <a:rPr lang="es-ES_tradnl" altLang="es-ES" sz="2400" dirty="0"/>
              <a:t>Duración: 6hs.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2441E7-1A78-4653-BE6A-4DF0CACF502B}"/>
              </a:ext>
            </a:extLst>
          </p:cNvPr>
          <p:cNvSpPr txBox="1"/>
          <p:nvPr/>
        </p:nvSpPr>
        <p:spPr>
          <a:xfrm>
            <a:off x="7633599" y="6396335"/>
            <a:ext cx="417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>
                <a:solidFill>
                  <a:srgbClr val="662937"/>
                </a:solidFill>
                <a:latin typeface="Calibri" panose="020F0502020204030204" pitchFamily="34" charset="0"/>
              </a:rPr>
              <a:t>Metodología de Desarrollo de Sistemas II</a:t>
            </a:r>
          </a:p>
          <a:p>
            <a:pPr algn="r"/>
            <a:endParaRPr lang="es-AR" b="1" dirty="0">
              <a:solidFill>
                <a:srgbClr val="662937"/>
              </a:solidFill>
            </a:endParaRPr>
          </a:p>
          <a:p>
            <a:pPr algn="r"/>
            <a:endParaRPr lang="es-AR" dirty="0">
              <a:solidFill>
                <a:srgbClr val="6629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2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30283C0-BF39-4540-B828-739E3CA83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801249"/>
            <a:ext cx="7772400" cy="6826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ES_tradnl" altLang="es-ES" sz="3200" dirty="0"/>
              <a:t>Unidad 5 – persistencia de objetos</a:t>
            </a:r>
            <a:endParaRPr lang="es-ES" altLang="es-ES" sz="3200" dirty="0"/>
          </a:p>
        </p:txBody>
      </p:sp>
      <p:sp>
        <p:nvSpPr>
          <p:cNvPr id="81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D27E887-256F-4A95-AA9F-F5E222896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563" y="1882704"/>
            <a:ext cx="10370915" cy="4114800"/>
          </a:xfrm>
        </p:spPr>
        <p:txBody>
          <a:bodyPr>
            <a:normAutofit/>
          </a:bodyPr>
          <a:lstStyle/>
          <a:p>
            <a:pPr eaLnBrk="1" hangingPunct="1">
              <a:buSzTx/>
              <a:buFontTx/>
              <a:buChar char="•"/>
            </a:pPr>
            <a:r>
              <a:rPr lang="es-ES_tradnl" altLang="es-ES" sz="2800" b="1" dirty="0"/>
              <a:t>5.1 Transformación del Modelo de Clases al Modelo ER. </a:t>
            </a:r>
            <a:br>
              <a:rPr lang="es-ES_tradnl" altLang="es-ES" sz="2800" b="1" dirty="0"/>
            </a:br>
            <a:r>
              <a:rPr lang="es-ES_tradnl" altLang="es-ES" sz="2800" dirty="0"/>
              <a:t>Base de datos orientada a objetos. Base de datos relacionales. Modelo ER. Correspondencia entre modelos: clases, asociaciones, clases de asociación y generalizaciones a tablas ORM.</a:t>
            </a:r>
            <a:endParaRPr lang="es-ES_tradnl" altLang="es-ES" sz="2800" b="1" dirty="0"/>
          </a:p>
          <a:p>
            <a:pPr lvl="2">
              <a:buSzTx/>
              <a:buFontTx/>
              <a:buChar char="•"/>
            </a:pPr>
            <a:r>
              <a:rPr lang="es-ES_tradnl" altLang="es-ES" sz="2400" dirty="0"/>
              <a:t>Duración: 6hs.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2441E7-1A78-4653-BE6A-4DF0CACF502B}"/>
              </a:ext>
            </a:extLst>
          </p:cNvPr>
          <p:cNvSpPr txBox="1"/>
          <p:nvPr/>
        </p:nvSpPr>
        <p:spPr>
          <a:xfrm>
            <a:off x="7633599" y="6396335"/>
            <a:ext cx="417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>
                <a:solidFill>
                  <a:srgbClr val="662937"/>
                </a:solidFill>
                <a:latin typeface="Calibri" panose="020F0502020204030204" pitchFamily="34" charset="0"/>
              </a:rPr>
              <a:t>Metodología de Desarrollo de Sistemas II</a:t>
            </a:r>
          </a:p>
          <a:p>
            <a:pPr algn="r"/>
            <a:endParaRPr lang="es-AR" b="1" dirty="0">
              <a:solidFill>
                <a:srgbClr val="662937"/>
              </a:solidFill>
            </a:endParaRPr>
          </a:p>
          <a:p>
            <a:pPr algn="r"/>
            <a:endParaRPr lang="es-AR" dirty="0">
              <a:solidFill>
                <a:srgbClr val="6629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98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30283C0-BF39-4540-B828-739E3CA83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801249"/>
            <a:ext cx="7772400" cy="6826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ES_tradnl" altLang="es-ES" sz="3200" dirty="0"/>
              <a:t>Unidad 6 – trabajo práctico final</a:t>
            </a:r>
            <a:endParaRPr lang="es-ES" altLang="es-ES" sz="3200" dirty="0"/>
          </a:p>
        </p:txBody>
      </p:sp>
      <p:sp>
        <p:nvSpPr>
          <p:cNvPr id="81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D27E887-256F-4A95-AA9F-F5E222896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563" y="1882704"/>
            <a:ext cx="10370915" cy="4314896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SzTx/>
              <a:buFontTx/>
              <a:buChar char="•"/>
            </a:pPr>
            <a:r>
              <a:rPr lang="es-ES_tradnl" altLang="es-ES" sz="2800" b="1" dirty="0"/>
              <a:t>6.1 Trabajo Práctico Final</a:t>
            </a:r>
            <a:br>
              <a:rPr lang="es-ES_tradnl" altLang="es-ES" sz="2800" b="1" dirty="0"/>
            </a:br>
            <a:r>
              <a:rPr lang="es-ES_tradnl" altLang="es-ES" sz="2800" dirty="0"/>
              <a:t>Se realizará en grupos formados por </a:t>
            </a:r>
            <a:r>
              <a:rPr lang="es-ES_tradnl" altLang="es-ES" sz="2800" b="1" dirty="0"/>
              <a:t>no más de 3 alumnos/as.  </a:t>
            </a:r>
            <a:r>
              <a:rPr lang="es-ES_tradnl" altLang="es-ES" sz="2800" dirty="0"/>
              <a:t>Los cuales, a partir del refinamiento de los casos de uso desarrollados en Metodología de Desarrollo de Sistemas I, desarrollarán el análisis y diseño de un sistema orientado a objetos mediante el proceso de desarrollo. La documentación del trabajo contendrá: casos de uso, diagramas de clase, diagramas de comunicación/secuencia y sentencias de restricciones OCL.</a:t>
            </a:r>
            <a:br>
              <a:rPr lang="es-ES_tradnl" altLang="es-ES" sz="2800" dirty="0"/>
            </a:br>
            <a:r>
              <a:rPr lang="es-ES_tradnl" altLang="es-ES" sz="2800" dirty="0"/>
              <a:t>El trabajo deberá tener un anexo para cada alumno/a, donde se detallen las futuras ampliaciones que tendrá el proyecto para su continuación, en forma individual, en trabajo de campo I.</a:t>
            </a:r>
            <a:br>
              <a:rPr lang="es-ES_tradnl" altLang="es-ES" sz="2800" dirty="0"/>
            </a:br>
            <a:r>
              <a:rPr lang="es-ES_tradnl" altLang="es-ES" sz="2800" b="1" dirty="0"/>
              <a:t>El trabajo deberá estar acompañado por los </a:t>
            </a:r>
            <a:r>
              <a:rPr lang="es-ES_tradnl" altLang="es-ES" sz="2800" b="1" dirty="0" err="1"/>
              <a:t>rubric</a:t>
            </a:r>
            <a:r>
              <a:rPr lang="es-ES_tradnl" altLang="es-ES" sz="2800" b="1" dirty="0"/>
              <a:t>:</a:t>
            </a:r>
          </a:p>
          <a:p>
            <a:pPr lvl="3">
              <a:buSzTx/>
              <a:buFontTx/>
              <a:buChar char="•"/>
            </a:pPr>
            <a:r>
              <a:rPr lang="es-ES_tradnl" altLang="es-ES" sz="2200" dirty="0"/>
              <a:t>CASOS DE USO</a:t>
            </a:r>
          </a:p>
          <a:p>
            <a:pPr lvl="3">
              <a:buSzTx/>
              <a:buFontTx/>
              <a:buChar char="•"/>
            </a:pPr>
            <a:r>
              <a:rPr lang="es-ES_tradnl" altLang="es-ES" sz="2200" dirty="0"/>
              <a:t>MODELO DE DATOS</a:t>
            </a:r>
          </a:p>
          <a:p>
            <a:pPr lvl="3">
              <a:buSzTx/>
              <a:buFontTx/>
              <a:buChar char="•"/>
            </a:pPr>
            <a:r>
              <a:rPr lang="es-ES_tradnl" altLang="es-ES" sz="2200" dirty="0"/>
              <a:t>MODELO DE DOMINIO</a:t>
            </a:r>
          </a:p>
          <a:p>
            <a:pPr lvl="3">
              <a:buSzTx/>
              <a:buFontTx/>
              <a:buChar char="•"/>
            </a:pPr>
            <a:r>
              <a:rPr lang="es-ES_tradnl" altLang="es-ES" sz="2200" dirty="0"/>
              <a:t>PROCESO DE DESARROLLO DE SOFTWARE</a:t>
            </a:r>
          </a:p>
          <a:p>
            <a:pPr lvl="1">
              <a:buSzTx/>
              <a:buFontTx/>
              <a:buChar char="•"/>
            </a:pPr>
            <a:r>
              <a:rPr lang="es-ES_tradnl" altLang="es-ES" sz="2800" dirty="0"/>
              <a:t>Duración: 12hs.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2441E7-1A78-4653-BE6A-4DF0CACF502B}"/>
              </a:ext>
            </a:extLst>
          </p:cNvPr>
          <p:cNvSpPr txBox="1"/>
          <p:nvPr/>
        </p:nvSpPr>
        <p:spPr>
          <a:xfrm>
            <a:off x="7633599" y="6396335"/>
            <a:ext cx="417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>
                <a:solidFill>
                  <a:srgbClr val="662937"/>
                </a:solidFill>
                <a:latin typeface="Calibri" panose="020F0502020204030204" pitchFamily="34" charset="0"/>
              </a:rPr>
              <a:t>Metodología de Desarrollo de Sistemas II</a:t>
            </a:r>
          </a:p>
          <a:p>
            <a:pPr algn="r"/>
            <a:endParaRPr lang="es-AR" b="1" dirty="0">
              <a:solidFill>
                <a:srgbClr val="662937"/>
              </a:solidFill>
            </a:endParaRPr>
          </a:p>
          <a:p>
            <a:pPr algn="r"/>
            <a:endParaRPr lang="es-AR" dirty="0">
              <a:solidFill>
                <a:srgbClr val="6629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101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08789" y="1492529"/>
            <a:ext cx="6574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800" b="1" dirty="0">
                <a:solidFill>
                  <a:schemeClr val="bg1"/>
                </a:solidFill>
              </a:rPr>
              <a:t>Guías y Trabajos</a:t>
            </a:r>
            <a:endParaRPr lang="es-AR" sz="4800" dirty="0">
              <a:solidFill>
                <a:schemeClr val="bg1"/>
              </a:solidFill>
            </a:endParaRPr>
          </a:p>
          <a:p>
            <a:endParaRPr lang="es-AR" b="1" dirty="0">
              <a:solidFill>
                <a:schemeClr val="bg1"/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12302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2ACC0EC-28EA-41B9-94BB-ABF98BD49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11300" y="738289"/>
            <a:ext cx="9220200" cy="6826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ES_tradnl" altLang="es-ES" sz="3200" dirty="0"/>
              <a:t>Guías de aprendizaje y TRABAJOS GRUPALES</a:t>
            </a:r>
            <a:endParaRPr lang="es-ES" altLang="es-ES" sz="3200" dirty="0"/>
          </a:p>
        </p:txBody>
      </p:sp>
      <p:sp>
        <p:nvSpPr>
          <p:cNvPr id="92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4AA30A6-27E9-427C-977E-DA93C1A4C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7985" y="2045464"/>
            <a:ext cx="10776030" cy="4391025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s-ES" altLang="es-ES" sz="2400" dirty="0"/>
              <a:t>En cada unidad se utilizarán, según el tema a abordar, guías de abordaje bibliográfico, guías para trabajos prácticos, monografías, clases especiales y exposiciones.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s-ES" altLang="es-ES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s-ES_tradnl" altLang="es-ES" sz="2400" dirty="0"/>
              <a:t>Consideraciones sobre las presentaciones de los trabajos prácticos grupales.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s-ES_tradnl" altLang="es-ES" sz="2400" b="1" dirty="0"/>
              <a:t>Deberá presentarse una carpeta por cada trabajo que incluya: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s-ES" altLang="es-ES" sz="2200" dirty="0"/>
              <a:t>Carátula: nombre de la universidad, nombre de la facultad, nombre de la materia, número y nombre del trabajo práctico, número de versión del trabajo práctico, nombre de los integrantes del grupo y fecha de entrega.. 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s-ES" altLang="es-ES" sz="2200" dirty="0"/>
              <a:t>Objetivo del trabajo práctico.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s-ES" altLang="es-ES" sz="2200" dirty="0"/>
              <a:t>Índice: Cuando por la extensión del trabajo se justifique.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s-ES" altLang="es-ES" sz="2200" dirty="0"/>
              <a:t>Contenido: Desarrollo del trabajo.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s-ES" altLang="es-ES" sz="2200" dirty="0"/>
              <a:t>Bibliografía: Libros, artículos, páginas web, etc.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C87EFF5-2DCA-4F3E-BC45-A66F8177784F}"/>
              </a:ext>
            </a:extLst>
          </p:cNvPr>
          <p:cNvSpPr txBox="1"/>
          <p:nvPr/>
        </p:nvSpPr>
        <p:spPr>
          <a:xfrm>
            <a:off x="7633599" y="6396335"/>
            <a:ext cx="417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>
                <a:solidFill>
                  <a:srgbClr val="662937"/>
                </a:solidFill>
                <a:latin typeface="Calibri" panose="020F0502020204030204" pitchFamily="34" charset="0"/>
              </a:rPr>
              <a:t>Metodología de Desarrollo de Sistemas II</a:t>
            </a:r>
          </a:p>
          <a:p>
            <a:pPr algn="r"/>
            <a:endParaRPr lang="es-AR" b="1" dirty="0">
              <a:solidFill>
                <a:srgbClr val="662937"/>
              </a:solidFill>
            </a:endParaRPr>
          </a:p>
          <a:p>
            <a:pPr algn="r"/>
            <a:endParaRPr lang="es-AR" dirty="0">
              <a:solidFill>
                <a:srgbClr val="66293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2ACC0EC-28EA-41B9-94BB-ABF98BD49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38289"/>
            <a:ext cx="7772400" cy="682625"/>
          </a:xfrm>
        </p:spPr>
        <p:txBody>
          <a:bodyPr/>
          <a:lstStyle/>
          <a:p>
            <a:pPr algn="ctr" eaLnBrk="1" hangingPunct="1"/>
            <a:r>
              <a:rPr lang="es-ES_tradnl" altLang="es-ES" sz="3200" dirty="0"/>
              <a:t>Trabajo de investigación</a:t>
            </a:r>
            <a:endParaRPr lang="es-ES" altLang="es-ES" sz="3200" dirty="0"/>
          </a:p>
        </p:txBody>
      </p:sp>
      <p:sp>
        <p:nvSpPr>
          <p:cNvPr id="92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4AA30A6-27E9-427C-977E-DA93C1A4C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7985" y="2045464"/>
            <a:ext cx="10776030" cy="439102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s-ES" altLang="es-ES" sz="2400" dirty="0"/>
              <a:t>Consignas básicas para su elaboración: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altLang="es-ES" sz="2400" dirty="0"/>
              <a:t>Cada grupo elaborará un trabajo sobre el estado del arte sobre un tema relacionado con la materia y el mismo será presentado en el formato establecido por la catedra (ver página web de la materia).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altLang="es-ES" sz="2400" dirty="0"/>
              <a:t>La bibliografía estará integrada exclusivamente por </a:t>
            </a:r>
            <a:r>
              <a:rPr lang="es-ES" altLang="es-ES" sz="2400" dirty="0" err="1"/>
              <a:t>papers</a:t>
            </a:r>
            <a:r>
              <a:rPr lang="es-ES" altLang="es-ES" sz="2400" dirty="0"/>
              <a:t> publicados en congresos de informática (al menos uno por cada alumno del grupo)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altLang="es-ES" sz="2400" dirty="0"/>
              <a:t>El trabajo será expuesto por todos los alumnos (el orden será sorteado el día de la exposición)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altLang="es-ES" sz="2400" dirty="0"/>
              <a:t>La duración de la exposición no deberá ser superior a los 20 minutos.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altLang="es-ES" sz="2400" dirty="0"/>
              <a:t>Los contenidos de todos los trabajos presentados y expuestos </a:t>
            </a:r>
            <a:r>
              <a:rPr lang="es-ES" altLang="es-ES" sz="2400" b="1" dirty="0"/>
              <a:t>serán evaluados en el examen final</a:t>
            </a:r>
            <a:r>
              <a:rPr lang="es-ES" altLang="es-ES" sz="2400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C87EFF5-2DCA-4F3E-BC45-A66F8177784F}"/>
              </a:ext>
            </a:extLst>
          </p:cNvPr>
          <p:cNvSpPr txBox="1"/>
          <p:nvPr/>
        </p:nvSpPr>
        <p:spPr>
          <a:xfrm>
            <a:off x="7633599" y="6396335"/>
            <a:ext cx="417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>
                <a:solidFill>
                  <a:srgbClr val="662937"/>
                </a:solidFill>
                <a:latin typeface="Calibri" panose="020F0502020204030204" pitchFamily="34" charset="0"/>
              </a:rPr>
              <a:t>Metodología de Desarrollo de Sistemas II</a:t>
            </a:r>
          </a:p>
          <a:p>
            <a:pPr algn="r"/>
            <a:endParaRPr lang="es-AR" b="1" dirty="0">
              <a:solidFill>
                <a:srgbClr val="662937"/>
              </a:solidFill>
            </a:endParaRPr>
          </a:p>
          <a:p>
            <a:pPr algn="r"/>
            <a:endParaRPr lang="es-AR" dirty="0">
              <a:solidFill>
                <a:srgbClr val="6629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0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2ACC0EC-28EA-41B9-94BB-ABF98BD49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38289"/>
            <a:ext cx="7772400" cy="682625"/>
          </a:xfrm>
        </p:spPr>
        <p:txBody>
          <a:bodyPr/>
          <a:lstStyle/>
          <a:p>
            <a:pPr algn="ctr" eaLnBrk="1" hangingPunct="1"/>
            <a:r>
              <a:rPr lang="es-ES_tradnl" altLang="es-ES" sz="3200" dirty="0"/>
              <a:t>Trabajo Práctico FINAL</a:t>
            </a:r>
            <a:endParaRPr lang="es-ES" altLang="es-ES" sz="3200" dirty="0"/>
          </a:p>
        </p:txBody>
      </p:sp>
      <p:sp>
        <p:nvSpPr>
          <p:cNvPr id="92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4AA30A6-27E9-427C-977E-DA93C1A4C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7985" y="1420914"/>
            <a:ext cx="10776030" cy="501557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s-ES" altLang="es-ES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s-ES" altLang="es-ES" sz="2400" dirty="0"/>
              <a:t>El trabajo práctico final será la base para el desarrollo de </a:t>
            </a:r>
            <a:r>
              <a:rPr lang="es-ES" altLang="es-ES" sz="2400" b="1" dirty="0"/>
              <a:t>Trabajo de Campo I</a:t>
            </a:r>
            <a:r>
              <a:rPr lang="es-ES" altLang="es-ES" sz="2400" dirty="0"/>
              <a:t> y </a:t>
            </a:r>
            <a:r>
              <a:rPr lang="es-ES" altLang="es-ES" sz="2400" b="1" dirty="0"/>
              <a:t>Trabajo de Diploma</a:t>
            </a:r>
            <a:r>
              <a:rPr lang="es-ES" altLang="es-ES" sz="2400" dirty="0"/>
              <a:t>, donde el trabajo se </a:t>
            </a:r>
            <a:r>
              <a:rPr lang="es-ES" altLang="es-ES" sz="2400" b="1" dirty="0"/>
              <a:t>continuará</a:t>
            </a:r>
            <a:r>
              <a:rPr lang="es-ES" altLang="es-ES" sz="2400" dirty="0"/>
              <a:t> de </a:t>
            </a:r>
            <a:r>
              <a:rPr lang="es-ES" altLang="es-ES" sz="2400" b="1" dirty="0"/>
              <a:t>forma individual</a:t>
            </a:r>
            <a:r>
              <a:rPr lang="es-ES" altLang="es-ES" sz="2400" dirty="0"/>
              <a:t>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s-ES" altLang="es-ES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s-ES" altLang="es-ES" sz="2400" dirty="0"/>
              <a:t>El </a:t>
            </a:r>
            <a:r>
              <a:rPr lang="es-ES" altLang="es-ES" sz="2400" b="1" dirty="0"/>
              <a:t>modelo de datos</a:t>
            </a:r>
            <a:r>
              <a:rPr lang="es-ES" altLang="es-ES" sz="2400" dirty="0"/>
              <a:t> desarrollado en esta asignatura será utilizado en </a:t>
            </a:r>
            <a:r>
              <a:rPr lang="es-ES" altLang="es-ES" sz="2400" b="1" dirty="0"/>
              <a:t>Base de Datos</a:t>
            </a:r>
            <a:r>
              <a:rPr lang="es-ES" altLang="es-ES" sz="2400" dirty="0"/>
              <a:t> y </a:t>
            </a:r>
            <a:r>
              <a:rPr lang="es-ES" altLang="es-ES" sz="2400" b="1" dirty="0"/>
              <a:t>Base de Datos Aplicada I y II.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s-ES" altLang="es-ES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s-ES" altLang="es-ES" sz="2400" dirty="0"/>
              <a:t>El trabajo deberá entregarse en cada fecha pactada según cronograma y alcance indicado en Unidad 6.1 y Plantilla de TP Final.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s-ES" altLang="es-ES" sz="2400" dirty="0"/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s-ES" altLang="es-ES" sz="2400" b="1" dirty="0"/>
              <a:t>El trabajo práctico final será entregado en la fecha de examen final y será condición ineludible para rendir dicha evaluación, independientemente de la aprobación de los exámenes parciales.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C87EFF5-2DCA-4F3E-BC45-A66F8177784F}"/>
              </a:ext>
            </a:extLst>
          </p:cNvPr>
          <p:cNvSpPr txBox="1"/>
          <p:nvPr/>
        </p:nvSpPr>
        <p:spPr>
          <a:xfrm>
            <a:off x="7633599" y="6396335"/>
            <a:ext cx="417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>
                <a:solidFill>
                  <a:srgbClr val="662937"/>
                </a:solidFill>
                <a:latin typeface="Calibri" panose="020F0502020204030204" pitchFamily="34" charset="0"/>
              </a:rPr>
              <a:t>Metodología de Desarrollo de Sistemas II</a:t>
            </a:r>
          </a:p>
          <a:p>
            <a:pPr algn="r"/>
            <a:endParaRPr lang="es-AR" b="1" dirty="0">
              <a:solidFill>
                <a:srgbClr val="662937"/>
              </a:solidFill>
            </a:endParaRPr>
          </a:p>
          <a:p>
            <a:pPr algn="r"/>
            <a:endParaRPr lang="es-AR" dirty="0">
              <a:solidFill>
                <a:srgbClr val="6629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919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08789" y="1492529"/>
            <a:ext cx="6574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800" b="1" dirty="0">
                <a:solidFill>
                  <a:schemeClr val="bg1"/>
                </a:solidFill>
              </a:rPr>
              <a:t>Bibliografía</a:t>
            </a:r>
            <a:endParaRPr lang="es-AR" sz="4800" dirty="0">
              <a:solidFill>
                <a:schemeClr val="bg1"/>
              </a:solidFill>
            </a:endParaRPr>
          </a:p>
          <a:p>
            <a:endParaRPr lang="es-AR" b="1" dirty="0">
              <a:solidFill>
                <a:schemeClr val="bg1"/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7992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2ACC0EC-28EA-41B9-94BB-ABF98BD49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38289"/>
            <a:ext cx="7772400" cy="682625"/>
          </a:xfrm>
        </p:spPr>
        <p:txBody>
          <a:bodyPr/>
          <a:lstStyle/>
          <a:p>
            <a:pPr algn="ctr" eaLnBrk="1" hangingPunct="1"/>
            <a:r>
              <a:rPr lang="es-ES_tradnl" altLang="es-ES" sz="3200" dirty="0"/>
              <a:t>Bibliografía Básica</a:t>
            </a:r>
            <a:endParaRPr lang="es-ES" altLang="es-ES" sz="3200" dirty="0"/>
          </a:p>
        </p:txBody>
      </p:sp>
      <p:sp>
        <p:nvSpPr>
          <p:cNvPr id="92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4AA30A6-27E9-427C-977E-DA93C1A4C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7985" y="1829564"/>
            <a:ext cx="10776030" cy="439102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s-ES" altLang="es-ES" sz="2400" dirty="0"/>
              <a:t>Si bien en el programa posee una amplia bibliografía para profundizar, los siguientes libros, al menos, deben ser utilizados por los alumnos ya que son muy didácticos: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s-ES" altLang="es-ES" sz="2400" dirty="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s-ES" altLang="es-ES" sz="2400" dirty="0" err="1"/>
              <a:t>Larman</a:t>
            </a:r>
            <a:r>
              <a:rPr lang="es-ES" altLang="es-ES" sz="2400" dirty="0"/>
              <a:t>, Craig. </a:t>
            </a:r>
            <a:r>
              <a:rPr lang="es-ES" altLang="es-ES" sz="2400" b="1" dirty="0"/>
              <a:t>UML y patrones: una introducción al análisis y diseño orientado a objetos y al proceso unificado</a:t>
            </a:r>
            <a:r>
              <a:rPr lang="es-ES" altLang="es-ES" sz="2400" dirty="0"/>
              <a:t>. Segunda Edición. México: Prentice-Hall; 2003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s-ES" altLang="es-ES" sz="2400" dirty="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s-ES" altLang="es-ES" sz="2400" dirty="0"/>
              <a:t>Grady Booch, James Rumbaugh, Ivar Jacobson. </a:t>
            </a:r>
            <a:r>
              <a:rPr lang="es-ES" altLang="es-ES" sz="2400" b="1" dirty="0"/>
              <a:t>El lenguaje unificado de modelado: UML 2.0</a:t>
            </a:r>
            <a:r>
              <a:rPr lang="es-ES" altLang="es-ES" sz="2400" dirty="0"/>
              <a:t>. España: Addison-Wesley; 2006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C87EFF5-2DCA-4F3E-BC45-A66F8177784F}"/>
              </a:ext>
            </a:extLst>
          </p:cNvPr>
          <p:cNvSpPr txBox="1"/>
          <p:nvPr/>
        </p:nvSpPr>
        <p:spPr>
          <a:xfrm>
            <a:off x="7633599" y="6396335"/>
            <a:ext cx="417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>
                <a:solidFill>
                  <a:srgbClr val="662937"/>
                </a:solidFill>
                <a:latin typeface="Calibri" panose="020F0502020204030204" pitchFamily="34" charset="0"/>
              </a:rPr>
              <a:t>Metodología de Desarrollo de Sistemas II</a:t>
            </a:r>
          </a:p>
          <a:p>
            <a:pPr algn="r"/>
            <a:endParaRPr lang="es-AR" b="1" dirty="0">
              <a:solidFill>
                <a:srgbClr val="662937"/>
              </a:solidFill>
            </a:endParaRPr>
          </a:p>
          <a:p>
            <a:pPr algn="r"/>
            <a:endParaRPr lang="es-AR" dirty="0">
              <a:solidFill>
                <a:srgbClr val="6629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81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EB91E79-F519-4B3F-8C67-B8513C9E9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799" y="781211"/>
            <a:ext cx="7772400" cy="755650"/>
          </a:xfrm>
        </p:spPr>
        <p:txBody>
          <a:bodyPr/>
          <a:lstStyle/>
          <a:p>
            <a:pPr algn="ctr" eaLnBrk="1" hangingPunct="1"/>
            <a:r>
              <a:rPr lang="es-ES_tradnl" altLang="es-ES" sz="3200" dirty="0"/>
              <a:t>Fundamentos</a:t>
            </a:r>
            <a:endParaRPr lang="es-ES" altLang="es-ES" sz="3200" dirty="0"/>
          </a:p>
        </p:txBody>
      </p:sp>
      <p:sp>
        <p:nvSpPr>
          <p:cNvPr id="71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B3489A2-2D83-4220-9CB0-FB77E828F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s-ES" sz="2400" dirty="0"/>
              <a:t>En un ambiente de continuos cambios, tanto tecnológicos como de paradigmas de modelización de sistemas de información, esta asignatura contribuye a formar alumnos capaces de reconocer las alternativas más adecuadas en el </a:t>
            </a:r>
            <a:r>
              <a:rPr lang="es-ES_tradnl" altLang="es-ES" sz="2400" b="1" dirty="0"/>
              <a:t>modelado de sistemas </a:t>
            </a:r>
            <a:r>
              <a:rPr lang="es-ES_tradnl" altLang="es-ES" sz="2400" dirty="0"/>
              <a:t>mediante el enfoque</a:t>
            </a:r>
            <a:r>
              <a:rPr lang="es-ES_tradnl" altLang="es-ES" sz="2400" b="1" dirty="0"/>
              <a:t> orientado a objetos</a:t>
            </a:r>
            <a:r>
              <a:rPr lang="es-ES_tradnl" altLang="es-ES" sz="2400" dirty="0"/>
              <a:t>, en un marco teórico que permita fundamentar las decisiones estratégicas elegidas,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_tradnl" altLang="es-ES" sz="240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s-ES" sz="2400" b="1" dirty="0"/>
              <a:t>Promover el autoaprendizaje y la investigación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EC7A239-2DB2-47F0-A387-B0B75E598424}"/>
              </a:ext>
            </a:extLst>
          </p:cNvPr>
          <p:cNvSpPr txBox="1"/>
          <p:nvPr/>
        </p:nvSpPr>
        <p:spPr>
          <a:xfrm>
            <a:off x="7633599" y="6396335"/>
            <a:ext cx="417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>
                <a:solidFill>
                  <a:srgbClr val="662937"/>
                </a:solidFill>
                <a:latin typeface="Calibri" panose="020F0502020204030204" pitchFamily="34" charset="0"/>
              </a:rPr>
              <a:t>Metodología de Desarrollo de Sistemas II</a:t>
            </a:r>
          </a:p>
          <a:p>
            <a:pPr algn="r"/>
            <a:endParaRPr lang="es-AR" b="1" dirty="0">
              <a:solidFill>
                <a:srgbClr val="662937"/>
              </a:solidFill>
            </a:endParaRPr>
          </a:p>
          <a:p>
            <a:pPr algn="r"/>
            <a:endParaRPr lang="es-AR" dirty="0">
              <a:solidFill>
                <a:srgbClr val="66293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18643" y="3321050"/>
            <a:ext cx="10140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500" dirty="0">
                <a:solidFill>
                  <a:schemeClr val="bg1"/>
                </a:solidFill>
                <a:latin typeface="Calibri" panose="020F0502020204030204" pitchFamily="34" charset="0"/>
              </a:rPr>
              <a:t>Fin de la clase</a:t>
            </a:r>
            <a:endParaRPr lang="es-AR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7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16910" y="1245957"/>
            <a:ext cx="82985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bg1"/>
                </a:solidFill>
                <a:latin typeface="Calibri" panose="020F0502020204030204" pitchFamily="34" charset="0"/>
              </a:rPr>
              <a:t>Correlatividades</a:t>
            </a:r>
            <a:endParaRPr lang="es-AR" sz="4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s-AR" b="1" dirty="0">
              <a:solidFill>
                <a:schemeClr val="bg1"/>
              </a:solidFill>
            </a:endParaRPr>
          </a:p>
          <a:p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816910" y="2046176"/>
            <a:ext cx="8269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Introducción a la materia</a:t>
            </a:r>
            <a:endParaRPr lang="es-AR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769FCEE-8D02-4FCB-89B9-958297B613B3}"/>
              </a:ext>
            </a:extLst>
          </p:cNvPr>
          <p:cNvSpPr txBox="1">
            <a:spLocks/>
          </p:cNvSpPr>
          <p:nvPr/>
        </p:nvSpPr>
        <p:spPr>
          <a:xfrm>
            <a:off x="1396155" y="3233814"/>
            <a:ext cx="9562358" cy="2793554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CORRELATIVA PREVIA</a:t>
            </a:r>
          </a:p>
          <a:p>
            <a:pPr lvl="1"/>
            <a:r>
              <a:rPr lang="es-AR" sz="1800" dirty="0">
                <a:solidFill>
                  <a:schemeClr val="tx1"/>
                </a:solidFill>
                <a:latin typeface="Calibri" panose="020F0502020204030204" pitchFamily="34" charset="0"/>
              </a:rPr>
              <a:t>Metodología de Desarrollo de Sistemas I</a:t>
            </a:r>
            <a:endParaRPr lang="es-AR" sz="18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r>
              <a:rPr lang="es-AR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CORRELATIVA POSTERIOR</a:t>
            </a:r>
          </a:p>
          <a:p>
            <a:pPr lvl="1"/>
            <a:r>
              <a:rPr lang="es-AR" sz="1800" dirty="0">
                <a:solidFill>
                  <a:schemeClr val="tx1"/>
                </a:solidFill>
                <a:latin typeface="Calibri" panose="020F0502020204030204" pitchFamily="34" charset="0"/>
              </a:rPr>
              <a:t>Sistemas de Información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5D5EF4-E81A-4A6D-A7BF-C08C4BC8630A}"/>
              </a:ext>
            </a:extLst>
          </p:cNvPr>
          <p:cNvSpPr txBox="1"/>
          <p:nvPr/>
        </p:nvSpPr>
        <p:spPr>
          <a:xfrm>
            <a:off x="7633598" y="118327"/>
            <a:ext cx="417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>
                <a:solidFill>
                  <a:schemeClr val="bg1"/>
                </a:solidFill>
                <a:latin typeface="Calibri" panose="020F0502020204030204" pitchFamily="34" charset="0"/>
              </a:rPr>
              <a:t>Metodología de Desarrollo de Sistemas II</a:t>
            </a:r>
          </a:p>
          <a:p>
            <a:pPr algn="r"/>
            <a:endParaRPr lang="es-AR" b="1" dirty="0">
              <a:solidFill>
                <a:schemeClr val="bg1"/>
              </a:solidFill>
            </a:endParaRPr>
          </a:p>
          <a:p>
            <a:pPr algn="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0354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2ACC0EC-28EA-41B9-94BB-ABF98BD49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38289"/>
            <a:ext cx="7772400" cy="682625"/>
          </a:xfrm>
        </p:spPr>
        <p:txBody>
          <a:bodyPr/>
          <a:lstStyle/>
          <a:p>
            <a:pPr algn="ctr" eaLnBrk="1" hangingPunct="1"/>
            <a:r>
              <a:rPr lang="es-ES_tradnl" altLang="es-ES" sz="3200" dirty="0"/>
              <a:t>Articulación con asignaturas</a:t>
            </a:r>
            <a:endParaRPr lang="es-ES" altLang="es-ES" sz="3200" dirty="0"/>
          </a:p>
        </p:txBody>
      </p:sp>
      <p:sp>
        <p:nvSpPr>
          <p:cNvPr id="92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4AA30A6-27E9-427C-977E-DA93C1A4C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7985" y="2045464"/>
            <a:ext cx="10776030" cy="43910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s-ES" altLang="es-ES" sz="2400" dirty="0"/>
              <a:t>Esta asignatura articula de forma vertical con metodología de desarrollo de sistemas I, trabajo de campo I, trabajo de diploma, base de datos y base de datos aplicadas I y II. 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s-ES" altLang="es-ES" sz="2400" dirty="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s-ES_tradnl" altLang="es-ES" sz="2400" dirty="0"/>
              <a:t>A partir de los casos de uso que se desarrollaron en metodología de desarrollo de sistemas I, se refinan y sirven como base para el desarrollo de un sistema orientado a objetos dentro del marco del proceso de desarrollo de sistemas iterativo e incremental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s-ES_tradnl" altLang="es-ES" sz="2400" dirty="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s-ES_tradnl" altLang="es-ES" sz="2400" dirty="0"/>
              <a:t>En forma horizontal, esta asignatura se articula con programación orientada a objetos y lenguajes de última generación, en particular con esta última asignatura se comparten guías de trabajos prácticos..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C87EFF5-2DCA-4F3E-BC45-A66F8177784F}"/>
              </a:ext>
            </a:extLst>
          </p:cNvPr>
          <p:cNvSpPr txBox="1"/>
          <p:nvPr/>
        </p:nvSpPr>
        <p:spPr>
          <a:xfrm>
            <a:off x="7633599" y="6396335"/>
            <a:ext cx="417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>
                <a:solidFill>
                  <a:srgbClr val="662937"/>
                </a:solidFill>
                <a:latin typeface="Calibri" panose="020F0502020204030204" pitchFamily="34" charset="0"/>
              </a:rPr>
              <a:t>Metodología de Desarrollo de Sistemas II</a:t>
            </a:r>
          </a:p>
          <a:p>
            <a:pPr algn="r"/>
            <a:endParaRPr lang="es-AR" b="1" dirty="0">
              <a:solidFill>
                <a:srgbClr val="662937"/>
              </a:solidFill>
            </a:endParaRPr>
          </a:p>
          <a:p>
            <a:pPr algn="r"/>
            <a:endParaRPr lang="es-AR" dirty="0">
              <a:solidFill>
                <a:srgbClr val="6629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4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16910" y="1245957"/>
            <a:ext cx="82985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bg1"/>
                </a:solidFill>
                <a:latin typeface="Calibri" panose="020F0502020204030204" pitchFamily="34" charset="0"/>
              </a:rPr>
              <a:t>Introducción a la materia	</a:t>
            </a:r>
            <a:endParaRPr lang="es-AR" sz="4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s-AR" b="1" dirty="0">
              <a:solidFill>
                <a:schemeClr val="bg1"/>
              </a:solidFill>
            </a:endParaRPr>
          </a:p>
          <a:p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816910" y="2046176"/>
            <a:ext cx="8269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Unidad 0</a:t>
            </a:r>
            <a:endParaRPr lang="es-AR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769FCEE-8D02-4FCB-89B9-958297B613B3}"/>
              </a:ext>
            </a:extLst>
          </p:cNvPr>
          <p:cNvSpPr txBox="1">
            <a:spLocks/>
          </p:cNvSpPr>
          <p:nvPr/>
        </p:nvSpPr>
        <p:spPr>
          <a:xfrm>
            <a:off x="1012874" y="2824682"/>
            <a:ext cx="9875301" cy="3547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OBJETIVOS DE LA ASIGNATURA</a:t>
            </a:r>
          </a:p>
          <a:p>
            <a:pPr lvl="1"/>
            <a:r>
              <a:rPr lang="es-AR" sz="1800" dirty="0">
                <a:solidFill>
                  <a:schemeClr val="tx1"/>
                </a:solidFill>
                <a:latin typeface="Calibri" panose="020F0502020204030204" pitchFamily="34" charset="0"/>
              </a:rPr>
              <a:t>Adquirir los conocimientos necesarios para comprender la visión del </a:t>
            </a:r>
            <a:r>
              <a:rPr lang="es-AR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Análisis y Diseño Orientado a Objetos.</a:t>
            </a:r>
            <a:endParaRPr lang="es-AR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/>
            <a:r>
              <a:rPr lang="es-AR" sz="1800" dirty="0">
                <a:solidFill>
                  <a:schemeClr val="tx1"/>
                </a:solidFill>
                <a:latin typeface="Calibri" panose="020F0502020204030204" pitchFamily="34" charset="0"/>
              </a:rPr>
              <a:t>Reconocer los fundamentos de una arquitectura de software eficiente aplicando </a:t>
            </a:r>
            <a:r>
              <a:rPr lang="es-AR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Patrones de Diseño.</a:t>
            </a:r>
          </a:p>
          <a:p>
            <a:pPr lvl="1"/>
            <a:r>
              <a:rPr lang="es-AR" sz="1800" dirty="0">
                <a:solidFill>
                  <a:schemeClr val="tx1"/>
                </a:solidFill>
                <a:latin typeface="Calibri" panose="020F0502020204030204" pitchFamily="34" charset="0"/>
              </a:rPr>
              <a:t>Adquirir los conocimientos necesarios para comprender el </a:t>
            </a:r>
            <a:r>
              <a:rPr lang="es-AR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Proceso de Desarrollo de Sistemas.</a:t>
            </a:r>
          </a:p>
          <a:p>
            <a:pPr lvl="1"/>
            <a:r>
              <a:rPr lang="es-AR" sz="1800" dirty="0">
                <a:solidFill>
                  <a:schemeClr val="tx1"/>
                </a:solidFill>
                <a:latin typeface="Calibri" panose="020F0502020204030204" pitchFamily="34" charset="0"/>
              </a:rPr>
              <a:t>Aplicar estrategias para facilitar el proceso de mantenimiento en el marco de la denominada “crisis del software”.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5D5EF4-E81A-4A6D-A7BF-C08C4BC8630A}"/>
              </a:ext>
            </a:extLst>
          </p:cNvPr>
          <p:cNvSpPr txBox="1"/>
          <p:nvPr/>
        </p:nvSpPr>
        <p:spPr>
          <a:xfrm>
            <a:off x="7633598" y="118327"/>
            <a:ext cx="417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>
                <a:solidFill>
                  <a:schemeClr val="bg1"/>
                </a:solidFill>
                <a:latin typeface="Calibri" panose="020F0502020204030204" pitchFamily="34" charset="0"/>
              </a:rPr>
              <a:t>Metodología de Desarrollo de Sistemas II</a:t>
            </a:r>
          </a:p>
          <a:p>
            <a:pPr algn="r"/>
            <a:endParaRPr lang="es-AR" b="1" dirty="0">
              <a:solidFill>
                <a:schemeClr val="bg1"/>
              </a:solidFill>
            </a:endParaRPr>
          </a:p>
          <a:p>
            <a:pPr algn="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1742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08789" y="1492529"/>
            <a:ext cx="6574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800" b="1" dirty="0">
                <a:solidFill>
                  <a:schemeClr val="bg1"/>
                </a:solidFill>
              </a:rPr>
              <a:t>Unidades</a:t>
            </a:r>
            <a:endParaRPr lang="es-AR" sz="4800" dirty="0">
              <a:solidFill>
                <a:schemeClr val="bg1"/>
              </a:solidFill>
            </a:endParaRPr>
          </a:p>
          <a:p>
            <a:endParaRPr lang="es-AR" b="1" dirty="0">
              <a:solidFill>
                <a:schemeClr val="bg1"/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60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30283C0-BF39-4540-B828-739E3CA83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4" y="773112"/>
            <a:ext cx="7772400" cy="85874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s-ES_tradnl" altLang="es-ES" sz="3200" dirty="0"/>
              <a:t>Unidad 1 – el modelo orientado a objetos</a:t>
            </a:r>
            <a:endParaRPr lang="es-ES" altLang="es-ES" sz="3200" dirty="0"/>
          </a:p>
        </p:txBody>
      </p:sp>
      <p:sp>
        <p:nvSpPr>
          <p:cNvPr id="81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D27E887-256F-4A95-AA9F-F5E222896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7631" y="1970088"/>
            <a:ext cx="10370915" cy="4114800"/>
          </a:xfrm>
        </p:spPr>
        <p:txBody>
          <a:bodyPr>
            <a:normAutofit/>
          </a:bodyPr>
          <a:lstStyle/>
          <a:p>
            <a:pPr eaLnBrk="1" hangingPunct="1">
              <a:buSzTx/>
              <a:buFontTx/>
              <a:buChar char="•"/>
            </a:pPr>
            <a:r>
              <a:rPr lang="es-ES_tradnl" altLang="es-ES" sz="2800" b="1" dirty="0"/>
              <a:t>1.1 Análisis y Diseño OO. </a:t>
            </a:r>
            <a:r>
              <a:rPr lang="es-ES_tradnl" altLang="es-ES" sz="2800" dirty="0"/>
              <a:t>Análisis, diseño y programación orientada a objetos. Diferencia con el análisis y diseño estructurado. Abstracción. Encapsulamiento. Modularidad. Jerarquía. Polimorfismo. Persistencia. Clases y objetos. Relaciones entre clases: generalización, agregación y asociación.</a:t>
            </a:r>
          </a:p>
          <a:p>
            <a:pPr lvl="2">
              <a:buSzTx/>
              <a:buFontTx/>
              <a:buChar char="•"/>
            </a:pPr>
            <a:r>
              <a:rPr lang="es-ES_tradnl" altLang="es-ES" sz="2400" dirty="0"/>
              <a:t>Duración: 6hs.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2441E7-1A78-4653-BE6A-4DF0CACF502B}"/>
              </a:ext>
            </a:extLst>
          </p:cNvPr>
          <p:cNvSpPr txBox="1"/>
          <p:nvPr/>
        </p:nvSpPr>
        <p:spPr>
          <a:xfrm>
            <a:off x="7633599" y="6396335"/>
            <a:ext cx="417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>
                <a:solidFill>
                  <a:srgbClr val="662937"/>
                </a:solidFill>
                <a:latin typeface="Calibri" panose="020F0502020204030204" pitchFamily="34" charset="0"/>
              </a:rPr>
              <a:t>Metodología de Desarrollo de Sistemas II</a:t>
            </a:r>
          </a:p>
          <a:p>
            <a:pPr algn="r"/>
            <a:endParaRPr lang="es-AR" b="1" dirty="0">
              <a:solidFill>
                <a:srgbClr val="662937"/>
              </a:solidFill>
            </a:endParaRPr>
          </a:p>
          <a:p>
            <a:pPr algn="r"/>
            <a:endParaRPr lang="es-AR" dirty="0">
              <a:solidFill>
                <a:srgbClr val="66293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30283C0-BF39-4540-B828-739E3CA83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4384" y="1026331"/>
            <a:ext cx="8483232" cy="68262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s-ES_tradnl" altLang="es-ES" sz="3200" dirty="0"/>
              <a:t>Unidad 2 – Herramientas de modelado del análisis y diseño orientado a objetos</a:t>
            </a:r>
            <a:endParaRPr lang="es-ES" altLang="es-ES" sz="3200" dirty="0"/>
          </a:p>
        </p:txBody>
      </p:sp>
      <p:sp>
        <p:nvSpPr>
          <p:cNvPr id="81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D27E887-256F-4A95-AA9F-F5E222896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7631" y="2230660"/>
            <a:ext cx="10370915" cy="41148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SzTx/>
              <a:buFontTx/>
              <a:buChar char="•"/>
            </a:pPr>
            <a:r>
              <a:rPr lang="es-ES_tradnl" altLang="es-ES" sz="2800" b="1" dirty="0"/>
              <a:t>2.1 Casos de uso y Requisitos</a:t>
            </a:r>
            <a:r>
              <a:rPr lang="es-ES_tradnl" altLang="es-ES" sz="2800" dirty="0"/>
              <a:t>. Requisitos. Identificación y especificación de requisitos. Elicitación y técnicas de elicitación. El modelo de casos de uso. Identificación de actores. Las relaciones entre casos de uso. Construcciones de los casos de uso. Casos de uso primario, secundario y opcional. Asociación. Extensión. Inclusión. Generalización. Reglas de implementación. El proceso de elaboración de casos de uso </a:t>
            </a:r>
            <a:r>
              <a:rPr lang="es-ES_tradnl" altLang="es-ES" sz="2800" b="1" dirty="0"/>
              <a:t>(Refinamiento de casos de uso desarrollados en Metodología de Desarrollo de Sistemas I)</a:t>
            </a:r>
          </a:p>
          <a:p>
            <a:pPr lvl="2">
              <a:buSzTx/>
              <a:buFontTx/>
              <a:buChar char="•"/>
            </a:pPr>
            <a:r>
              <a:rPr lang="es-ES_tradnl" altLang="es-ES" sz="2400" dirty="0"/>
              <a:t>Duración: 12hs.</a:t>
            </a:r>
          </a:p>
          <a:p>
            <a:pPr lvl="2">
              <a:buSzTx/>
              <a:buFontTx/>
              <a:buChar char="•"/>
            </a:pPr>
            <a:endParaRPr lang="es-ES_tradnl" altLang="es-ES" sz="2400" dirty="0"/>
          </a:p>
          <a:p>
            <a:pPr>
              <a:buSzTx/>
              <a:buFontTx/>
              <a:buChar char="•"/>
            </a:pPr>
            <a:r>
              <a:rPr lang="es-ES_tradnl" altLang="es-ES" sz="2800" b="1" dirty="0"/>
              <a:t>2.2 Diagrama de Clases. </a:t>
            </a:r>
            <a:r>
              <a:rPr lang="es-ES_tradnl" altLang="es-ES" sz="2800" dirty="0"/>
              <a:t>Clases. Atributos. Operaciones. Asociación. Agregación binaria, unaria y recursivas. Calificadores. Asociación. Restricciones. Generalización. Herencia simple y múltiple. Clases abstractas.</a:t>
            </a:r>
          </a:p>
          <a:p>
            <a:pPr lvl="2">
              <a:buSzTx/>
              <a:buFontTx/>
              <a:buChar char="•"/>
            </a:pPr>
            <a:r>
              <a:rPr lang="es-ES_tradnl" altLang="es-ES" sz="2400" dirty="0"/>
              <a:t>Duración: 12hs.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2441E7-1A78-4653-BE6A-4DF0CACF502B}"/>
              </a:ext>
            </a:extLst>
          </p:cNvPr>
          <p:cNvSpPr txBox="1"/>
          <p:nvPr/>
        </p:nvSpPr>
        <p:spPr>
          <a:xfrm>
            <a:off x="7633599" y="6396335"/>
            <a:ext cx="417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>
                <a:solidFill>
                  <a:srgbClr val="662937"/>
                </a:solidFill>
                <a:latin typeface="Calibri" panose="020F0502020204030204" pitchFamily="34" charset="0"/>
              </a:rPr>
              <a:t>Metodología de Desarrollo de Sistemas II</a:t>
            </a:r>
          </a:p>
          <a:p>
            <a:pPr algn="r"/>
            <a:endParaRPr lang="es-AR" b="1" dirty="0">
              <a:solidFill>
                <a:srgbClr val="662937"/>
              </a:solidFill>
            </a:endParaRPr>
          </a:p>
          <a:p>
            <a:pPr algn="r"/>
            <a:endParaRPr lang="es-AR" dirty="0">
              <a:solidFill>
                <a:srgbClr val="6629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30283C0-BF39-4540-B828-739E3CA83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4384" y="1026331"/>
            <a:ext cx="8483232" cy="68262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s-ES_tradnl" altLang="es-ES" sz="3200" dirty="0"/>
              <a:t>Unidad 2 – Herramientas de modelado del análisis y diseño orientado a objetos</a:t>
            </a:r>
            <a:endParaRPr lang="es-ES" altLang="es-ES" sz="3200" dirty="0"/>
          </a:p>
        </p:txBody>
      </p:sp>
      <p:sp>
        <p:nvSpPr>
          <p:cNvPr id="81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D27E887-256F-4A95-AA9F-F5E222896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7631" y="2230660"/>
            <a:ext cx="10370915" cy="41148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SzTx/>
              <a:buFontTx/>
              <a:buChar char="•"/>
            </a:pPr>
            <a:r>
              <a:rPr lang="es-ES_tradnl" altLang="es-ES" sz="2800" b="1" dirty="0"/>
              <a:t>2.3 Diagramas de Interacción</a:t>
            </a:r>
            <a:r>
              <a:rPr lang="es-ES_tradnl" altLang="es-ES" sz="2800" dirty="0"/>
              <a:t>.</a:t>
            </a:r>
            <a:br>
              <a:rPr lang="es-ES_tradnl" altLang="es-ES" sz="2800" dirty="0"/>
            </a:br>
            <a:r>
              <a:rPr lang="es-ES_tradnl" altLang="es-ES" sz="2800" b="1" dirty="0"/>
              <a:t>Diagramas de Comunicación: </a:t>
            </a:r>
            <a:r>
              <a:rPr lang="es-ES_tradnl" altLang="es-ES" sz="2800" dirty="0"/>
              <a:t>Componentes. Mensajes. Línea de vida. Objeto activo. Flujo de mensajes. Rol de asociación. Construcción de diagramas de colaboración.</a:t>
            </a:r>
            <a:br>
              <a:rPr lang="es-ES_tradnl" altLang="es-ES" sz="2800" dirty="0"/>
            </a:br>
            <a:r>
              <a:rPr lang="es-ES_tradnl" altLang="es-ES" sz="2800" b="1" dirty="0"/>
              <a:t>Diagramas de Secuencia: </a:t>
            </a:r>
            <a:r>
              <a:rPr lang="es-ES_tradnl" altLang="es-ES" sz="2800" dirty="0"/>
              <a:t>Componentes. Actor exterior. Objeto activo y pasivo. Mensaje. Enlace. Creación y destrucción de objetos. Llamada recursiva. Construcción de diagramas de secuencia.</a:t>
            </a:r>
            <a:endParaRPr lang="es-ES_tradnl" altLang="es-ES" sz="2800" b="1" dirty="0"/>
          </a:p>
          <a:p>
            <a:pPr lvl="2">
              <a:buSzTx/>
              <a:buFontTx/>
              <a:buChar char="•"/>
            </a:pPr>
            <a:r>
              <a:rPr lang="es-ES_tradnl" altLang="es-ES" sz="2400" dirty="0"/>
              <a:t>Duración: 16hs.</a:t>
            </a:r>
          </a:p>
          <a:p>
            <a:pPr lvl="2">
              <a:buSzTx/>
              <a:buFontTx/>
              <a:buChar char="•"/>
            </a:pPr>
            <a:endParaRPr lang="es-ES_tradnl" altLang="es-ES" sz="2400" dirty="0"/>
          </a:p>
          <a:p>
            <a:pPr>
              <a:buSzTx/>
              <a:buFontTx/>
              <a:buChar char="•"/>
            </a:pPr>
            <a:r>
              <a:rPr lang="es-ES_tradnl" altLang="es-ES" sz="2800" b="1" dirty="0"/>
              <a:t>2.4 Diagramas de Actividad. </a:t>
            </a:r>
            <a:r>
              <a:rPr lang="es-ES_tradnl" altLang="es-ES" sz="2800" dirty="0"/>
              <a:t>Componentes. Actividad. Transición de actividad. Barra de sincronización. Decisiones. Marcas de inicio y fin. Particiones y calles. Construcción de diagramas de actividad.</a:t>
            </a:r>
          </a:p>
          <a:p>
            <a:pPr lvl="2">
              <a:buSzTx/>
              <a:buFontTx/>
              <a:buChar char="•"/>
            </a:pPr>
            <a:r>
              <a:rPr lang="es-ES_tradnl" altLang="es-ES" sz="2400" dirty="0"/>
              <a:t>Duración: 6hs.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2441E7-1A78-4653-BE6A-4DF0CACF502B}"/>
              </a:ext>
            </a:extLst>
          </p:cNvPr>
          <p:cNvSpPr txBox="1"/>
          <p:nvPr/>
        </p:nvSpPr>
        <p:spPr>
          <a:xfrm>
            <a:off x="7633599" y="6396335"/>
            <a:ext cx="417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>
                <a:solidFill>
                  <a:srgbClr val="662937"/>
                </a:solidFill>
                <a:latin typeface="Calibri" panose="020F0502020204030204" pitchFamily="34" charset="0"/>
              </a:rPr>
              <a:t>Metodología de Desarrollo de Sistemas II</a:t>
            </a:r>
          </a:p>
          <a:p>
            <a:pPr algn="r"/>
            <a:endParaRPr lang="es-AR" b="1" dirty="0">
              <a:solidFill>
                <a:srgbClr val="662937"/>
              </a:solidFill>
            </a:endParaRPr>
          </a:p>
          <a:p>
            <a:pPr algn="r"/>
            <a:endParaRPr lang="es-AR" dirty="0">
              <a:solidFill>
                <a:srgbClr val="6629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2771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2758</TotalTime>
  <Words>1572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Gill Sans MT</vt:lpstr>
      <vt:lpstr>Wingdings</vt:lpstr>
      <vt:lpstr>Wingdings 2</vt:lpstr>
      <vt:lpstr>Dividendo</vt:lpstr>
      <vt:lpstr>PowerPoint Presentation</vt:lpstr>
      <vt:lpstr>Fundamentos</vt:lpstr>
      <vt:lpstr>PowerPoint Presentation</vt:lpstr>
      <vt:lpstr>Articulación con asignaturas</vt:lpstr>
      <vt:lpstr>PowerPoint Presentation</vt:lpstr>
      <vt:lpstr>PowerPoint Presentation</vt:lpstr>
      <vt:lpstr>Unidad 1 – el modelo orientado a objetos</vt:lpstr>
      <vt:lpstr>Unidad 2 – Herramientas de modelado del análisis y diseño orientado a objetos</vt:lpstr>
      <vt:lpstr>Unidad 2 – Herramientas de modelado del análisis y diseño orientado a objetos</vt:lpstr>
      <vt:lpstr>Unidad 3 – métodos de desarrollo</vt:lpstr>
      <vt:lpstr>Unidad 4 – lenguaje de restricción de objetos</vt:lpstr>
      <vt:lpstr>Unidad 5 – persistencia de objetos</vt:lpstr>
      <vt:lpstr>Unidad 6 – trabajo práctico final</vt:lpstr>
      <vt:lpstr>PowerPoint Presentation</vt:lpstr>
      <vt:lpstr>Guías de aprendizaje y TRABAJOS GRUPALES</vt:lpstr>
      <vt:lpstr>Trabajo de investigación</vt:lpstr>
      <vt:lpstr>Trabajo Práctico FINAL</vt:lpstr>
      <vt:lpstr>PowerPoint Presentation</vt:lpstr>
      <vt:lpstr>Bibliografía Básica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PROGRAMACIÓN ESTRUCTURADA</dc:title>
  <dc:creator>Battaglia, Nicolas</dc:creator>
  <cp:lastModifiedBy>Alejandro Hunt</cp:lastModifiedBy>
  <cp:revision>52</cp:revision>
  <dcterms:created xsi:type="dcterms:W3CDTF">2020-06-09T18:56:19Z</dcterms:created>
  <dcterms:modified xsi:type="dcterms:W3CDTF">2020-07-08T02:57:48Z</dcterms:modified>
</cp:coreProperties>
</file>