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6"/>
  </p:notesMasterIdLst>
  <p:handoutMasterIdLst>
    <p:handoutMasterId r:id="rId27"/>
  </p:handoutMasterIdLst>
  <p:sldIdLst>
    <p:sldId id="267" r:id="rId2"/>
    <p:sldId id="279" r:id="rId3"/>
    <p:sldId id="271" r:id="rId4"/>
    <p:sldId id="315" r:id="rId5"/>
    <p:sldId id="313" r:id="rId6"/>
    <p:sldId id="311" r:id="rId7"/>
    <p:sldId id="280" r:id="rId8"/>
    <p:sldId id="316" r:id="rId9"/>
    <p:sldId id="317" r:id="rId10"/>
    <p:sldId id="318" r:id="rId11"/>
    <p:sldId id="319" r:id="rId12"/>
    <p:sldId id="320" r:id="rId13"/>
    <p:sldId id="321" r:id="rId14"/>
    <p:sldId id="322" r:id="rId15"/>
    <p:sldId id="323" r:id="rId16"/>
    <p:sldId id="324" r:id="rId17"/>
    <p:sldId id="325" r:id="rId18"/>
    <p:sldId id="281" r:id="rId19"/>
    <p:sldId id="326" r:id="rId20"/>
    <p:sldId id="327" r:id="rId21"/>
    <p:sldId id="328" r:id="rId22"/>
    <p:sldId id="314" r:id="rId23"/>
    <p:sldId id="329"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29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896" autoAdjust="0"/>
  </p:normalViewPr>
  <p:slideViewPr>
    <p:cSldViewPr snapToGrid="0">
      <p:cViewPr varScale="1">
        <p:scale>
          <a:sx n="107" d="100"/>
          <a:sy n="107" d="100"/>
        </p:scale>
        <p:origin x="714"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6AC1C1D-8DE8-454D-8ACE-E96FE005D9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a:extLst>
              <a:ext uri="{FF2B5EF4-FFF2-40B4-BE49-F238E27FC236}">
                <a16:creationId xmlns:a16="http://schemas.microsoft.com/office/drawing/2014/main" id="{73809AF2-CEB7-4F6A-A27B-928B8B2E6D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4D82B3-EF6D-4BD8-93E0-5C8EB0FADB6E}" type="datetimeFigureOut">
              <a:rPr lang="es-AR" smtClean="0"/>
              <a:t>7/7/2020</a:t>
            </a:fld>
            <a:endParaRPr lang="es-AR"/>
          </a:p>
        </p:txBody>
      </p:sp>
      <p:sp>
        <p:nvSpPr>
          <p:cNvPr id="4" name="Marcador de pie de página 3">
            <a:extLst>
              <a:ext uri="{FF2B5EF4-FFF2-40B4-BE49-F238E27FC236}">
                <a16:creationId xmlns:a16="http://schemas.microsoft.com/office/drawing/2014/main" id="{28139870-BB4B-44F2-B9B9-BCA55069F99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5" name="Marcador de número de diapositiva 4">
            <a:extLst>
              <a:ext uri="{FF2B5EF4-FFF2-40B4-BE49-F238E27FC236}">
                <a16:creationId xmlns:a16="http://schemas.microsoft.com/office/drawing/2014/main" id="{AF668AB2-2774-4251-BE9E-29A161BE59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D24C5F-D5C7-4544-90B0-C5E587813506}" type="slidenum">
              <a:rPr lang="es-AR" smtClean="0"/>
              <a:t>‹#›</a:t>
            </a:fld>
            <a:endParaRPr lang="es-AR"/>
          </a:p>
        </p:txBody>
      </p:sp>
    </p:spTree>
    <p:extLst>
      <p:ext uri="{BB962C8B-B14F-4D97-AF65-F5344CB8AC3E}">
        <p14:creationId xmlns:p14="http://schemas.microsoft.com/office/powerpoint/2010/main" val="3261368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84DF4-CC8D-4AB2-A5D0-F7B0EFE6C907}" type="datetimeFigureOut">
              <a:rPr lang="es-AR" smtClean="0"/>
              <a:t>7/7/2020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6CC8B-3606-45D9-8F75-FA5507B536CA}" type="slidenum">
              <a:rPr lang="es-AR" smtClean="0"/>
              <a:t>‹#›</a:t>
            </a:fld>
            <a:endParaRPr lang="es-AR"/>
          </a:p>
        </p:txBody>
      </p:sp>
    </p:spTree>
    <p:extLst>
      <p:ext uri="{BB962C8B-B14F-4D97-AF65-F5344CB8AC3E}">
        <p14:creationId xmlns:p14="http://schemas.microsoft.com/office/powerpoint/2010/main" val="4239259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7" name="Rectangle 6"/>
          <p:cNvSpPr/>
          <p:nvPr/>
        </p:nvSpPr>
        <p:spPr>
          <a:xfrm>
            <a:off x="446534" y="4145279"/>
            <a:ext cx="11262866" cy="2245285"/>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2D6E202-B606-4609-B914-27C9371A1F6D}" type="datetime1">
              <a:rPr lang="en-US" smtClean="0"/>
              <a:t>7/7/2020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
        <p:nvSpPr>
          <p:cNvPr id="9" name="Título 8">
            <a:extLst>
              <a:ext uri="{FF2B5EF4-FFF2-40B4-BE49-F238E27FC236}">
                <a16:creationId xmlns:a16="http://schemas.microsoft.com/office/drawing/2014/main" id="{3A20342A-79CD-483E-8AF7-8313CA88AA95}"/>
              </a:ext>
            </a:extLst>
          </p:cNvPr>
          <p:cNvSpPr>
            <a:spLocks noGrp="1"/>
          </p:cNvSpPr>
          <p:nvPr>
            <p:ph type="title"/>
          </p:nvPr>
        </p:nvSpPr>
        <p:spPr/>
        <p:txBody>
          <a:bodyPr/>
          <a:lstStyle/>
          <a:p>
            <a:r>
              <a:rPr lang="es-ES"/>
              <a:t>Haga clic para modificar el estilo de título del patrón</a:t>
            </a:r>
            <a:endParaRPr lang="es-AR"/>
          </a:p>
        </p:txBody>
      </p:sp>
    </p:spTree>
    <p:extLst>
      <p:ext uri="{BB962C8B-B14F-4D97-AF65-F5344CB8AC3E}">
        <p14:creationId xmlns:p14="http://schemas.microsoft.com/office/powerpoint/2010/main" val="343380556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28875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609056"/>
            <a:ext cx="2906817" cy="5816950"/>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2D6E202-B606-4609-B914-27C9371A1F6D}" type="datetime1">
              <a:rPr lang="en-US" smtClean="0"/>
              <a:t>7/7/2020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653545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59146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Diseño personalizado">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21473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24807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57810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2D6E202-B606-4609-B914-27C9371A1F6D}" type="datetime1">
              <a:rPr lang="en-US" smtClean="0"/>
              <a:t>7/7/2020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6292551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76376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7/7/2020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05518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3694437" cy="6038086"/>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2D6E202-B606-4609-B914-27C9371A1F6D}" type="datetime1">
              <a:rPr lang="en-US" smtClean="0"/>
              <a:t>7/7/2020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60912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6E202-B606-4609-B914-27C9371A1F6D}" type="datetime1">
              <a:rPr lang="en-US" smtClean="0"/>
              <a:t>7/7/2020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786639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rgbClr val="662937"/>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2D6E202-B606-4609-B914-27C9371A1F6D}" type="datetime1">
              <a:rPr lang="en-US" smtClean="0"/>
              <a:t>7/7/2020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778270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D6E202-B606-4609-B914-27C9371A1F6D}" type="datetime1">
              <a:rPr lang="en-US" smtClean="0"/>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007468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2D6E202-B606-4609-B914-27C9371A1F6D}" type="datetime1">
              <a:rPr lang="en-US" smtClean="0"/>
              <a:t>7/7/2020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1689965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4" r:id="rId13"/>
    <p:sldLayoutId id="2147483785" r:id="rId14"/>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97582" y="1041657"/>
            <a:ext cx="8917749" cy="1477328"/>
          </a:xfrm>
          <a:prstGeom prst="rect">
            <a:avLst/>
          </a:prstGeom>
          <a:noFill/>
        </p:spPr>
        <p:txBody>
          <a:bodyPr wrap="square" rtlCol="0">
            <a:spAutoFit/>
          </a:bodyPr>
          <a:lstStyle/>
          <a:p>
            <a:r>
              <a:rPr lang="es-ES" sz="2400" b="1" dirty="0">
                <a:solidFill>
                  <a:schemeClr val="bg1"/>
                </a:solidFill>
                <a:latin typeface="Calibri" panose="020F0502020204030204" pitchFamily="34" charset="0"/>
              </a:rPr>
              <a:t>Unidad 1</a:t>
            </a:r>
          </a:p>
          <a:p>
            <a:r>
              <a:rPr lang="es-AR" sz="4800" b="1" dirty="0">
                <a:solidFill>
                  <a:schemeClr val="bg1"/>
                </a:solidFill>
                <a:latin typeface="Calibri" panose="020F0502020204030204" pitchFamily="34" charset="0"/>
              </a:rPr>
              <a:t>Introducción a la Materia</a:t>
            </a:r>
            <a:endParaRPr lang="es-AR" b="1" dirty="0">
              <a:solidFill>
                <a:schemeClr val="bg1"/>
              </a:solidFill>
            </a:endParaRPr>
          </a:p>
          <a:p>
            <a:endParaRPr lang="es-AR" dirty="0"/>
          </a:p>
        </p:txBody>
      </p:sp>
      <p:sp>
        <p:nvSpPr>
          <p:cNvPr id="3" name="CuadroTexto 2"/>
          <p:cNvSpPr txBox="1"/>
          <p:nvPr/>
        </p:nvSpPr>
        <p:spPr>
          <a:xfrm>
            <a:off x="7633598" y="118327"/>
            <a:ext cx="4178271" cy="923330"/>
          </a:xfrm>
          <a:prstGeom prst="rect">
            <a:avLst/>
          </a:prstGeom>
          <a:noFill/>
        </p:spPr>
        <p:txBody>
          <a:bodyPr wrap="square" rtlCol="0">
            <a:spAutoFit/>
          </a:bodyPr>
          <a:lstStyle/>
          <a:p>
            <a:pPr algn="r"/>
            <a:r>
              <a:rPr lang="es-AR" dirty="0">
                <a:solidFill>
                  <a:schemeClr val="bg1"/>
                </a:solidFill>
                <a:latin typeface="Calibri" panose="020F0502020204030204" pitchFamily="34" charset="0"/>
              </a:rPr>
              <a:t>Metodología de Desarrollo de Sistemas I</a:t>
            </a:r>
          </a:p>
          <a:p>
            <a:pPr algn="r"/>
            <a:endParaRPr lang="es-AR" b="1" dirty="0">
              <a:solidFill>
                <a:schemeClr val="bg1"/>
              </a:solidFill>
            </a:endParaRPr>
          </a:p>
          <a:p>
            <a:pPr algn="r"/>
            <a:endParaRPr lang="es-AR" dirty="0"/>
          </a:p>
        </p:txBody>
      </p:sp>
    </p:spTree>
    <p:extLst>
      <p:ext uri="{BB962C8B-B14F-4D97-AF65-F5344CB8AC3E}">
        <p14:creationId xmlns:p14="http://schemas.microsoft.com/office/powerpoint/2010/main" val="677503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30283C0-BF39-4540-B828-739E3CA832AA}"/>
              </a:ext>
            </a:extLst>
          </p:cNvPr>
          <p:cNvSpPr>
            <a:spLocks noGrp="1" noChangeArrowheads="1"/>
          </p:cNvSpPr>
          <p:nvPr>
            <p:ph type="title"/>
          </p:nvPr>
        </p:nvSpPr>
        <p:spPr>
          <a:xfrm>
            <a:off x="2209800" y="1040399"/>
            <a:ext cx="7772400" cy="682625"/>
          </a:xfrm>
        </p:spPr>
        <p:txBody>
          <a:bodyPr>
            <a:normAutofit fontScale="90000"/>
          </a:bodyPr>
          <a:lstStyle/>
          <a:p>
            <a:pPr algn="ctr" eaLnBrk="1" hangingPunct="1"/>
            <a:r>
              <a:rPr lang="es-ES_tradnl" altLang="es-ES" sz="3200" dirty="0"/>
              <a:t>Unidad 4 – herramientas actuales de modelado</a:t>
            </a:r>
            <a:endParaRPr lang="es-ES" altLang="es-ES" sz="3200" dirty="0"/>
          </a:p>
        </p:txBody>
      </p:sp>
      <p:sp>
        <p:nvSpPr>
          <p:cNvPr id="8195" name="Rectangle 3" descr="Rectangle: Click to edit Master text styles&#10;Second level&#10;Third level&#10;Fourth level&#10;Fifth level">
            <a:extLst>
              <a:ext uri="{FF2B5EF4-FFF2-40B4-BE49-F238E27FC236}">
                <a16:creationId xmlns:a16="http://schemas.microsoft.com/office/drawing/2014/main" id="{AD27E887-256F-4A95-AA9F-F5E222896FDF}"/>
              </a:ext>
            </a:extLst>
          </p:cNvPr>
          <p:cNvSpPr>
            <a:spLocks noGrp="1" noChangeArrowheads="1"/>
          </p:cNvSpPr>
          <p:nvPr>
            <p:ph type="body" idx="1"/>
          </p:nvPr>
        </p:nvSpPr>
        <p:spPr>
          <a:xfrm>
            <a:off x="717631" y="2230660"/>
            <a:ext cx="10370915" cy="4114800"/>
          </a:xfrm>
        </p:spPr>
        <p:txBody>
          <a:bodyPr>
            <a:normAutofit fontScale="92500" lnSpcReduction="10000"/>
          </a:bodyPr>
          <a:lstStyle/>
          <a:p>
            <a:pPr eaLnBrk="1" hangingPunct="1">
              <a:buSzTx/>
              <a:buFontTx/>
              <a:buChar char="•"/>
            </a:pPr>
            <a:r>
              <a:rPr lang="es-ES_tradnl" altLang="es-ES" sz="2800" b="1" dirty="0"/>
              <a:t>4.1Casos de Uso y Requisitos. </a:t>
            </a:r>
            <a:r>
              <a:rPr lang="es-ES_tradnl" altLang="es-ES" sz="2800" dirty="0"/>
              <a:t>Introducción a la ingeniería de requisitos. Elicitación y técnicas de elicitación: Entrevistas, Brainstorming, Prototipos, Escenarios, Observación. Tipos de Requisitos. Requisitos Funcionales. Requisitos No Funcionales. Requisitos y Casos de Uso. El modelo de casos de usos. Identificación de actores. Las relaciones entre casos de uso. Construcciones de los casos de uso. Escenarios. Caso de uso primario, secundario y opcional. Asociación. Extensión. Inclusión. Generalización. Reglas de implementación. El proceso de elaboración de casos de uso. Buenas prácticas y problemas frecuentes para escribir correctamente un caso de uso.</a:t>
            </a:r>
            <a:endParaRPr lang="es-ES_tradnl" altLang="es-ES" sz="2800" b="1" dirty="0"/>
          </a:p>
          <a:p>
            <a:pPr lvl="2">
              <a:buSzTx/>
              <a:buFontTx/>
              <a:buChar char="•"/>
            </a:pPr>
            <a:r>
              <a:rPr lang="es-ES_tradnl" altLang="es-ES" sz="2400" dirty="0"/>
              <a:t>Duración: 12hs.</a:t>
            </a:r>
          </a:p>
        </p:txBody>
      </p:sp>
      <p:sp>
        <p:nvSpPr>
          <p:cNvPr id="4" name="CuadroTexto 3">
            <a:extLst>
              <a:ext uri="{FF2B5EF4-FFF2-40B4-BE49-F238E27FC236}">
                <a16:creationId xmlns:a16="http://schemas.microsoft.com/office/drawing/2014/main" id="{052441E7-1A78-4653-BE6A-4DF0CACF502B}"/>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extLst>
      <p:ext uri="{BB962C8B-B14F-4D97-AF65-F5344CB8AC3E}">
        <p14:creationId xmlns:p14="http://schemas.microsoft.com/office/powerpoint/2010/main" val="1434421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30283C0-BF39-4540-B828-739E3CA832AA}"/>
              </a:ext>
            </a:extLst>
          </p:cNvPr>
          <p:cNvSpPr>
            <a:spLocks noGrp="1" noChangeArrowheads="1"/>
          </p:cNvSpPr>
          <p:nvPr>
            <p:ph type="title"/>
          </p:nvPr>
        </p:nvSpPr>
        <p:spPr>
          <a:xfrm>
            <a:off x="2209800" y="1040399"/>
            <a:ext cx="7772400" cy="682625"/>
          </a:xfrm>
        </p:spPr>
        <p:txBody>
          <a:bodyPr>
            <a:normAutofit fontScale="90000"/>
          </a:bodyPr>
          <a:lstStyle/>
          <a:p>
            <a:pPr algn="ctr" eaLnBrk="1" hangingPunct="1"/>
            <a:r>
              <a:rPr lang="es-ES_tradnl" altLang="es-ES" sz="3200" dirty="0"/>
              <a:t>Unidad 4 – herramientas actuales de modelado</a:t>
            </a:r>
            <a:endParaRPr lang="es-ES" altLang="es-ES" sz="3200" dirty="0"/>
          </a:p>
        </p:txBody>
      </p:sp>
      <p:sp>
        <p:nvSpPr>
          <p:cNvPr id="8195" name="Rectangle 3" descr="Rectangle: Click to edit Master text styles&#10;Second level&#10;Third level&#10;Fourth level&#10;Fifth level">
            <a:extLst>
              <a:ext uri="{FF2B5EF4-FFF2-40B4-BE49-F238E27FC236}">
                <a16:creationId xmlns:a16="http://schemas.microsoft.com/office/drawing/2014/main" id="{AD27E887-256F-4A95-AA9F-F5E222896FDF}"/>
              </a:ext>
            </a:extLst>
          </p:cNvPr>
          <p:cNvSpPr>
            <a:spLocks noGrp="1" noChangeArrowheads="1"/>
          </p:cNvSpPr>
          <p:nvPr>
            <p:ph type="body" idx="1"/>
          </p:nvPr>
        </p:nvSpPr>
        <p:spPr>
          <a:xfrm>
            <a:off x="717631" y="2230660"/>
            <a:ext cx="10370915" cy="4114800"/>
          </a:xfrm>
        </p:spPr>
        <p:txBody>
          <a:bodyPr>
            <a:normAutofit/>
          </a:bodyPr>
          <a:lstStyle/>
          <a:p>
            <a:pPr eaLnBrk="1" hangingPunct="1">
              <a:buSzTx/>
              <a:buFontTx/>
              <a:buChar char="•"/>
            </a:pPr>
            <a:r>
              <a:rPr lang="es-ES_tradnl" altLang="es-ES" sz="2800" b="1" dirty="0"/>
              <a:t>4.2 Introducción al Paradigma OO. </a:t>
            </a:r>
            <a:r>
              <a:rPr lang="es-ES_tradnl" altLang="es-ES" sz="2800" dirty="0"/>
              <a:t>Definición de Paradigma. Clases. Objetos. Abstracción. Encapsulamiento. Herencia. Relaciones entre clases:  Asociación,  Agregación, Generalización. Multiplicidad.</a:t>
            </a:r>
            <a:endParaRPr lang="es-ES_tradnl" altLang="es-ES" sz="2800" b="1" dirty="0"/>
          </a:p>
          <a:p>
            <a:pPr lvl="2">
              <a:buSzTx/>
              <a:buFontTx/>
              <a:buChar char="•"/>
            </a:pPr>
            <a:r>
              <a:rPr lang="es-ES_tradnl" altLang="es-ES" sz="2400" dirty="0"/>
              <a:t>Duración: 6hs.</a:t>
            </a:r>
          </a:p>
          <a:p>
            <a:pPr>
              <a:buSzTx/>
              <a:buFontTx/>
              <a:buChar char="•"/>
            </a:pPr>
            <a:r>
              <a:rPr lang="es-ES_tradnl" altLang="es-ES" sz="2800" b="1" dirty="0"/>
              <a:t>4.3 Análisis OO: Modelo de Dominio y DSS. </a:t>
            </a:r>
            <a:r>
              <a:rPr lang="es-ES_tradnl" altLang="es-ES" sz="2800" dirty="0"/>
              <a:t>Diferencias con el análisis estructurado. Análisis OO. Vista estática. Vista dinámica. Modelo de dominio. Diagrama de Secuencia de Sistema.</a:t>
            </a:r>
          </a:p>
          <a:p>
            <a:pPr lvl="2">
              <a:buSzTx/>
              <a:buFontTx/>
              <a:buChar char="•"/>
            </a:pPr>
            <a:r>
              <a:rPr lang="es-ES_tradnl" altLang="es-ES" sz="2400" dirty="0"/>
              <a:t>Duración: 6hs</a:t>
            </a:r>
          </a:p>
        </p:txBody>
      </p:sp>
      <p:sp>
        <p:nvSpPr>
          <p:cNvPr id="4" name="CuadroTexto 3">
            <a:extLst>
              <a:ext uri="{FF2B5EF4-FFF2-40B4-BE49-F238E27FC236}">
                <a16:creationId xmlns:a16="http://schemas.microsoft.com/office/drawing/2014/main" id="{052441E7-1A78-4653-BE6A-4DF0CACF502B}"/>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extLst>
      <p:ext uri="{BB962C8B-B14F-4D97-AF65-F5344CB8AC3E}">
        <p14:creationId xmlns:p14="http://schemas.microsoft.com/office/powerpoint/2010/main" val="593985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30283C0-BF39-4540-B828-739E3CA832AA}"/>
              </a:ext>
            </a:extLst>
          </p:cNvPr>
          <p:cNvSpPr>
            <a:spLocks noGrp="1" noChangeArrowheads="1"/>
          </p:cNvSpPr>
          <p:nvPr>
            <p:ph type="title"/>
          </p:nvPr>
        </p:nvSpPr>
        <p:spPr>
          <a:xfrm>
            <a:off x="1814733" y="829383"/>
            <a:ext cx="8567224" cy="682625"/>
          </a:xfrm>
        </p:spPr>
        <p:txBody>
          <a:bodyPr>
            <a:noAutofit/>
          </a:bodyPr>
          <a:lstStyle/>
          <a:p>
            <a:pPr algn="ctr" eaLnBrk="1" hangingPunct="1"/>
            <a:r>
              <a:rPr lang="es-ES_tradnl" altLang="es-ES" sz="3200" dirty="0"/>
              <a:t>Unidad 5 – desarrollo de software</a:t>
            </a:r>
            <a:endParaRPr lang="es-ES" altLang="es-ES" sz="3200" dirty="0"/>
          </a:p>
        </p:txBody>
      </p:sp>
      <p:sp>
        <p:nvSpPr>
          <p:cNvPr id="8195" name="Rectangle 3" descr="Rectangle: Click to edit Master text styles&#10;Second level&#10;Third level&#10;Fourth level&#10;Fifth level">
            <a:extLst>
              <a:ext uri="{FF2B5EF4-FFF2-40B4-BE49-F238E27FC236}">
                <a16:creationId xmlns:a16="http://schemas.microsoft.com/office/drawing/2014/main" id="{AD27E887-256F-4A95-AA9F-F5E222896FDF}"/>
              </a:ext>
            </a:extLst>
          </p:cNvPr>
          <p:cNvSpPr>
            <a:spLocks noGrp="1" noChangeArrowheads="1"/>
          </p:cNvSpPr>
          <p:nvPr>
            <p:ph type="body" idx="1"/>
          </p:nvPr>
        </p:nvSpPr>
        <p:spPr>
          <a:xfrm>
            <a:off x="759834" y="1913817"/>
            <a:ext cx="10370915" cy="4114800"/>
          </a:xfrm>
        </p:spPr>
        <p:txBody>
          <a:bodyPr>
            <a:normAutofit/>
          </a:bodyPr>
          <a:lstStyle/>
          <a:p>
            <a:pPr eaLnBrk="1" hangingPunct="1">
              <a:buSzTx/>
              <a:buFontTx/>
              <a:buChar char="•"/>
            </a:pPr>
            <a:r>
              <a:rPr lang="es-ES_tradnl" altLang="es-ES" sz="2800" b="1" dirty="0"/>
              <a:t>5.1 Ingeniería de Procesos de Negocio. </a:t>
            </a:r>
            <a:r>
              <a:rPr lang="es-ES_tradnl" altLang="es-ES" sz="2800" dirty="0"/>
              <a:t>Reglas de negocio. Gestión de procesos de negocio BPM (Business </a:t>
            </a:r>
            <a:r>
              <a:rPr lang="es-ES_tradnl" altLang="es-ES" sz="2800" dirty="0" err="1"/>
              <a:t>Process</a:t>
            </a:r>
            <a:r>
              <a:rPr lang="es-ES_tradnl" altLang="es-ES" sz="2800" dirty="0"/>
              <a:t> Management). Ventajas y Desventajas. Modelado del Negocio por medio de BPMN, BMM y UML. Diagramas de procesos. Diagramas de actividades.</a:t>
            </a:r>
            <a:endParaRPr lang="es-ES_tradnl" altLang="es-ES" sz="2800" b="1" dirty="0"/>
          </a:p>
          <a:p>
            <a:pPr lvl="2">
              <a:buSzTx/>
              <a:buFontTx/>
              <a:buChar char="•"/>
            </a:pPr>
            <a:r>
              <a:rPr lang="es-ES_tradnl" altLang="es-ES" sz="2400" dirty="0"/>
              <a:t>Duración: 6hs.</a:t>
            </a:r>
          </a:p>
        </p:txBody>
      </p:sp>
      <p:sp>
        <p:nvSpPr>
          <p:cNvPr id="4" name="CuadroTexto 3">
            <a:extLst>
              <a:ext uri="{FF2B5EF4-FFF2-40B4-BE49-F238E27FC236}">
                <a16:creationId xmlns:a16="http://schemas.microsoft.com/office/drawing/2014/main" id="{052441E7-1A78-4653-BE6A-4DF0CACF502B}"/>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extLst>
      <p:ext uri="{BB962C8B-B14F-4D97-AF65-F5344CB8AC3E}">
        <p14:creationId xmlns:p14="http://schemas.microsoft.com/office/powerpoint/2010/main" val="2323679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30283C0-BF39-4540-B828-739E3CA832AA}"/>
              </a:ext>
            </a:extLst>
          </p:cNvPr>
          <p:cNvSpPr>
            <a:spLocks noGrp="1" noChangeArrowheads="1"/>
          </p:cNvSpPr>
          <p:nvPr>
            <p:ph type="title"/>
          </p:nvPr>
        </p:nvSpPr>
        <p:spPr>
          <a:xfrm>
            <a:off x="1814733" y="829383"/>
            <a:ext cx="8567224" cy="682625"/>
          </a:xfrm>
        </p:spPr>
        <p:txBody>
          <a:bodyPr>
            <a:noAutofit/>
          </a:bodyPr>
          <a:lstStyle/>
          <a:p>
            <a:pPr algn="ctr" eaLnBrk="1" hangingPunct="1"/>
            <a:r>
              <a:rPr lang="es-ES_tradnl" altLang="es-ES" sz="3200" dirty="0"/>
              <a:t>Unidad 5 – desarrollo de software</a:t>
            </a:r>
            <a:endParaRPr lang="es-ES" altLang="es-ES" sz="3200" dirty="0"/>
          </a:p>
        </p:txBody>
      </p:sp>
      <p:sp>
        <p:nvSpPr>
          <p:cNvPr id="8195" name="Rectangle 3" descr="Rectangle: Click to edit Master text styles&#10;Second level&#10;Third level&#10;Fourth level&#10;Fifth level">
            <a:extLst>
              <a:ext uri="{FF2B5EF4-FFF2-40B4-BE49-F238E27FC236}">
                <a16:creationId xmlns:a16="http://schemas.microsoft.com/office/drawing/2014/main" id="{AD27E887-256F-4A95-AA9F-F5E222896FDF}"/>
              </a:ext>
            </a:extLst>
          </p:cNvPr>
          <p:cNvSpPr>
            <a:spLocks noGrp="1" noChangeArrowheads="1"/>
          </p:cNvSpPr>
          <p:nvPr>
            <p:ph type="body" idx="1"/>
          </p:nvPr>
        </p:nvSpPr>
        <p:spPr>
          <a:xfrm>
            <a:off x="717631" y="2230660"/>
            <a:ext cx="10370915" cy="4114800"/>
          </a:xfrm>
        </p:spPr>
        <p:txBody>
          <a:bodyPr>
            <a:normAutofit fontScale="92500" lnSpcReduction="10000"/>
          </a:bodyPr>
          <a:lstStyle/>
          <a:p>
            <a:pPr eaLnBrk="1" hangingPunct="1">
              <a:buSzTx/>
              <a:buFontTx/>
              <a:buChar char="•"/>
            </a:pPr>
            <a:r>
              <a:rPr lang="es-ES_tradnl" altLang="es-ES" sz="2800" b="1" dirty="0"/>
              <a:t>5.2 Proceso de Desarrollo de Software:</a:t>
            </a:r>
            <a:br>
              <a:rPr lang="es-ES_tradnl" altLang="es-ES" sz="2800" b="1" dirty="0"/>
            </a:br>
            <a:r>
              <a:rPr lang="es-ES_tradnl" altLang="es-ES" sz="2800" b="1" dirty="0"/>
              <a:t>Ciclos de Vida Clásicos</a:t>
            </a:r>
            <a:r>
              <a:rPr lang="es-ES_tradnl" altLang="es-ES" sz="2800" dirty="0"/>
              <a:t>. Ciclo de vida de desarrollo de sistemas. Características, ventajas. Método Cascada. Herramientas 4GL. Método de Prototipos.. Ciclo de vida en espiral. Ventajas y desventajas. Ámbito de aplicación.</a:t>
            </a:r>
            <a:br>
              <a:rPr lang="es-ES_tradnl" altLang="es-ES" sz="2800" dirty="0"/>
            </a:br>
            <a:r>
              <a:rPr lang="es-ES_tradnl" altLang="es-ES" sz="2800" b="1" dirty="0"/>
              <a:t>Proceso Unificado. </a:t>
            </a:r>
            <a:r>
              <a:rPr lang="es-ES_tradnl" altLang="es-ES" sz="2800" dirty="0"/>
              <a:t>El desarrollo iterativo e incremental. Beneficios del desarrollo iterativo. Las fases del proceso de desarrollo: inicio, elaboración, construcción y transición. Disciplinas y fases. Diferencias entre ciclos de vida.</a:t>
            </a:r>
            <a:br>
              <a:rPr lang="es-ES_tradnl" altLang="es-ES" sz="2800" dirty="0"/>
            </a:br>
            <a:r>
              <a:rPr lang="es-ES_tradnl" altLang="es-ES" sz="2800" b="1" dirty="0"/>
              <a:t>Metodologías Agiles de Desarrollo</a:t>
            </a:r>
            <a:r>
              <a:rPr lang="es-ES_tradnl" altLang="es-ES" sz="2800" dirty="0"/>
              <a:t>: Desarrollo guiado por </a:t>
            </a:r>
            <a:r>
              <a:rPr lang="es-ES_tradnl" altLang="es-ES" sz="2800" dirty="0" err="1"/>
              <a:t>tests</a:t>
            </a:r>
            <a:r>
              <a:rPr lang="es-ES_tradnl" altLang="es-ES" sz="2800" dirty="0"/>
              <a:t>.</a:t>
            </a:r>
            <a:endParaRPr lang="es-ES_tradnl" altLang="es-ES" sz="2800" b="1" dirty="0"/>
          </a:p>
          <a:p>
            <a:pPr lvl="2">
              <a:buSzTx/>
              <a:buFontTx/>
              <a:buChar char="•"/>
            </a:pPr>
            <a:r>
              <a:rPr lang="es-ES_tradnl" altLang="es-ES" sz="2400" dirty="0"/>
              <a:t>Duración: 6hs.</a:t>
            </a:r>
          </a:p>
        </p:txBody>
      </p:sp>
      <p:sp>
        <p:nvSpPr>
          <p:cNvPr id="4" name="CuadroTexto 3">
            <a:extLst>
              <a:ext uri="{FF2B5EF4-FFF2-40B4-BE49-F238E27FC236}">
                <a16:creationId xmlns:a16="http://schemas.microsoft.com/office/drawing/2014/main" id="{052441E7-1A78-4653-BE6A-4DF0CACF502B}"/>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extLst>
      <p:ext uri="{BB962C8B-B14F-4D97-AF65-F5344CB8AC3E}">
        <p14:creationId xmlns:p14="http://schemas.microsoft.com/office/powerpoint/2010/main" val="3973338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30283C0-BF39-4540-B828-739E3CA832AA}"/>
              </a:ext>
            </a:extLst>
          </p:cNvPr>
          <p:cNvSpPr>
            <a:spLocks noGrp="1" noChangeArrowheads="1"/>
          </p:cNvSpPr>
          <p:nvPr>
            <p:ph type="title"/>
          </p:nvPr>
        </p:nvSpPr>
        <p:spPr>
          <a:xfrm>
            <a:off x="1814733" y="829383"/>
            <a:ext cx="8567224" cy="682625"/>
          </a:xfrm>
        </p:spPr>
        <p:txBody>
          <a:bodyPr>
            <a:noAutofit/>
          </a:bodyPr>
          <a:lstStyle/>
          <a:p>
            <a:pPr algn="ctr" eaLnBrk="1" hangingPunct="1"/>
            <a:r>
              <a:rPr lang="es-ES_tradnl" altLang="es-ES" sz="3200" dirty="0"/>
              <a:t>Unidad 5 – desarrollo de software</a:t>
            </a:r>
            <a:endParaRPr lang="es-ES" altLang="es-ES" sz="3200" dirty="0"/>
          </a:p>
        </p:txBody>
      </p:sp>
      <p:sp>
        <p:nvSpPr>
          <p:cNvPr id="8195" name="Rectangle 3" descr="Rectangle: Click to edit Master text styles&#10;Second level&#10;Third level&#10;Fourth level&#10;Fifth level">
            <a:extLst>
              <a:ext uri="{FF2B5EF4-FFF2-40B4-BE49-F238E27FC236}">
                <a16:creationId xmlns:a16="http://schemas.microsoft.com/office/drawing/2014/main" id="{AD27E887-256F-4A95-AA9F-F5E222896FDF}"/>
              </a:ext>
            </a:extLst>
          </p:cNvPr>
          <p:cNvSpPr>
            <a:spLocks noGrp="1" noChangeArrowheads="1"/>
          </p:cNvSpPr>
          <p:nvPr>
            <p:ph type="body" idx="1"/>
          </p:nvPr>
        </p:nvSpPr>
        <p:spPr>
          <a:xfrm>
            <a:off x="787969" y="1913817"/>
            <a:ext cx="10370915" cy="4114800"/>
          </a:xfrm>
        </p:spPr>
        <p:txBody>
          <a:bodyPr>
            <a:normAutofit/>
          </a:bodyPr>
          <a:lstStyle/>
          <a:p>
            <a:pPr eaLnBrk="1" hangingPunct="1">
              <a:buSzTx/>
              <a:buFontTx/>
              <a:buChar char="•"/>
            </a:pPr>
            <a:r>
              <a:rPr lang="es-ES_tradnl" altLang="es-ES" sz="2800" b="1" dirty="0"/>
              <a:t>5.3 Planificación y Programación de Proyectos.</a:t>
            </a:r>
            <a:br>
              <a:rPr lang="es-ES_tradnl" altLang="es-ES" sz="2800" b="1" dirty="0"/>
            </a:br>
            <a:r>
              <a:rPr lang="es-ES_tradnl" altLang="es-ES" sz="2800" dirty="0"/>
              <a:t>Planeamiento, programación y control. Diagrama de Gantt. Método del camino crítico. Fechas tempranas, fechas tardías. Margen total, margen libre. Determinación del camino crítico. Metodologías ágiles para la gestión de proyectos: Scrum.</a:t>
            </a:r>
            <a:endParaRPr lang="es-ES_tradnl" altLang="es-ES" sz="2800" b="1" dirty="0"/>
          </a:p>
          <a:p>
            <a:pPr lvl="2">
              <a:buSzTx/>
              <a:buFontTx/>
              <a:buChar char="•"/>
            </a:pPr>
            <a:r>
              <a:rPr lang="es-ES_tradnl" altLang="es-ES" sz="2400" dirty="0"/>
              <a:t>Duración: 6hs.</a:t>
            </a:r>
          </a:p>
        </p:txBody>
      </p:sp>
      <p:sp>
        <p:nvSpPr>
          <p:cNvPr id="4" name="CuadroTexto 3">
            <a:extLst>
              <a:ext uri="{FF2B5EF4-FFF2-40B4-BE49-F238E27FC236}">
                <a16:creationId xmlns:a16="http://schemas.microsoft.com/office/drawing/2014/main" id="{052441E7-1A78-4653-BE6A-4DF0CACF502B}"/>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extLst>
      <p:ext uri="{BB962C8B-B14F-4D97-AF65-F5344CB8AC3E}">
        <p14:creationId xmlns:p14="http://schemas.microsoft.com/office/powerpoint/2010/main" val="898818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30283C0-BF39-4540-B828-739E3CA832AA}"/>
              </a:ext>
            </a:extLst>
          </p:cNvPr>
          <p:cNvSpPr>
            <a:spLocks noGrp="1" noChangeArrowheads="1"/>
          </p:cNvSpPr>
          <p:nvPr>
            <p:ph type="title"/>
          </p:nvPr>
        </p:nvSpPr>
        <p:spPr>
          <a:xfrm>
            <a:off x="1814733" y="829383"/>
            <a:ext cx="8567224" cy="915011"/>
          </a:xfrm>
        </p:spPr>
        <p:txBody>
          <a:bodyPr>
            <a:noAutofit/>
          </a:bodyPr>
          <a:lstStyle/>
          <a:p>
            <a:pPr algn="ctr" eaLnBrk="1" hangingPunct="1"/>
            <a:r>
              <a:rPr lang="es-ES_tradnl" altLang="es-ES" sz="3200" dirty="0"/>
              <a:t>Unidad 6 – modelado y persistencia de datos</a:t>
            </a:r>
            <a:endParaRPr lang="es-ES" altLang="es-ES" sz="3200" dirty="0"/>
          </a:p>
        </p:txBody>
      </p:sp>
      <p:sp>
        <p:nvSpPr>
          <p:cNvPr id="8195" name="Rectangle 3" descr="Rectangle: Click to edit Master text styles&#10;Second level&#10;Third level&#10;Fourth level&#10;Fifth level">
            <a:extLst>
              <a:ext uri="{FF2B5EF4-FFF2-40B4-BE49-F238E27FC236}">
                <a16:creationId xmlns:a16="http://schemas.microsoft.com/office/drawing/2014/main" id="{AD27E887-256F-4A95-AA9F-F5E222896FDF}"/>
              </a:ext>
            </a:extLst>
          </p:cNvPr>
          <p:cNvSpPr>
            <a:spLocks noGrp="1" noChangeArrowheads="1"/>
          </p:cNvSpPr>
          <p:nvPr>
            <p:ph type="body" idx="1"/>
          </p:nvPr>
        </p:nvSpPr>
        <p:spPr>
          <a:xfrm>
            <a:off x="717631" y="2230660"/>
            <a:ext cx="10370915" cy="4114800"/>
          </a:xfrm>
        </p:spPr>
        <p:txBody>
          <a:bodyPr>
            <a:normAutofit fontScale="77500" lnSpcReduction="20000"/>
          </a:bodyPr>
          <a:lstStyle/>
          <a:p>
            <a:pPr eaLnBrk="1" hangingPunct="1">
              <a:buSzTx/>
              <a:buFontTx/>
              <a:buChar char="•"/>
            </a:pPr>
            <a:r>
              <a:rPr lang="es-ES_tradnl" altLang="es-ES" sz="2800" b="1" dirty="0"/>
              <a:t>6.1 Modelo Entidad Interrelación. </a:t>
            </a:r>
            <a:r>
              <a:rPr lang="es-ES_tradnl" altLang="es-ES" sz="2800" dirty="0"/>
              <a:t>Componentes de un Diagrama Entidad Interrelación: entidades, atributos e interrelaciones. Tipos de entidades, relaciones, restricciones de cardinalidad. Reglas para la construcción. Extensión al DD. Metodología de transformación al modelo lógico.</a:t>
            </a:r>
            <a:endParaRPr lang="es-ES_tradnl" altLang="es-ES" sz="2800" b="1" dirty="0"/>
          </a:p>
          <a:p>
            <a:pPr lvl="2">
              <a:buSzTx/>
              <a:buFontTx/>
              <a:buChar char="•"/>
            </a:pPr>
            <a:r>
              <a:rPr lang="es-ES_tradnl" altLang="es-ES" sz="2400" dirty="0"/>
              <a:t>Duración: 6hs.</a:t>
            </a:r>
          </a:p>
          <a:p>
            <a:pPr>
              <a:buSzTx/>
              <a:buFontTx/>
              <a:buChar char="•"/>
            </a:pPr>
            <a:r>
              <a:rPr lang="es-ES_tradnl" altLang="es-ES" sz="2800" b="1" dirty="0"/>
              <a:t>6.2 Conceptos de Base de Datos.</a:t>
            </a:r>
            <a:r>
              <a:rPr lang="es-ES_tradnl" altLang="es-ES" sz="2800" dirty="0"/>
              <a:t> Archivos convencionales. Concepto de base de datos. Ventaja del enfoque de base de datos. Independencia de datos. Arquitectura para el sistema de base de datos: nivel interno, externo y conceptual. Administrador de base de datos. </a:t>
            </a:r>
            <a:r>
              <a:rPr lang="es-ES_tradnl" altLang="es-ES" sz="2800" b="1" dirty="0"/>
              <a:t>Conceptos de Normalización. </a:t>
            </a:r>
            <a:r>
              <a:rPr lang="es-ES_tradnl" altLang="es-ES" sz="2800" dirty="0"/>
              <a:t>Conceptos de clave primaria y foránea. Importancia de la normalización. Conceptos básicos de dependencia funcional. Primera, segunda y tercera forma normal. Proceso para la normalización.</a:t>
            </a:r>
          </a:p>
          <a:p>
            <a:pPr lvl="2">
              <a:buSzTx/>
              <a:buFontTx/>
              <a:buChar char="•"/>
            </a:pPr>
            <a:r>
              <a:rPr lang="es-ES_tradnl" altLang="es-ES" sz="2400" dirty="0"/>
              <a:t>Duración: 6hs</a:t>
            </a:r>
          </a:p>
        </p:txBody>
      </p:sp>
      <p:sp>
        <p:nvSpPr>
          <p:cNvPr id="4" name="CuadroTexto 3">
            <a:extLst>
              <a:ext uri="{FF2B5EF4-FFF2-40B4-BE49-F238E27FC236}">
                <a16:creationId xmlns:a16="http://schemas.microsoft.com/office/drawing/2014/main" id="{052441E7-1A78-4653-BE6A-4DF0CACF502B}"/>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extLst>
      <p:ext uri="{BB962C8B-B14F-4D97-AF65-F5344CB8AC3E}">
        <p14:creationId xmlns:p14="http://schemas.microsoft.com/office/powerpoint/2010/main" val="819667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30283C0-BF39-4540-B828-739E3CA832AA}"/>
              </a:ext>
            </a:extLst>
          </p:cNvPr>
          <p:cNvSpPr>
            <a:spLocks noGrp="1" noChangeArrowheads="1"/>
          </p:cNvSpPr>
          <p:nvPr>
            <p:ph type="title"/>
          </p:nvPr>
        </p:nvSpPr>
        <p:spPr>
          <a:xfrm>
            <a:off x="1814733" y="829383"/>
            <a:ext cx="8567224" cy="915011"/>
          </a:xfrm>
        </p:spPr>
        <p:txBody>
          <a:bodyPr>
            <a:noAutofit/>
          </a:bodyPr>
          <a:lstStyle/>
          <a:p>
            <a:pPr algn="ctr" eaLnBrk="1" hangingPunct="1"/>
            <a:r>
              <a:rPr lang="es-ES_tradnl" altLang="es-ES" sz="3200" dirty="0"/>
              <a:t>Unidad 6 – modelado y persistencia de datos</a:t>
            </a:r>
            <a:endParaRPr lang="es-ES" altLang="es-ES" sz="3200" dirty="0"/>
          </a:p>
        </p:txBody>
      </p:sp>
      <p:sp>
        <p:nvSpPr>
          <p:cNvPr id="8195" name="Rectangle 3" descr="Rectangle: Click to edit Master text styles&#10;Second level&#10;Third level&#10;Fourth level&#10;Fifth level">
            <a:extLst>
              <a:ext uri="{FF2B5EF4-FFF2-40B4-BE49-F238E27FC236}">
                <a16:creationId xmlns:a16="http://schemas.microsoft.com/office/drawing/2014/main" id="{AD27E887-256F-4A95-AA9F-F5E222896FDF}"/>
              </a:ext>
            </a:extLst>
          </p:cNvPr>
          <p:cNvSpPr>
            <a:spLocks noGrp="1" noChangeArrowheads="1"/>
          </p:cNvSpPr>
          <p:nvPr>
            <p:ph type="body" idx="1"/>
          </p:nvPr>
        </p:nvSpPr>
        <p:spPr>
          <a:xfrm>
            <a:off x="717631" y="2230660"/>
            <a:ext cx="10370915" cy="4114800"/>
          </a:xfrm>
        </p:spPr>
        <p:txBody>
          <a:bodyPr>
            <a:normAutofit/>
          </a:bodyPr>
          <a:lstStyle/>
          <a:p>
            <a:pPr eaLnBrk="1" hangingPunct="1">
              <a:buSzTx/>
              <a:buFontTx/>
              <a:buChar char="•"/>
            </a:pPr>
            <a:r>
              <a:rPr lang="es-ES_tradnl" altLang="es-ES" sz="2800" b="1" dirty="0"/>
              <a:t>6.3 Conceptos de SQL. </a:t>
            </a:r>
            <a:r>
              <a:rPr lang="es-ES_tradnl" altLang="es-ES" sz="2800" dirty="0"/>
              <a:t>Creación de una tabla. Campos, tipos, calve primaria. Ingreso, modificación y eliminación de datos. Creación de formularios. Creación de informes. Relaciones en la base de datos. Lenguaje de manipulación de datos (DML). Lenguaje de definición de datos (DDL).</a:t>
            </a:r>
            <a:endParaRPr lang="es-ES_tradnl" altLang="es-ES" sz="2800" b="1" dirty="0"/>
          </a:p>
          <a:p>
            <a:pPr lvl="2">
              <a:buSzTx/>
              <a:buFontTx/>
              <a:buChar char="•"/>
            </a:pPr>
            <a:r>
              <a:rPr lang="es-ES_tradnl" altLang="es-ES" sz="2400" dirty="0"/>
              <a:t>Duración: 6hs.</a:t>
            </a:r>
          </a:p>
          <a:p>
            <a:pPr marL="0" indent="0">
              <a:buSzTx/>
              <a:buNone/>
            </a:pPr>
            <a:endParaRPr lang="es-ES_tradnl" altLang="es-ES" sz="2400" dirty="0"/>
          </a:p>
        </p:txBody>
      </p:sp>
      <p:sp>
        <p:nvSpPr>
          <p:cNvPr id="4" name="CuadroTexto 3">
            <a:extLst>
              <a:ext uri="{FF2B5EF4-FFF2-40B4-BE49-F238E27FC236}">
                <a16:creationId xmlns:a16="http://schemas.microsoft.com/office/drawing/2014/main" id="{052441E7-1A78-4653-BE6A-4DF0CACF502B}"/>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extLst>
      <p:ext uri="{BB962C8B-B14F-4D97-AF65-F5344CB8AC3E}">
        <p14:creationId xmlns:p14="http://schemas.microsoft.com/office/powerpoint/2010/main" val="394540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808789" y="1492529"/>
            <a:ext cx="6574422" cy="1384995"/>
          </a:xfrm>
          <a:prstGeom prst="rect">
            <a:avLst/>
          </a:prstGeom>
          <a:noFill/>
        </p:spPr>
        <p:txBody>
          <a:bodyPr wrap="square" rtlCol="0">
            <a:spAutoFit/>
          </a:bodyPr>
          <a:lstStyle/>
          <a:p>
            <a:pPr algn="ctr"/>
            <a:r>
              <a:rPr lang="es-AR" sz="4800" b="1" dirty="0">
                <a:solidFill>
                  <a:schemeClr val="bg1"/>
                </a:solidFill>
              </a:rPr>
              <a:t>Guías y Trabajos</a:t>
            </a:r>
            <a:endParaRPr lang="es-AR" sz="4800" dirty="0">
              <a:solidFill>
                <a:schemeClr val="bg1"/>
              </a:solidFill>
            </a:endParaRPr>
          </a:p>
          <a:p>
            <a:endParaRPr lang="es-AR" b="1" dirty="0">
              <a:solidFill>
                <a:schemeClr val="bg1"/>
              </a:solidFill>
            </a:endParaRPr>
          </a:p>
          <a:p>
            <a:endParaRPr lang="es-AR" dirty="0"/>
          </a:p>
        </p:txBody>
      </p:sp>
    </p:spTree>
    <p:extLst>
      <p:ext uri="{BB962C8B-B14F-4D97-AF65-F5344CB8AC3E}">
        <p14:creationId xmlns:p14="http://schemas.microsoft.com/office/powerpoint/2010/main" val="2612302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2ACC0EC-28EA-41B9-94BB-ABF98BD4925B}"/>
              </a:ext>
            </a:extLst>
          </p:cNvPr>
          <p:cNvSpPr>
            <a:spLocks noGrp="1" noChangeArrowheads="1"/>
          </p:cNvSpPr>
          <p:nvPr>
            <p:ph type="title"/>
          </p:nvPr>
        </p:nvSpPr>
        <p:spPr>
          <a:xfrm>
            <a:off x="1783975" y="738289"/>
            <a:ext cx="8283389" cy="682625"/>
          </a:xfrm>
        </p:spPr>
        <p:txBody>
          <a:bodyPr>
            <a:normAutofit fontScale="90000"/>
          </a:bodyPr>
          <a:lstStyle/>
          <a:p>
            <a:pPr algn="ctr" eaLnBrk="1" hangingPunct="1"/>
            <a:r>
              <a:rPr lang="es-ES_tradnl" altLang="es-ES" sz="3200" dirty="0"/>
              <a:t>Guías de aprendizaje Y TRABAJOS GRUPALES</a:t>
            </a:r>
            <a:endParaRPr lang="es-ES" altLang="es-ES" sz="3200" dirty="0"/>
          </a:p>
        </p:txBody>
      </p:sp>
      <p:sp>
        <p:nvSpPr>
          <p:cNvPr id="9219" name="Rectangle 3" descr="Rectangle: Click to edit Master text styles&#10;Second level&#10;Third level&#10;Fourth level&#10;Fifth level">
            <a:extLst>
              <a:ext uri="{FF2B5EF4-FFF2-40B4-BE49-F238E27FC236}">
                <a16:creationId xmlns:a16="http://schemas.microsoft.com/office/drawing/2014/main" id="{64AA30A6-27E9-427C-977E-DA93C1A4C526}"/>
              </a:ext>
            </a:extLst>
          </p:cNvPr>
          <p:cNvSpPr>
            <a:spLocks noGrp="1" noChangeArrowheads="1"/>
          </p:cNvSpPr>
          <p:nvPr>
            <p:ph type="body" idx="1"/>
          </p:nvPr>
        </p:nvSpPr>
        <p:spPr>
          <a:xfrm>
            <a:off x="707985" y="2045464"/>
            <a:ext cx="10776030" cy="4391025"/>
          </a:xfrm>
        </p:spPr>
        <p:txBody>
          <a:bodyPr>
            <a:normAutofit lnSpcReduction="10000"/>
          </a:bodyPr>
          <a:lstStyle/>
          <a:p>
            <a:pPr marL="0" indent="0" eaLnBrk="1" hangingPunct="1">
              <a:lnSpc>
                <a:spcPct val="80000"/>
              </a:lnSpc>
              <a:buNone/>
            </a:pPr>
            <a:r>
              <a:rPr lang="es-ES" altLang="es-ES" sz="2400" dirty="0"/>
              <a:t>En cada unidad se utilizarán, según el tema a abordar, guías de abordaje bibliográfico, guías para trabajos prácticos, monografías, clases especiales y exposiciones.</a:t>
            </a:r>
          </a:p>
          <a:p>
            <a:pPr marL="0" indent="0" eaLnBrk="1" hangingPunct="1">
              <a:lnSpc>
                <a:spcPct val="80000"/>
              </a:lnSpc>
              <a:buNone/>
            </a:pPr>
            <a:endParaRPr lang="es-ES" altLang="es-ES" sz="2400" dirty="0"/>
          </a:p>
          <a:p>
            <a:pPr marL="0" indent="0" eaLnBrk="1" hangingPunct="1">
              <a:lnSpc>
                <a:spcPct val="80000"/>
              </a:lnSpc>
              <a:buNone/>
            </a:pPr>
            <a:r>
              <a:rPr lang="es-ES_tradnl" altLang="es-ES" sz="2400" dirty="0"/>
              <a:t>Consideraciones sobre las presentaciones de los trabajos prácticos grupales.</a:t>
            </a:r>
          </a:p>
          <a:p>
            <a:pPr marL="0" indent="0" eaLnBrk="1" hangingPunct="1">
              <a:lnSpc>
                <a:spcPct val="80000"/>
              </a:lnSpc>
              <a:buNone/>
            </a:pPr>
            <a:r>
              <a:rPr lang="es-ES_tradnl" altLang="es-ES" sz="2400" b="1" dirty="0"/>
              <a:t>Deberá presentarse una carpeta por cada trabajo que incluya</a:t>
            </a:r>
            <a:r>
              <a:rPr lang="es-ES_tradnl" altLang="es-ES" sz="2400" dirty="0"/>
              <a:t>:</a:t>
            </a:r>
          </a:p>
          <a:p>
            <a:pPr lvl="1">
              <a:lnSpc>
                <a:spcPct val="80000"/>
              </a:lnSpc>
              <a:buFontTx/>
              <a:buChar char="•"/>
            </a:pPr>
            <a:r>
              <a:rPr lang="es-ES" altLang="es-ES" sz="2200" dirty="0"/>
              <a:t>Carátula: nombre de la universidad, nombre de la facultad, nombre de la materia, número y nombre del trabajo práctico, número de versión del trabajo práctico, nombre de los integrantes del grupo y fecha de entrega.. </a:t>
            </a:r>
          </a:p>
          <a:p>
            <a:pPr lvl="1">
              <a:lnSpc>
                <a:spcPct val="80000"/>
              </a:lnSpc>
              <a:buFontTx/>
              <a:buChar char="•"/>
            </a:pPr>
            <a:r>
              <a:rPr lang="es-ES" altLang="es-ES" sz="2200" dirty="0"/>
              <a:t>Objetivo del trabajo práctico.</a:t>
            </a:r>
          </a:p>
          <a:p>
            <a:pPr lvl="1">
              <a:lnSpc>
                <a:spcPct val="80000"/>
              </a:lnSpc>
              <a:buFontTx/>
              <a:buChar char="•"/>
            </a:pPr>
            <a:r>
              <a:rPr lang="es-ES" altLang="es-ES" sz="2200" dirty="0"/>
              <a:t>Índice: Cuando por la extensión del trabajo se justifique.</a:t>
            </a:r>
          </a:p>
          <a:p>
            <a:pPr lvl="1">
              <a:lnSpc>
                <a:spcPct val="80000"/>
              </a:lnSpc>
              <a:buFontTx/>
              <a:buChar char="•"/>
            </a:pPr>
            <a:r>
              <a:rPr lang="es-ES" altLang="es-ES" sz="2200" dirty="0"/>
              <a:t>Contenido: Desarrollo del trabajo.</a:t>
            </a:r>
          </a:p>
          <a:p>
            <a:pPr lvl="1">
              <a:lnSpc>
                <a:spcPct val="80000"/>
              </a:lnSpc>
              <a:buFontTx/>
              <a:buChar char="•"/>
            </a:pPr>
            <a:r>
              <a:rPr lang="es-ES" altLang="es-ES" sz="2200" dirty="0"/>
              <a:t>Bibliografía: Libros, artículos, páginas web, etc.</a:t>
            </a:r>
          </a:p>
        </p:txBody>
      </p:sp>
      <p:sp>
        <p:nvSpPr>
          <p:cNvPr id="4" name="CuadroTexto 3">
            <a:extLst>
              <a:ext uri="{FF2B5EF4-FFF2-40B4-BE49-F238E27FC236}">
                <a16:creationId xmlns:a16="http://schemas.microsoft.com/office/drawing/2014/main" id="{5C87EFF5-2DCA-4F3E-BC45-A66F8177784F}"/>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2ACC0EC-28EA-41B9-94BB-ABF98BD4925B}"/>
              </a:ext>
            </a:extLst>
          </p:cNvPr>
          <p:cNvSpPr>
            <a:spLocks noGrp="1" noChangeArrowheads="1"/>
          </p:cNvSpPr>
          <p:nvPr>
            <p:ph type="title"/>
          </p:nvPr>
        </p:nvSpPr>
        <p:spPr>
          <a:xfrm>
            <a:off x="2209800" y="738289"/>
            <a:ext cx="7772400" cy="682625"/>
          </a:xfrm>
        </p:spPr>
        <p:txBody>
          <a:bodyPr/>
          <a:lstStyle/>
          <a:p>
            <a:pPr algn="ctr" eaLnBrk="1" hangingPunct="1"/>
            <a:r>
              <a:rPr lang="es-ES_tradnl" altLang="es-ES" sz="3200" dirty="0"/>
              <a:t>Trabajo de investigación</a:t>
            </a:r>
            <a:endParaRPr lang="es-ES" altLang="es-ES" sz="3200" dirty="0"/>
          </a:p>
        </p:txBody>
      </p:sp>
      <p:sp>
        <p:nvSpPr>
          <p:cNvPr id="9219" name="Rectangle 3" descr="Rectangle: Click to edit Master text styles&#10;Second level&#10;Third level&#10;Fourth level&#10;Fifth level">
            <a:extLst>
              <a:ext uri="{FF2B5EF4-FFF2-40B4-BE49-F238E27FC236}">
                <a16:creationId xmlns:a16="http://schemas.microsoft.com/office/drawing/2014/main" id="{64AA30A6-27E9-427C-977E-DA93C1A4C526}"/>
              </a:ext>
            </a:extLst>
          </p:cNvPr>
          <p:cNvSpPr>
            <a:spLocks noGrp="1" noChangeArrowheads="1"/>
          </p:cNvSpPr>
          <p:nvPr>
            <p:ph type="body" idx="1"/>
          </p:nvPr>
        </p:nvSpPr>
        <p:spPr>
          <a:xfrm>
            <a:off x="707985" y="2045464"/>
            <a:ext cx="10776030" cy="4391025"/>
          </a:xfrm>
        </p:spPr>
        <p:txBody>
          <a:bodyPr>
            <a:normAutofit/>
          </a:bodyPr>
          <a:lstStyle/>
          <a:p>
            <a:pPr marL="0" indent="0" eaLnBrk="1" hangingPunct="1">
              <a:lnSpc>
                <a:spcPct val="80000"/>
              </a:lnSpc>
              <a:buNone/>
            </a:pPr>
            <a:r>
              <a:rPr lang="es-ES" altLang="es-ES" sz="2400" dirty="0"/>
              <a:t>Cada grupo elaborará un trabajo sobre el estado del arte sobre un tema relacionado con la materia.</a:t>
            </a:r>
          </a:p>
          <a:p>
            <a:pPr marL="0" indent="0" eaLnBrk="1" hangingPunct="1">
              <a:lnSpc>
                <a:spcPct val="80000"/>
              </a:lnSpc>
              <a:buNone/>
            </a:pPr>
            <a:r>
              <a:rPr lang="es-ES" altLang="es-ES" sz="2400" dirty="0"/>
              <a:t>La extensión del trabajo no debe exceder las 15 páginas (Times New </a:t>
            </a:r>
            <a:r>
              <a:rPr lang="es-ES" altLang="es-ES" sz="2400" dirty="0" err="1"/>
              <a:t>Roman</a:t>
            </a:r>
            <a:r>
              <a:rPr lang="es-ES" altLang="es-ES" sz="2400" dirty="0"/>
              <a:t> 12,  Ver material adjunto)</a:t>
            </a:r>
          </a:p>
          <a:p>
            <a:pPr marL="0" indent="0" eaLnBrk="1" hangingPunct="1">
              <a:lnSpc>
                <a:spcPct val="80000"/>
              </a:lnSpc>
              <a:buNone/>
            </a:pPr>
            <a:r>
              <a:rPr lang="es-ES" altLang="es-ES" sz="2400" dirty="0"/>
              <a:t>El trabajo será expuesto por todos los/as alumnos/as (el orden será sorteado el día de la exposición, ver material adjunto)</a:t>
            </a:r>
          </a:p>
          <a:p>
            <a:pPr marL="0" indent="0" eaLnBrk="1" hangingPunct="1">
              <a:lnSpc>
                <a:spcPct val="80000"/>
              </a:lnSpc>
              <a:buNone/>
            </a:pPr>
            <a:r>
              <a:rPr lang="es-ES" altLang="es-ES" sz="2400" dirty="0"/>
              <a:t>Cada grupo será evaluado, utilizando una planilla suministrada por la cátedra, por todos los demás grupos.</a:t>
            </a:r>
          </a:p>
          <a:p>
            <a:pPr marL="0" indent="0" eaLnBrk="1" hangingPunct="1">
              <a:lnSpc>
                <a:spcPct val="80000"/>
              </a:lnSpc>
              <a:buNone/>
            </a:pPr>
            <a:r>
              <a:rPr lang="es-ES" altLang="es-ES" sz="2400" dirty="0"/>
              <a:t>Los contenidos de todos los trabajos presentados y expuestos serán evaluados en el examen final.</a:t>
            </a:r>
          </a:p>
        </p:txBody>
      </p:sp>
      <p:sp>
        <p:nvSpPr>
          <p:cNvPr id="4" name="CuadroTexto 3">
            <a:extLst>
              <a:ext uri="{FF2B5EF4-FFF2-40B4-BE49-F238E27FC236}">
                <a16:creationId xmlns:a16="http://schemas.microsoft.com/office/drawing/2014/main" id="{5C87EFF5-2DCA-4F3E-BC45-A66F8177784F}"/>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extLst>
      <p:ext uri="{BB962C8B-B14F-4D97-AF65-F5344CB8AC3E}">
        <p14:creationId xmlns:p14="http://schemas.microsoft.com/office/powerpoint/2010/main" val="4259404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EB91E79-F519-4B3F-8C67-B8513C9E9E9E}"/>
              </a:ext>
            </a:extLst>
          </p:cNvPr>
          <p:cNvSpPr>
            <a:spLocks noGrp="1" noChangeArrowheads="1"/>
          </p:cNvSpPr>
          <p:nvPr>
            <p:ph type="title"/>
          </p:nvPr>
        </p:nvSpPr>
        <p:spPr>
          <a:xfrm>
            <a:off x="2209799" y="781211"/>
            <a:ext cx="7772400" cy="755650"/>
          </a:xfrm>
        </p:spPr>
        <p:txBody>
          <a:bodyPr/>
          <a:lstStyle/>
          <a:p>
            <a:pPr algn="ctr" eaLnBrk="1" hangingPunct="1"/>
            <a:r>
              <a:rPr lang="es-ES_tradnl" altLang="es-ES" sz="3200" dirty="0"/>
              <a:t>Fundamentos</a:t>
            </a:r>
            <a:endParaRPr lang="es-ES" altLang="es-ES" sz="3200" dirty="0"/>
          </a:p>
        </p:txBody>
      </p:sp>
      <p:sp>
        <p:nvSpPr>
          <p:cNvPr id="7171" name="Rectangle 3" descr="Rectangle: Click to edit Master text styles&#10;Second level&#10;Third level&#10;Fourth level&#10;Fifth level">
            <a:extLst>
              <a:ext uri="{FF2B5EF4-FFF2-40B4-BE49-F238E27FC236}">
                <a16:creationId xmlns:a16="http://schemas.microsoft.com/office/drawing/2014/main" id="{DB3489A2-2D83-4220-9CB0-FB77E828F9A4}"/>
              </a:ext>
            </a:extLst>
          </p:cNvPr>
          <p:cNvSpPr>
            <a:spLocks noGrp="1" noChangeArrowheads="1"/>
          </p:cNvSpPr>
          <p:nvPr>
            <p:ph type="body" idx="1"/>
          </p:nvPr>
        </p:nvSpPr>
        <p:spPr/>
        <p:txBody>
          <a:bodyPr>
            <a:normAutofit fontScale="92500" lnSpcReduction="20000"/>
          </a:bodyPr>
          <a:lstStyle/>
          <a:p>
            <a:pPr eaLnBrk="1" hangingPunct="1">
              <a:lnSpc>
                <a:spcPct val="90000"/>
              </a:lnSpc>
              <a:buFont typeface="Wingdings" panose="05000000000000000000" pitchFamily="2" charset="2"/>
              <a:buNone/>
            </a:pPr>
            <a:r>
              <a:rPr lang="es-ES_tradnl" altLang="es-ES" sz="2400" dirty="0"/>
              <a:t>Esta asignatura contribuye, desde la perspectiva de los sistemas en general, a la comprensión del ámbito donde se desarrollan los sistemas de información.</a:t>
            </a:r>
          </a:p>
          <a:p>
            <a:pPr eaLnBrk="1" hangingPunct="1">
              <a:lnSpc>
                <a:spcPct val="90000"/>
              </a:lnSpc>
              <a:buFont typeface="Wingdings" panose="05000000000000000000" pitchFamily="2" charset="2"/>
              <a:buNone/>
            </a:pPr>
            <a:endParaRPr lang="es-ES_tradnl" altLang="es-ES" sz="2400" dirty="0"/>
          </a:p>
          <a:p>
            <a:pPr eaLnBrk="1" hangingPunct="1">
              <a:lnSpc>
                <a:spcPct val="90000"/>
              </a:lnSpc>
              <a:buFont typeface="Wingdings" panose="05000000000000000000" pitchFamily="2" charset="2"/>
              <a:buNone/>
            </a:pPr>
            <a:r>
              <a:rPr lang="es-ES_tradnl" altLang="es-ES" sz="2400" dirty="0"/>
              <a:t>A través de la construcción de sus modelos de representación abstractos, el alumno comprende el concepto de sistemas de información, entendido como el ámbito donde desarrollar sus actividades profesionales y cuente con las herramientas que le permitan modelarlo desde diversos puntos de vista.</a:t>
            </a:r>
          </a:p>
          <a:p>
            <a:pPr eaLnBrk="1" hangingPunct="1">
              <a:lnSpc>
                <a:spcPct val="90000"/>
              </a:lnSpc>
              <a:buFont typeface="Wingdings" panose="05000000000000000000" pitchFamily="2" charset="2"/>
              <a:buNone/>
            </a:pPr>
            <a:endParaRPr lang="es-ES_tradnl" altLang="es-ES" sz="2400" dirty="0"/>
          </a:p>
          <a:p>
            <a:pPr eaLnBrk="1" hangingPunct="1">
              <a:lnSpc>
                <a:spcPct val="90000"/>
              </a:lnSpc>
              <a:buFont typeface="Wingdings" panose="05000000000000000000" pitchFamily="2" charset="2"/>
              <a:buNone/>
            </a:pPr>
            <a:r>
              <a:rPr lang="es-ES_tradnl" altLang="es-ES" sz="2400" b="1" dirty="0"/>
              <a:t>Objetivo de la materia:  </a:t>
            </a:r>
            <a:r>
              <a:rPr lang="es-ES_tradnl" altLang="es-ES" sz="2400" dirty="0"/>
              <a:t>establecer las bases que le permitan comprender, posteriormente, los nuevos paradigmas de modelado mediante una incorporación gradual de conceptos que se irán haciendo mas complejos en asignaturas posteriores.</a:t>
            </a:r>
            <a:endParaRPr lang="es-ES_tradnl" altLang="es-ES" sz="2400" b="1" dirty="0"/>
          </a:p>
          <a:p>
            <a:pPr eaLnBrk="1" hangingPunct="1">
              <a:lnSpc>
                <a:spcPct val="90000"/>
              </a:lnSpc>
              <a:buFont typeface="Wingdings" panose="05000000000000000000" pitchFamily="2" charset="2"/>
              <a:buNone/>
            </a:pPr>
            <a:r>
              <a:rPr lang="es-ES_tradnl" altLang="es-ES" sz="2400" dirty="0"/>
              <a:t> </a:t>
            </a:r>
            <a:endParaRPr lang="es-ES" altLang="es-ES" sz="2400" dirty="0"/>
          </a:p>
        </p:txBody>
      </p:sp>
      <p:sp>
        <p:nvSpPr>
          <p:cNvPr id="4" name="CuadroTexto 3">
            <a:extLst>
              <a:ext uri="{FF2B5EF4-FFF2-40B4-BE49-F238E27FC236}">
                <a16:creationId xmlns:a16="http://schemas.microsoft.com/office/drawing/2014/main" id="{3EC7A239-2DB2-47F0-A387-B0B75E598424}"/>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2ACC0EC-28EA-41B9-94BB-ABF98BD4925B}"/>
              </a:ext>
            </a:extLst>
          </p:cNvPr>
          <p:cNvSpPr>
            <a:spLocks noGrp="1" noChangeArrowheads="1"/>
          </p:cNvSpPr>
          <p:nvPr>
            <p:ph type="title"/>
          </p:nvPr>
        </p:nvSpPr>
        <p:spPr>
          <a:xfrm>
            <a:off x="2209800" y="738289"/>
            <a:ext cx="7772400" cy="682625"/>
          </a:xfrm>
        </p:spPr>
        <p:txBody>
          <a:bodyPr/>
          <a:lstStyle/>
          <a:p>
            <a:pPr algn="ctr" eaLnBrk="1" hangingPunct="1"/>
            <a:r>
              <a:rPr lang="es-ES_tradnl" altLang="es-ES" sz="3200" dirty="0"/>
              <a:t>Trabajo Práctico FINAL</a:t>
            </a:r>
            <a:endParaRPr lang="es-ES" altLang="es-ES" sz="3200" dirty="0"/>
          </a:p>
        </p:txBody>
      </p:sp>
      <p:sp>
        <p:nvSpPr>
          <p:cNvPr id="9219" name="Rectangle 3" descr="Rectangle: Click to edit Master text styles&#10;Second level&#10;Third level&#10;Fourth level&#10;Fifth level">
            <a:extLst>
              <a:ext uri="{FF2B5EF4-FFF2-40B4-BE49-F238E27FC236}">
                <a16:creationId xmlns:a16="http://schemas.microsoft.com/office/drawing/2014/main" id="{64AA30A6-27E9-427C-977E-DA93C1A4C526}"/>
              </a:ext>
            </a:extLst>
          </p:cNvPr>
          <p:cNvSpPr>
            <a:spLocks noGrp="1" noChangeArrowheads="1"/>
          </p:cNvSpPr>
          <p:nvPr>
            <p:ph type="body" idx="1"/>
          </p:nvPr>
        </p:nvSpPr>
        <p:spPr>
          <a:xfrm>
            <a:off x="707984" y="1465746"/>
            <a:ext cx="10973027" cy="4930589"/>
          </a:xfrm>
        </p:spPr>
        <p:txBody>
          <a:bodyPr>
            <a:normAutofit fontScale="92500" lnSpcReduction="10000"/>
          </a:bodyPr>
          <a:lstStyle/>
          <a:p>
            <a:pPr marL="0" indent="0" eaLnBrk="1" hangingPunct="1">
              <a:lnSpc>
                <a:spcPct val="80000"/>
              </a:lnSpc>
              <a:buNone/>
            </a:pPr>
            <a:endParaRPr lang="es-ES" altLang="es-ES" sz="2400" dirty="0"/>
          </a:p>
          <a:p>
            <a:pPr marL="0" indent="0" eaLnBrk="1" hangingPunct="1">
              <a:lnSpc>
                <a:spcPct val="80000"/>
              </a:lnSpc>
              <a:buNone/>
            </a:pPr>
            <a:r>
              <a:rPr lang="es-ES" altLang="es-ES" sz="2400" dirty="0"/>
              <a:t>Cada equipo de </a:t>
            </a:r>
            <a:r>
              <a:rPr lang="es-ES" altLang="es-ES" sz="2400" b="1" dirty="0"/>
              <a:t>no más de 3 alumnos/as</a:t>
            </a:r>
            <a:r>
              <a:rPr lang="es-ES" altLang="es-ES" sz="2400" dirty="0"/>
              <a:t> desarrollará, a partir de un sistema de información elegido, lo siguientes puntos de la plantilla TP Final MDS I. Esta plantilla corresponde a un extracto del trabajo final solicitado en las materias que articulan con MDS I.</a:t>
            </a:r>
          </a:p>
          <a:p>
            <a:pPr lvl="1">
              <a:lnSpc>
                <a:spcPct val="80000"/>
              </a:lnSpc>
              <a:buFont typeface="Arial" panose="020B0604020202020204" pitchFamily="34" charset="0"/>
              <a:buChar char="•"/>
            </a:pPr>
            <a:r>
              <a:rPr lang="es-ES" altLang="es-ES" sz="2200" dirty="0"/>
              <a:t>Diseñará, en el nivel conceptual, usando el modelo ER.</a:t>
            </a:r>
          </a:p>
          <a:p>
            <a:pPr lvl="1">
              <a:lnSpc>
                <a:spcPct val="80000"/>
              </a:lnSpc>
              <a:buFont typeface="Arial" panose="020B0604020202020204" pitchFamily="34" charset="0"/>
              <a:buChar char="•"/>
            </a:pPr>
            <a:r>
              <a:rPr lang="es-ES" altLang="es-ES" sz="2200" dirty="0"/>
              <a:t>El modelo lógico resultante lo expresará mediante tablas expresadas en SQL.</a:t>
            </a:r>
          </a:p>
          <a:p>
            <a:pPr lvl="1">
              <a:lnSpc>
                <a:spcPct val="80000"/>
              </a:lnSpc>
              <a:buFont typeface="Arial" panose="020B0604020202020204" pitchFamily="34" charset="0"/>
              <a:buChar char="•"/>
            </a:pPr>
            <a:r>
              <a:rPr lang="es-ES" altLang="es-ES" sz="2200" dirty="0"/>
              <a:t>Desarrollará un conjunto de 15 casos de uso, de los cuales 5 serán especificados en detalle.</a:t>
            </a:r>
          </a:p>
          <a:p>
            <a:pPr lvl="1">
              <a:lnSpc>
                <a:spcPct val="80000"/>
              </a:lnSpc>
              <a:buFont typeface="Arial" panose="020B0604020202020204" pitchFamily="34" charset="0"/>
              <a:buChar char="•"/>
            </a:pPr>
            <a:r>
              <a:rPr lang="es-ES" altLang="es-ES" sz="2200" dirty="0"/>
              <a:t>Desarrollará el modelo de dominio.</a:t>
            </a:r>
          </a:p>
          <a:p>
            <a:pPr lvl="1">
              <a:lnSpc>
                <a:spcPct val="80000"/>
              </a:lnSpc>
              <a:buFont typeface="Arial" panose="020B0604020202020204" pitchFamily="34" charset="0"/>
              <a:buChar char="•"/>
            </a:pPr>
            <a:r>
              <a:rPr lang="es-ES" altLang="es-ES" sz="2200" dirty="0"/>
              <a:t>Los casos de uso serán retomados en Metodología de Desarrollo de Sistemas II.</a:t>
            </a:r>
          </a:p>
          <a:p>
            <a:pPr lvl="1">
              <a:lnSpc>
                <a:spcPct val="80000"/>
              </a:lnSpc>
              <a:buFont typeface="Arial" panose="020B0604020202020204" pitchFamily="34" charset="0"/>
              <a:buChar char="•"/>
            </a:pPr>
            <a:r>
              <a:rPr lang="es-ES" altLang="es-ES" sz="2200" dirty="0"/>
              <a:t>El trabajo práctico será continuado en Metodología de Desarrollo de Sistemas II y, luego, en Trabajo de Campo I y Trabajo de Diploma</a:t>
            </a:r>
          </a:p>
          <a:p>
            <a:pPr lvl="1">
              <a:lnSpc>
                <a:spcPct val="80000"/>
              </a:lnSpc>
              <a:buFont typeface="Arial" panose="020B0604020202020204" pitchFamily="34" charset="0"/>
              <a:buChar char="•"/>
            </a:pPr>
            <a:r>
              <a:rPr lang="es-ES" altLang="es-ES" sz="2200" dirty="0"/>
              <a:t>Deberá completar las Rúbricas solicitadas</a:t>
            </a:r>
          </a:p>
          <a:p>
            <a:pPr marL="0" indent="0" algn="ctr" eaLnBrk="1" hangingPunct="1">
              <a:lnSpc>
                <a:spcPct val="80000"/>
              </a:lnSpc>
              <a:buNone/>
            </a:pPr>
            <a:r>
              <a:rPr lang="es-ES" altLang="es-ES" sz="2400" b="1" dirty="0"/>
              <a:t>El trabajo práctico final será entregado en la fecha de examen final y será condición ineludible para rendir dicha evaluación, independientemente de la aprobación de los exámenes parciales.</a:t>
            </a:r>
          </a:p>
        </p:txBody>
      </p:sp>
      <p:sp>
        <p:nvSpPr>
          <p:cNvPr id="4" name="CuadroTexto 3">
            <a:extLst>
              <a:ext uri="{FF2B5EF4-FFF2-40B4-BE49-F238E27FC236}">
                <a16:creationId xmlns:a16="http://schemas.microsoft.com/office/drawing/2014/main" id="{5C87EFF5-2DCA-4F3E-BC45-A66F8177784F}"/>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extLst>
      <p:ext uri="{BB962C8B-B14F-4D97-AF65-F5344CB8AC3E}">
        <p14:creationId xmlns:p14="http://schemas.microsoft.com/office/powerpoint/2010/main" val="1380919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808789" y="1492529"/>
            <a:ext cx="6574422" cy="1384995"/>
          </a:xfrm>
          <a:prstGeom prst="rect">
            <a:avLst/>
          </a:prstGeom>
          <a:noFill/>
        </p:spPr>
        <p:txBody>
          <a:bodyPr wrap="square" rtlCol="0">
            <a:spAutoFit/>
          </a:bodyPr>
          <a:lstStyle/>
          <a:p>
            <a:pPr algn="ctr"/>
            <a:r>
              <a:rPr lang="es-AR" sz="4800" b="1" dirty="0">
                <a:solidFill>
                  <a:schemeClr val="bg1"/>
                </a:solidFill>
              </a:rPr>
              <a:t>Bibliografía</a:t>
            </a:r>
            <a:endParaRPr lang="es-AR" sz="4800" dirty="0">
              <a:solidFill>
                <a:schemeClr val="bg1"/>
              </a:solidFill>
            </a:endParaRPr>
          </a:p>
          <a:p>
            <a:endParaRPr lang="es-AR" b="1" dirty="0">
              <a:solidFill>
                <a:schemeClr val="bg1"/>
              </a:solidFill>
            </a:endParaRPr>
          </a:p>
          <a:p>
            <a:endParaRPr lang="es-AR" dirty="0"/>
          </a:p>
        </p:txBody>
      </p:sp>
    </p:spTree>
    <p:extLst>
      <p:ext uri="{BB962C8B-B14F-4D97-AF65-F5344CB8AC3E}">
        <p14:creationId xmlns:p14="http://schemas.microsoft.com/office/powerpoint/2010/main" val="2079924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2ACC0EC-28EA-41B9-94BB-ABF98BD4925B}"/>
              </a:ext>
            </a:extLst>
          </p:cNvPr>
          <p:cNvSpPr>
            <a:spLocks noGrp="1" noChangeArrowheads="1"/>
          </p:cNvSpPr>
          <p:nvPr>
            <p:ph type="title"/>
          </p:nvPr>
        </p:nvSpPr>
        <p:spPr>
          <a:xfrm>
            <a:off x="2209800" y="738289"/>
            <a:ext cx="7772400" cy="682625"/>
          </a:xfrm>
        </p:spPr>
        <p:txBody>
          <a:bodyPr/>
          <a:lstStyle/>
          <a:p>
            <a:pPr algn="ctr" eaLnBrk="1" hangingPunct="1"/>
            <a:r>
              <a:rPr lang="es-ES_tradnl" altLang="es-ES" sz="3200" dirty="0"/>
              <a:t>Bibliografía</a:t>
            </a:r>
            <a:endParaRPr lang="es-ES" altLang="es-ES" sz="3200" dirty="0"/>
          </a:p>
        </p:txBody>
      </p:sp>
      <p:sp>
        <p:nvSpPr>
          <p:cNvPr id="9219" name="Rectangle 3" descr="Rectangle: Click to edit Master text styles&#10;Second level&#10;Third level&#10;Fourth level&#10;Fifth level">
            <a:extLst>
              <a:ext uri="{FF2B5EF4-FFF2-40B4-BE49-F238E27FC236}">
                <a16:creationId xmlns:a16="http://schemas.microsoft.com/office/drawing/2014/main" id="{64AA30A6-27E9-427C-977E-DA93C1A4C526}"/>
              </a:ext>
            </a:extLst>
          </p:cNvPr>
          <p:cNvSpPr>
            <a:spLocks noGrp="1" noChangeArrowheads="1"/>
          </p:cNvSpPr>
          <p:nvPr>
            <p:ph type="body" idx="1"/>
          </p:nvPr>
        </p:nvSpPr>
        <p:spPr>
          <a:xfrm>
            <a:off x="707985" y="2045464"/>
            <a:ext cx="10776030" cy="4391025"/>
          </a:xfrm>
        </p:spPr>
        <p:txBody>
          <a:bodyPr>
            <a:normAutofit fontScale="92500" lnSpcReduction="10000"/>
          </a:bodyPr>
          <a:lstStyle/>
          <a:p>
            <a:pPr eaLnBrk="1" hangingPunct="1">
              <a:lnSpc>
                <a:spcPct val="80000"/>
              </a:lnSpc>
              <a:buFontTx/>
              <a:buChar char="•"/>
            </a:pPr>
            <a:r>
              <a:rPr lang="es-ES" altLang="es-ES" sz="2400" dirty="0" err="1"/>
              <a:t>Elmasri</a:t>
            </a:r>
            <a:r>
              <a:rPr lang="es-ES" altLang="es-ES" sz="2400" dirty="0"/>
              <a:t> R., </a:t>
            </a:r>
            <a:r>
              <a:rPr lang="es-ES" altLang="es-ES" sz="2400" dirty="0" err="1"/>
              <a:t>Navathe</a:t>
            </a:r>
            <a:r>
              <a:rPr lang="es-ES" altLang="es-ES" sz="2400" dirty="0"/>
              <a:t> S. </a:t>
            </a:r>
            <a:r>
              <a:rPr lang="es-ES" altLang="es-ES" sz="2400" b="1" dirty="0"/>
              <a:t>Sistemas de Base de Datos. </a:t>
            </a:r>
            <a:r>
              <a:rPr lang="es-ES" altLang="es-ES" sz="2400" dirty="0"/>
              <a:t>2</a:t>
            </a:r>
            <a:r>
              <a:rPr lang="es-ES" altLang="es-ES" sz="2400" baseline="30000" dirty="0"/>
              <a:t>a </a:t>
            </a:r>
            <a:r>
              <a:rPr lang="es-ES" altLang="es-ES" sz="2400" dirty="0"/>
              <a:t>ed. USA:  </a:t>
            </a:r>
            <a:r>
              <a:rPr lang="es-ES" altLang="es-ES" sz="2400" dirty="0" err="1"/>
              <a:t>Addinson</a:t>
            </a:r>
            <a:r>
              <a:rPr lang="es-ES" altLang="es-ES" sz="2400" dirty="0"/>
              <a:t>-Wesley Iberoamericana; 1997.</a:t>
            </a:r>
          </a:p>
          <a:p>
            <a:pPr eaLnBrk="1" hangingPunct="1">
              <a:lnSpc>
                <a:spcPct val="80000"/>
              </a:lnSpc>
              <a:buFontTx/>
              <a:buChar char="•"/>
            </a:pPr>
            <a:r>
              <a:rPr lang="es-ES" altLang="es-ES" sz="2400" dirty="0"/>
              <a:t>Neil C. G. </a:t>
            </a:r>
            <a:r>
              <a:rPr lang="es-ES" altLang="es-ES" sz="2400" b="1" dirty="0"/>
              <a:t>Análisis de Sistemas – un enfoque conceptual – </a:t>
            </a:r>
            <a:r>
              <a:rPr lang="es-ES" altLang="es-ES" sz="2400" dirty="0"/>
              <a:t>Buenos Aires, UAI 2002.</a:t>
            </a:r>
          </a:p>
          <a:p>
            <a:pPr eaLnBrk="1" hangingPunct="1">
              <a:lnSpc>
                <a:spcPct val="80000"/>
              </a:lnSpc>
              <a:buFontTx/>
              <a:buChar char="•"/>
            </a:pPr>
            <a:r>
              <a:rPr lang="es-ES" altLang="es-ES" sz="2400" dirty="0"/>
              <a:t>Pressman R. S. </a:t>
            </a:r>
            <a:r>
              <a:rPr lang="es-ES" altLang="es-ES" sz="2400" b="1" dirty="0"/>
              <a:t>Ingeniería de Software. Un enfoque práctico. </a:t>
            </a:r>
            <a:r>
              <a:rPr lang="es-ES" altLang="es-ES" sz="2400" dirty="0"/>
              <a:t>4</a:t>
            </a:r>
            <a:r>
              <a:rPr lang="es-ES" altLang="es-ES" sz="2400" baseline="30000" dirty="0"/>
              <a:t>a</a:t>
            </a:r>
            <a:r>
              <a:rPr lang="es-ES" altLang="es-ES" sz="2400" b="1" baseline="30000" dirty="0"/>
              <a:t> </a:t>
            </a:r>
            <a:r>
              <a:rPr lang="es-ES" altLang="es-ES" sz="2400" dirty="0"/>
              <a:t>ed. México: Mc Graw-Hill; 1998.</a:t>
            </a:r>
          </a:p>
          <a:p>
            <a:pPr eaLnBrk="1" hangingPunct="1">
              <a:lnSpc>
                <a:spcPct val="80000"/>
              </a:lnSpc>
              <a:buFontTx/>
              <a:buChar char="•"/>
            </a:pPr>
            <a:r>
              <a:rPr lang="es-ES" altLang="es-ES" sz="2400" dirty="0" err="1"/>
              <a:t>Yourdon</a:t>
            </a:r>
            <a:r>
              <a:rPr lang="es-ES" altLang="es-ES" sz="2400" dirty="0"/>
              <a:t> E. </a:t>
            </a:r>
            <a:r>
              <a:rPr lang="es-ES" altLang="es-ES" sz="2400" b="1" dirty="0"/>
              <a:t>Análisis Estructurado Moderno. </a:t>
            </a:r>
            <a:r>
              <a:rPr lang="es-ES" altLang="es-ES" sz="2400" dirty="0"/>
              <a:t>México: Prentice-Hall Hispanoamericana; 1993.</a:t>
            </a:r>
          </a:p>
          <a:p>
            <a:pPr eaLnBrk="1" hangingPunct="1">
              <a:lnSpc>
                <a:spcPct val="80000"/>
              </a:lnSpc>
              <a:buFontTx/>
              <a:buChar char="•"/>
            </a:pPr>
            <a:r>
              <a:rPr lang="es-ES" altLang="es-ES" sz="2400" dirty="0" err="1"/>
              <a:t>Larman</a:t>
            </a:r>
            <a:r>
              <a:rPr lang="es-ES" altLang="es-ES" sz="2400" dirty="0"/>
              <a:t>, Craig. </a:t>
            </a:r>
            <a:r>
              <a:rPr lang="es-ES" altLang="es-ES" sz="2400" b="1" dirty="0"/>
              <a:t>UML y patrones: una introducción al análisis y diseño orientado a objetos y al proceso unificado. </a:t>
            </a:r>
            <a:r>
              <a:rPr lang="es-ES" altLang="es-ES" sz="2400" dirty="0"/>
              <a:t>2</a:t>
            </a:r>
            <a:r>
              <a:rPr lang="es-ES" altLang="es-ES" sz="2400" baseline="30000" dirty="0"/>
              <a:t>a </a:t>
            </a:r>
            <a:r>
              <a:rPr lang="es-ES" altLang="es-ES" sz="2200" dirty="0"/>
              <a:t>ed. Madrid: Pearson, 2003,  </a:t>
            </a:r>
            <a:r>
              <a:rPr lang="es-ES" altLang="es-ES" sz="2200" dirty="0" err="1"/>
              <a:t>xxv</a:t>
            </a:r>
            <a:r>
              <a:rPr lang="es-ES" altLang="es-ES" sz="2200" dirty="0"/>
              <a:t>, 624 páginas.</a:t>
            </a:r>
          </a:p>
          <a:p>
            <a:pPr eaLnBrk="1" hangingPunct="1">
              <a:lnSpc>
                <a:spcPct val="80000"/>
              </a:lnSpc>
              <a:buFontTx/>
              <a:buChar char="•"/>
            </a:pPr>
            <a:r>
              <a:rPr lang="es-ES" altLang="es-ES" sz="2200" dirty="0"/>
              <a:t>Booch, Grady; Rumbaugh, James; Jacobson, Ivar. </a:t>
            </a:r>
            <a:r>
              <a:rPr lang="es-ES" altLang="es-ES" sz="2200" b="1" dirty="0"/>
              <a:t>El lenguaje unificado de modelado: guía del usuario. </a:t>
            </a:r>
            <a:r>
              <a:rPr lang="es-ES" altLang="es-ES" sz="2400" dirty="0"/>
              <a:t>2</a:t>
            </a:r>
            <a:r>
              <a:rPr lang="es-ES" altLang="es-ES" sz="2400" baseline="30000" dirty="0"/>
              <a:t>a </a:t>
            </a:r>
            <a:r>
              <a:rPr lang="es-ES" altLang="es-ES" sz="2200" dirty="0"/>
              <a:t>ed. Madrid; Addison Wesley Iberoamericana, 2006. </a:t>
            </a:r>
            <a:r>
              <a:rPr lang="es-ES" altLang="es-ES" sz="2200" dirty="0" err="1"/>
              <a:t>xix</a:t>
            </a:r>
            <a:r>
              <a:rPr lang="es-ES" altLang="es-ES" sz="2200" dirty="0"/>
              <a:t>, 527 páginas.</a:t>
            </a:r>
            <a:r>
              <a:rPr lang="es-ES" altLang="es-ES" sz="2400" baseline="30000" dirty="0"/>
              <a:t> </a:t>
            </a:r>
          </a:p>
          <a:p>
            <a:pPr eaLnBrk="1" hangingPunct="1">
              <a:lnSpc>
                <a:spcPct val="80000"/>
              </a:lnSpc>
              <a:buFontTx/>
              <a:buChar char="•"/>
            </a:pPr>
            <a:r>
              <a:rPr lang="es-ES" altLang="es-ES" sz="2400" dirty="0"/>
              <a:t>Cockburn A. (2001). </a:t>
            </a:r>
            <a:r>
              <a:rPr lang="es-ES" altLang="es-ES" sz="2400" b="1" dirty="0" err="1"/>
              <a:t>Writting</a:t>
            </a:r>
            <a:r>
              <a:rPr lang="es-ES" altLang="es-ES" sz="2400" b="1" dirty="0"/>
              <a:t> </a:t>
            </a:r>
            <a:r>
              <a:rPr lang="es-ES" altLang="es-ES" sz="2400" b="1" dirty="0" err="1"/>
              <a:t>Effectvie</a:t>
            </a:r>
            <a:r>
              <a:rPr lang="es-ES" altLang="es-ES" sz="2400" b="1" dirty="0"/>
              <a:t> Use Cases. </a:t>
            </a:r>
            <a:r>
              <a:rPr lang="es-ES" altLang="es-ES" sz="2400" dirty="0"/>
              <a:t>Boston, MA, USA: Addison-Wesley Longman </a:t>
            </a:r>
            <a:r>
              <a:rPr lang="es-ES" altLang="es-ES" sz="2400" dirty="0" err="1"/>
              <a:t>Publishin</a:t>
            </a:r>
            <a:r>
              <a:rPr lang="es-ES" altLang="es-ES" sz="2400" dirty="0"/>
              <a:t> Co, Inc. ISBN 0-201-70225-8</a:t>
            </a:r>
            <a:endParaRPr lang="es-ES" altLang="es-ES" sz="2400" b="1" dirty="0"/>
          </a:p>
          <a:p>
            <a:pPr eaLnBrk="1" hangingPunct="1">
              <a:lnSpc>
                <a:spcPct val="80000"/>
              </a:lnSpc>
              <a:buFontTx/>
              <a:buChar char="•"/>
            </a:pPr>
            <a:endParaRPr lang="es-ES" altLang="es-ES" sz="2400" baseline="30000" dirty="0"/>
          </a:p>
        </p:txBody>
      </p:sp>
      <p:sp>
        <p:nvSpPr>
          <p:cNvPr id="4" name="CuadroTexto 3">
            <a:extLst>
              <a:ext uri="{FF2B5EF4-FFF2-40B4-BE49-F238E27FC236}">
                <a16:creationId xmlns:a16="http://schemas.microsoft.com/office/drawing/2014/main" id="{5C87EFF5-2DCA-4F3E-BC45-A66F8177784F}"/>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extLst>
      <p:ext uri="{BB962C8B-B14F-4D97-AF65-F5344CB8AC3E}">
        <p14:creationId xmlns:p14="http://schemas.microsoft.com/office/powerpoint/2010/main" val="3565816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2ACC0EC-28EA-41B9-94BB-ABF98BD4925B}"/>
              </a:ext>
            </a:extLst>
          </p:cNvPr>
          <p:cNvSpPr>
            <a:spLocks noGrp="1" noChangeArrowheads="1"/>
          </p:cNvSpPr>
          <p:nvPr>
            <p:ph type="title"/>
          </p:nvPr>
        </p:nvSpPr>
        <p:spPr>
          <a:xfrm>
            <a:off x="2209800" y="738289"/>
            <a:ext cx="7772400" cy="682625"/>
          </a:xfrm>
        </p:spPr>
        <p:txBody>
          <a:bodyPr/>
          <a:lstStyle/>
          <a:p>
            <a:pPr algn="ctr" eaLnBrk="1" hangingPunct="1"/>
            <a:r>
              <a:rPr lang="es-ES_tradnl" altLang="es-ES" sz="3200" dirty="0"/>
              <a:t>Bibliografía Ampliatoria</a:t>
            </a:r>
            <a:endParaRPr lang="es-ES" altLang="es-ES" sz="3200" dirty="0"/>
          </a:p>
        </p:txBody>
      </p:sp>
      <p:sp>
        <p:nvSpPr>
          <p:cNvPr id="9219" name="Rectangle 3" descr="Rectangle: Click to edit Master text styles&#10;Second level&#10;Third level&#10;Fourth level&#10;Fifth level">
            <a:extLst>
              <a:ext uri="{FF2B5EF4-FFF2-40B4-BE49-F238E27FC236}">
                <a16:creationId xmlns:a16="http://schemas.microsoft.com/office/drawing/2014/main" id="{64AA30A6-27E9-427C-977E-DA93C1A4C526}"/>
              </a:ext>
            </a:extLst>
          </p:cNvPr>
          <p:cNvSpPr>
            <a:spLocks noGrp="1" noChangeArrowheads="1"/>
          </p:cNvSpPr>
          <p:nvPr>
            <p:ph type="body" idx="1"/>
          </p:nvPr>
        </p:nvSpPr>
        <p:spPr>
          <a:xfrm>
            <a:off x="707985" y="1713112"/>
            <a:ext cx="10776030" cy="4391025"/>
          </a:xfrm>
        </p:spPr>
        <p:txBody>
          <a:bodyPr>
            <a:normAutofit/>
          </a:bodyPr>
          <a:lstStyle/>
          <a:p>
            <a:pPr eaLnBrk="1" hangingPunct="1">
              <a:lnSpc>
                <a:spcPct val="80000"/>
              </a:lnSpc>
              <a:buFontTx/>
              <a:buChar char="•"/>
            </a:pPr>
            <a:r>
              <a:rPr lang="es-ES" altLang="es-ES" sz="2400" dirty="0" err="1"/>
              <a:t>Batini</a:t>
            </a:r>
            <a:r>
              <a:rPr lang="es-ES" altLang="es-ES" sz="2400" dirty="0"/>
              <a:t>, </a:t>
            </a:r>
            <a:r>
              <a:rPr lang="es-ES" altLang="es-ES" sz="2400" dirty="0" err="1"/>
              <a:t>Ceri</a:t>
            </a:r>
            <a:r>
              <a:rPr lang="es-ES" altLang="es-ES" sz="2400" dirty="0"/>
              <a:t>, </a:t>
            </a:r>
            <a:r>
              <a:rPr lang="es-ES" altLang="es-ES" sz="2400" dirty="0" err="1"/>
              <a:t>Navathe</a:t>
            </a:r>
            <a:r>
              <a:rPr lang="es-ES" altLang="es-ES" sz="2400" dirty="0"/>
              <a:t>. </a:t>
            </a:r>
            <a:r>
              <a:rPr lang="es-ES" altLang="es-ES" sz="2400" b="1" dirty="0"/>
              <a:t>Diseño Conceptual de Base de Datos: un enfoque de entidades-interrelaciones. </a:t>
            </a:r>
            <a:r>
              <a:rPr lang="es-ES" altLang="es-ES" sz="2400" dirty="0"/>
              <a:t>Addison-Wesley: 1994</a:t>
            </a:r>
          </a:p>
          <a:p>
            <a:pPr eaLnBrk="1" hangingPunct="1">
              <a:lnSpc>
                <a:spcPct val="80000"/>
              </a:lnSpc>
              <a:buFontTx/>
              <a:buChar char="•"/>
            </a:pPr>
            <a:r>
              <a:rPr lang="es-ES" altLang="es-ES" sz="2400" dirty="0"/>
              <a:t>C. Date. </a:t>
            </a:r>
            <a:r>
              <a:rPr lang="es-ES" altLang="es-ES" sz="2400" b="1" dirty="0"/>
              <a:t>Introducción a los Sistemas de Base de Datos</a:t>
            </a:r>
            <a:r>
              <a:rPr lang="es-ES" altLang="es-ES" sz="2400" dirty="0"/>
              <a:t>.  Volumen 1. 5</a:t>
            </a:r>
            <a:r>
              <a:rPr lang="es-ES" altLang="es-ES" sz="2400" baseline="30000" dirty="0"/>
              <a:t>ª </a:t>
            </a:r>
            <a:r>
              <a:rPr lang="es-ES" altLang="es-ES" sz="2200" dirty="0"/>
              <a:t>ed. USA: Addison-Wesley Iberoamericana; 1993.</a:t>
            </a:r>
          </a:p>
          <a:p>
            <a:pPr eaLnBrk="1" hangingPunct="1">
              <a:lnSpc>
                <a:spcPct val="80000"/>
              </a:lnSpc>
              <a:buFontTx/>
              <a:buChar char="•"/>
            </a:pPr>
            <a:r>
              <a:rPr lang="es-ES" altLang="es-ES" sz="2200" dirty="0"/>
              <a:t>Diaz, Alberto. </a:t>
            </a:r>
            <a:r>
              <a:rPr lang="es-ES" altLang="es-ES" sz="2200" b="1" dirty="0"/>
              <a:t>Descripción de operaciones típicas de una empresa. </a:t>
            </a:r>
            <a:r>
              <a:rPr lang="es-ES" altLang="es-ES" sz="2200" dirty="0"/>
              <a:t>Editorial Club de Estudio, Buenos Aires. 1981.</a:t>
            </a:r>
          </a:p>
          <a:p>
            <a:pPr eaLnBrk="1" hangingPunct="1">
              <a:lnSpc>
                <a:spcPct val="80000"/>
              </a:lnSpc>
              <a:buFontTx/>
              <a:buChar char="•"/>
            </a:pPr>
            <a:r>
              <a:rPr lang="es-ES" altLang="es-ES" sz="2200" dirty="0"/>
              <a:t>J. Novak, B. Gowin. </a:t>
            </a:r>
            <a:r>
              <a:rPr lang="es-ES" altLang="es-ES" sz="2200" b="1" dirty="0"/>
              <a:t>Aprendiendo a Aprender. </a:t>
            </a:r>
            <a:r>
              <a:rPr lang="es-ES" altLang="es-ES" sz="2200" dirty="0"/>
              <a:t>España: Ediciones </a:t>
            </a:r>
            <a:r>
              <a:rPr lang="es-ES" altLang="es-ES" sz="2200" dirty="0" err="1"/>
              <a:t>Martinez</a:t>
            </a:r>
            <a:r>
              <a:rPr lang="es-ES" altLang="es-ES" sz="2200" dirty="0"/>
              <a:t> Roca. 1988.</a:t>
            </a:r>
          </a:p>
        </p:txBody>
      </p:sp>
      <p:sp>
        <p:nvSpPr>
          <p:cNvPr id="4" name="CuadroTexto 3">
            <a:extLst>
              <a:ext uri="{FF2B5EF4-FFF2-40B4-BE49-F238E27FC236}">
                <a16:creationId xmlns:a16="http://schemas.microsoft.com/office/drawing/2014/main" id="{5C87EFF5-2DCA-4F3E-BC45-A66F8177784F}"/>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extLst>
      <p:ext uri="{BB962C8B-B14F-4D97-AF65-F5344CB8AC3E}">
        <p14:creationId xmlns:p14="http://schemas.microsoft.com/office/powerpoint/2010/main" val="3309033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18643" y="3321050"/>
            <a:ext cx="10140769" cy="477054"/>
          </a:xfrm>
          <a:prstGeom prst="rect">
            <a:avLst/>
          </a:prstGeom>
          <a:noFill/>
        </p:spPr>
        <p:txBody>
          <a:bodyPr wrap="square" rtlCol="0">
            <a:spAutoFit/>
          </a:bodyPr>
          <a:lstStyle/>
          <a:p>
            <a:pPr algn="ctr"/>
            <a:r>
              <a:rPr lang="es-AR" sz="2500" dirty="0">
                <a:solidFill>
                  <a:schemeClr val="bg1"/>
                </a:solidFill>
                <a:latin typeface="Calibri" panose="020F0502020204030204" pitchFamily="34" charset="0"/>
              </a:rPr>
              <a:t>Fin de la clase</a:t>
            </a:r>
            <a:endParaRPr lang="es-AR" sz="20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1937074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16910" y="1245957"/>
            <a:ext cx="8298516" cy="1261884"/>
          </a:xfrm>
          <a:prstGeom prst="rect">
            <a:avLst/>
          </a:prstGeom>
          <a:noFill/>
        </p:spPr>
        <p:txBody>
          <a:bodyPr wrap="square" rtlCol="0">
            <a:spAutoFit/>
          </a:bodyPr>
          <a:lstStyle/>
          <a:p>
            <a:r>
              <a:rPr lang="es-AR" sz="4000" b="1" dirty="0">
                <a:solidFill>
                  <a:schemeClr val="bg1"/>
                </a:solidFill>
                <a:latin typeface="Calibri" panose="020F0502020204030204" pitchFamily="34" charset="0"/>
              </a:rPr>
              <a:t>Correlatividades</a:t>
            </a:r>
            <a:endParaRPr lang="es-AR" sz="4000" dirty="0">
              <a:solidFill>
                <a:schemeClr val="bg1"/>
              </a:solidFill>
              <a:latin typeface="Calibri" panose="020F0502020204030204" pitchFamily="34" charset="0"/>
            </a:endParaRPr>
          </a:p>
          <a:p>
            <a:endParaRPr lang="es-AR" b="1" dirty="0">
              <a:solidFill>
                <a:schemeClr val="bg1"/>
              </a:solidFill>
            </a:endParaRPr>
          </a:p>
          <a:p>
            <a:endParaRPr lang="es-AR" dirty="0"/>
          </a:p>
        </p:txBody>
      </p:sp>
      <p:sp>
        <p:nvSpPr>
          <p:cNvPr id="3" name="CuadroTexto 2"/>
          <p:cNvSpPr txBox="1"/>
          <p:nvPr/>
        </p:nvSpPr>
        <p:spPr>
          <a:xfrm>
            <a:off x="816910" y="2046176"/>
            <a:ext cx="8269940" cy="461665"/>
          </a:xfrm>
          <a:prstGeom prst="rect">
            <a:avLst/>
          </a:prstGeom>
          <a:noFill/>
        </p:spPr>
        <p:txBody>
          <a:bodyPr wrap="square" rtlCol="0">
            <a:spAutoFit/>
          </a:bodyPr>
          <a:lstStyle/>
          <a:p>
            <a:r>
              <a:rPr lang="es-AR" sz="2400" b="1" dirty="0">
                <a:solidFill>
                  <a:schemeClr val="bg1"/>
                </a:solidFill>
                <a:latin typeface="Calibri" panose="020F0502020204030204" pitchFamily="34" charset="0"/>
              </a:rPr>
              <a:t>Introducción a la materia</a:t>
            </a:r>
            <a:endParaRPr lang="es-AR" sz="2400" dirty="0">
              <a:solidFill>
                <a:schemeClr val="bg1"/>
              </a:solidFill>
              <a:latin typeface="Calibri" panose="020F0502020204030204" pitchFamily="34" charset="0"/>
            </a:endParaRPr>
          </a:p>
        </p:txBody>
      </p:sp>
      <p:sp>
        <p:nvSpPr>
          <p:cNvPr id="4" name="Marcador de contenido 2">
            <a:extLst>
              <a:ext uri="{FF2B5EF4-FFF2-40B4-BE49-F238E27FC236}">
                <a16:creationId xmlns:a16="http://schemas.microsoft.com/office/drawing/2014/main" id="{A769FCEE-8D02-4FCB-89B9-958297B613B3}"/>
              </a:ext>
            </a:extLst>
          </p:cNvPr>
          <p:cNvSpPr txBox="1">
            <a:spLocks/>
          </p:cNvSpPr>
          <p:nvPr/>
        </p:nvSpPr>
        <p:spPr>
          <a:xfrm>
            <a:off x="1396155" y="3233814"/>
            <a:ext cx="9562358" cy="2793554"/>
          </a:xfrm>
          <a:prstGeom prst="rect">
            <a:avLst/>
          </a:prstGeom>
        </p:spPr>
        <p:txBody>
          <a:bodyPr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AR" b="1" dirty="0">
                <a:solidFill>
                  <a:schemeClr val="accent3">
                    <a:lumMod val="75000"/>
                  </a:schemeClr>
                </a:solidFill>
                <a:latin typeface="Calibri" panose="020F0502020204030204" pitchFamily="34" charset="0"/>
              </a:rPr>
              <a:t>CORRELATIVA PREVIA</a:t>
            </a:r>
          </a:p>
          <a:p>
            <a:pPr lvl="1"/>
            <a:r>
              <a:rPr lang="es-AR" sz="1800" dirty="0">
                <a:solidFill>
                  <a:schemeClr val="tx1"/>
                </a:solidFill>
                <a:latin typeface="Calibri" panose="020F0502020204030204" pitchFamily="34" charset="0"/>
              </a:rPr>
              <a:t>Ninguna</a:t>
            </a:r>
            <a:endParaRPr lang="es-AR" sz="1800" dirty="0">
              <a:solidFill>
                <a:schemeClr val="accent3">
                  <a:lumMod val="75000"/>
                </a:schemeClr>
              </a:solidFill>
              <a:latin typeface="Calibri" panose="020F0502020204030204" pitchFamily="34" charset="0"/>
            </a:endParaRPr>
          </a:p>
          <a:p>
            <a:r>
              <a:rPr lang="es-AR" b="1" dirty="0">
                <a:solidFill>
                  <a:schemeClr val="accent3">
                    <a:lumMod val="75000"/>
                  </a:schemeClr>
                </a:solidFill>
                <a:latin typeface="Calibri" panose="020F0502020204030204" pitchFamily="34" charset="0"/>
              </a:rPr>
              <a:t>CORRELATIVA POSTERIOR</a:t>
            </a:r>
          </a:p>
          <a:p>
            <a:pPr lvl="1"/>
            <a:r>
              <a:rPr lang="es-AR" sz="1800" dirty="0">
                <a:solidFill>
                  <a:schemeClr val="tx1"/>
                </a:solidFill>
                <a:latin typeface="Calibri" panose="020F0502020204030204" pitchFamily="34" charset="0"/>
              </a:rPr>
              <a:t>Base de Datos. </a:t>
            </a:r>
          </a:p>
          <a:p>
            <a:pPr lvl="1"/>
            <a:r>
              <a:rPr lang="es-AR" sz="1800" dirty="0">
                <a:solidFill>
                  <a:schemeClr val="tx1"/>
                </a:solidFill>
                <a:latin typeface="Calibri" panose="020F0502020204030204" pitchFamily="34" charset="0"/>
              </a:rPr>
              <a:t>Metodología de Desarrollo de Sistemas II</a:t>
            </a:r>
          </a:p>
        </p:txBody>
      </p:sp>
      <p:sp>
        <p:nvSpPr>
          <p:cNvPr id="5" name="CuadroTexto 4">
            <a:extLst>
              <a:ext uri="{FF2B5EF4-FFF2-40B4-BE49-F238E27FC236}">
                <a16:creationId xmlns:a16="http://schemas.microsoft.com/office/drawing/2014/main" id="{0C5D5EF4-E81A-4A6D-A7BF-C08C4BC8630A}"/>
              </a:ext>
            </a:extLst>
          </p:cNvPr>
          <p:cNvSpPr txBox="1"/>
          <p:nvPr/>
        </p:nvSpPr>
        <p:spPr>
          <a:xfrm>
            <a:off x="7633598" y="118327"/>
            <a:ext cx="4178271" cy="923330"/>
          </a:xfrm>
          <a:prstGeom prst="rect">
            <a:avLst/>
          </a:prstGeom>
          <a:noFill/>
        </p:spPr>
        <p:txBody>
          <a:bodyPr wrap="square" rtlCol="0">
            <a:spAutoFit/>
          </a:bodyPr>
          <a:lstStyle/>
          <a:p>
            <a:pPr algn="r"/>
            <a:r>
              <a:rPr lang="es-AR" dirty="0">
                <a:solidFill>
                  <a:schemeClr val="bg1"/>
                </a:solidFill>
                <a:latin typeface="Calibri" panose="020F0502020204030204" pitchFamily="34" charset="0"/>
              </a:rPr>
              <a:t>Metodología de Desarrollo de Sistemas I</a:t>
            </a:r>
          </a:p>
          <a:p>
            <a:pPr algn="r"/>
            <a:endParaRPr lang="es-AR" b="1" dirty="0">
              <a:solidFill>
                <a:schemeClr val="bg1"/>
              </a:solidFill>
            </a:endParaRPr>
          </a:p>
          <a:p>
            <a:pPr algn="r"/>
            <a:endParaRPr lang="es-AR" dirty="0"/>
          </a:p>
        </p:txBody>
      </p:sp>
    </p:spTree>
    <p:extLst>
      <p:ext uri="{BB962C8B-B14F-4D97-AF65-F5344CB8AC3E}">
        <p14:creationId xmlns:p14="http://schemas.microsoft.com/office/powerpoint/2010/main" val="210354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2ACC0EC-28EA-41B9-94BB-ABF98BD4925B}"/>
              </a:ext>
            </a:extLst>
          </p:cNvPr>
          <p:cNvSpPr>
            <a:spLocks noGrp="1" noChangeArrowheads="1"/>
          </p:cNvSpPr>
          <p:nvPr>
            <p:ph type="title"/>
          </p:nvPr>
        </p:nvSpPr>
        <p:spPr>
          <a:xfrm>
            <a:off x="2209800" y="738289"/>
            <a:ext cx="7772400" cy="682625"/>
          </a:xfrm>
        </p:spPr>
        <p:txBody>
          <a:bodyPr/>
          <a:lstStyle/>
          <a:p>
            <a:pPr algn="ctr" eaLnBrk="1" hangingPunct="1"/>
            <a:r>
              <a:rPr lang="es-ES_tradnl" altLang="es-ES" sz="3200" dirty="0"/>
              <a:t>Articulación con asignaturas</a:t>
            </a:r>
            <a:endParaRPr lang="es-ES" altLang="es-ES" sz="3200" dirty="0"/>
          </a:p>
        </p:txBody>
      </p:sp>
      <p:sp>
        <p:nvSpPr>
          <p:cNvPr id="9219" name="Rectangle 3" descr="Rectangle: Click to edit Master text styles&#10;Second level&#10;Third level&#10;Fourth level&#10;Fifth level">
            <a:extLst>
              <a:ext uri="{FF2B5EF4-FFF2-40B4-BE49-F238E27FC236}">
                <a16:creationId xmlns:a16="http://schemas.microsoft.com/office/drawing/2014/main" id="{64AA30A6-27E9-427C-977E-DA93C1A4C526}"/>
              </a:ext>
            </a:extLst>
          </p:cNvPr>
          <p:cNvSpPr>
            <a:spLocks noGrp="1" noChangeArrowheads="1"/>
          </p:cNvSpPr>
          <p:nvPr>
            <p:ph type="body" idx="1"/>
          </p:nvPr>
        </p:nvSpPr>
        <p:spPr>
          <a:xfrm>
            <a:off x="707985" y="2045464"/>
            <a:ext cx="10776030" cy="4391025"/>
          </a:xfrm>
        </p:spPr>
        <p:txBody>
          <a:bodyPr>
            <a:normAutofit fontScale="92500" lnSpcReduction="20000"/>
          </a:bodyPr>
          <a:lstStyle/>
          <a:p>
            <a:pPr eaLnBrk="1" hangingPunct="1">
              <a:lnSpc>
                <a:spcPct val="80000"/>
              </a:lnSpc>
              <a:buFontTx/>
              <a:buChar char="•"/>
            </a:pPr>
            <a:r>
              <a:rPr lang="es-ES" altLang="es-ES" sz="2400" dirty="0"/>
              <a:t>Esta asignatura articula de forma vertical con metodología de desarrollo de sistemas II, trabajo de campo I, trabajo de diploma, base de datos y base de datos aplicadas I y II. </a:t>
            </a:r>
          </a:p>
          <a:p>
            <a:pPr eaLnBrk="1" hangingPunct="1">
              <a:lnSpc>
                <a:spcPct val="80000"/>
              </a:lnSpc>
              <a:buFontTx/>
              <a:buChar char="•"/>
            </a:pPr>
            <a:endParaRPr lang="es-ES_tradnl" altLang="es-ES" sz="2400" dirty="0"/>
          </a:p>
          <a:p>
            <a:pPr eaLnBrk="1" hangingPunct="1">
              <a:lnSpc>
                <a:spcPct val="80000"/>
              </a:lnSpc>
              <a:buFontTx/>
              <a:buChar char="•"/>
            </a:pPr>
            <a:r>
              <a:rPr lang="es-ES" altLang="es-ES" sz="2400" dirty="0"/>
              <a:t>Se comienza analizando, en metodología de desarrollo de sistemas I, un sistema desde la perspectiva del modelo estructurado, luego, usando la misma funcionalidad se desarrollan, en metodología de desarrollo de sistemas II, y desde la perspectiva del paradigma orientado a objetos, todos los modelos que luego, en trabajo de campo I y de diploma, se integran y completan en un proyecto de desarrollo realizado en forma individual por los alumnos. </a:t>
            </a:r>
          </a:p>
          <a:p>
            <a:pPr eaLnBrk="1" hangingPunct="1">
              <a:lnSpc>
                <a:spcPct val="80000"/>
              </a:lnSpc>
              <a:buFontTx/>
              <a:buChar char="•"/>
            </a:pPr>
            <a:endParaRPr lang="es-ES_tradnl" altLang="es-ES" sz="2400" dirty="0"/>
          </a:p>
          <a:p>
            <a:pPr eaLnBrk="1" hangingPunct="1">
              <a:lnSpc>
                <a:spcPct val="80000"/>
              </a:lnSpc>
              <a:buFontTx/>
              <a:buChar char="•"/>
            </a:pPr>
            <a:r>
              <a:rPr lang="es-ES" altLang="es-ES" sz="2400" dirty="0"/>
              <a:t>Además, en las asignaturas de base de datos, se desarrollan modelos de datos a partir de la funcionalidad identificada en esta asignatura. Se hace especial énfasis en la determinación de casos de uso para analizar y modelizar la funcionalidad del sistema y esos mismos casos de uso son utilizados en metodología de desarrollo de sistemas II, en sucesivas iteraciones para desarrollar el modelo de sistema que será retomado en trabajo de campo I y trabajo de diploma.</a:t>
            </a:r>
          </a:p>
        </p:txBody>
      </p:sp>
      <p:sp>
        <p:nvSpPr>
          <p:cNvPr id="4" name="CuadroTexto 3">
            <a:extLst>
              <a:ext uri="{FF2B5EF4-FFF2-40B4-BE49-F238E27FC236}">
                <a16:creationId xmlns:a16="http://schemas.microsoft.com/office/drawing/2014/main" id="{5C87EFF5-2DCA-4F3E-BC45-A66F8177784F}"/>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extLst>
      <p:ext uri="{BB962C8B-B14F-4D97-AF65-F5344CB8AC3E}">
        <p14:creationId xmlns:p14="http://schemas.microsoft.com/office/powerpoint/2010/main" val="2746840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16910" y="1245957"/>
            <a:ext cx="8298516" cy="1261884"/>
          </a:xfrm>
          <a:prstGeom prst="rect">
            <a:avLst/>
          </a:prstGeom>
          <a:noFill/>
        </p:spPr>
        <p:txBody>
          <a:bodyPr wrap="square" rtlCol="0">
            <a:spAutoFit/>
          </a:bodyPr>
          <a:lstStyle/>
          <a:p>
            <a:r>
              <a:rPr lang="es-AR" sz="4000" b="1" dirty="0">
                <a:solidFill>
                  <a:schemeClr val="bg1"/>
                </a:solidFill>
                <a:latin typeface="Calibri" panose="020F0502020204030204" pitchFamily="34" charset="0"/>
              </a:rPr>
              <a:t>Introducción a la materia	</a:t>
            </a:r>
            <a:endParaRPr lang="es-AR" sz="4000" dirty="0">
              <a:solidFill>
                <a:schemeClr val="bg1"/>
              </a:solidFill>
              <a:latin typeface="Calibri" panose="020F0502020204030204" pitchFamily="34" charset="0"/>
            </a:endParaRPr>
          </a:p>
          <a:p>
            <a:endParaRPr lang="es-AR" b="1" dirty="0">
              <a:solidFill>
                <a:schemeClr val="bg1"/>
              </a:solidFill>
            </a:endParaRPr>
          </a:p>
          <a:p>
            <a:endParaRPr lang="es-AR" dirty="0"/>
          </a:p>
        </p:txBody>
      </p:sp>
      <p:sp>
        <p:nvSpPr>
          <p:cNvPr id="3" name="CuadroTexto 2"/>
          <p:cNvSpPr txBox="1"/>
          <p:nvPr/>
        </p:nvSpPr>
        <p:spPr>
          <a:xfrm>
            <a:off x="816910" y="2046176"/>
            <a:ext cx="8269940" cy="461665"/>
          </a:xfrm>
          <a:prstGeom prst="rect">
            <a:avLst/>
          </a:prstGeom>
          <a:noFill/>
        </p:spPr>
        <p:txBody>
          <a:bodyPr wrap="square" rtlCol="0">
            <a:spAutoFit/>
          </a:bodyPr>
          <a:lstStyle/>
          <a:p>
            <a:r>
              <a:rPr lang="es-AR" sz="2400" b="1" dirty="0">
                <a:solidFill>
                  <a:schemeClr val="bg1"/>
                </a:solidFill>
                <a:latin typeface="Calibri" panose="020F0502020204030204" pitchFamily="34" charset="0"/>
              </a:rPr>
              <a:t>Unidad 1</a:t>
            </a:r>
            <a:endParaRPr lang="es-AR" sz="2400" dirty="0">
              <a:solidFill>
                <a:schemeClr val="bg1"/>
              </a:solidFill>
              <a:latin typeface="Calibri" panose="020F0502020204030204" pitchFamily="34" charset="0"/>
            </a:endParaRPr>
          </a:p>
        </p:txBody>
      </p:sp>
      <p:sp>
        <p:nvSpPr>
          <p:cNvPr id="4" name="Marcador de contenido 2">
            <a:extLst>
              <a:ext uri="{FF2B5EF4-FFF2-40B4-BE49-F238E27FC236}">
                <a16:creationId xmlns:a16="http://schemas.microsoft.com/office/drawing/2014/main" id="{A769FCEE-8D02-4FCB-89B9-958297B613B3}"/>
              </a:ext>
            </a:extLst>
          </p:cNvPr>
          <p:cNvSpPr txBox="1">
            <a:spLocks/>
          </p:cNvSpPr>
          <p:nvPr/>
        </p:nvSpPr>
        <p:spPr>
          <a:xfrm>
            <a:off x="1012874" y="2824682"/>
            <a:ext cx="9875301" cy="3547982"/>
          </a:xfrm>
          <a:prstGeom prst="rect">
            <a:avLst/>
          </a:prstGeom>
        </p:spPr>
        <p:txBody>
          <a:bodyPr anchor="t">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s-AR" b="1" dirty="0">
                <a:solidFill>
                  <a:schemeClr val="accent3">
                    <a:lumMod val="75000"/>
                  </a:schemeClr>
                </a:solidFill>
                <a:latin typeface="Calibri" panose="020F0502020204030204" pitchFamily="34" charset="0"/>
              </a:rPr>
              <a:t>OBJETIVOS DE LA ASIGNATURA</a:t>
            </a:r>
          </a:p>
          <a:p>
            <a:pPr lvl="1"/>
            <a:r>
              <a:rPr lang="es-AR" sz="1800" dirty="0">
                <a:solidFill>
                  <a:schemeClr val="tx1"/>
                </a:solidFill>
                <a:latin typeface="Calibri" panose="020F0502020204030204" pitchFamily="34" charset="0"/>
              </a:rPr>
              <a:t>Adquirir los conocimientos necesarios para entender el concepto de base de datos en general y base de datos relacionales en particular. </a:t>
            </a:r>
          </a:p>
          <a:p>
            <a:pPr lvl="1"/>
            <a:r>
              <a:rPr lang="es-AR" sz="1800" dirty="0">
                <a:solidFill>
                  <a:schemeClr val="tx1"/>
                </a:solidFill>
                <a:latin typeface="Calibri" panose="020F0502020204030204" pitchFamily="34" charset="0"/>
              </a:rPr>
              <a:t>Reconocer y diseñar estructuras de datos eficientes.</a:t>
            </a:r>
          </a:p>
          <a:p>
            <a:pPr lvl="1"/>
            <a:r>
              <a:rPr lang="es-AR" sz="1800" dirty="0">
                <a:solidFill>
                  <a:schemeClr val="tx1"/>
                </a:solidFill>
                <a:latin typeface="Calibri" panose="020F0502020204030204" pitchFamily="34" charset="0"/>
              </a:rPr>
              <a:t>Aplicar el lenguaje de consulta estructurado para la extracción de información de una base de datos. Reconocer los distintos tipos de sistemas.</a:t>
            </a:r>
          </a:p>
          <a:p>
            <a:pPr lvl="1"/>
            <a:r>
              <a:rPr lang="es-AR" sz="1800" dirty="0">
                <a:solidFill>
                  <a:schemeClr val="tx1"/>
                </a:solidFill>
                <a:latin typeface="Calibri" panose="020F0502020204030204" pitchFamily="34" charset="0"/>
              </a:rPr>
              <a:t>Adquirir los conocimientos necesarios para aplicar el proceso de análisis para que el alumno domine el uso de las herramientas del análisis estructurado de sistemas.</a:t>
            </a:r>
          </a:p>
          <a:p>
            <a:pPr lvl="1"/>
            <a:r>
              <a:rPr lang="es-AR" sz="1800" dirty="0">
                <a:solidFill>
                  <a:schemeClr val="tx1"/>
                </a:solidFill>
                <a:latin typeface="Calibri" panose="020F0502020204030204" pitchFamily="34" charset="0"/>
              </a:rPr>
              <a:t>Reconocer los elementos en común entre los distintos modelos del análisis y aplicar el concepto de balanceo de modelos en su construcción</a:t>
            </a:r>
          </a:p>
          <a:p>
            <a:pPr lvl="1"/>
            <a:r>
              <a:rPr lang="es-AR" sz="1800" dirty="0">
                <a:solidFill>
                  <a:schemeClr val="tx1"/>
                </a:solidFill>
                <a:latin typeface="Calibri" panose="020F0502020204030204" pitchFamily="34" charset="0"/>
              </a:rPr>
              <a:t>Adquirir experiencia en la determinación de requerimientos y su modelado mediante la técnica de casos de uso</a:t>
            </a:r>
          </a:p>
        </p:txBody>
      </p:sp>
      <p:sp>
        <p:nvSpPr>
          <p:cNvPr id="5" name="CuadroTexto 4">
            <a:extLst>
              <a:ext uri="{FF2B5EF4-FFF2-40B4-BE49-F238E27FC236}">
                <a16:creationId xmlns:a16="http://schemas.microsoft.com/office/drawing/2014/main" id="{0C5D5EF4-E81A-4A6D-A7BF-C08C4BC8630A}"/>
              </a:ext>
            </a:extLst>
          </p:cNvPr>
          <p:cNvSpPr txBox="1"/>
          <p:nvPr/>
        </p:nvSpPr>
        <p:spPr>
          <a:xfrm>
            <a:off x="7633598" y="118327"/>
            <a:ext cx="4178271" cy="923330"/>
          </a:xfrm>
          <a:prstGeom prst="rect">
            <a:avLst/>
          </a:prstGeom>
          <a:noFill/>
        </p:spPr>
        <p:txBody>
          <a:bodyPr wrap="square" rtlCol="0">
            <a:spAutoFit/>
          </a:bodyPr>
          <a:lstStyle/>
          <a:p>
            <a:pPr algn="r"/>
            <a:r>
              <a:rPr lang="es-AR" dirty="0">
                <a:solidFill>
                  <a:schemeClr val="bg1"/>
                </a:solidFill>
                <a:latin typeface="Calibri" panose="020F0502020204030204" pitchFamily="34" charset="0"/>
              </a:rPr>
              <a:t>Metodología de Desarrollo de Sistemas I</a:t>
            </a:r>
          </a:p>
          <a:p>
            <a:pPr algn="r"/>
            <a:endParaRPr lang="es-AR" b="1" dirty="0">
              <a:solidFill>
                <a:schemeClr val="bg1"/>
              </a:solidFill>
            </a:endParaRPr>
          </a:p>
          <a:p>
            <a:pPr algn="r"/>
            <a:endParaRPr lang="es-AR" dirty="0"/>
          </a:p>
        </p:txBody>
      </p:sp>
    </p:spTree>
    <p:extLst>
      <p:ext uri="{BB962C8B-B14F-4D97-AF65-F5344CB8AC3E}">
        <p14:creationId xmlns:p14="http://schemas.microsoft.com/office/powerpoint/2010/main" val="4017428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808789" y="1492529"/>
            <a:ext cx="6574422" cy="1384995"/>
          </a:xfrm>
          <a:prstGeom prst="rect">
            <a:avLst/>
          </a:prstGeom>
          <a:noFill/>
        </p:spPr>
        <p:txBody>
          <a:bodyPr wrap="square" rtlCol="0">
            <a:spAutoFit/>
          </a:bodyPr>
          <a:lstStyle/>
          <a:p>
            <a:pPr algn="ctr"/>
            <a:r>
              <a:rPr lang="es-AR" sz="4800" b="1" dirty="0">
                <a:solidFill>
                  <a:schemeClr val="bg1"/>
                </a:solidFill>
              </a:rPr>
              <a:t>Unidades</a:t>
            </a:r>
            <a:endParaRPr lang="es-AR" sz="4800" dirty="0">
              <a:solidFill>
                <a:schemeClr val="bg1"/>
              </a:solidFill>
            </a:endParaRPr>
          </a:p>
          <a:p>
            <a:endParaRPr lang="es-AR" b="1" dirty="0">
              <a:solidFill>
                <a:schemeClr val="bg1"/>
              </a:solidFill>
            </a:endParaRPr>
          </a:p>
          <a:p>
            <a:endParaRPr lang="es-AR" dirty="0"/>
          </a:p>
        </p:txBody>
      </p:sp>
    </p:spTree>
    <p:extLst>
      <p:ext uri="{BB962C8B-B14F-4D97-AF65-F5344CB8AC3E}">
        <p14:creationId xmlns:p14="http://schemas.microsoft.com/office/powerpoint/2010/main" val="250606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30283C0-BF39-4540-B828-739E3CA832AA}"/>
              </a:ext>
            </a:extLst>
          </p:cNvPr>
          <p:cNvSpPr>
            <a:spLocks noGrp="1" noChangeArrowheads="1"/>
          </p:cNvSpPr>
          <p:nvPr>
            <p:ph type="title"/>
          </p:nvPr>
        </p:nvSpPr>
        <p:spPr>
          <a:xfrm>
            <a:off x="2208214" y="773112"/>
            <a:ext cx="7772400" cy="682625"/>
          </a:xfrm>
        </p:spPr>
        <p:txBody>
          <a:bodyPr/>
          <a:lstStyle/>
          <a:p>
            <a:pPr algn="ctr" eaLnBrk="1" hangingPunct="1"/>
            <a:r>
              <a:rPr lang="es-ES_tradnl" altLang="es-ES" sz="3200" dirty="0"/>
              <a:t>Unidad 1 - introducción</a:t>
            </a:r>
            <a:endParaRPr lang="es-ES" altLang="es-ES" sz="3200" dirty="0"/>
          </a:p>
        </p:txBody>
      </p:sp>
      <p:sp>
        <p:nvSpPr>
          <p:cNvPr id="8195" name="Rectangle 3" descr="Rectangle: Click to edit Master text styles&#10;Second level&#10;Third level&#10;Fourth level&#10;Fifth level">
            <a:extLst>
              <a:ext uri="{FF2B5EF4-FFF2-40B4-BE49-F238E27FC236}">
                <a16:creationId xmlns:a16="http://schemas.microsoft.com/office/drawing/2014/main" id="{AD27E887-256F-4A95-AA9F-F5E222896FDF}"/>
              </a:ext>
            </a:extLst>
          </p:cNvPr>
          <p:cNvSpPr>
            <a:spLocks noGrp="1" noChangeArrowheads="1"/>
          </p:cNvSpPr>
          <p:nvPr>
            <p:ph type="body" idx="1"/>
          </p:nvPr>
        </p:nvSpPr>
        <p:spPr>
          <a:xfrm>
            <a:off x="717631" y="2230660"/>
            <a:ext cx="10370915" cy="4114800"/>
          </a:xfrm>
        </p:spPr>
        <p:txBody>
          <a:bodyPr>
            <a:normAutofit fontScale="92500" lnSpcReduction="10000"/>
          </a:bodyPr>
          <a:lstStyle/>
          <a:p>
            <a:pPr eaLnBrk="1" hangingPunct="1">
              <a:buSzTx/>
              <a:buFontTx/>
              <a:buChar char="•"/>
            </a:pPr>
            <a:r>
              <a:rPr lang="es-ES_tradnl" altLang="es-ES" sz="2800" b="1" dirty="0"/>
              <a:t>1.1 Introducción. </a:t>
            </a:r>
            <a:r>
              <a:rPr lang="es-ES_tradnl" altLang="es-ES" sz="2800" dirty="0"/>
              <a:t>Introducción a la materia. Repaso: Unidades teóricas. Guías de trabajo práctico. Trabajo de Investigación. Trabajo práctico final.</a:t>
            </a:r>
          </a:p>
          <a:p>
            <a:pPr lvl="2">
              <a:buSzTx/>
              <a:buFontTx/>
              <a:buChar char="•"/>
            </a:pPr>
            <a:r>
              <a:rPr lang="es-ES_tradnl" altLang="es-ES" sz="2400" dirty="0"/>
              <a:t>Duración: 3hs.</a:t>
            </a:r>
          </a:p>
          <a:p>
            <a:pPr eaLnBrk="1" hangingPunct="1">
              <a:buSzTx/>
              <a:buFontTx/>
              <a:buChar char="•"/>
            </a:pPr>
            <a:endParaRPr lang="es-ES_tradnl" altLang="es-ES" sz="2800" dirty="0"/>
          </a:p>
          <a:p>
            <a:pPr eaLnBrk="1" hangingPunct="1">
              <a:buSzTx/>
              <a:buFontTx/>
              <a:buChar char="•"/>
            </a:pPr>
            <a:r>
              <a:rPr lang="es-AR" altLang="es-ES" sz="2800" b="1" dirty="0"/>
              <a:t>1.2 Mapas Conceptuales. </a:t>
            </a:r>
            <a:r>
              <a:rPr lang="es-AR" altLang="es-ES" sz="2800" dirty="0"/>
              <a:t>Aprendizaje significativo. Significación general de los mapas conceptuales. Elementos y características: concepto, palabras-enlace, proposiciones. Los mapas conceptuales como estrategia de aprendizaje</a:t>
            </a:r>
          </a:p>
          <a:p>
            <a:pPr lvl="2">
              <a:buSzTx/>
              <a:buFontTx/>
              <a:buChar char="•"/>
            </a:pPr>
            <a:r>
              <a:rPr lang="es-ES" altLang="es-ES" sz="2400" dirty="0"/>
              <a:t>Duración 3hs. </a:t>
            </a:r>
          </a:p>
        </p:txBody>
      </p:sp>
      <p:sp>
        <p:nvSpPr>
          <p:cNvPr id="4" name="CuadroTexto 3">
            <a:extLst>
              <a:ext uri="{FF2B5EF4-FFF2-40B4-BE49-F238E27FC236}">
                <a16:creationId xmlns:a16="http://schemas.microsoft.com/office/drawing/2014/main" id="{052441E7-1A78-4653-BE6A-4DF0CACF502B}"/>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30283C0-BF39-4540-B828-739E3CA832AA}"/>
              </a:ext>
            </a:extLst>
          </p:cNvPr>
          <p:cNvSpPr>
            <a:spLocks noGrp="1" noChangeArrowheads="1"/>
          </p:cNvSpPr>
          <p:nvPr>
            <p:ph type="title"/>
          </p:nvPr>
        </p:nvSpPr>
        <p:spPr>
          <a:xfrm>
            <a:off x="2208214" y="773112"/>
            <a:ext cx="7772400" cy="682625"/>
          </a:xfrm>
        </p:spPr>
        <p:txBody>
          <a:bodyPr/>
          <a:lstStyle/>
          <a:p>
            <a:pPr algn="ctr" eaLnBrk="1" hangingPunct="1"/>
            <a:r>
              <a:rPr lang="es-ES_tradnl" altLang="es-ES" sz="3200" dirty="0"/>
              <a:t>Unidad 2 – sistemas de información</a:t>
            </a:r>
            <a:endParaRPr lang="es-ES" altLang="es-ES" sz="3200" dirty="0"/>
          </a:p>
        </p:txBody>
      </p:sp>
      <p:sp>
        <p:nvSpPr>
          <p:cNvPr id="8195" name="Rectangle 3" descr="Rectangle: Click to edit Master text styles&#10;Second level&#10;Third level&#10;Fourth level&#10;Fifth level">
            <a:extLst>
              <a:ext uri="{FF2B5EF4-FFF2-40B4-BE49-F238E27FC236}">
                <a16:creationId xmlns:a16="http://schemas.microsoft.com/office/drawing/2014/main" id="{AD27E887-256F-4A95-AA9F-F5E222896FDF}"/>
              </a:ext>
            </a:extLst>
          </p:cNvPr>
          <p:cNvSpPr>
            <a:spLocks noGrp="1" noChangeArrowheads="1"/>
          </p:cNvSpPr>
          <p:nvPr>
            <p:ph type="body" idx="1"/>
          </p:nvPr>
        </p:nvSpPr>
        <p:spPr>
          <a:xfrm>
            <a:off x="717631" y="2230660"/>
            <a:ext cx="10370915" cy="4114800"/>
          </a:xfrm>
        </p:spPr>
        <p:txBody>
          <a:bodyPr>
            <a:normAutofit lnSpcReduction="10000"/>
          </a:bodyPr>
          <a:lstStyle/>
          <a:p>
            <a:pPr eaLnBrk="1" hangingPunct="1">
              <a:buSzTx/>
              <a:buFontTx/>
              <a:buChar char="•"/>
            </a:pPr>
            <a:r>
              <a:rPr lang="es-ES_tradnl" altLang="es-ES" sz="2800" b="1" dirty="0"/>
              <a:t>2.1 Sistemas de Información </a:t>
            </a:r>
            <a:r>
              <a:rPr lang="es-ES_tradnl" altLang="es-ES" sz="2800" dirty="0"/>
              <a:t>Significado de la información. Atributos de la información. Significado de los datos. Diferencias entre datos e información. Ciclo de vida de los datos. Búsqueda de información. Estructura de datos. Sistemas: Objetivos. Propósitos. Clasificaciones. Alcances. Las organizaciones como sistemas. Sistemas de información organizacional. Sistemas automatizados. Categorías de los sistemas de información: sistema para el procesamiento de transacciones, sistemas de información administrativo, sistema para la toma de decisiones.</a:t>
            </a:r>
          </a:p>
          <a:p>
            <a:pPr lvl="2">
              <a:buSzTx/>
              <a:buFontTx/>
              <a:buChar char="•"/>
            </a:pPr>
            <a:r>
              <a:rPr lang="es-ES_tradnl" altLang="es-ES" sz="2400" dirty="0"/>
              <a:t>Duración: 3hs.</a:t>
            </a:r>
          </a:p>
        </p:txBody>
      </p:sp>
      <p:sp>
        <p:nvSpPr>
          <p:cNvPr id="4" name="CuadroTexto 3">
            <a:extLst>
              <a:ext uri="{FF2B5EF4-FFF2-40B4-BE49-F238E27FC236}">
                <a16:creationId xmlns:a16="http://schemas.microsoft.com/office/drawing/2014/main" id="{052441E7-1A78-4653-BE6A-4DF0CACF502B}"/>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extLst>
      <p:ext uri="{BB962C8B-B14F-4D97-AF65-F5344CB8AC3E}">
        <p14:creationId xmlns:p14="http://schemas.microsoft.com/office/powerpoint/2010/main" val="362889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30283C0-BF39-4540-B828-739E3CA832AA}"/>
              </a:ext>
            </a:extLst>
          </p:cNvPr>
          <p:cNvSpPr>
            <a:spLocks noGrp="1" noChangeArrowheads="1"/>
          </p:cNvSpPr>
          <p:nvPr>
            <p:ph type="title"/>
          </p:nvPr>
        </p:nvSpPr>
        <p:spPr>
          <a:xfrm>
            <a:off x="2208214" y="773112"/>
            <a:ext cx="7772400" cy="682625"/>
          </a:xfrm>
        </p:spPr>
        <p:txBody>
          <a:bodyPr/>
          <a:lstStyle/>
          <a:p>
            <a:pPr algn="ctr" eaLnBrk="1" hangingPunct="1"/>
            <a:r>
              <a:rPr lang="es-ES_tradnl" altLang="es-ES" sz="3200" dirty="0"/>
              <a:t>Unidad 3 – modelo estructurado</a:t>
            </a:r>
            <a:endParaRPr lang="es-ES" altLang="es-ES" sz="3200" dirty="0"/>
          </a:p>
        </p:txBody>
      </p:sp>
      <p:sp>
        <p:nvSpPr>
          <p:cNvPr id="8195" name="Rectangle 3" descr="Rectangle: Click to edit Master text styles&#10;Second level&#10;Third level&#10;Fourth level&#10;Fifth level">
            <a:extLst>
              <a:ext uri="{FF2B5EF4-FFF2-40B4-BE49-F238E27FC236}">
                <a16:creationId xmlns:a16="http://schemas.microsoft.com/office/drawing/2014/main" id="{AD27E887-256F-4A95-AA9F-F5E222896FDF}"/>
              </a:ext>
            </a:extLst>
          </p:cNvPr>
          <p:cNvSpPr>
            <a:spLocks noGrp="1" noChangeArrowheads="1"/>
          </p:cNvSpPr>
          <p:nvPr>
            <p:ph type="body" idx="1"/>
          </p:nvPr>
        </p:nvSpPr>
        <p:spPr>
          <a:xfrm>
            <a:off x="717631" y="2230660"/>
            <a:ext cx="10370915" cy="4114800"/>
          </a:xfrm>
        </p:spPr>
        <p:txBody>
          <a:bodyPr>
            <a:normAutofit fontScale="92500" lnSpcReduction="20000"/>
          </a:bodyPr>
          <a:lstStyle/>
          <a:p>
            <a:pPr eaLnBrk="1" hangingPunct="1">
              <a:buSzTx/>
              <a:buFontTx/>
              <a:buChar char="•"/>
            </a:pPr>
            <a:r>
              <a:rPr lang="es-ES_tradnl" altLang="es-ES" sz="2800" b="1" dirty="0"/>
              <a:t>3.1 Nociones Generales del Modelo Estructurado: </a:t>
            </a:r>
            <a:br>
              <a:rPr lang="es-ES_tradnl" altLang="es-ES" sz="2800" b="1" dirty="0"/>
            </a:br>
            <a:r>
              <a:rPr lang="es-ES_tradnl" altLang="es-ES" sz="2800" b="1" dirty="0"/>
              <a:t>Diagrama de Flujo de Datos. </a:t>
            </a:r>
            <a:r>
              <a:rPr lang="es-ES_tradnl" altLang="es-ES" sz="2800" dirty="0"/>
              <a:t>El movimiento hacia el análisis estructurado. Modelos gráficos. Tipos de modelos. Componentes de un Diagrama de Flujo de Datos: proceso, flujo, almacenamiento, entidades externas. Guía para la construcción. DFD por niveles. </a:t>
            </a:r>
            <a:r>
              <a:rPr lang="es-ES_tradnl" altLang="es-ES" sz="2800" b="1" dirty="0"/>
              <a:t>Diccionario de Datos. </a:t>
            </a:r>
            <a:r>
              <a:rPr lang="es-ES_tradnl" altLang="es-ES" sz="2800" dirty="0"/>
              <a:t>Necesidad del Diccionario de Datos. Notación. Relaciones de selección, iteración, secuencia y opcional. Definiciones. Descripción de los componentes. Implementación de un DD. </a:t>
            </a:r>
            <a:r>
              <a:rPr lang="es-ES_tradnl" altLang="es-ES" sz="2800" b="1" dirty="0"/>
              <a:t>Especificación de Procesos. </a:t>
            </a:r>
            <a:r>
              <a:rPr lang="es-ES_tradnl" altLang="es-ES" sz="2800" dirty="0"/>
              <a:t>Problemas sintácticos y semánticos de la expresión de condiciones lógicas. Ambigüedades y contradicciones en el lenguaje coloquial. Tablas de decisión. Árboles de decisión. Lenguaje estructurado</a:t>
            </a:r>
            <a:endParaRPr lang="es-ES_tradnl" altLang="es-ES" sz="2800" b="1" dirty="0"/>
          </a:p>
          <a:p>
            <a:pPr lvl="2">
              <a:buSzTx/>
              <a:buFontTx/>
              <a:buChar char="•"/>
            </a:pPr>
            <a:r>
              <a:rPr lang="es-ES_tradnl" altLang="es-ES" sz="2400" dirty="0"/>
              <a:t>Duración: 6hs.</a:t>
            </a:r>
          </a:p>
        </p:txBody>
      </p:sp>
      <p:sp>
        <p:nvSpPr>
          <p:cNvPr id="4" name="CuadroTexto 3">
            <a:extLst>
              <a:ext uri="{FF2B5EF4-FFF2-40B4-BE49-F238E27FC236}">
                <a16:creationId xmlns:a16="http://schemas.microsoft.com/office/drawing/2014/main" id="{052441E7-1A78-4653-BE6A-4DF0CACF502B}"/>
              </a:ext>
            </a:extLst>
          </p:cNvPr>
          <p:cNvSpPr txBox="1"/>
          <p:nvPr/>
        </p:nvSpPr>
        <p:spPr>
          <a:xfrm>
            <a:off x="7633599" y="6396335"/>
            <a:ext cx="4178271" cy="923330"/>
          </a:xfrm>
          <a:prstGeom prst="rect">
            <a:avLst/>
          </a:prstGeom>
          <a:noFill/>
        </p:spPr>
        <p:txBody>
          <a:bodyPr wrap="square" rtlCol="0">
            <a:spAutoFit/>
          </a:bodyPr>
          <a:lstStyle/>
          <a:p>
            <a:pPr algn="r"/>
            <a:r>
              <a:rPr lang="es-AR" dirty="0">
                <a:solidFill>
                  <a:srgbClr val="662937"/>
                </a:solidFill>
                <a:latin typeface="Calibri" panose="020F0502020204030204" pitchFamily="34" charset="0"/>
              </a:rPr>
              <a:t>Metodología de Desarrollo de Sistemas I</a:t>
            </a:r>
          </a:p>
          <a:p>
            <a:pPr algn="r"/>
            <a:endParaRPr lang="es-AR" b="1" dirty="0">
              <a:solidFill>
                <a:srgbClr val="662937"/>
              </a:solidFill>
            </a:endParaRPr>
          </a:p>
          <a:p>
            <a:pPr algn="r"/>
            <a:endParaRPr lang="es-AR" dirty="0">
              <a:solidFill>
                <a:srgbClr val="662937"/>
              </a:solidFill>
            </a:endParaRPr>
          </a:p>
        </p:txBody>
      </p:sp>
    </p:spTree>
    <p:extLst>
      <p:ext uri="{BB962C8B-B14F-4D97-AF65-F5344CB8AC3E}">
        <p14:creationId xmlns:p14="http://schemas.microsoft.com/office/powerpoint/2010/main" val="422030478"/>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1972</TotalTime>
  <Words>2218</Words>
  <Application>Microsoft Office PowerPoint</Application>
  <PresentationFormat>Widescreen</PresentationFormat>
  <Paragraphs>132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Gill Sans MT</vt:lpstr>
      <vt:lpstr>Wingdings</vt:lpstr>
      <vt:lpstr>Wingdings 2</vt:lpstr>
      <vt:lpstr>Dividendo</vt:lpstr>
      <vt:lpstr>PowerPoint Presentation</vt:lpstr>
      <vt:lpstr>Fundamentos</vt:lpstr>
      <vt:lpstr>PowerPoint Presentation</vt:lpstr>
      <vt:lpstr>Articulación con asignaturas</vt:lpstr>
      <vt:lpstr>PowerPoint Presentation</vt:lpstr>
      <vt:lpstr>PowerPoint Presentation</vt:lpstr>
      <vt:lpstr>Unidad 1 - introducción</vt:lpstr>
      <vt:lpstr>Unidad 2 – sistemas de información</vt:lpstr>
      <vt:lpstr>Unidad 3 – modelo estructurado</vt:lpstr>
      <vt:lpstr>Unidad 4 – herramientas actuales de modelado</vt:lpstr>
      <vt:lpstr>Unidad 4 – herramientas actuales de modelado</vt:lpstr>
      <vt:lpstr>Unidad 5 – desarrollo de software</vt:lpstr>
      <vt:lpstr>Unidad 5 – desarrollo de software</vt:lpstr>
      <vt:lpstr>Unidad 5 – desarrollo de software</vt:lpstr>
      <vt:lpstr>Unidad 6 – modelado y persistencia de datos</vt:lpstr>
      <vt:lpstr>Unidad 6 – modelado y persistencia de datos</vt:lpstr>
      <vt:lpstr>PowerPoint Presentation</vt:lpstr>
      <vt:lpstr>Guías de aprendizaje Y TRABAJOS GRUPALES</vt:lpstr>
      <vt:lpstr>Trabajo de investigación</vt:lpstr>
      <vt:lpstr>Trabajo Práctico FINAL</vt:lpstr>
      <vt:lpstr>PowerPoint Presentation</vt:lpstr>
      <vt:lpstr>Bibliografía</vt:lpstr>
      <vt:lpstr>Bibliografía Ampliatoria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 PROGRAMACIÓN ESTRUCTURADA</dc:title>
  <dc:creator>Battaglia, Nicolas</dc:creator>
  <cp:lastModifiedBy>Alejandro Hunt</cp:lastModifiedBy>
  <cp:revision>50</cp:revision>
  <dcterms:created xsi:type="dcterms:W3CDTF">2020-06-09T18:56:19Z</dcterms:created>
  <dcterms:modified xsi:type="dcterms:W3CDTF">2020-07-08T02:56:53Z</dcterms:modified>
</cp:coreProperties>
</file>