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8"/>
  </p:notesMasterIdLst>
  <p:handoutMasterIdLst>
    <p:handoutMasterId r:id="rId39"/>
  </p:handoutMasterIdLst>
  <p:sldIdLst>
    <p:sldId id="267" r:id="rId2"/>
    <p:sldId id="271" r:id="rId3"/>
    <p:sldId id="312" r:id="rId4"/>
    <p:sldId id="273" r:id="rId5"/>
    <p:sldId id="311" r:id="rId6"/>
    <p:sldId id="279" r:id="rId7"/>
    <p:sldId id="280" r:id="rId8"/>
    <p:sldId id="281" r:id="rId9"/>
    <p:sldId id="282" r:id="rId10"/>
    <p:sldId id="283" r:id="rId11"/>
    <p:sldId id="284" r:id="rId12"/>
    <p:sldId id="285" r:id="rId13"/>
    <p:sldId id="286" r:id="rId14"/>
    <p:sldId id="287" r:id="rId15"/>
    <p:sldId id="288" r:id="rId16"/>
    <p:sldId id="289" r:id="rId17"/>
    <p:sldId id="290" r:id="rId18"/>
    <p:sldId id="31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8" r:id="rId34"/>
    <p:sldId id="306" r:id="rId35"/>
    <p:sldId id="272" r:id="rId36"/>
    <p:sldId id="27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2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96" autoAdjust="0"/>
  </p:normalViewPr>
  <p:slideViewPr>
    <p:cSldViewPr snapToGrid="0">
      <p:cViewPr varScale="1">
        <p:scale>
          <a:sx n="55" d="100"/>
          <a:sy n="55" d="100"/>
        </p:scale>
        <p:origin x="1004"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DCB62-85E4-467B-9245-4D328E159C59}" type="doc">
      <dgm:prSet loTypeId="urn:microsoft.com/office/officeart/2005/8/layout/pyramid1" loCatId="pyramid" qsTypeId="urn:microsoft.com/office/officeart/2005/8/quickstyle/simple1" qsCatId="simple" csTypeId="urn:microsoft.com/office/officeart/2005/8/colors/accent1_2" csCatId="accent1"/>
      <dgm:spPr/>
    </dgm:pt>
    <dgm:pt modelId="{3CF09F63-33B4-40F1-8BA7-24012EFC57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dirty="0">
              <a:ln>
                <a:noFill/>
              </a:ln>
              <a:solidFill>
                <a:schemeClr val="bg1"/>
              </a:solidFill>
              <a:effectLst/>
              <a:highlight>
                <a:srgbClr val="000080"/>
              </a:highlight>
              <a:latin typeface="Tahoma" panose="020B0604030504040204" pitchFamily="34" charset="0"/>
            </a:rPr>
            <a:t>Administración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dirty="0">
              <a:ln>
                <a:noFill/>
              </a:ln>
              <a:solidFill>
                <a:schemeClr val="bg1"/>
              </a:solidFill>
              <a:effectLst/>
              <a:highlight>
                <a:srgbClr val="000080"/>
              </a:highlight>
              <a:latin typeface="Tahoma" panose="020B0604030504040204" pitchFamily="34" charset="0"/>
            </a:rPr>
            <a:t>estratégica</a:t>
          </a:r>
          <a:endParaRPr kumimoji="0" lang="es-ES" altLang="es-AR" b="0" i="0" u="none" strike="noStrike" cap="none" normalizeH="0" baseline="0" dirty="0">
            <a:ln>
              <a:noFill/>
            </a:ln>
            <a:solidFill>
              <a:schemeClr val="bg1"/>
            </a:solidFill>
            <a:effectLst/>
            <a:highlight>
              <a:srgbClr val="000080"/>
            </a:highlight>
            <a:latin typeface="Tahoma" panose="020B0604030504040204" pitchFamily="34" charset="0"/>
          </a:endParaRPr>
        </a:p>
      </dgm:t>
    </dgm:pt>
    <dgm:pt modelId="{5E269108-3D4B-4ACB-8D1F-4FECA8C59A97}" type="parTrans" cxnId="{8A765665-B746-497E-B523-34DD217DBC5C}">
      <dgm:prSet/>
      <dgm:spPr/>
      <dgm:t>
        <a:bodyPr/>
        <a:lstStyle/>
        <a:p>
          <a:endParaRPr lang="es-AR">
            <a:solidFill>
              <a:schemeClr val="bg1"/>
            </a:solidFill>
          </a:endParaRPr>
        </a:p>
      </dgm:t>
    </dgm:pt>
    <dgm:pt modelId="{E4DF0D78-924E-415F-8CC6-22DC3735BC19}" type="sibTrans" cxnId="{8A765665-B746-497E-B523-34DD217DBC5C}">
      <dgm:prSet/>
      <dgm:spPr/>
      <dgm:t>
        <a:bodyPr/>
        <a:lstStyle/>
        <a:p>
          <a:endParaRPr lang="es-AR">
            <a:solidFill>
              <a:schemeClr val="bg1"/>
            </a:solidFill>
          </a:endParaRPr>
        </a:p>
      </dgm:t>
    </dgm:pt>
    <dgm:pt modelId="{BE8AE107-3058-4395-9096-45EF33567CC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dirty="0">
              <a:ln>
                <a:noFill/>
              </a:ln>
              <a:solidFill>
                <a:schemeClr val="bg1"/>
              </a:solidFill>
              <a:effectLst/>
              <a:highlight>
                <a:srgbClr val="000080"/>
              </a:highlight>
              <a:latin typeface="Tahoma" panose="020B0604030504040204" pitchFamily="34" charset="0"/>
            </a:rPr>
            <a:t>Control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dirty="0">
              <a:ln>
                <a:noFill/>
              </a:ln>
              <a:solidFill>
                <a:schemeClr val="bg1"/>
              </a:solidFill>
              <a:effectLst/>
              <a:highlight>
                <a:srgbClr val="000080"/>
              </a:highlight>
              <a:latin typeface="Tahoma" panose="020B0604030504040204" pitchFamily="34" charset="0"/>
            </a:rPr>
            <a:t>administrativo</a:t>
          </a:r>
          <a:endParaRPr kumimoji="0" lang="es-ES" altLang="es-AR" b="0" i="0" u="none" strike="noStrike" cap="none" normalizeH="0" baseline="0" dirty="0">
            <a:ln>
              <a:noFill/>
            </a:ln>
            <a:solidFill>
              <a:schemeClr val="bg1"/>
            </a:solidFill>
            <a:effectLst/>
            <a:highlight>
              <a:srgbClr val="000080"/>
            </a:highlight>
            <a:latin typeface="Tahoma" panose="020B0604030504040204" pitchFamily="34" charset="0"/>
          </a:endParaRPr>
        </a:p>
      </dgm:t>
    </dgm:pt>
    <dgm:pt modelId="{49CF3E68-E4F2-4039-B516-91299ECCCB33}" type="parTrans" cxnId="{EA07B71F-3B59-4E75-B7FD-F4710ACC12FC}">
      <dgm:prSet/>
      <dgm:spPr/>
      <dgm:t>
        <a:bodyPr/>
        <a:lstStyle/>
        <a:p>
          <a:endParaRPr lang="es-AR">
            <a:solidFill>
              <a:schemeClr val="bg1"/>
            </a:solidFill>
          </a:endParaRPr>
        </a:p>
      </dgm:t>
    </dgm:pt>
    <dgm:pt modelId="{BD6CEE40-A4CB-4143-A224-50C4DC2528CE}" type="sibTrans" cxnId="{EA07B71F-3B59-4E75-B7FD-F4710ACC12FC}">
      <dgm:prSet/>
      <dgm:spPr/>
      <dgm:t>
        <a:bodyPr/>
        <a:lstStyle/>
        <a:p>
          <a:endParaRPr lang="es-AR">
            <a:solidFill>
              <a:schemeClr val="bg1"/>
            </a:solidFill>
          </a:endParaRPr>
        </a:p>
      </dgm:t>
    </dgm:pt>
    <dgm:pt modelId="{81A3C53C-2E13-4ABD-A4A2-4FE26F0C994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dirty="0">
              <a:ln>
                <a:noFill/>
              </a:ln>
              <a:solidFill>
                <a:schemeClr val="bg1"/>
              </a:solidFill>
              <a:effectLst/>
              <a:highlight>
                <a:srgbClr val="000080"/>
              </a:highlight>
              <a:latin typeface="Tahoma" panose="020B0604030504040204" pitchFamily="34" charset="0"/>
            </a:rPr>
            <a:t>Control operativo</a:t>
          </a:r>
          <a:endParaRPr kumimoji="0" lang="es-ES" altLang="es-AR" b="0" i="0" u="none" strike="noStrike" cap="none" normalizeH="0" baseline="0" dirty="0">
            <a:ln>
              <a:noFill/>
            </a:ln>
            <a:solidFill>
              <a:schemeClr val="bg1"/>
            </a:solidFill>
            <a:effectLst/>
            <a:highlight>
              <a:srgbClr val="000080"/>
            </a:highlight>
            <a:latin typeface="Tahoma" panose="020B0604030504040204" pitchFamily="34" charset="0"/>
          </a:endParaRPr>
        </a:p>
      </dgm:t>
    </dgm:pt>
    <dgm:pt modelId="{2B1E9236-4FBB-4078-84EC-925C955E7AC7}" type="parTrans" cxnId="{FBE21257-E157-4352-A811-AE72A4617315}">
      <dgm:prSet/>
      <dgm:spPr/>
      <dgm:t>
        <a:bodyPr/>
        <a:lstStyle/>
        <a:p>
          <a:endParaRPr lang="es-AR">
            <a:solidFill>
              <a:schemeClr val="bg1"/>
            </a:solidFill>
          </a:endParaRPr>
        </a:p>
      </dgm:t>
    </dgm:pt>
    <dgm:pt modelId="{BE5CB32E-5F26-4B3F-AC3E-DF74BBFE6005}" type="sibTrans" cxnId="{FBE21257-E157-4352-A811-AE72A4617315}">
      <dgm:prSet/>
      <dgm:spPr/>
      <dgm:t>
        <a:bodyPr/>
        <a:lstStyle/>
        <a:p>
          <a:endParaRPr lang="es-AR">
            <a:solidFill>
              <a:schemeClr val="bg1"/>
            </a:solidFill>
          </a:endParaRPr>
        </a:p>
      </dgm:t>
    </dgm:pt>
    <dgm:pt modelId="{4508F656-E6F5-4AB7-9151-478EC1B009DE}" type="pres">
      <dgm:prSet presAssocID="{AA7DCB62-85E4-467B-9245-4D328E159C59}" presName="Name0" presStyleCnt="0">
        <dgm:presLayoutVars>
          <dgm:dir/>
          <dgm:animLvl val="lvl"/>
          <dgm:resizeHandles val="exact"/>
        </dgm:presLayoutVars>
      </dgm:prSet>
      <dgm:spPr/>
    </dgm:pt>
    <dgm:pt modelId="{4121BC85-D541-4944-A6CF-CBFCE0288F2F}" type="pres">
      <dgm:prSet presAssocID="{3CF09F63-33B4-40F1-8BA7-24012EFC57F7}" presName="Name8" presStyleCnt="0"/>
      <dgm:spPr/>
    </dgm:pt>
    <dgm:pt modelId="{18F1FDBE-CF0F-4EA3-A9D2-15FABB1E473A}" type="pres">
      <dgm:prSet presAssocID="{3CF09F63-33B4-40F1-8BA7-24012EFC57F7}" presName="level" presStyleLbl="node1" presStyleIdx="0" presStyleCnt="3">
        <dgm:presLayoutVars>
          <dgm:chMax val="1"/>
          <dgm:bulletEnabled val="1"/>
        </dgm:presLayoutVars>
      </dgm:prSet>
      <dgm:spPr/>
    </dgm:pt>
    <dgm:pt modelId="{DE90447B-F188-4A61-A280-BB89E1BF167D}" type="pres">
      <dgm:prSet presAssocID="{3CF09F63-33B4-40F1-8BA7-24012EFC57F7}" presName="levelTx" presStyleLbl="revTx" presStyleIdx="0" presStyleCnt="0">
        <dgm:presLayoutVars>
          <dgm:chMax val="1"/>
          <dgm:bulletEnabled val="1"/>
        </dgm:presLayoutVars>
      </dgm:prSet>
      <dgm:spPr/>
    </dgm:pt>
    <dgm:pt modelId="{708F36B2-ACC7-4901-8E74-2D18AB6EC4F9}" type="pres">
      <dgm:prSet presAssocID="{BE8AE107-3058-4395-9096-45EF33567CCB}" presName="Name8" presStyleCnt="0"/>
      <dgm:spPr/>
    </dgm:pt>
    <dgm:pt modelId="{5AFA0225-F081-461E-9D10-DC1D9AC48820}" type="pres">
      <dgm:prSet presAssocID="{BE8AE107-3058-4395-9096-45EF33567CCB}" presName="level" presStyleLbl="node1" presStyleIdx="1" presStyleCnt="3">
        <dgm:presLayoutVars>
          <dgm:chMax val="1"/>
          <dgm:bulletEnabled val="1"/>
        </dgm:presLayoutVars>
      </dgm:prSet>
      <dgm:spPr/>
    </dgm:pt>
    <dgm:pt modelId="{2E1EA0F9-66BE-4265-B73A-8FEE97096E12}" type="pres">
      <dgm:prSet presAssocID="{BE8AE107-3058-4395-9096-45EF33567CCB}" presName="levelTx" presStyleLbl="revTx" presStyleIdx="0" presStyleCnt="0">
        <dgm:presLayoutVars>
          <dgm:chMax val="1"/>
          <dgm:bulletEnabled val="1"/>
        </dgm:presLayoutVars>
      </dgm:prSet>
      <dgm:spPr/>
    </dgm:pt>
    <dgm:pt modelId="{2B010ED5-54EB-4659-8143-90BB50080B1D}" type="pres">
      <dgm:prSet presAssocID="{81A3C53C-2E13-4ABD-A4A2-4FE26F0C9949}" presName="Name8" presStyleCnt="0"/>
      <dgm:spPr/>
    </dgm:pt>
    <dgm:pt modelId="{8A08C339-EA95-40F5-BDAC-2C755333189D}" type="pres">
      <dgm:prSet presAssocID="{81A3C53C-2E13-4ABD-A4A2-4FE26F0C9949}" presName="level" presStyleLbl="node1" presStyleIdx="2" presStyleCnt="3">
        <dgm:presLayoutVars>
          <dgm:chMax val="1"/>
          <dgm:bulletEnabled val="1"/>
        </dgm:presLayoutVars>
      </dgm:prSet>
      <dgm:spPr/>
    </dgm:pt>
    <dgm:pt modelId="{45CDFD2B-1668-4F78-B22F-0174077D0579}" type="pres">
      <dgm:prSet presAssocID="{81A3C53C-2E13-4ABD-A4A2-4FE26F0C9949}" presName="levelTx" presStyleLbl="revTx" presStyleIdx="0" presStyleCnt="0">
        <dgm:presLayoutVars>
          <dgm:chMax val="1"/>
          <dgm:bulletEnabled val="1"/>
        </dgm:presLayoutVars>
      </dgm:prSet>
      <dgm:spPr/>
    </dgm:pt>
  </dgm:ptLst>
  <dgm:cxnLst>
    <dgm:cxn modelId="{EA07B71F-3B59-4E75-B7FD-F4710ACC12FC}" srcId="{AA7DCB62-85E4-467B-9245-4D328E159C59}" destId="{BE8AE107-3058-4395-9096-45EF33567CCB}" srcOrd="1" destOrd="0" parTransId="{49CF3E68-E4F2-4039-B516-91299ECCCB33}" sibTransId="{BD6CEE40-A4CB-4143-A224-50C4DC2528CE}"/>
    <dgm:cxn modelId="{5355002B-F6E1-4F68-A579-3D56E2E8DD49}" type="presOf" srcId="{81A3C53C-2E13-4ABD-A4A2-4FE26F0C9949}" destId="{45CDFD2B-1668-4F78-B22F-0174077D0579}" srcOrd="1" destOrd="0" presId="urn:microsoft.com/office/officeart/2005/8/layout/pyramid1"/>
    <dgm:cxn modelId="{A9893262-F6F2-4818-911F-71059507105B}" type="presOf" srcId="{AA7DCB62-85E4-467B-9245-4D328E159C59}" destId="{4508F656-E6F5-4AB7-9151-478EC1B009DE}" srcOrd="0" destOrd="0" presId="urn:microsoft.com/office/officeart/2005/8/layout/pyramid1"/>
    <dgm:cxn modelId="{8A765665-B746-497E-B523-34DD217DBC5C}" srcId="{AA7DCB62-85E4-467B-9245-4D328E159C59}" destId="{3CF09F63-33B4-40F1-8BA7-24012EFC57F7}" srcOrd="0" destOrd="0" parTransId="{5E269108-3D4B-4ACB-8D1F-4FECA8C59A97}" sibTransId="{E4DF0D78-924E-415F-8CC6-22DC3735BC19}"/>
    <dgm:cxn modelId="{FBE21257-E157-4352-A811-AE72A4617315}" srcId="{AA7DCB62-85E4-467B-9245-4D328E159C59}" destId="{81A3C53C-2E13-4ABD-A4A2-4FE26F0C9949}" srcOrd="2" destOrd="0" parTransId="{2B1E9236-4FBB-4078-84EC-925C955E7AC7}" sibTransId="{BE5CB32E-5F26-4B3F-AC3E-DF74BBFE6005}"/>
    <dgm:cxn modelId="{EF598681-6EC0-4331-8785-614FCD354FEF}" type="presOf" srcId="{3CF09F63-33B4-40F1-8BA7-24012EFC57F7}" destId="{18F1FDBE-CF0F-4EA3-A9D2-15FABB1E473A}" srcOrd="0" destOrd="0" presId="urn:microsoft.com/office/officeart/2005/8/layout/pyramid1"/>
    <dgm:cxn modelId="{4A7DFA86-EEFF-4F55-9D54-8E2034144E40}" type="presOf" srcId="{81A3C53C-2E13-4ABD-A4A2-4FE26F0C9949}" destId="{8A08C339-EA95-40F5-BDAC-2C755333189D}" srcOrd="0" destOrd="0" presId="urn:microsoft.com/office/officeart/2005/8/layout/pyramid1"/>
    <dgm:cxn modelId="{F85957BE-0549-4534-9D0D-398DD71EC89C}" type="presOf" srcId="{BE8AE107-3058-4395-9096-45EF33567CCB}" destId="{5AFA0225-F081-461E-9D10-DC1D9AC48820}" srcOrd="0" destOrd="0" presId="urn:microsoft.com/office/officeart/2005/8/layout/pyramid1"/>
    <dgm:cxn modelId="{64625DD4-6A8D-4FF9-9098-E6848A90AF1A}" type="presOf" srcId="{3CF09F63-33B4-40F1-8BA7-24012EFC57F7}" destId="{DE90447B-F188-4A61-A280-BB89E1BF167D}" srcOrd="1" destOrd="0" presId="urn:microsoft.com/office/officeart/2005/8/layout/pyramid1"/>
    <dgm:cxn modelId="{FB2AB5EA-4258-48EC-84CC-D4BAB3DABAC4}" type="presOf" srcId="{BE8AE107-3058-4395-9096-45EF33567CCB}" destId="{2E1EA0F9-66BE-4265-B73A-8FEE97096E12}" srcOrd="1" destOrd="0" presId="urn:microsoft.com/office/officeart/2005/8/layout/pyramid1"/>
    <dgm:cxn modelId="{B06125D0-A20B-452D-ABFF-CE700FA8036C}" type="presParOf" srcId="{4508F656-E6F5-4AB7-9151-478EC1B009DE}" destId="{4121BC85-D541-4944-A6CF-CBFCE0288F2F}" srcOrd="0" destOrd="0" presId="urn:microsoft.com/office/officeart/2005/8/layout/pyramid1"/>
    <dgm:cxn modelId="{99BD6312-B209-41DD-AA13-2638AE20D92E}" type="presParOf" srcId="{4121BC85-D541-4944-A6CF-CBFCE0288F2F}" destId="{18F1FDBE-CF0F-4EA3-A9D2-15FABB1E473A}" srcOrd="0" destOrd="0" presId="urn:microsoft.com/office/officeart/2005/8/layout/pyramid1"/>
    <dgm:cxn modelId="{71F0D4B2-FF9D-4801-A23D-F4CDA93DEB17}" type="presParOf" srcId="{4121BC85-D541-4944-A6CF-CBFCE0288F2F}" destId="{DE90447B-F188-4A61-A280-BB89E1BF167D}" srcOrd="1" destOrd="0" presId="urn:microsoft.com/office/officeart/2005/8/layout/pyramid1"/>
    <dgm:cxn modelId="{E0E19001-1237-4F79-9E0C-B505214794E0}" type="presParOf" srcId="{4508F656-E6F5-4AB7-9151-478EC1B009DE}" destId="{708F36B2-ACC7-4901-8E74-2D18AB6EC4F9}" srcOrd="1" destOrd="0" presId="urn:microsoft.com/office/officeart/2005/8/layout/pyramid1"/>
    <dgm:cxn modelId="{8D088F87-894E-4D45-BB45-740CDF6C9BEF}" type="presParOf" srcId="{708F36B2-ACC7-4901-8E74-2D18AB6EC4F9}" destId="{5AFA0225-F081-461E-9D10-DC1D9AC48820}" srcOrd="0" destOrd="0" presId="urn:microsoft.com/office/officeart/2005/8/layout/pyramid1"/>
    <dgm:cxn modelId="{D97DB19E-F34F-4711-B553-D5FEDDBC0F12}" type="presParOf" srcId="{708F36B2-ACC7-4901-8E74-2D18AB6EC4F9}" destId="{2E1EA0F9-66BE-4265-B73A-8FEE97096E12}" srcOrd="1" destOrd="0" presId="urn:microsoft.com/office/officeart/2005/8/layout/pyramid1"/>
    <dgm:cxn modelId="{3E6C3C9B-8680-4A94-A135-6039C99AFF28}" type="presParOf" srcId="{4508F656-E6F5-4AB7-9151-478EC1B009DE}" destId="{2B010ED5-54EB-4659-8143-90BB50080B1D}" srcOrd="2" destOrd="0" presId="urn:microsoft.com/office/officeart/2005/8/layout/pyramid1"/>
    <dgm:cxn modelId="{46350C3B-695D-41FB-9FB7-09AB06D1CD8A}" type="presParOf" srcId="{2B010ED5-54EB-4659-8143-90BB50080B1D}" destId="{8A08C339-EA95-40F5-BDAC-2C755333189D}" srcOrd="0" destOrd="0" presId="urn:microsoft.com/office/officeart/2005/8/layout/pyramid1"/>
    <dgm:cxn modelId="{D9799678-B018-41AB-9CDC-C8876D16AB36}" type="presParOf" srcId="{2B010ED5-54EB-4659-8143-90BB50080B1D}" destId="{45CDFD2B-1668-4F78-B22F-0174077D0579}"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1FDBE-CF0F-4EA3-A9D2-15FABB1E473A}">
      <dsp:nvSpPr>
        <dsp:cNvPr id="0" name=""/>
        <dsp:cNvSpPr/>
      </dsp:nvSpPr>
      <dsp:spPr>
        <a:xfrm>
          <a:off x="1943628" y="0"/>
          <a:ext cx="1943628" cy="1514147"/>
        </a:xfrm>
        <a:prstGeom prst="trapezoid">
          <a:avLst>
            <a:gd name="adj" fmla="val 64182"/>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sz="2300" b="0" i="0" u="none" strike="noStrike" kern="1200" cap="none" normalizeH="0" baseline="0" dirty="0">
              <a:ln>
                <a:noFill/>
              </a:ln>
              <a:solidFill>
                <a:schemeClr val="bg1"/>
              </a:solidFill>
              <a:effectLst/>
              <a:highlight>
                <a:srgbClr val="000080"/>
              </a:highlight>
              <a:latin typeface="Tahoma" panose="020B0604030504040204" pitchFamily="34" charset="0"/>
            </a:rPr>
            <a:t>Administración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sz="2300" b="0" i="0" u="none" strike="noStrike" kern="1200" cap="none" normalizeH="0" baseline="0" dirty="0">
              <a:ln>
                <a:noFill/>
              </a:ln>
              <a:solidFill>
                <a:schemeClr val="bg1"/>
              </a:solidFill>
              <a:effectLst/>
              <a:highlight>
                <a:srgbClr val="000080"/>
              </a:highlight>
              <a:latin typeface="Tahoma" panose="020B0604030504040204" pitchFamily="34" charset="0"/>
            </a:rPr>
            <a:t>estratégica</a:t>
          </a:r>
          <a:endParaRPr kumimoji="0" lang="es-ES" altLang="es-AR" sz="2300" b="0" i="0" u="none" strike="noStrike" kern="1200" cap="none" normalizeH="0" baseline="0" dirty="0">
            <a:ln>
              <a:noFill/>
            </a:ln>
            <a:solidFill>
              <a:schemeClr val="bg1"/>
            </a:solidFill>
            <a:effectLst/>
            <a:highlight>
              <a:srgbClr val="000080"/>
            </a:highlight>
            <a:latin typeface="Tahoma" panose="020B0604030504040204" pitchFamily="34" charset="0"/>
          </a:endParaRPr>
        </a:p>
      </dsp:txBody>
      <dsp:txXfrm>
        <a:off x="1943628" y="0"/>
        <a:ext cx="1943628" cy="1514147"/>
      </dsp:txXfrm>
    </dsp:sp>
    <dsp:sp modelId="{5AFA0225-F081-461E-9D10-DC1D9AC48820}">
      <dsp:nvSpPr>
        <dsp:cNvPr id="0" name=""/>
        <dsp:cNvSpPr/>
      </dsp:nvSpPr>
      <dsp:spPr>
        <a:xfrm>
          <a:off x="971814" y="1514147"/>
          <a:ext cx="3887257" cy="1514147"/>
        </a:xfrm>
        <a:prstGeom prst="trapezoid">
          <a:avLst>
            <a:gd name="adj" fmla="val 64182"/>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sz="2300" b="0" i="0" u="none" strike="noStrike" kern="1200" cap="none" normalizeH="0" baseline="0" dirty="0">
              <a:ln>
                <a:noFill/>
              </a:ln>
              <a:solidFill>
                <a:schemeClr val="bg1"/>
              </a:solidFill>
              <a:effectLst/>
              <a:highlight>
                <a:srgbClr val="000080"/>
              </a:highlight>
              <a:latin typeface="Tahoma" panose="020B0604030504040204" pitchFamily="34" charset="0"/>
            </a:rPr>
            <a:t>Control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sz="2300" b="0" i="0" u="none" strike="noStrike" kern="1200" cap="none" normalizeH="0" baseline="0" dirty="0">
              <a:ln>
                <a:noFill/>
              </a:ln>
              <a:solidFill>
                <a:schemeClr val="bg1"/>
              </a:solidFill>
              <a:effectLst/>
              <a:highlight>
                <a:srgbClr val="000080"/>
              </a:highlight>
              <a:latin typeface="Tahoma" panose="020B0604030504040204" pitchFamily="34" charset="0"/>
            </a:rPr>
            <a:t>administrativo</a:t>
          </a:r>
          <a:endParaRPr kumimoji="0" lang="es-ES" altLang="es-AR" sz="2300" b="0" i="0" u="none" strike="noStrike" kern="1200" cap="none" normalizeH="0" baseline="0" dirty="0">
            <a:ln>
              <a:noFill/>
            </a:ln>
            <a:solidFill>
              <a:schemeClr val="bg1"/>
            </a:solidFill>
            <a:effectLst/>
            <a:highlight>
              <a:srgbClr val="000080"/>
            </a:highlight>
            <a:latin typeface="Tahoma" panose="020B0604030504040204" pitchFamily="34" charset="0"/>
          </a:endParaRPr>
        </a:p>
      </dsp:txBody>
      <dsp:txXfrm>
        <a:off x="1652084" y="1514147"/>
        <a:ext cx="2526717" cy="1514147"/>
      </dsp:txXfrm>
    </dsp:sp>
    <dsp:sp modelId="{8A08C339-EA95-40F5-BDAC-2C755333189D}">
      <dsp:nvSpPr>
        <dsp:cNvPr id="0" name=""/>
        <dsp:cNvSpPr/>
      </dsp:nvSpPr>
      <dsp:spPr>
        <a:xfrm>
          <a:off x="0" y="3028294"/>
          <a:ext cx="5830885" cy="1514147"/>
        </a:xfrm>
        <a:prstGeom prst="trapezoid">
          <a:avLst>
            <a:gd name="adj" fmla="val 64182"/>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sz="2300" b="0" i="0" u="none" strike="noStrike" kern="1200" cap="none" normalizeH="0" baseline="0" dirty="0">
              <a:ln>
                <a:noFill/>
              </a:ln>
              <a:solidFill>
                <a:schemeClr val="bg1"/>
              </a:solidFill>
              <a:effectLst/>
              <a:highlight>
                <a:srgbClr val="000080"/>
              </a:highlight>
              <a:latin typeface="Tahoma" panose="020B0604030504040204" pitchFamily="34" charset="0"/>
            </a:rPr>
            <a:t>Control operativo</a:t>
          </a:r>
          <a:endParaRPr kumimoji="0" lang="es-ES" altLang="es-AR" sz="2300" b="0" i="0" u="none" strike="noStrike" kern="1200" cap="none" normalizeH="0" baseline="0" dirty="0">
            <a:ln>
              <a:noFill/>
            </a:ln>
            <a:solidFill>
              <a:schemeClr val="bg1"/>
            </a:solidFill>
            <a:effectLst/>
            <a:highlight>
              <a:srgbClr val="000080"/>
            </a:highlight>
            <a:latin typeface="Tahoma" panose="020B0604030504040204" pitchFamily="34" charset="0"/>
          </a:endParaRPr>
        </a:p>
      </dsp:txBody>
      <dsp:txXfrm>
        <a:off x="1020405" y="3028294"/>
        <a:ext cx="3790075" cy="151414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6AC1C1D-8DE8-454D-8ACE-E96FE005D9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73809AF2-CEB7-4F6A-A27B-928B8B2E6D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4D82B3-EF6D-4BD8-93E0-5C8EB0FADB6E}" type="datetimeFigureOut">
              <a:rPr lang="es-AR" smtClean="0"/>
              <a:t>10/7/2020</a:t>
            </a:fld>
            <a:endParaRPr lang="es-AR"/>
          </a:p>
        </p:txBody>
      </p:sp>
      <p:sp>
        <p:nvSpPr>
          <p:cNvPr id="4" name="Marcador de pie de página 3">
            <a:extLst>
              <a:ext uri="{FF2B5EF4-FFF2-40B4-BE49-F238E27FC236}">
                <a16:creationId xmlns:a16="http://schemas.microsoft.com/office/drawing/2014/main" id="{28139870-BB4B-44F2-B9B9-BCA55069F9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AF668AB2-2774-4251-BE9E-29A161BE59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24C5F-D5C7-4544-90B0-C5E587813506}" type="slidenum">
              <a:rPr lang="es-AR" smtClean="0"/>
              <a:t>‹Nº›</a:t>
            </a:fld>
            <a:endParaRPr lang="es-AR"/>
          </a:p>
        </p:txBody>
      </p:sp>
    </p:spTree>
    <p:extLst>
      <p:ext uri="{BB962C8B-B14F-4D97-AF65-F5344CB8AC3E}">
        <p14:creationId xmlns:p14="http://schemas.microsoft.com/office/powerpoint/2010/main" val="3261368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84DF4-CC8D-4AB2-A5D0-F7B0EFE6C907}" type="datetimeFigureOut">
              <a:rPr lang="es-AR" smtClean="0"/>
              <a:t>10/7/2020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6CC8B-3606-45D9-8F75-FA5507B536CA}" type="slidenum">
              <a:rPr lang="es-AR" smtClean="0"/>
              <a:t>‹Nº›</a:t>
            </a:fld>
            <a:endParaRPr lang="es-AR"/>
          </a:p>
        </p:txBody>
      </p:sp>
    </p:spTree>
    <p:extLst>
      <p:ext uri="{BB962C8B-B14F-4D97-AF65-F5344CB8AC3E}">
        <p14:creationId xmlns:p14="http://schemas.microsoft.com/office/powerpoint/2010/main" val="423925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onografias.com/trabajos11/basda/basda.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onografias.com/trabajos/celula/celul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www.monografias.com/trabajos15/fundamento-ontologico/fundamento-ontologico.shtml" TargetMode="External"/><Relationship Id="rId4" Type="http://schemas.openxmlformats.org/officeDocument/2006/relationships/hyperlink" Target="http://www.monografias.com/trabajos14/plantas/plantas.s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monografias.com/trabajos/tomadecisiones/tomadecisiones.shtml" TargetMode="External"/><Relationship Id="rId3" Type="http://schemas.openxmlformats.org/officeDocument/2006/relationships/hyperlink" Target="http://www.monografias.com/trabajos901/interaccion-comunicacion-exploracion-teorica-conceptual/interaccion-comunicacion-exploracion-teorica-conceptual.shtml" TargetMode="External"/><Relationship Id="rId7" Type="http://schemas.openxmlformats.org/officeDocument/2006/relationships/hyperlink" Target="http://www.monografias.com/trabajos/termoyentropia/termoyentropia.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www.monografias.com/trabajos54/resumen-estadistica/resumen-estadistica.shtml" TargetMode="External"/><Relationship Id="rId5" Type="http://schemas.openxmlformats.org/officeDocument/2006/relationships/hyperlink" Target="http://www.monografias.com/trabajos11/travent/travent.shtml" TargetMode="External"/><Relationship Id="rId4" Type="http://schemas.openxmlformats.org/officeDocument/2006/relationships/hyperlink" Target="http://www.monografias.com/trabajos6/lide/lide.shtml" TargetMode="External"/><Relationship Id="rId9" Type="http://schemas.openxmlformats.org/officeDocument/2006/relationships/hyperlink" Target="http://www.monografias.com/trabajos901/evolucion-historica-concepciones-tiempo/evolucion-historica-concepciones-tiempo.s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s.wikipedia.org/wiki/Software" TargetMode="External"/><Relationship Id="rId13" Type="http://schemas.openxmlformats.org/officeDocument/2006/relationships/hyperlink" Target="http://es.wikipedia.org/wiki/M%C3%B3dulo_(inform%C3%A1tica)" TargetMode="External"/><Relationship Id="rId3" Type="http://schemas.openxmlformats.org/officeDocument/2006/relationships/hyperlink" Target="http://es.wikipedia.org/wiki/Teor%C3%ADa_de_sistemas" TargetMode="External"/><Relationship Id="rId7" Type="http://schemas.openxmlformats.org/officeDocument/2006/relationships/hyperlink" Target="http://es.wikipedia.org/wiki/Programaci%C3%B3n_modular" TargetMode="External"/><Relationship Id="rId12" Type="http://schemas.openxmlformats.org/officeDocument/2006/relationships/hyperlink" Target="http://es.wikipedia.org/wiki/Pruebas_de_caja_blanca" TargetMode="External"/><Relationship Id="rId17" Type="http://schemas.openxmlformats.org/officeDocument/2006/relationships/hyperlink" Target="http://es.wikipedia.org/wiki/Bucle" TargetMode="External"/><Relationship Id="rId2" Type="http://schemas.openxmlformats.org/officeDocument/2006/relationships/slide" Target="../slides/slide27.xml"/><Relationship Id="rId16" Type="http://schemas.openxmlformats.org/officeDocument/2006/relationships/hyperlink" Target="http://es.wikipedia.org/wiki/Aritm%C3%A9tica" TargetMode="External"/><Relationship Id="rId1" Type="http://schemas.openxmlformats.org/officeDocument/2006/relationships/notesMaster" Target="../notesMasters/notesMaster1.xml"/><Relationship Id="rId6" Type="http://schemas.openxmlformats.org/officeDocument/2006/relationships/hyperlink" Target="http://es.wikipedia.org/wiki/Sistema" TargetMode="External"/><Relationship Id="rId11" Type="http://schemas.openxmlformats.org/officeDocument/2006/relationships/hyperlink" Target="http://es.wikipedia.org/wiki/Programaci%C3%B3n" TargetMode="External"/><Relationship Id="rId5" Type="http://schemas.openxmlformats.org/officeDocument/2006/relationships/hyperlink" Target="http://es.wikipedia.org/wiki/Interfaz" TargetMode="External"/><Relationship Id="rId15" Type="http://schemas.openxmlformats.org/officeDocument/2006/relationships/hyperlink" Target="http://es.wikipedia.org/wiki/Requerimiento_funcional" TargetMode="External"/><Relationship Id="rId10" Type="http://schemas.openxmlformats.org/officeDocument/2006/relationships/hyperlink" Target="http://es.wikipedia.org/wiki/M%C3%B3dulo_(programaci%C3%B3n)" TargetMode="External"/><Relationship Id="rId4" Type="http://schemas.openxmlformats.org/officeDocument/2006/relationships/hyperlink" Target="http://es.wikipedia.org/wiki/F%C3%ADsica" TargetMode="External"/><Relationship Id="rId9" Type="http://schemas.openxmlformats.org/officeDocument/2006/relationships/hyperlink" Target="http://es.wikipedia.org/wiki/Algoritmo" TargetMode="External"/><Relationship Id="rId14" Type="http://schemas.openxmlformats.org/officeDocument/2006/relationships/hyperlink" Target="http://es.wikipedia.org/wiki/Caja_negra_(sistema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monografias.com/trabajos5/estafinan/estafinan.shtml" TargetMode="External"/><Relationship Id="rId3" Type="http://schemas.openxmlformats.org/officeDocument/2006/relationships/hyperlink" Target="http://www.monografias.com/trabajos14/administ-procesos/administ-procesos.shtml" TargetMode="External"/><Relationship Id="rId7" Type="http://schemas.openxmlformats.org/officeDocument/2006/relationships/hyperlink" Target="http://www.monografias.com/trabajos12/decis/decis.shtml" TargetMode="External"/><Relationship Id="rId12" Type="http://schemas.openxmlformats.org/officeDocument/2006/relationships/hyperlink" Target="http://www.monografias.com/Administracion_y_Finanzas/Contabilidad/"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www.monografias.com/trabajos6/diop/diop.shtml" TargetMode="External"/><Relationship Id="rId11" Type="http://schemas.openxmlformats.org/officeDocument/2006/relationships/hyperlink" Target="http://www.monografias.com/trabajos11/sercli/sercli.shtml" TargetMode="External"/><Relationship Id="rId5" Type="http://schemas.openxmlformats.org/officeDocument/2006/relationships/hyperlink" Target="http://www.monografias.com/trabajos6/maca/maca.shtml" TargetMode="External"/><Relationship Id="rId10" Type="http://schemas.openxmlformats.org/officeDocument/2006/relationships/hyperlink" Target="http://www.monografias.com/trabajos14/control/control.shtml" TargetMode="External"/><Relationship Id="rId4" Type="http://schemas.openxmlformats.org/officeDocument/2006/relationships/hyperlink" Target="http://www.monografias.com/trabajos11/basda/basda.shtml" TargetMode="External"/><Relationship Id="rId9" Type="http://schemas.openxmlformats.org/officeDocument/2006/relationships/hyperlink" Target="http://www.monografias.com/trabajos11/trimpres/trimpres.shtml"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monografias.com/trabajos4/refrec/refrec.shtml" TargetMode="External"/><Relationship Id="rId3" Type="http://schemas.openxmlformats.org/officeDocument/2006/relationships/hyperlink" Target="http://www.monografias.com/trabajos12/consti/consti.shtml" TargetMode="External"/><Relationship Id="rId7" Type="http://schemas.openxmlformats.org/officeDocument/2006/relationships/hyperlink" Target="http://www.monografias.com/Computacion/Software/"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monografias.com/trabajos14/genesispensamto/genesispensamto.shtml" TargetMode="External"/><Relationship Id="rId5" Type="http://schemas.openxmlformats.org/officeDocument/2006/relationships/hyperlink" Target="http://www.monografias.com/trabajos15/hipotesis/hipotesis.shtml" TargetMode="External"/><Relationship Id="rId10" Type="http://schemas.openxmlformats.org/officeDocument/2006/relationships/hyperlink" Target="http://www.monografias.com/trabajos5/teap/teap.shtml" TargetMode="External"/><Relationship Id="rId4" Type="http://schemas.openxmlformats.org/officeDocument/2006/relationships/hyperlink" Target="http://www.monografias.com/Computacion/Hardware/" TargetMode="External"/><Relationship Id="rId9" Type="http://schemas.openxmlformats.org/officeDocument/2006/relationships/hyperlink" Target="http://www.monografias.com/trabajos6/auti/auti.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52BC34AB-2B4A-4661-983B-9832B946A4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420A5E7-3F2C-4321-B46C-A3CD2F7D26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ES" b="1"/>
              <a:t>CONCEPTO DE SISTEMAS</a:t>
            </a:r>
            <a:endParaRPr lang="es-AR" altLang="es-ES"/>
          </a:p>
          <a:p>
            <a:pPr eaLnBrk="1" hangingPunct="1">
              <a:spcBef>
                <a:spcPct val="0"/>
              </a:spcBef>
            </a:pPr>
            <a:r>
              <a:rPr lang="es-AR" altLang="es-ES"/>
              <a:t>Un conjunto de elementos</a:t>
            </a:r>
          </a:p>
          <a:p>
            <a:pPr eaLnBrk="1" hangingPunct="1">
              <a:spcBef>
                <a:spcPct val="0"/>
              </a:spcBef>
            </a:pPr>
            <a:r>
              <a:rPr lang="es-AR" altLang="es-ES"/>
              <a:t>Dinámicamente relacionados</a:t>
            </a:r>
          </a:p>
          <a:p>
            <a:pPr eaLnBrk="1" hangingPunct="1">
              <a:spcBef>
                <a:spcPct val="0"/>
              </a:spcBef>
            </a:pPr>
            <a:r>
              <a:rPr lang="es-AR" altLang="es-ES"/>
              <a:t>Formando una actividad</a:t>
            </a:r>
          </a:p>
          <a:p>
            <a:pPr eaLnBrk="1" hangingPunct="1">
              <a:spcBef>
                <a:spcPct val="0"/>
              </a:spcBef>
            </a:pPr>
            <a:r>
              <a:rPr lang="es-AR" altLang="es-ES"/>
              <a:t>Para alcanzar un objetivo</a:t>
            </a:r>
          </a:p>
          <a:p>
            <a:pPr eaLnBrk="1" hangingPunct="1">
              <a:spcBef>
                <a:spcPct val="0"/>
              </a:spcBef>
            </a:pPr>
            <a:r>
              <a:rPr lang="es-AR" altLang="es-ES"/>
              <a:t>Operando sobre </a:t>
            </a:r>
            <a:r>
              <a:rPr lang="es-AR" altLang="es-ES">
                <a:hlinkClick r:id="rId3"/>
              </a:rPr>
              <a:t>datos</a:t>
            </a:r>
            <a:r>
              <a:rPr lang="es-AR" altLang="es-ES"/>
              <a:t>/energía/materia</a:t>
            </a:r>
          </a:p>
          <a:p>
            <a:pPr eaLnBrk="1" hangingPunct="1">
              <a:spcBef>
                <a:spcPct val="0"/>
              </a:spcBef>
            </a:pPr>
            <a:r>
              <a:rPr lang="es-AR" altLang="es-ES"/>
              <a:t>Para proveer información/energía/materia</a:t>
            </a:r>
          </a:p>
          <a:p>
            <a:pPr eaLnBrk="1" hangingPunct="1">
              <a:spcBef>
                <a:spcPct val="0"/>
              </a:spcBef>
            </a:pPr>
            <a:br>
              <a:rPr lang="es-AR" altLang="es-ES"/>
            </a:br>
            <a:br>
              <a:rPr lang="es-AR" altLang="es-ES"/>
            </a:br>
            <a:endParaRPr lang="es-AR" altLang="es-ES"/>
          </a:p>
        </p:txBody>
      </p:sp>
      <p:sp>
        <p:nvSpPr>
          <p:cNvPr id="22532" name="Slide Number Placeholder 3">
            <a:extLst>
              <a:ext uri="{FF2B5EF4-FFF2-40B4-BE49-F238E27FC236}">
                <a16:creationId xmlns:a16="http://schemas.microsoft.com/office/drawing/2014/main" id="{A612CA12-7655-4A33-A49F-ABF2B8C896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CC2562D-4413-4C10-828B-6B5A4E97031A}" type="slidenum">
              <a:rPr lang="es-AR" altLang="es-ES" sz="1200" b="1"/>
              <a:pPr/>
              <a:t>19</a:t>
            </a:fld>
            <a:endParaRPr lang="es-AR" altLang="es-ES" sz="12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9A0CD331-1384-44B5-88A3-8E17DECA36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B5DC8B9-9B01-457C-95BA-C02E63CBC433}"/>
              </a:ext>
            </a:extLst>
          </p:cNvPr>
          <p:cNvSpPr>
            <a:spLocks noGrp="1"/>
          </p:cNvSpPr>
          <p:nvPr>
            <p:ph type="body" idx="1"/>
          </p:nvPr>
        </p:nvSpPr>
        <p:spPr/>
        <p:txBody>
          <a:bodyPr/>
          <a:lstStyle/>
          <a:p>
            <a:pPr eaLnBrk="1" fontAlgn="auto" hangingPunct="1">
              <a:spcBef>
                <a:spcPts val="0"/>
              </a:spcBef>
              <a:spcAft>
                <a:spcPts val="0"/>
              </a:spcAft>
              <a:defRPr/>
            </a:pPr>
            <a:r>
              <a:rPr lang="es-AR" dirty="0"/>
              <a:t>La categoría más importante de los sistemas abiertos son los </a:t>
            </a:r>
            <a:r>
              <a:rPr lang="es-AR" b="1" dirty="0"/>
              <a:t>sistemas vivos</a:t>
            </a:r>
            <a:r>
              <a:rPr lang="es-AR" dirty="0"/>
              <a:t>. Existen diferencias entre los sistemas abiertos (como los sistemas biológicos y sociales, a saber, </a:t>
            </a:r>
            <a:r>
              <a:rPr lang="es-AR" dirty="0">
                <a:hlinkClick r:id="rId3"/>
              </a:rPr>
              <a:t>células</a:t>
            </a:r>
            <a:r>
              <a:rPr lang="es-AR" dirty="0"/>
              <a:t>, </a:t>
            </a:r>
            <a:r>
              <a:rPr lang="es-AR" dirty="0">
                <a:hlinkClick r:id="rId4"/>
              </a:rPr>
              <a:t>plantas</a:t>
            </a:r>
            <a:r>
              <a:rPr lang="es-AR" dirty="0"/>
              <a:t>, </a:t>
            </a:r>
            <a:r>
              <a:rPr lang="es-AR" dirty="0">
                <a:hlinkClick r:id="rId5"/>
              </a:rPr>
              <a:t>el hombre</a:t>
            </a:r>
            <a:r>
              <a:rPr lang="es-AR" dirty="0"/>
              <a:t>, la organización, la sociedad) y los sistemas cerrados (como los sistemas físicos, las máquinas, el reloj, el termóstato):</a:t>
            </a:r>
          </a:p>
          <a:p>
            <a:pPr eaLnBrk="1" fontAlgn="auto" hangingPunct="1">
              <a:spcBef>
                <a:spcPts val="0"/>
              </a:spcBef>
              <a:spcAft>
                <a:spcPts val="0"/>
              </a:spcAft>
              <a:defRPr/>
            </a:pPr>
            <a:endParaRPr lang="es-AR" dirty="0"/>
          </a:p>
          <a:p>
            <a:pPr marL="171450" indent="-171450" eaLnBrk="1" fontAlgn="auto" hangingPunct="1">
              <a:spcBef>
                <a:spcPts val="0"/>
              </a:spcBef>
              <a:spcAft>
                <a:spcPts val="0"/>
              </a:spcAft>
              <a:buFont typeface="Arial" panose="020B0604020202020204" pitchFamily="34" charset="0"/>
              <a:buChar char="•"/>
              <a:defRPr/>
            </a:pPr>
            <a:r>
              <a:rPr lang="es-AR" dirty="0"/>
              <a:t>El sistema abierto interactúa constantemente con el ambiente en forma dual, o sea, lo influencia y es influenciado. El sistema cerrado no interactúa.</a:t>
            </a:r>
          </a:p>
          <a:p>
            <a:pPr marL="171450" indent="-171450" eaLnBrk="1" fontAlgn="auto" hangingPunct="1">
              <a:spcBef>
                <a:spcPts val="0"/>
              </a:spcBef>
              <a:spcAft>
                <a:spcPts val="0"/>
              </a:spcAft>
              <a:buFont typeface="Arial" panose="020B0604020202020204" pitchFamily="34" charset="0"/>
              <a:buChar char="•"/>
              <a:defRPr/>
            </a:pPr>
            <a:r>
              <a:rPr lang="es-AR" dirty="0"/>
              <a:t>El sistema abierto puede crecer, cambiar, adaptarse al ambiente y hasta reproducirse bajo ciertas condiciones ambientes. </a:t>
            </a:r>
          </a:p>
          <a:p>
            <a:pPr marL="171450" indent="-171450" eaLnBrk="1" fontAlgn="auto" hangingPunct="1">
              <a:spcBef>
                <a:spcPts val="0"/>
              </a:spcBef>
              <a:spcAft>
                <a:spcPts val="0"/>
              </a:spcAft>
              <a:buFont typeface="Arial" panose="020B0604020202020204" pitchFamily="34" charset="0"/>
              <a:buChar char="•"/>
              <a:defRPr/>
            </a:pPr>
            <a:r>
              <a:rPr lang="es-AR" dirty="0"/>
              <a:t>El sistema cerrado </a:t>
            </a:r>
            <a:r>
              <a:rPr lang="es-AR" dirty="0" err="1"/>
              <a:t>no.Es</a:t>
            </a:r>
            <a:r>
              <a:rPr lang="es-AR" dirty="0"/>
              <a:t> propio del sistema abierto competir con otros sistemas, no así el sistema cerrado.</a:t>
            </a:r>
          </a:p>
          <a:p>
            <a:pPr marL="171450" indent="-171450" eaLnBrk="1" fontAlgn="auto" hangingPunct="1">
              <a:spcBef>
                <a:spcPts val="0"/>
              </a:spcBef>
              <a:spcAft>
                <a:spcPts val="0"/>
              </a:spcAft>
              <a:buFont typeface="Arial" panose="020B0604020202020204" pitchFamily="34" charset="0"/>
              <a:buChar char="•"/>
              <a:defRPr/>
            </a:pPr>
            <a:endParaRPr lang="es-AR" dirty="0"/>
          </a:p>
          <a:p>
            <a:pPr eaLnBrk="1" fontAlgn="auto" hangingPunct="1">
              <a:spcBef>
                <a:spcPts val="0"/>
              </a:spcBef>
              <a:spcAft>
                <a:spcPts val="0"/>
              </a:spcAft>
              <a:buFont typeface="Arial" panose="020B0604020202020204" pitchFamily="34" charset="0"/>
              <a:buNone/>
              <a:defRPr/>
            </a:pPr>
            <a:r>
              <a:rPr lang="es-AR" dirty="0" err="1"/>
              <a:t>Caracteristicas</a:t>
            </a:r>
            <a:r>
              <a:rPr lang="es-AR" dirty="0"/>
              <a:t> de los sistemas abiertos</a:t>
            </a:r>
          </a:p>
          <a:p>
            <a:pPr marL="171450" indent="-171450" eaLnBrk="1" fontAlgn="auto" hangingPunct="1">
              <a:spcBef>
                <a:spcPts val="0"/>
              </a:spcBef>
              <a:spcAft>
                <a:spcPts val="0"/>
              </a:spcAft>
              <a:buFont typeface="Arial" panose="020B0604020202020204" pitchFamily="34" charset="0"/>
              <a:buChar char="•"/>
              <a:defRPr/>
            </a:pPr>
            <a:r>
              <a:rPr lang="es-AR" dirty="0"/>
              <a:t>En el crecimiento.</a:t>
            </a:r>
          </a:p>
          <a:p>
            <a:pPr marL="171450" indent="-171450" eaLnBrk="1" fontAlgn="auto" hangingPunct="1">
              <a:spcBef>
                <a:spcPts val="0"/>
              </a:spcBef>
              <a:spcAft>
                <a:spcPts val="0"/>
              </a:spcAft>
              <a:buFont typeface="Arial" panose="020B0604020202020204" pitchFamily="34" charset="0"/>
              <a:buChar char="•"/>
              <a:defRPr/>
            </a:pPr>
            <a:r>
              <a:rPr lang="es-AR" dirty="0"/>
              <a:t>En el hecho de volverse más complejo a medida que crece.</a:t>
            </a:r>
          </a:p>
          <a:p>
            <a:pPr marL="171450" indent="-171450" eaLnBrk="1" fontAlgn="auto" hangingPunct="1">
              <a:spcBef>
                <a:spcPts val="0"/>
              </a:spcBef>
              <a:spcAft>
                <a:spcPts val="0"/>
              </a:spcAft>
              <a:buFont typeface="Arial" panose="020B0604020202020204" pitchFamily="34" charset="0"/>
              <a:buChar char="•"/>
              <a:defRPr/>
            </a:pPr>
            <a:r>
              <a:rPr lang="es-AR" dirty="0"/>
              <a:t>En el hecho de que haciéndose más complejo, sus partes exigen una creciente interdependencia.</a:t>
            </a:r>
          </a:p>
          <a:p>
            <a:pPr marL="171450" indent="-171450" eaLnBrk="1" fontAlgn="auto" hangingPunct="1">
              <a:spcBef>
                <a:spcPts val="0"/>
              </a:spcBef>
              <a:spcAft>
                <a:spcPts val="0"/>
              </a:spcAft>
              <a:buFont typeface="Arial" panose="020B0604020202020204" pitchFamily="34" charset="0"/>
              <a:buChar char="•"/>
              <a:defRPr/>
            </a:pPr>
            <a:r>
              <a:rPr lang="es-AR" dirty="0"/>
              <a:t>Porque su vida tiene inmensa extensión comparada con la vida de sus unidades componentes.</a:t>
            </a:r>
          </a:p>
          <a:p>
            <a:pPr marL="171450" indent="-171450" eaLnBrk="1" fontAlgn="auto" hangingPunct="1">
              <a:spcBef>
                <a:spcPts val="0"/>
              </a:spcBef>
              <a:spcAft>
                <a:spcPts val="0"/>
              </a:spcAft>
              <a:buFont typeface="Arial" panose="020B0604020202020204" pitchFamily="34" charset="0"/>
              <a:buChar char="•"/>
              <a:defRPr/>
            </a:pPr>
            <a:r>
              <a:rPr lang="es-AR" dirty="0"/>
              <a:t>Porque en ambos casos existe creciente integración acompañada por creciente heterogeneidad".</a:t>
            </a:r>
            <a:br>
              <a:rPr lang="es-AR" dirty="0"/>
            </a:br>
            <a:br>
              <a:rPr lang="es-AR" dirty="0"/>
            </a:br>
            <a:endParaRPr lang="es-AR" dirty="0"/>
          </a:p>
        </p:txBody>
      </p:sp>
      <p:sp>
        <p:nvSpPr>
          <p:cNvPr id="43012" name="Slide Number Placeholder 3">
            <a:extLst>
              <a:ext uri="{FF2B5EF4-FFF2-40B4-BE49-F238E27FC236}">
                <a16:creationId xmlns:a16="http://schemas.microsoft.com/office/drawing/2014/main" id="{E66C3F0F-2178-40A8-8407-E894FF530D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C066A77-8E95-47F1-AAA0-3FE4C6779DB8}" type="slidenum">
              <a:rPr lang="es-AR" altLang="es-ES" sz="1200" b="1"/>
              <a:pPr/>
              <a:t>30</a:t>
            </a:fld>
            <a:endParaRPr lang="es-AR" altLang="es-ES" sz="1200"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250CC644-F063-47F1-AD03-4018327980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68CEE338-838C-4DEA-AD33-82D9398907AB}"/>
              </a:ext>
            </a:extLst>
          </p:cNvPr>
          <p:cNvSpPr>
            <a:spLocks noGrp="1"/>
          </p:cNvSpPr>
          <p:nvPr>
            <p:ph type="body" idx="1"/>
          </p:nvPr>
        </p:nvSpPr>
        <p:spPr/>
        <p:txBody>
          <a:bodyPr/>
          <a:lstStyle/>
          <a:p>
            <a:pPr eaLnBrk="1" fontAlgn="auto" hangingPunct="1">
              <a:spcBef>
                <a:spcPts val="0"/>
              </a:spcBef>
              <a:spcAft>
                <a:spcPts val="0"/>
              </a:spcAft>
              <a:defRPr/>
            </a:pPr>
            <a:r>
              <a:rPr lang="es-AR" b="1" dirty="0"/>
              <a:t>Características de las organizaciones como sistemas abiertos</a:t>
            </a:r>
          </a:p>
          <a:p>
            <a:pPr eaLnBrk="1" fontAlgn="auto" hangingPunct="1">
              <a:spcBef>
                <a:spcPts val="0"/>
              </a:spcBef>
              <a:spcAft>
                <a:spcPts val="0"/>
              </a:spcAft>
              <a:defRPr/>
            </a:pPr>
            <a:r>
              <a:rPr lang="es-AR" dirty="0"/>
              <a:t>Las organizaciones poseen todas las características de los sistemas abiertos.</a:t>
            </a:r>
            <a:br>
              <a:rPr lang="es-AR" dirty="0"/>
            </a:br>
            <a:endParaRPr lang="es-AR" dirty="0"/>
          </a:p>
          <a:p>
            <a:pPr marL="171450" indent="-171450" eaLnBrk="1" fontAlgn="auto" hangingPunct="1">
              <a:spcBef>
                <a:spcPts val="0"/>
              </a:spcBef>
              <a:spcAft>
                <a:spcPts val="0"/>
              </a:spcAft>
              <a:buFont typeface="Arial" panose="020B0604020202020204" pitchFamily="34" charset="0"/>
              <a:buChar char="•"/>
              <a:defRPr/>
            </a:pPr>
            <a:r>
              <a:rPr lang="es-AR" dirty="0"/>
              <a:t>Comportamiento probabilístico y no-determinístico de las organizaciones: la organización se afectada por el ambiente y dicho ambiente es potencialmente sin fronteras e incluye variables desconocidas e incontroladas. El comportamiento humano es probabilístico.</a:t>
            </a:r>
          </a:p>
          <a:p>
            <a:pPr marL="171450" indent="-171450" eaLnBrk="1" fontAlgn="auto" hangingPunct="1">
              <a:spcBef>
                <a:spcPts val="0"/>
              </a:spcBef>
              <a:spcAft>
                <a:spcPts val="0"/>
              </a:spcAft>
              <a:buFont typeface="Arial" panose="020B0604020202020204" pitchFamily="34" charset="0"/>
              <a:buChar char="•"/>
              <a:defRPr/>
            </a:pPr>
            <a:r>
              <a:rPr lang="es-AR" dirty="0"/>
              <a:t>Las organizaciones como partes de una sociedad mayor y constituidas de partes menores: las organizaciones son vistas como sistemas dentro de sistemas. Dichos sistemas son complejos de elementos colocados en interacción, produciendo un todo que no puede ser comprendido tomando las partes independientemente.</a:t>
            </a:r>
          </a:p>
          <a:p>
            <a:pPr eaLnBrk="1" fontAlgn="auto" hangingPunct="1">
              <a:spcBef>
                <a:spcPts val="0"/>
              </a:spcBef>
              <a:spcAft>
                <a:spcPts val="0"/>
              </a:spcAft>
              <a:buFont typeface="Arial" panose="020B0604020202020204" pitchFamily="34" charset="0"/>
              <a:buNone/>
              <a:defRPr/>
            </a:pPr>
            <a:endParaRPr lang="es-AR" dirty="0"/>
          </a:p>
          <a:p>
            <a:pPr eaLnBrk="1" fontAlgn="auto" hangingPunct="1">
              <a:spcBef>
                <a:spcPts val="0"/>
              </a:spcBef>
              <a:spcAft>
                <a:spcPts val="0"/>
              </a:spcAft>
              <a:buFont typeface="Arial" panose="020B0604020202020204" pitchFamily="34" charset="0"/>
              <a:buNone/>
              <a:defRPr/>
            </a:pPr>
            <a:br>
              <a:rPr lang="es-AR" dirty="0"/>
            </a:br>
            <a:endParaRPr lang="es-AR" dirty="0"/>
          </a:p>
        </p:txBody>
      </p:sp>
      <p:sp>
        <p:nvSpPr>
          <p:cNvPr id="45060" name="Slide Number Placeholder 3">
            <a:extLst>
              <a:ext uri="{FF2B5EF4-FFF2-40B4-BE49-F238E27FC236}">
                <a16:creationId xmlns:a16="http://schemas.microsoft.com/office/drawing/2014/main" id="{E2890B08-38F1-4730-A847-A1475E7A5F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2319EDE-A8A3-405E-8432-AD59969CAD99}" type="slidenum">
              <a:rPr lang="es-AR" altLang="es-ES" sz="1200" b="1"/>
              <a:pPr/>
              <a:t>31</a:t>
            </a:fld>
            <a:endParaRPr lang="es-AR" altLang="es-ES" sz="1200"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352DE33-5904-4B14-8A14-BB402A36E8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146D3980-6D3B-4CDD-9F26-597519F781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ES"/>
              <a:t>Hemos mencionado la información para la decisión. Sin embargo los distintos niveles de la organización </a:t>
            </a:r>
          </a:p>
          <a:p>
            <a:pPr eaLnBrk="1" hangingPunct="1">
              <a:spcBef>
                <a:spcPct val="0"/>
              </a:spcBef>
            </a:pPr>
            <a:r>
              <a:rPr lang="es-AR" altLang="es-ES"/>
              <a:t>no necesitan el mismo tipo de información. Podemos hablar de tres niveles de decisión con distintos tipos </a:t>
            </a:r>
          </a:p>
          <a:p>
            <a:pPr eaLnBrk="1" hangingPunct="1">
              <a:spcBef>
                <a:spcPct val="0"/>
              </a:spcBef>
            </a:pPr>
            <a:r>
              <a:rPr lang="es-AR" altLang="es-ES"/>
              <a:t>de información con sus correspondientes característic</a:t>
            </a:r>
          </a:p>
          <a:p>
            <a:pPr eaLnBrk="1" hangingPunct="1">
              <a:spcBef>
                <a:spcPct val="0"/>
              </a:spcBef>
            </a:pPr>
            <a:endParaRPr lang="es-AR" altLang="es-ES"/>
          </a:p>
          <a:p>
            <a:pPr eaLnBrk="1" hangingPunct="1">
              <a:spcBef>
                <a:spcPct val="0"/>
              </a:spcBef>
            </a:pPr>
            <a:r>
              <a:rPr lang="es-AR" altLang="es-ES" b="1"/>
              <a:t>NIVEL estrategico</a:t>
            </a:r>
          </a:p>
          <a:p>
            <a:pPr eaLnBrk="1" hangingPunct="1">
              <a:spcBef>
                <a:spcPct val="0"/>
              </a:spcBef>
            </a:pPr>
            <a:r>
              <a:rPr lang="es-AR" altLang="es-ES"/>
              <a:t>A nivel ejecutivo, la capa superior, la información cubre las necesidades de los: </a:t>
            </a:r>
          </a:p>
          <a:p>
            <a:pPr eaLnBrk="1" hangingPunct="1">
              <a:spcBef>
                <a:spcPct val="0"/>
              </a:spcBef>
            </a:pPr>
            <a:r>
              <a:rPr lang="es-AR" altLang="es-ES"/>
              <a:t> quienes toman las decisiones</a:t>
            </a:r>
          </a:p>
          <a:p>
            <a:pPr eaLnBrk="1" hangingPunct="1">
              <a:spcBef>
                <a:spcPct val="0"/>
              </a:spcBef>
            </a:pPr>
            <a:r>
              <a:rPr lang="es-AR" altLang="es-ES"/>
              <a:t> Planes estratégicos de la organización </a:t>
            </a:r>
          </a:p>
          <a:p>
            <a:pPr eaLnBrk="1" hangingPunct="1">
              <a:spcBef>
                <a:spcPct val="0"/>
              </a:spcBef>
            </a:pPr>
            <a:r>
              <a:rPr lang="es-AR" altLang="es-ES"/>
              <a:t>Son datos poco rutinarios, complejos, poco estructurados y sumarios. </a:t>
            </a:r>
          </a:p>
          <a:p>
            <a:pPr eaLnBrk="1" hangingPunct="1">
              <a:spcBef>
                <a:spcPct val="0"/>
              </a:spcBef>
            </a:pPr>
            <a:endParaRPr lang="es-AR" altLang="es-ES"/>
          </a:p>
          <a:p>
            <a:pPr eaLnBrk="1" hangingPunct="1">
              <a:spcBef>
                <a:spcPct val="0"/>
              </a:spcBef>
            </a:pPr>
            <a:r>
              <a:rPr lang="es-AR" altLang="es-ES" b="1"/>
              <a:t>NIVEL administrativo</a:t>
            </a:r>
          </a:p>
          <a:p>
            <a:pPr eaLnBrk="1" hangingPunct="1">
              <a:spcBef>
                <a:spcPct val="0"/>
              </a:spcBef>
            </a:pPr>
            <a:r>
              <a:rPr lang="es-AR" altLang="es-ES"/>
              <a:t>A nivel de administración, el medio, la información cubre las necesidades de los jefes de sector, </a:t>
            </a:r>
          </a:p>
          <a:p>
            <a:pPr eaLnBrk="1" hangingPunct="1">
              <a:spcBef>
                <a:spcPct val="0"/>
              </a:spcBef>
            </a:pPr>
            <a:r>
              <a:rPr lang="es-AR" altLang="es-ES"/>
              <a:t>desarrolladores de proyectos, profesionales, etc. </a:t>
            </a:r>
          </a:p>
          <a:p>
            <a:pPr eaLnBrk="1" hangingPunct="1">
              <a:spcBef>
                <a:spcPct val="0"/>
              </a:spcBef>
            </a:pPr>
            <a:r>
              <a:rPr lang="es-AR" altLang="es-ES"/>
              <a:t>Las tareas son control del nivel operativo, preparación de políticas para el nivel superior, se necesitan </a:t>
            </a:r>
          </a:p>
          <a:p>
            <a:pPr eaLnBrk="1" hangingPunct="1">
              <a:spcBef>
                <a:spcPct val="0"/>
              </a:spcBef>
            </a:pPr>
            <a:r>
              <a:rPr lang="es-AR" altLang="es-ES"/>
              <a:t>datos externos e internos provenientes del nivel operativo. Es el lugar donde se realiza el análisis de la </a:t>
            </a:r>
          </a:p>
          <a:p>
            <a:pPr eaLnBrk="1" hangingPunct="1">
              <a:spcBef>
                <a:spcPct val="0"/>
              </a:spcBef>
            </a:pPr>
            <a:r>
              <a:rPr lang="es-AR" altLang="es-ES"/>
              <a:t>Información</a:t>
            </a:r>
          </a:p>
          <a:p>
            <a:pPr eaLnBrk="1" hangingPunct="1">
              <a:spcBef>
                <a:spcPct val="0"/>
              </a:spcBef>
            </a:pPr>
            <a:endParaRPr lang="es-AR" altLang="es-ES"/>
          </a:p>
          <a:p>
            <a:pPr eaLnBrk="1" hangingPunct="1">
              <a:spcBef>
                <a:spcPct val="0"/>
              </a:spcBef>
            </a:pPr>
            <a:r>
              <a:rPr lang="es-AR" altLang="es-ES" b="1"/>
              <a:t>NIVEL OPERATIVO</a:t>
            </a:r>
            <a:r>
              <a:rPr lang="es-AR" altLang="es-ES"/>
              <a:t> </a:t>
            </a:r>
          </a:p>
          <a:p>
            <a:pPr eaLnBrk="1" hangingPunct="1">
              <a:spcBef>
                <a:spcPct val="0"/>
              </a:spcBef>
            </a:pPr>
            <a:r>
              <a:rPr lang="es-AR" altLang="es-ES"/>
              <a:t>El nivel operativo, la base del triángulo, es el lugar donde los procesos de producción tienen lugar. Las </a:t>
            </a:r>
          </a:p>
          <a:p>
            <a:pPr eaLnBrk="1" hangingPunct="1">
              <a:spcBef>
                <a:spcPct val="0"/>
              </a:spcBef>
            </a:pPr>
            <a:r>
              <a:rPr lang="es-AR" altLang="es-ES"/>
              <a:t>características de los datos son: voluminosos, baja variedad, y de rápido cambio.</a:t>
            </a:r>
          </a:p>
        </p:txBody>
      </p:sp>
      <p:sp>
        <p:nvSpPr>
          <p:cNvPr id="46084" name="Slide Number Placeholder 3">
            <a:extLst>
              <a:ext uri="{FF2B5EF4-FFF2-40B4-BE49-F238E27FC236}">
                <a16:creationId xmlns:a16="http://schemas.microsoft.com/office/drawing/2014/main" id="{CE7C9DB4-DAA0-4D5E-B33E-705BCC43AC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CAC6912-CCF2-4D9A-B658-453BB41744CF}" type="slidenum">
              <a:rPr lang="es-AR" altLang="es-ES" sz="1200" b="1"/>
              <a:pPr/>
              <a:t>32</a:t>
            </a:fld>
            <a:endParaRPr lang="es-AR" altLang="es-ES" sz="1200"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67A076A-D54E-461A-B67A-2BFFC7421E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9E24B72C-EE37-4209-AF06-4C754F0010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a:p>
          <a:p>
            <a:pPr eaLnBrk="1" hangingPunct="1">
              <a:spcBef>
                <a:spcPct val="0"/>
              </a:spcBef>
            </a:pPr>
            <a:r>
              <a:rPr lang="es-AR" altLang="es-ES" b="1"/>
              <a:t>0) Descomposicion funcional: </a:t>
            </a:r>
            <a:r>
              <a:rPr lang="es-ES" altLang="es-ES"/>
              <a:t>La descomposición funcional se refiere ampliamente al proceso de resolución de una relación funcional en sus partes constituyentes, de tal manera que la función original se puede reconstruir (es decir, recompuestos) de las partes en función de la composición. Se lleva a cabo</a:t>
            </a:r>
          </a:p>
          <a:p>
            <a:pPr eaLnBrk="1" hangingPunct="1">
              <a:spcBef>
                <a:spcPct val="0"/>
              </a:spcBef>
            </a:pPr>
            <a:r>
              <a:rPr lang="es-AR" altLang="es-ES"/>
              <a:t>	- hacerse una idea de los elementos constitutivos</a:t>
            </a:r>
          </a:p>
          <a:p>
            <a:pPr eaLnBrk="1" hangingPunct="1">
              <a:spcBef>
                <a:spcPct val="0"/>
              </a:spcBef>
            </a:pPr>
            <a:r>
              <a:rPr lang="es-AR" altLang="es-ES"/>
              <a:t>	- Obtener representacion comprimida	 de la funcion global</a:t>
            </a:r>
          </a:p>
          <a:p>
            <a:pPr eaLnBrk="1" hangingPunct="1">
              <a:spcBef>
                <a:spcPct val="0"/>
              </a:spcBef>
            </a:pPr>
            <a:r>
              <a:rPr lang="es-AR" altLang="es-ES"/>
              <a:t>	- Reducir costos, y mejorar la mantenibilidad.</a:t>
            </a:r>
          </a:p>
          <a:p>
            <a:pPr eaLnBrk="1" hangingPunct="1">
              <a:spcBef>
                <a:spcPct val="0"/>
              </a:spcBef>
            </a:pPr>
            <a:endParaRPr lang="es-ES" altLang="es-ES"/>
          </a:p>
          <a:p>
            <a:pPr eaLnBrk="1" hangingPunct="1">
              <a:spcBef>
                <a:spcPct val="0"/>
              </a:spcBef>
            </a:pPr>
            <a:endParaRPr lang="es-AR" altLang="es-ES"/>
          </a:p>
          <a:p>
            <a:pPr eaLnBrk="1" hangingPunct="1">
              <a:spcBef>
                <a:spcPct val="0"/>
              </a:spcBef>
            </a:pPr>
            <a:r>
              <a:rPr lang="es-ES" altLang="es-ES" b="1"/>
              <a:t>Carta Estructurada de un Proyecto (o Sistema)</a:t>
            </a:r>
            <a:endParaRPr lang="es-ES" altLang="es-ES"/>
          </a:p>
          <a:p>
            <a:pPr eaLnBrk="1" hangingPunct="1">
              <a:spcBef>
                <a:spcPct val="0"/>
              </a:spcBef>
            </a:pPr>
            <a:br>
              <a:rPr lang="es-ES" altLang="es-ES"/>
            </a:br>
            <a:endParaRPr lang="es-ES" altLang="es-ES"/>
          </a:p>
          <a:p>
            <a:pPr eaLnBrk="1" hangingPunct="1">
              <a:spcBef>
                <a:spcPct val="0"/>
              </a:spcBef>
            </a:pPr>
            <a:r>
              <a:rPr lang="es-ES" altLang="es-ES"/>
              <a:t>La Carta Estructurada del Proyecto (o Sistema) consiste en un diagrama jerárquico modular basado en una metodología de desarrollo de sistemas TOP-DOWN. </a:t>
            </a:r>
          </a:p>
          <a:p>
            <a:pPr eaLnBrk="1" hangingPunct="1">
              <a:spcBef>
                <a:spcPct val="0"/>
              </a:spcBef>
            </a:pPr>
            <a:endParaRPr lang="es-ES" altLang="es-ES"/>
          </a:p>
          <a:p>
            <a:pPr eaLnBrk="1" hangingPunct="1">
              <a:spcBef>
                <a:spcPct val="0"/>
              </a:spcBef>
            </a:pPr>
            <a:r>
              <a:rPr lang="es-ES" altLang="es-ES"/>
              <a:t>Top-Down, significa, partir de lo más general hacia lo más detallado. </a:t>
            </a:r>
          </a:p>
          <a:p>
            <a:pPr eaLnBrk="1" hangingPunct="1">
              <a:spcBef>
                <a:spcPct val="0"/>
              </a:spcBef>
            </a:pPr>
            <a:r>
              <a:rPr lang="es-ES" altLang="es-ES"/>
              <a:t>Es un proceso análogo al de armar un rompecabezas en el sentido de ver primero el concepto o la imagen general, y a partir de alli comenzar a detectar dónde va cada pieza dentro de la imagen.</a:t>
            </a:r>
          </a:p>
          <a:p>
            <a:pPr eaLnBrk="1" hangingPunct="1">
              <a:spcBef>
                <a:spcPct val="0"/>
              </a:spcBef>
            </a:pPr>
            <a:r>
              <a:rPr lang="es-ES" altLang="es-ES"/>
              <a:t> La diferencia es el recorrido jerárquico y modular que se realiza en su elaboración.</a:t>
            </a:r>
            <a:br>
              <a:rPr lang="es-ES" altLang="es-ES"/>
            </a:br>
            <a:r>
              <a:rPr lang="es-ES" altLang="es-ES"/>
              <a:t>Un Módulo es un subsistema que agrupa funcionalmente programas, objetos, herramientas y , bases de datos según su funcionalidad y objetivos vinculantes. </a:t>
            </a:r>
          </a:p>
          <a:p>
            <a:pPr eaLnBrk="1" hangingPunct="1">
              <a:spcBef>
                <a:spcPct val="0"/>
              </a:spcBef>
            </a:pPr>
            <a:r>
              <a:rPr lang="es-ES" altLang="es-ES"/>
              <a:t>Por ejemplo, el objetivo de un módulo de nómina es generar el pago a los empleados, el objetivo de un módulo de compras es proveer a a la empresa de material necesario para su funcionamiento y así sucesivamente.</a:t>
            </a:r>
          </a:p>
          <a:p>
            <a:pPr eaLnBrk="1" hangingPunct="1">
              <a:spcBef>
                <a:spcPct val="0"/>
              </a:spcBef>
            </a:pPr>
            <a:endParaRPr lang="es-AR" altLang="es-ES"/>
          </a:p>
        </p:txBody>
      </p:sp>
      <p:sp>
        <p:nvSpPr>
          <p:cNvPr id="24580" name="Slide Number Placeholder 3">
            <a:extLst>
              <a:ext uri="{FF2B5EF4-FFF2-40B4-BE49-F238E27FC236}">
                <a16:creationId xmlns:a16="http://schemas.microsoft.com/office/drawing/2014/main" id="{8C958B44-ACB3-4C49-B296-A40338F70A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B39AE05-0B0F-4E94-A580-E9D45A6A6480}" type="slidenum">
              <a:rPr lang="es-AR" altLang="es-ES" sz="1200" b="1"/>
              <a:pPr/>
              <a:t>20</a:t>
            </a:fld>
            <a:endParaRPr lang="es-AR" altLang="es-ES" sz="1200"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F1B0DD6-4B63-4190-8E66-E279336305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E651BB3D-7D98-4B4E-A76F-F8EF9A295942}"/>
              </a:ext>
            </a:extLst>
          </p:cNvPr>
          <p:cNvSpPr>
            <a:spLocks noGrp="1"/>
          </p:cNvSpPr>
          <p:nvPr>
            <p:ph type="body" idx="1"/>
          </p:nvPr>
        </p:nvSpPr>
        <p:spPr bwMode="auto"/>
        <p:txBody>
          <a:bodyPr wrap="square" numCol="1" anchor="t" anchorCtr="0" compatLnSpc="1">
            <a:prstTxWarp prst="textNoShape">
              <a:avLst/>
            </a:prstTxWarp>
          </a:bodyPr>
          <a:lstStyle/>
          <a:p>
            <a:pPr eaLnBrk="1" fontAlgn="auto" hangingPunct="1">
              <a:spcBef>
                <a:spcPct val="0"/>
              </a:spcBef>
              <a:spcAft>
                <a:spcPts val="0"/>
              </a:spcAft>
              <a:defRPr/>
            </a:pPr>
            <a:endParaRPr lang="es-AR" altLang="es-ES" dirty="0"/>
          </a:p>
          <a:p>
            <a:pPr algn="ctr" eaLnBrk="1" fontAlgn="auto" hangingPunct="1">
              <a:spcBef>
                <a:spcPts val="0"/>
              </a:spcBef>
              <a:spcAft>
                <a:spcPts val="0"/>
              </a:spcAft>
              <a:defRPr/>
            </a:pPr>
            <a:r>
              <a:rPr lang="es-ES" b="1" i="1" dirty="0">
                <a:solidFill>
                  <a:schemeClr val="accent1">
                    <a:lumMod val="75000"/>
                  </a:schemeClr>
                </a:solidFill>
              </a:rPr>
              <a:t>Alta cohesión y bajo acoplamiento</a:t>
            </a:r>
          </a:p>
          <a:p>
            <a:pPr algn="ctr" eaLnBrk="1" fontAlgn="auto" hangingPunct="1">
              <a:spcBef>
                <a:spcPts val="0"/>
              </a:spcBef>
              <a:spcAft>
                <a:spcPts val="0"/>
              </a:spcAft>
              <a:defRPr/>
            </a:pPr>
            <a:r>
              <a:rPr lang="es-ES" b="1" i="1" dirty="0">
                <a:solidFill>
                  <a:schemeClr val="accent1">
                    <a:lumMod val="75000"/>
                  </a:schemeClr>
                </a:solidFill>
              </a:rPr>
              <a:t>Los conceptos de cohesión y acoplamiento no están íntimamente relacionados, sin embargo se recomienda tener un mayor grado de cohesión con un menor grado de acoplamiento. De esta forma se tiene menor dependencia y se especifican los propósitos de cada objeto en el sistema.</a:t>
            </a:r>
          </a:p>
          <a:p>
            <a:pPr eaLnBrk="1" fontAlgn="auto" hangingPunct="1">
              <a:spcBef>
                <a:spcPts val="0"/>
              </a:spcBef>
              <a:spcAft>
                <a:spcPts val="0"/>
              </a:spcAft>
              <a:defRPr/>
            </a:pPr>
            <a:r>
              <a:rPr lang="es-ES" b="1" dirty="0"/>
              <a:t>	</a:t>
            </a:r>
          </a:p>
          <a:p>
            <a:pPr eaLnBrk="1" fontAlgn="auto" hangingPunct="1">
              <a:spcBef>
                <a:spcPts val="0"/>
              </a:spcBef>
              <a:spcAft>
                <a:spcPts val="0"/>
              </a:spcAft>
              <a:defRPr/>
            </a:pPr>
            <a:endParaRPr lang="es-ES" b="1" dirty="0"/>
          </a:p>
          <a:p>
            <a:pPr eaLnBrk="1" fontAlgn="auto" hangingPunct="1">
              <a:spcBef>
                <a:spcPts val="0"/>
              </a:spcBef>
              <a:spcAft>
                <a:spcPts val="0"/>
              </a:spcAft>
              <a:defRPr/>
            </a:pPr>
            <a:r>
              <a:rPr lang="es-ES" b="1" dirty="0"/>
              <a:t>La Ley de </a:t>
            </a:r>
            <a:r>
              <a:rPr lang="es-ES" b="1" dirty="0" err="1"/>
              <a:t>Demeter</a:t>
            </a:r>
            <a:endParaRPr lang="es-ES" b="1" dirty="0"/>
          </a:p>
          <a:p>
            <a:pPr eaLnBrk="1" fontAlgn="auto" hangingPunct="1">
              <a:spcBef>
                <a:spcPts val="0"/>
              </a:spcBef>
              <a:spcAft>
                <a:spcPts val="0"/>
              </a:spcAft>
              <a:defRPr/>
            </a:pPr>
            <a:r>
              <a:rPr lang="es-ES" dirty="0"/>
              <a:t>La Ley de </a:t>
            </a:r>
            <a:r>
              <a:rPr lang="es-ES" dirty="0" err="1"/>
              <a:t>Demeter</a:t>
            </a:r>
            <a:r>
              <a:rPr lang="es-ES" dirty="0"/>
              <a:t> es un principio básico de diseño. </a:t>
            </a:r>
          </a:p>
          <a:p>
            <a:pPr eaLnBrk="1" fontAlgn="auto" hangingPunct="1">
              <a:spcBef>
                <a:spcPts val="0"/>
              </a:spcBef>
              <a:spcAft>
                <a:spcPts val="0"/>
              </a:spcAft>
              <a:defRPr/>
            </a:pPr>
            <a:r>
              <a:rPr lang="es-ES" dirty="0"/>
              <a:t>La definición corta de la ley es: hable solamente con sus amigos más cercanos. </a:t>
            </a:r>
          </a:p>
          <a:p>
            <a:pPr eaLnBrk="1" fontAlgn="auto" hangingPunct="1">
              <a:spcBef>
                <a:spcPts val="0"/>
              </a:spcBef>
              <a:spcAft>
                <a:spcPts val="0"/>
              </a:spcAft>
              <a:defRPr/>
            </a:pPr>
            <a:r>
              <a:rPr lang="es-ES" dirty="0"/>
              <a:t>La Ley de </a:t>
            </a:r>
            <a:r>
              <a:rPr lang="es-ES" dirty="0" err="1"/>
              <a:t>Demeter</a:t>
            </a:r>
            <a:r>
              <a:rPr lang="es-ES" dirty="0"/>
              <a:t> es una advertencia sobre los posibles riesgos presentes en el código</a:t>
            </a:r>
          </a:p>
          <a:p>
            <a:pPr eaLnBrk="1" fontAlgn="auto" hangingPunct="1">
              <a:spcBef>
                <a:spcPct val="0"/>
              </a:spcBef>
              <a:spcAft>
                <a:spcPts val="0"/>
              </a:spcAft>
              <a:defRPr/>
            </a:pPr>
            <a:endParaRPr lang="es-AR" altLang="es-ES" dirty="0"/>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AR" altLang="es-ES" dirty="0"/>
              <a:t>1) </a:t>
            </a:r>
            <a:r>
              <a:rPr lang="es-AR" altLang="es-ES" b="1" dirty="0"/>
              <a:t>COSTO</a:t>
            </a:r>
            <a:r>
              <a:rPr lang="es-AR" altLang="es-ES" dirty="0"/>
              <a:t>: </a:t>
            </a:r>
            <a:r>
              <a:rPr lang="es-AR" altLang="es-ES" dirty="0" err="1"/>
              <a:t>Yordon</a:t>
            </a:r>
            <a:r>
              <a:rPr lang="es-AR" altLang="es-ES" dirty="0"/>
              <a:t> Y </a:t>
            </a:r>
            <a:r>
              <a:rPr lang="es-AR" altLang="es-ES" dirty="0" err="1"/>
              <a:t>Constantine</a:t>
            </a:r>
            <a:r>
              <a:rPr lang="es-AR" altLang="es-ES" dirty="0"/>
              <a:t> dicen que el objetivo del diseño es bajar costos, que </a:t>
            </a:r>
            <a:r>
              <a:rPr lang="es-AR" altLang="es-ES" dirty="0" err="1"/>
              <a:t>estan</a:t>
            </a:r>
            <a:r>
              <a:rPr lang="es-AR" altLang="es-ES" dirty="0"/>
              <a:t> dados por el costo del mantenimiento,  que a la vez esta dado por el costo de los cambios que surgen del sistema.</a:t>
            </a:r>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AR" altLang="es-ES" dirty="0"/>
              <a:t>2) </a:t>
            </a:r>
            <a:r>
              <a:rPr lang="es-AR" altLang="es-ES" b="1" dirty="0"/>
              <a:t>Diseño efectivo: </a:t>
            </a:r>
            <a:r>
              <a:rPr lang="es-AR" altLang="es-ES" dirty="0"/>
              <a:t>baja las probabilidades que se generen necesidades de cambio. Y los cambios que involucran a un </a:t>
            </a:r>
            <a:r>
              <a:rPr lang="es-AR" altLang="es-ES" dirty="0" err="1"/>
              <a:t>unico</a:t>
            </a:r>
            <a:r>
              <a:rPr lang="es-AR" altLang="es-ES" dirty="0"/>
              <a:t> en elemento son menos costosos y mas predecibles que los que involucran a dos o mas y luego tres.</a:t>
            </a:r>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AR" altLang="es-ES" sz="1600" b="1" dirty="0"/>
              <a:t>3) </a:t>
            </a:r>
            <a:r>
              <a:rPr lang="es-AR" altLang="es-ES" sz="1600" b="1" dirty="0" err="1"/>
              <a:t>Cohesion</a:t>
            </a:r>
            <a:r>
              <a:rPr lang="es-AR" altLang="es-ES" sz="1600" b="1" dirty="0"/>
              <a:t> y acoplamiento: El costo esperado del cambio se puede reducir prestando especial atención a dos factores: el </a:t>
            </a:r>
            <a:r>
              <a:rPr lang="es-AR" altLang="es-ES" sz="1600" b="1" i="1" dirty="0"/>
              <a:t>acoplamiento</a:t>
            </a:r>
            <a:r>
              <a:rPr lang="es-AR" altLang="es-ES" sz="1600" b="1" dirty="0"/>
              <a:t> entre los elementos y </a:t>
            </a:r>
            <a:r>
              <a:rPr lang="es-AR" altLang="es-ES" sz="1600" b="1" dirty="0" err="1"/>
              <a:t>la</a:t>
            </a:r>
            <a:r>
              <a:rPr lang="es-AR" altLang="es-ES" sz="1600" b="1" i="1" dirty="0" err="1"/>
              <a:t>cohesión</a:t>
            </a:r>
            <a:r>
              <a:rPr lang="es-AR" altLang="es-ES" sz="1600" b="1" i="1" dirty="0"/>
              <a:t> </a:t>
            </a:r>
            <a:r>
              <a:rPr lang="es-AR" altLang="es-ES" sz="1600" b="1" dirty="0"/>
              <a:t>dentro de los elementos. </a:t>
            </a:r>
            <a:r>
              <a:rPr lang="es-ES" dirty="0"/>
              <a:t>El acoplamiento y la cohesión juegan un rol central en el diseño de software</a:t>
            </a:r>
            <a:endParaRPr lang="es-AR" altLang="es-ES" sz="1600" b="1" dirty="0"/>
          </a:p>
          <a:p>
            <a:pPr eaLnBrk="1" fontAlgn="auto" hangingPunct="1">
              <a:spcBef>
                <a:spcPct val="0"/>
              </a:spcBef>
              <a:spcAft>
                <a:spcPts val="0"/>
              </a:spcAft>
              <a:defRPr/>
            </a:pPr>
            <a:r>
              <a:rPr lang="es-ES" dirty="0"/>
              <a:t>El diseño de software también es importante para incrementar o acelerar las ganancias, pero las ganancias no están directamente conectadas al acoplamiento y la cohesión</a:t>
            </a:r>
          </a:p>
          <a:p>
            <a:pPr eaLnBrk="1" fontAlgn="auto" hangingPunct="1">
              <a:spcBef>
                <a:spcPct val="0"/>
              </a:spcBef>
              <a:spcAft>
                <a:spcPts val="0"/>
              </a:spcAft>
              <a:defRPr/>
            </a:pPr>
            <a:endParaRPr lang="es-AR" altLang="es-ES" dirty="0"/>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AR" altLang="es-ES" b="1" dirty="0"/>
              <a:t>Acoplamiento</a:t>
            </a:r>
          </a:p>
          <a:p>
            <a:pPr eaLnBrk="1" fontAlgn="auto" hangingPunct="1">
              <a:spcBef>
                <a:spcPct val="0"/>
              </a:spcBef>
              <a:spcAft>
                <a:spcPts val="0"/>
              </a:spcAft>
              <a:defRPr/>
            </a:pPr>
            <a:r>
              <a:rPr lang="es-AR" altLang="es-ES" dirty="0"/>
              <a:t>Dos elementos están acoplados en la medida en el que los cambios en uno tienden a necesitar cambios en el otro. </a:t>
            </a:r>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AR" altLang="es-ES" dirty="0"/>
              <a:t>Por ejemplo, la comunicación por red entre dos sistemas está acoplada respecto a cambios en el protocolo - si un sistema necesita </a:t>
            </a:r>
            <a:r>
              <a:rPr lang="es-AR" altLang="es-ES" dirty="0" err="1"/>
              <a:t>ambiar</a:t>
            </a:r>
            <a:r>
              <a:rPr lang="es-AR" altLang="es-ES" dirty="0"/>
              <a:t> el protocolo, el otro va a necesitar cambiar también. </a:t>
            </a:r>
          </a:p>
          <a:p>
            <a:pPr eaLnBrk="1" fontAlgn="auto" hangingPunct="1">
              <a:spcBef>
                <a:spcPct val="0"/>
              </a:spcBef>
              <a:spcAft>
                <a:spcPts val="0"/>
              </a:spcAft>
              <a:defRPr/>
            </a:pPr>
            <a:r>
              <a:rPr lang="es-AR" altLang="es-ES" b="1" dirty="0"/>
              <a:t>El acoplamiento entre los elementos es un conductor de cambios.</a:t>
            </a:r>
          </a:p>
          <a:p>
            <a:pPr eaLnBrk="1" fontAlgn="auto" hangingPunct="1">
              <a:spcBef>
                <a:spcPct val="0"/>
              </a:spcBef>
              <a:spcAft>
                <a:spcPts val="0"/>
              </a:spcAft>
              <a:defRPr/>
            </a:pPr>
            <a:r>
              <a:rPr lang="es-AR" altLang="es-ES" dirty="0"/>
              <a:t> Un sistema podría estar acoplado a un proveedor de bases de datos específico, al utilizar características propias de ese proveedor (por ejemplo, de Oracle). Un cambio en la base de datos va a provocar cambios al sistema. Sin embargo, si la base de datos nunca cambia, entonces el acoplamiento es sólo potencial. Evaluar el costo del acoplamiento con precisión requiere de la evaluación del grupo de cambios que son realmente requeridos en el sistema.</a:t>
            </a:r>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AR" altLang="es-ES" b="1" dirty="0"/>
              <a:t>Cohesión: </a:t>
            </a:r>
            <a:r>
              <a:rPr lang="es-AR" altLang="es-ES" b="1" dirty="0" err="1"/>
              <a:t>Funcionaidad</a:t>
            </a:r>
            <a:r>
              <a:rPr lang="es-AR" altLang="es-ES" b="1" dirty="0"/>
              <a:t> bien definida en el sistema.</a:t>
            </a:r>
          </a:p>
          <a:p>
            <a:pPr marL="171450" indent="-171450" eaLnBrk="1" fontAlgn="auto" hangingPunct="1">
              <a:spcBef>
                <a:spcPct val="0"/>
              </a:spcBef>
              <a:spcAft>
                <a:spcPts val="0"/>
              </a:spcAft>
              <a:buFont typeface="Arial" charset="0"/>
              <a:buChar char="•"/>
              <a:defRPr/>
            </a:pPr>
            <a:r>
              <a:rPr lang="es-AR" altLang="es-ES" dirty="0"/>
              <a:t>Cohesión mide el costo del cambio dentro de un elemento.</a:t>
            </a:r>
          </a:p>
          <a:p>
            <a:pPr marL="171450" indent="-171450" eaLnBrk="1" fontAlgn="auto" hangingPunct="1">
              <a:spcBef>
                <a:spcPct val="0"/>
              </a:spcBef>
              <a:spcAft>
                <a:spcPts val="0"/>
              </a:spcAft>
              <a:buFont typeface="Arial" charset="0"/>
              <a:buChar char="•"/>
              <a:defRPr/>
            </a:pPr>
            <a:r>
              <a:rPr lang="es-AR" altLang="es-ES" dirty="0"/>
              <a:t>Un elemento es cohesivo a medida que cambia el elemento entero cuando el sistema necesita cambiar.</a:t>
            </a:r>
          </a:p>
          <a:p>
            <a:pPr marL="171450" indent="-171450" eaLnBrk="1" fontAlgn="auto" hangingPunct="1">
              <a:spcBef>
                <a:spcPct val="0"/>
              </a:spcBef>
              <a:spcAft>
                <a:spcPts val="0"/>
              </a:spcAft>
              <a:buFont typeface="Arial" charset="0"/>
              <a:buChar char="•"/>
              <a:defRPr/>
            </a:pPr>
            <a:r>
              <a:rPr lang="es-AR" altLang="es-ES" dirty="0"/>
              <a:t>La estrategia de aislar los cambios es una forma de inducir la cohesión antes de hacer un cambio; por ejemplo, extraer la parte de un método que necesita cambiarse dentro de un método propio antes de hacer el cambio.</a:t>
            </a:r>
          </a:p>
          <a:p>
            <a:pPr marL="171450" indent="-171450" eaLnBrk="1" fontAlgn="auto" hangingPunct="1">
              <a:spcBef>
                <a:spcPct val="0"/>
              </a:spcBef>
              <a:spcAft>
                <a:spcPts val="0"/>
              </a:spcAft>
              <a:buFont typeface="Arial" charset="0"/>
              <a:buChar char="•"/>
              <a:defRPr/>
            </a:pPr>
            <a:r>
              <a:rPr lang="es-ES" dirty="0"/>
              <a:t>Una prueba fácil de cohesión consiste en examinar una clase y decidir si todo su contenido está directamente relacionado con el nombre de la clase y descrito por el mismo</a:t>
            </a:r>
            <a:endParaRPr lang="es-AR" altLang="es-ES" dirty="0"/>
          </a:p>
          <a:p>
            <a:pPr eaLnBrk="1" fontAlgn="auto" hangingPunct="1">
              <a:spcBef>
                <a:spcPct val="0"/>
              </a:spcBef>
              <a:spcAft>
                <a:spcPts val="0"/>
              </a:spcAft>
              <a:defRPr/>
            </a:pPr>
            <a:endParaRPr lang="es-AR" altLang="es-ES" dirty="0"/>
          </a:p>
          <a:p>
            <a:pPr eaLnBrk="1" fontAlgn="auto" hangingPunct="1">
              <a:spcBef>
                <a:spcPct val="0"/>
              </a:spcBef>
              <a:spcAft>
                <a:spcPts val="0"/>
              </a:spcAft>
              <a:defRPr/>
            </a:pPr>
            <a:endParaRPr lang="es-AR" altLang="es-ES" dirty="0"/>
          </a:p>
          <a:p>
            <a:pPr eaLnBrk="1" fontAlgn="auto" hangingPunct="1">
              <a:spcBef>
                <a:spcPct val="0"/>
              </a:spcBef>
              <a:spcAft>
                <a:spcPts val="0"/>
              </a:spcAft>
              <a:defRPr/>
            </a:pPr>
            <a:r>
              <a:rPr lang="es-ES" b="1" dirty="0"/>
              <a:t>Un elemento puede tener poca cohesión tanto por ser muy grande o muy pequeño</a:t>
            </a:r>
            <a:r>
              <a:rPr lang="es-ES" dirty="0"/>
              <a:t>. </a:t>
            </a:r>
          </a:p>
          <a:p>
            <a:pPr eaLnBrk="1" fontAlgn="auto" hangingPunct="1">
              <a:spcBef>
                <a:spcPct val="0"/>
              </a:spcBef>
              <a:spcAft>
                <a:spcPts val="0"/>
              </a:spcAft>
              <a:defRPr/>
            </a:pPr>
            <a:r>
              <a:rPr lang="es-ES" dirty="0"/>
              <a:t>Un elemento muy pequeño, que resuelve sólo una parte del problema, va a necesitar estar acoplado a otros elementos para resolver las otras partes del problema.</a:t>
            </a:r>
          </a:p>
          <a:p>
            <a:pPr eaLnBrk="1" fontAlgn="auto" hangingPunct="1">
              <a:spcBef>
                <a:spcPct val="0"/>
              </a:spcBef>
              <a:spcAft>
                <a:spcPts val="0"/>
              </a:spcAft>
              <a:defRPr/>
            </a:pPr>
            <a:r>
              <a:rPr lang="es-ES" dirty="0"/>
              <a:t>Los elementos cohesivos, que se reemplazan en su totalidad, no tienen estos costos.</a:t>
            </a:r>
            <a:endParaRPr lang="es-AR" altLang="es-ES" dirty="0"/>
          </a:p>
          <a:p>
            <a:pPr eaLnBrk="1" fontAlgn="auto" hangingPunct="1">
              <a:spcBef>
                <a:spcPct val="0"/>
              </a:spcBef>
              <a:spcAft>
                <a:spcPts val="0"/>
              </a:spcAft>
              <a:defRPr/>
            </a:pPr>
            <a:endParaRPr lang="es-ES" dirty="0"/>
          </a:p>
          <a:p>
            <a:pPr eaLnBrk="1" fontAlgn="auto" hangingPunct="1">
              <a:spcBef>
                <a:spcPct val="0"/>
              </a:spcBef>
              <a:spcAft>
                <a:spcPts val="0"/>
              </a:spcAft>
              <a:defRPr/>
            </a:pPr>
            <a:r>
              <a:rPr lang="es-ES" dirty="0" err="1"/>
              <a:t>Definicion</a:t>
            </a:r>
            <a:r>
              <a:rPr lang="es-ES" dirty="0"/>
              <a:t>:  la cohesión se define como una medida de proximidad en la relación entre todas las responsabilidades, los datos y los métodos de una clase. Me gusta pensar en la cohesión como la medida que indica si una clase tiene una función bien definida dentro del sistema</a:t>
            </a:r>
            <a:endParaRPr lang="es-AR" altLang="es-ES" dirty="0"/>
          </a:p>
          <a:p>
            <a:pPr eaLnBrk="1" fontAlgn="auto" hangingPunct="1">
              <a:spcBef>
                <a:spcPct val="0"/>
              </a:spcBef>
              <a:spcAft>
                <a:spcPts val="0"/>
              </a:spcAft>
              <a:defRPr/>
            </a:pPr>
            <a:endParaRPr lang="es-AR" altLang="es-ES" b="1" dirty="0"/>
          </a:p>
          <a:p>
            <a:pPr eaLnBrk="1" fontAlgn="auto" hangingPunct="1">
              <a:spcBef>
                <a:spcPct val="0"/>
              </a:spcBef>
              <a:spcAft>
                <a:spcPts val="0"/>
              </a:spcAft>
              <a:defRPr/>
            </a:pPr>
            <a:endParaRPr lang="es-AR" altLang="es-ES" b="1" dirty="0"/>
          </a:p>
          <a:p>
            <a:pPr eaLnBrk="1" fontAlgn="auto" hangingPunct="1">
              <a:spcBef>
                <a:spcPct val="0"/>
              </a:spcBef>
              <a:spcAft>
                <a:spcPts val="0"/>
              </a:spcAft>
              <a:defRPr/>
            </a:pPr>
            <a:r>
              <a:rPr lang="es-AR" altLang="es-ES" b="1" dirty="0"/>
              <a:t>Balance</a:t>
            </a:r>
          </a:p>
          <a:p>
            <a:pPr eaLnBrk="1" fontAlgn="auto" hangingPunct="1">
              <a:spcBef>
                <a:spcPct val="0"/>
              </a:spcBef>
              <a:spcAft>
                <a:spcPts val="0"/>
              </a:spcAft>
              <a:defRPr/>
            </a:pPr>
            <a:r>
              <a:rPr lang="es-AR" altLang="es-ES" dirty="0"/>
              <a:t>Una de las cosas que hace divertido al diseño es que necesita ser balanceado. Si los elementos son muy grandes, cada cambio va a ser más costoso de lo que necesita ser. Si los elementos son muy chicos, los cambios van a esparcirse por todo el sistema. Y la optimización del diseño ocurre sobre un flujo impredecible de cambios.</a:t>
            </a:r>
          </a:p>
          <a:p>
            <a:pPr eaLnBrk="1" fontAlgn="auto" hangingPunct="1">
              <a:spcBef>
                <a:spcPct val="0"/>
              </a:spcBef>
              <a:spcAft>
                <a:spcPts val="0"/>
              </a:spcAft>
              <a:defRPr/>
            </a:pPr>
            <a:r>
              <a:rPr lang="es-AR" altLang="es-ES" b="1" dirty="0"/>
              <a:t>El gran </a:t>
            </a:r>
            <a:r>
              <a:rPr lang="es-AR" altLang="es-ES" b="1" dirty="0" err="1"/>
              <a:t>desafio</a:t>
            </a:r>
            <a:r>
              <a:rPr lang="es-AR" altLang="es-ES" b="1" dirty="0"/>
              <a:t> del diseño es reducir el acoplamiento de forma no costosa. </a:t>
            </a:r>
            <a:r>
              <a:rPr lang="es-AR" altLang="es-ES" dirty="0"/>
              <a:t>Si un elemento puede aislarse de un cambio probable que ocurra en otro elemento a un costo razonable, entonces es mejor hacerlo antes que después.</a:t>
            </a:r>
          </a:p>
          <a:p>
            <a:pPr eaLnBrk="1" fontAlgn="auto" hangingPunct="1">
              <a:spcBef>
                <a:spcPct val="0"/>
              </a:spcBef>
              <a:spcAft>
                <a:spcPts val="0"/>
              </a:spcAft>
              <a:defRPr/>
            </a:pPr>
            <a:r>
              <a:rPr lang="es-AR" altLang="es-ES" dirty="0"/>
              <a:t>Como los cambios son impredecibles se hace imposible determinar de forma estática el "mejor" diseño para un sistema. Siempre va a ocurrir algún cambio que se propague por el sistema. </a:t>
            </a:r>
            <a:r>
              <a:rPr lang="es-AR" altLang="es-ES" b="1" dirty="0"/>
              <a:t>Lo importante es crear diseños que disminuyan el costo de los cambios</a:t>
            </a:r>
            <a:r>
              <a:rPr lang="es-AR" altLang="es-ES" dirty="0"/>
              <a:t>, sabiendo que nunca es posible llegar al costo cero.</a:t>
            </a:r>
          </a:p>
          <a:p>
            <a:pPr eaLnBrk="1" fontAlgn="auto" hangingPunct="1">
              <a:spcBef>
                <a:spcPct val="0"/>
              </a:spcBef>
              <a:spcAft>
                <a:spcPts val="0"/>
              </a:spcAft>
              <a:defRPr/>
            </a:pPr>
            <a:endParaRPr lang="es-AR" altLang="es-ES" b="1" dirty="0"/>
          </a:p>
          <a:p>
            <a:pPr eaLnBrk="1" fontAlgn="auto" hangingPunct="1">
              <a:spcBef>
                <a:spcPct val="0"/>
              </a:spcBef>
              <a:spcAft>
                <a:spcPts val="0"/>
              </a:spcAft>
              <a:defRPr/>
            </a:pPr>
            <a:endParaRPr lang="es-AR" altLang="es-ES" dirty="0"/>
          </a:p>
          <a:p>
            <a:pPr algn="ctr" eaLnBrk="1" fontAlgn="auto" hangingPunct="1">
              <a:spcBef>
                <a:spcPts val="0"/>
              </a:spcBef>
              <a:spcAft>
                <a:spcPts val="0"/>
              </a:spcAft>
              <a:defRPr/>
            </a:pPr>
            <a:r>
              <a:rPr lang="es-ES" b="1" i="1" dirty="0">
                <a:solidFill>
                  <a:schemeClr val="accent1">
                    <a:lumMod val="75000"/>
                  </a:schemeClr>
                </a:solidFill>
              </a:rPr>
              <a:t>Alta cohesión y bajo acoplamiento</a:t>
            </a:r>
          </a:p>
          <a:p>
            <a:pPr algn="ctr" eaLnBrk="1" fontAlgn="auto" hangingPunct="1">
              <a:spcBef>
                <a:spcPts val="0"/>
              </a:spcBef>
              <a:spcAft>
                <a:spcPts val="0"/>
              </a:spcAft>
              <a:defRPr/>
            </a:pPr>
            <a:r>
              <a:rPr lang="es-ES" b="1" i="1" dirty="0">
                <a:solidFill>
                  <a:schemeClr val="accent1">
                    <a:lumMod val="75000"/>
                  </a:schemeClr>
                </a:solidFill>
              </a:rPr>
              <a:t>Los conceptos de cohesión y acoplamiento no están íntimamente relacionados, sin embargo se recomienda tener un mayor grado de cohesión con un menor grado de acoplamiento. De esta forma se tiene menor dependencia y se especifican los propósitos de cada objeto en el sistema.</a:t>
            </a:r>
          </a:p>
          <a:p>
            <a:pPr algn="ctr" eaLnBrk="1" fontAlgn="auto" hangingPunct="1">
              <a:spcBef>
                <a:spcPct val="0"/>
              </a:spcBef>
              <a:spcAft>
                <a:spcPts val="0"/>
              </a:spcAft>
              <a:defRPr/>
            </a:pPr>
            <a:endParaRPr lang="es-AR" altLang="es-ES" b="1" i="1" dirty="0">
              <a:solidFill>
                <a:schemeClr val="bg2">
                  <a:lumMod val="50000"/>
                </a:schemeClr>
              </a:solidFill>
            </a:endParaRPr>
          </a:p>
        </p:txBody>
      </p:sp>
      <p:sp>
        <p:nvSpPr>
          <p:cNvPr id="26628" name="Slide Number Placeholder 3">
            <a:extLst>
              <a:ext uri="{FF2B5EF4-FFF2-40B4-BE49-F238E27FC236}">
                <a16:creationId xmlns:a16="http://schemas.microsoft.com/office/drawing/2014/main" id="{5E63ADBF-031B-46B5-8A08-1F7C60C69D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656F28C-FD1E-4591-8B03-C86488CC11CB}" type="slidenum">
              <a:rPr lang="es-AR" altLang="es-ES" sz="1200" b="1"/>
              <a:pPr/>
              <a:t>21</a:t>
            </a:fld>
            <a:endParaRPr lang="es-AR" altLang="es-ES" sz="1200"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0B0A352A-EF40-4235-8724-D45C77120B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2981111-C206-4205-9372-4018DA12BBDF}"/>
              </a:ext>
            </a:extLst>
          </p:cNvPr>
          <p:cNvSpPr>
            <a:spLocks noGrp="1"/>
          </p:cNvSpPr>
          <p:nvPr>
            <p:ph type="body" idx="1"/>
          </p:nvPr>
        </p:nvSpPr>
        <p:spPr bwMode="auto"/>
        <p:txBody>
          <a:bodyPr wrap="square" numCol="1" anchor="t" anchorCtr="0" compatLnSpc="1">
            <a:prstTxWarp prst="textNoShape">
              <a:avLst/>
            </a:prstTxWarp>
          </a:bodyPr>
          <a:lstStyle/>
          <a:p>
            <a:pPr eaLnBrk="1" fontAlgn="auto" hangingPunct="1">
              <a:spcBef>
                <a:spcPts val="0"/>
              </a:spcBef>
              <a:spcAft>
                <a:spcPts val="0"/>
              </a:spcAft>
              <a:defRPr/>
            </a:pPr>
            <a:r>
              <a:rPr lang="es-AR" altLang="es-ES" b="1" dirty="0"/>
              <a:t>Características de los sistemas</a:t>
            </a:r>
            <a:endParaRPr lang="es-AR" altLang="es-ES" dirty="0"/>
          </a:p>
          <a:p>
            <a:pPr eaLnBrk="1" fontAlgn="auto" hangingPunct="1">
              <a:spcBef>
                <a:spcPts val="0"/>
              </a:spcBef>
              <a:spcAft>
                <a:spcPts val="0"/>
              </a:spcAft>
              <a:defRPr/>
            </a:pPr>
            <a:r>
              <a:rPr lang="es-AR" altLang="es-ES" dirty="0"/>
              <a:t>Sistema es un todo organizado y complejo; un conjunto o combinación de cosas o partes que forman un todo complejo o unitario. Es un conjunto de objetos unidos por alguna forma de </a:t>
            </a:r>
            <a:r>
              <a:rPr lang="es-AR" altLang="es-ES" dirty="0">
                <a:hlinkClick r:id="rId3"/>
              </a:rPr>
              <a:t>interacción</a:t>
            </a:r>
            <a:r>
              <a:rPr lang="es-AR" altLang="es-ES" dirty="0"/>
              <a:t> o interdependencia. </a:t>
            </a:r>
          </a:p>
          <a:p>
            <a:pPr eaLnBrk="1" fontAlgn="auto" hangingPunct="1">
              <a:spcBef>
                <a:spcPts val="0"/>
              </a:spcBef>
              <a:spcAft>
                <a:spcPts val="0"/>
              </a:spcAft>
              <a:defRPr/>
            </a:pPr>
            <a:r>
              <a:rPr lang="es-AR" altLang="es-ES" dirty="0"/>
              <a:t>Los </a:t>
            </a:r>
            <a:r>
              <a:rPr lang="es-AR" altLang="es-ES" dirty="0">
                <a:hlinkClick r:id="rId4"/>
              </a:rPr>
              <a:t>límites</a:t>
            </a:r>
            <a:r>
              <a:rPr lang="es-AR" altLang="es-ES" dirty="0"/>
              <a:t> o fronteras entre el sistema y su ambiente admiten cierta arbitrariedad.</a:t>
            </a:r>
          </a:p>
          <a:p>
            <a:pPr eaLnBrk="1" fontAlgn="auto" hangingPunct="1">
              <a:spcBef>
                <a:spcPts val="0"/>
              </a:spcBef>
              <a:spcAft>
                <a:spcPts val="0"/>
              </a:spcAft>
              <a:defRPr/>
            </a:pPr>
            <a:r>
              <a:rPr lang="es-AR" altLang="es-ES" dirty="0"/>
              <a:t>Sistema es un conjunto de unidades recíprocamente relacionadas. De ahí se deducen dos conceptos: propósito (u objetivo) y globalismo (o totalidad).</a:t>
            </a:r>
          </a:p>
          <a:p>
            <a:pPr eaLnBrk="1" fontAlgn="auto" hangingPunct="1">
              <a:spcBef>
                <a:spcPts val="0"/>
              </a:spcBef>
              <a:spcAft>
                <a:spcPts val="0"/>
              </a:spcAft>
              <a:defRPr/>
            </a:pPr>
            <a:endParaRPr lang="es-AR" altLang="es-ES" dirty="0"/>
          </a:p>
          <a:p>
            <a:pPr eaLnBrk="1" fontAlgn="auto" hangingPunct="1">
              <a:spcBef>
                <a:spcPts val="0"/>
              </a:spcBef>
              <a:spcAft>
                <a:spcPts val="0"/>
              </a:spcAft>
              <a:defRPr/>
            </a:pPr>
            <a:endParaRPr lang="es-AR" altLang="es-ES" dirty="0"/>
          </a:p>
          <a:p>
            <a:pPr eaLnBrk="1" fontAlgn="auto" hangingPunct="1">
              <a:spcBef>
                <a:spcPts val="0"/>
              </a:spcBef>
              <a:spcAft>
                <a:spcPts val="0"/>
              </a:spcAft>
              <a:defRPr/>
            </a:pPr>
            <a:r>
              <a:rPr lang="es-AR" altLang="es-ES" b="1" dirty="0"/>
              <a:t>* Propósito u objetivo: </a:t>
            </a:r>
            <a:r>
              <a:rPr lang="es-AR" altLang="es-ES" dirty="0"/>
              <a:t>todo sistema tiene uno o algunos propósitos. Los elementos (u objetos), como también las relaciones, definen una </a:t>
            </a:r>
            <a:r>
              <a:rPr lang="es-AR" altLang="es-ES" dirty="0">
                <a:hlinkClick r:id="rId5"/>
              </a:rPr>
              <a:t>distribución</a:t>
            </a:r>
            <a:r>
              <a:rPr lang="es-AR" altLang="es-ES" dirty="0"/>
              <a:t> que trata siempre de alcanzar un objetivo.</a:t>
            </a:r>
          </a:p>
          <a:p>
            <a:pPr eaLnBrk="1" fontAlgn="auto" hangingPunct="1">
              <a:spcBef>
                <a:spcPts val="0"/>
              </a:spcBef>
              <a:spcAft>
                <a:spcPts val="0"/>
              </a:spcAft>
              <a:defRPr/>
            </a:pPr>
            <a:r>
              <a:rPr lang="es-AR" altLang="es-ES" b="1" dirty="0"/>
              <a:t>* Elementos: </a:t>
            </a:r>
            <a:r>
              <a:rPr lang="es-ES" dirty="0"/>
              <a:t>Los elementos de un sistema hacen referencia </a:t>
            </a:r>
            <a:r>
              <a:rPr lang="es-ES" dirty="0" err="1"/>
              <a:t>acomo</a:t>
            </a:r>
            <a:r>
              <a:rPr lang="es-ES" dirty="0"/>
              <a:t> esta éste constituido.</a:t>
            </a:r>
            <a:endParaRPr lang="es-AR" altLang="es-ES" b="1" dirty="0"/>
          </a:p>
          <a:p>
            <a:pPr eaLnBrk="1" fontAlgn="auto" hangingPunct="1">
              <a:spcBef>
                <a:spcPts val="0"/>
              </a:spcBef>
              <a:spcAft>
                <a:spcPts val="0"/>
              </a:spcAft>
              <a:defRPr/>
            </a:pPr>
            <a:r>
              <a:rPr lang="es-AR" altLang="es-ES" b="1" dirty="0"/>
              <a:t>* Interacción: </a:t>
            </a:r>
            <a:r>
              <a:rPr lang="es-ES" dirty="0"/>
              <a:t>Dentro de un sistema existe una </a:t>
            </a:r>
            <a:r>
              <a:rPr lang="es-ES" dirty="0" err="1"/>
              <a:t>organizacion</a:t>
            </a:r>
            <a:r>
              <a:rPr lang="es-ES" dirty="0"/>
              <a:t> coherente en la cual cada elemento cumple una función, ocupa un lugar, se integra un orden. Por lo cual observamos una lógica de relaciones entre los componentes de un sistema</a:t>
            </a:r>
            <a:endParaRPr lang="es-AR" altLang="es-ES" b="1" dirty="0"/>
          </a:p>
          <a:p>
            <a:pPr eaLnBrk="1" fontAlgn="auto" hangingPunct="1">
              <a:spcBef>
                <a:spcPts val="0"/>
              </a:spcBef>
              <a:spcAft>
                <a:spcPts val="0"/>
              </a:spcAft>
              <a:defRPr/>
            </a:pPr>
            <a:endParaRPr lang="es-AR" altLang="es-ES" b="1" dirty="0"/>
          </a:p>
          <a:p>
            <a:pPr marL="171450" indent="-171450" eaLnBrk="1" fontAlgn="auto" hangingPunct="1">
              <a:spcBef>
                <a:spcPts val="0"/>
              </a:spcBef>
              <a:spcAft>
                <a:spcPts val="0"/>
              </a:spcAft>
              <a:buFont typeface="Arial" charset="0"/>
              <a:buChar char="•"/>
              <a:defRPr/>
            </a:pPr>
            <a:r>
              <a:rPr lang="es-AR" altLang="es-ES" b="1" dirty="0"/>
              <a:t>Entorno</a:t>
            </a:r>
            <a:r>
              <a:rPr lang="es-AR" altLang="es-ES" dirty="0"/>
              <a:t>: </a:t>
            </a:r>
          </a:p>
          <a:p>
            <a:pPr marL="628650" lvl="1" indent="-171450" eaLnBrk="1" fontAlgn="auto" hangingPunct="1">
              <a:spcBef>
                <a:spcPts val="0"/>
              </a:spcBef>
              <a:spcAft>
                <a:spcPts val="0"/>
              </a:spcAft>
              <a:buFont typeface="Arial" charset="0"/>
              <a:buChar char="•"/>
              <a:defRPr/>
            </a:pPr>
            <a:r>
              <a:rPr lang="es-AR" altLang="es-ES" dirty="0"/>
              <a:t>un cambio en una de las unidades del sistema, con </a:t>
            </a:r>
            <a:r>
              <a:rPr lang="es-AR" altLang="es-ES" dirty="0">
                <a:hlinkClick r:id="rId6"/>
              </a:rPr>
              <a:t>probabilidad</a:t>
            </a:r>
            <a:r>
              <a:rPr lang="es-AR" altLang="es-ES" dirty="0"/>
              <a:t> producirá cambios en las otras. </a:t>
            </a:r>
          </a:p>
          <a:p>
            <a:pPr marL="628650" lvl="1" indent="-171450" eaLnBrk="1" fontAlgn="auto" hangingPunct="1">
              <a:spcBef>
                <a:spcPts val="0"/>
              </a:spcBef>
              <a:spcAft>
                <a:spcPts val="0"/>
              </a:spcAft>
              <a:buFont typeface="Arial" charset="0"/>
              <a:buChar char="•"/>
              <a:defRPr/>
            </a:pPr>
            <a:r>
              <a:rPr lang="es-ES" altLang="es-ES" dirty="0"/>
              <a:t>U</a:t>
            </a:r>
            <a:r>
              <a:rPr lang="es-ES" dirty="0"/>
              <a:t>n sistema forma parte de un sistema de mayor magnitud y complejidad que lo condiciona y que constituye su entorno o medio ambiente.</a:t>
            </a:r>
          </a:p>
          <a:p>
            <a:pPr marL="628650" lvl="1" indent="-171450" eaLnBrk="1" fontAlgn="auto" hangingPunct="1">
              <a:spcBef>
                <a:spcPts val="0"/>
              </a:spcBef>
              <a:spcAft>
                <a:spcPts val="0"/>
              </a:spcAft>
              <a:buFont typeface="Arial" charset="0"/>
              <a:buChar char="•"/>
              <a:defRPr/>
            </a:pPr>
            <a:r>
              <a:rPr lang="es-ES" dirty="0" err="1"/>
              <a:t>Ningun</a:t>
            </a:r>
            <a:r>
              <a:rPr lang="es-ES" dirty="0"/>
              <a:t> sistema funciona de manera aislada.</a:t>
            </a:r>
            <a:r>
              <a:rPr lang="es-AR" altLang="es-ES" dirty="0"/>
              <a:t> </a:t>
            </a:r>
          </a:p>
          <a:p>
            <a:pPr marL="628650" lvl="1" indent="-171450" eaLnBrk="1" fontAlgn="auto" hangingPunct="1">
              <a:spcBef>
                <a:spcPts val="0"/>
              </a:spcBef>
              <a:spcAft>
                <a:spcPts val="0"/>
              </a:spcAft>
              <a:buFont typeface="Arial" charset="0"/>
              <a:buChar char="•"/>
              <a:defRPr/>
            </a:pPr>
            <a:r>
              <a:rPr lang="es-AR" altLang="es-ES" dirty="0"/>
              <a:t>De los cambio y ajustes, se derivan dos fenómenos: </a:t>
            </a:r>
            <a:r>
              <a:rPr lang="es-AR" altLang="es-ES" dirty="0">
                <a:hlinkClick r:id="rId7"/>
              </a:rPr>
              <a:t>entropía</a:t>
            </a:r>
            <a:r>
              <a:rPr lang="es-AR" altLang="es-ES" dirty="0"/>
              <a:t> y homeostasia.</a:t>
            </a:r>
          </a:p>
          <a:p>
            <a:pPr eaLnBrk="1" fontAlgn="auto" hangingPunct="1">
              <a:spcBef>
                <a:spcPts val="0"/>
              </a:spcBef>
              <a:spcAft>
                <a:spcPts val="0"/>
              </a:spcAft>
              <a:defRPr/>
            </a:pPr>
            <a:endParaRPr lang="es-AR" altLang="es-ES" b="1" dirty="0"/>
          </a:p>
          <a:p>
            <a:pPr eaLnBrk="1" fontAlgn="auto" hangingPunct="1">
              <a:spcBef>
                <a:spcPts val="0"/>
              </a:spcBef>
              <a:spcAft>
                <a:spcPts val="0"/>
              </a:spcAft>
              <a:defRPr/>
            </a:pPr>
            <a:r>
              <a:rPr lang="es-AR" altLang="es-ES" b="1" dirty="0"/>
              <a:t>* Homeostasia: </a:t>
            </a:r>
            <a:r>
              <a:rPr lang="es-AR" altLang="es-ES" dirty="0"/>
              <a:t>es el </a:t>
            </a:r>
            <a:r>
              <a:rPr lang="es-AR" altLang="es-ES" dirty="0">
                <a:hlinkClick r:id="rId8"/>
              </a:rPr>
              <a:t>equilibrio</a:t>
            </a:r>
            <a:r>
              <a:rPr lang="es-AR" altLang="es-ES" dirty="0"/>
              <a:t> dinámico entre las partes del sistema. Los sistemas tienen una tendencia a adaptarse con el fin de alcanzar un equilibrio interno frente a los cambios externos del entorno.</a:t>
            </a:r>
          </a:p>
          <a:p>
            <a:pPr eaLnBrk="1" fontAlgn="auto" hangingPunct="1">
              <a:spcBef>
                <a:spcPts val="0"/>
              </a:spcBef>
              <a:spcAft>
                <a:spcPts val="0"/>
              </a:spcAft>
              <a:defRPr/>
            </a:pPr>
            <a:r>
              <a:rPr lang="es-AR" altLang="es-ES" b="1" dirty="0"/>
              <a:t>* Entropía: </a:t>
            </a:r>
            <a:r>
              <a:rPr lang="es-AR" altLang="es-ES" dirty="0"/>
              <a:t>es la tendencia de los sistemas a desgastarse, a desintegrarse, para el relajamiento de los estándares y un aumento de la aleatoriedad. La entropía aumenta con el correr del </a:t>
            </a:r>
            <a:r>
              <a:rPr lang="es-AR" altLang="es-ES" dirty="0">
                <a:hlinkClick r:id="rId9"/>
              </a:rPr>
              <a:t>tiempo</a:t>
            </a:r>
            <a:r>
              <a:rPr lang="es-AR" altLang="es-ES" dirty="0"/>
              <a:t>. Si aumenta la información, disminuye la entropía, pues la información es la base de la configuración y del orden. De aquí nace la </a:t>
            </a:r>
            <a:r>
              <a:rPr lang="es-AR" altLang="es-ES" dirty="0" err="1"/>
              <a:t>negentropía</a:t>
            </a:r>
            <a:r>
              <a:rPr lang="es-AR" altLang="es-ES" dirty="0"/>
              <a:t>, o sea, la información como medio o instrumento de ordenación del sistema.</a:t>
            </a:r>
          </a:p>
          <a:p>
            <a:pPr eaLnBrk="1" fontAlgn="auto" hangingPunct="1">
              <a:spcBef>
                <a:spcPts val="0"/>
              </a:spcBef>
              <a:spcAft>
                <a:spcPts val="0"/>
              </a:spcAft>
              <a:defRPr/>
            </a:pPr>
            <a:br>
              <a:rPr lang="es-AR" altLang="es-ES" dirty="0"/>
            </a:br>
            <a:endParaRPr lang="es-AR" altLang="es-ES" dirty="0"/>
          </a:p>
        </p:txBody>
      </p:sp>
      <p:sp>
        <p:nvSpPr>
          <p:cNvPr id="28676" name="Slide Number Placeholder 3">
            <a:extLst>
              <a:ext uri="{FF2B5EF4-FFF2-40B4-BE49-F238E27FC236}">
                <a16:creationId xmlns:a16="http://schemas.microsoft.com/office/drawing/2014/main" id="{8073B84F-6FC5-471B-9A5F-0F69E936A9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4B816E0-F368-4E39-936C-4F759DA47AF0}" type="slidenum">
              <a:rPr lang="es-AR" altLang="es-ES" sz="1200" b="1"/>
              <a:pPr/>
              <a:t>22</a:t>
            </a:fld>
            <a:endParaRPr lang="es-AR" altLang="es-ES" sz="1200"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a:extLst>
              <a:ext uri="{FF2B5EF4-FFF2-40B4-BE49-F238E27FC236}">
                <a16:creationId xmlns:a16="http://schemas.microsoft.com/office/drawing/2014/main" id="{0A609A64-C028-4641-ADDD-2E94FA807C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2 Marcador de notas">
            <a:extLst>
              <a:ext uri="{FF2B5EF4-FFF2-40B4-BE49-F238E27FC236}">
                <a16:creationId xmlns:a16="http://schemas.microsoft.com/office/drawing/2014/main" id="{B03C32AB-B41D-4A65-B7CB-BA3B12E544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ES"/>
          </a:p>
        </p:txBody>
      </p:sp>
      <p:sp>
        <p:nvSpPr>
          <p:cNvPr id="31748" name="3 Marcador de número de diapositiva">
            <a:extLst>
              <a:ext uri="{FF2B5EF4-FFF2-40B4-BE49-F238E27FC236}">
                <a16:creationId xmlns:a16="http://schemas.microsoft.com/office/drawing/2014/main" id="{54C05154-FFD2-428C-B442-13A64146A7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FFD5AD4-BB54-4199-A900-22355012EE99}" type="slidenum">
              <a:rPr lang="es-AR" altLang="es-ES" sz="1200" b="1"/>
              <a:pPr/>
              <a:t>24</a:t>
            </a:fld>
            <a:endParaRPr lang="es-AR" altLang="es-ES" sz="1200"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a:extLst>
              <a:ext uri="{FF2B5EF4-FFF2-40B4-BE49-F238E27FC236}">
                <a16:creationId xmlns:a16="http://schemas.microsoft.com/office/drawing/2014/main" id="{F8C08B9F-F935-42D1-BA5E-8EE859C375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a:extLst>
              <a:ext uri="{FF2B5EF4-FFF2-40B4-BE49-F238E27FC236}">
                <a16:creationId xmlns:a16="http://schemas.microsoft.com/office/drawing/2014/main" id="{2FC98B05-7C6C-40E6-A11F-E83E5B3322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ES"/>
              <a:t>Sistemas Abiertos:</a:t>
            </a:r>
          </a:p>
          <a:p>
            <a:pPr eaLnBrk="1" hangingPunct="1">
              <a:spcBef>
                <a:spcPct val="0"/>
              </a:spcBef>
            </a:pPr>
            <a:r>
              <a:rPr lang="es-AR" altLang="es-ES"/>
              <a:t>Son los sistemas que presentan relaciones de intercambio con el ambiente, a través de entradas y salidas. Son completamente adaptativos, esto quiere decir que para sobrevivir deben reajustarse constantemente a las condiciones del medio.</a:t>
            </a:r>
          </a:p>
          <a:p>
            <a:pPr eaLnBrk="1" hangingPunct="1">
              <a:spcBef>
                <a:spcPct val="0"/>
              </a:spcBef>
            </a:pPr>
            <a:endParaRPr lang="es-AR" altLang="es-ES"/>
          </a:p>
          <a:p>
            <a:pPr eaLnBrk="1" hangingPunct="1">
              <a:spcBef>
                <a:spcPct val="0"/>
              </a:spcBef>
            </a:pPr>
            <a:r>
              <a:rPr lang="es-AR" altLang="es-ES"/>
              <a:t>Sistema Cerrado:</a:t>
            </a:r>
          </a:p>
          <a:p>
            <a:pPr eaLnBrk="1" hangingPunct="1">
              <a:spcBef>
                <a:spcPct val="0"/>
              </a:spcBef>
            </a:pPr>
            <a:r>
              <a:rPr lang="es-AR" altLang="es-ES"/>
              <a:t>No presentan relación con el medio ambiente que los rodea, pues son herméticos a cualquier influencia ambiental.</a:t>
            </a:r>
          </a:p>
          <a:p>
            <a:pPr eaLnBrk="1" hangingPunct="1">
              <a:spcBef>
                <a:spcPct val="0"/>
              </a:spcBef>
            </a:pPr>
            <a:r>
              <a:rPr lang="es-AR" altLang="es-ES"/>
              <a:t>Estos no reciben ninguna influencia del ambiente y por otro lado tampoco influencian el ambiente.</a:t>
            </a:r>
          </a:p>
        </p:txBody>
      </p:sp>
      <p:sp>
        <p:nvSpPr>
          <p:cNvPr id="33796" name="3 Marcador de número de diapositiva">
            <a:extLst>
              <a:ext uri="{FF2B5EF4-FFF2-40B4-BE49-F238E27FC236}">
                <a16:creationId xmlns:a16="http://schemas.microsoft.com/office/drawing/2014/main" id="{01646DA9-C23E-40F6-9FD7-B79667F087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2DEFA3E-A486-4444-8DF4-D4B772D21C01}" type="slidenum">
              <a:rPr lang="es-AR" altLang="es-ES" sz="1200" b="1"/>
              <a:pPr/>
              <a:t>25</a:t>
            </a:fld>
            <a:endParaRPr lang="es-AR" altLang="es-ES" sz="12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a:extLst>
              <a:ext uri="{FF2B5EF4-FFF2-40B4-BE49-F238E27FC236}">
                <a16:creationId xmlns:a16="http://schemas.microsoft.com/office/drawing/2014/main" id="{EFA22AAA-ABC0-4ED3-BC6B-3E8BBF1FDC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8DA33225-514D-4246-B73F-0D8C6D20154F}"/>
              </a:ext>
            </a:extLst>
          </p:cNvPr>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s-ES" dirty="0"/>
              <a:t>En </a:t>
            </a:r>
            <a:r>
              <a:rPr lang="es-ES" dirty="0">
                <a:hlinkClick r:id="rId3" tooltip="Teoría de sistemas"/>
              </a:rPr>
              <a:t>teoría de sistemas</a:t>
            </a:r>
            <a:r>
              <a:rPr lang="es-ES" dirty="0"/>
              <a:t> y </a:t>
            </a:r>
            <a:r>
              <a:rPr lang="es-ES" dirty="0">
                <a:hlinkClick r:id="rId4" tooltip="Física"/>
              </a:rPr>
              <a:t>física</a:t>
            </a:r>
            <a:r>
              <a:rPr lang="es-ES" dirty="0"/>
              <a:t>, se denomina </a:t>
            </a:r>
            <a:r>
              <a:rPr lang="es-ES" b="1" dirty="0"/>
              <a:t>caja negra</a:t>
            </a:r>
            <a:r>
              <a:rPr lang="es-ES" dirty="0"/>
              <a:t> a aquel elemento que es estudiado desde el punto de vista de las entradas que recibe y las salidas o respuestas que produce, sin tener en cuenta su funcionamiento interno. En otras palabras, de una </a:t>
            </a:r>
            <a:r>
              <a:rPr lang="es-ES" i="1" dirty="0"/>
              <a:t>caja negra</a:t>
            </a:r>
            <a:r>
              <a:rPr lang="es-ES" dirty="0"/>
              <a:t> nos interesará su forma de interactuar con el medio que le rodea (en ocasiones, otros elementos que también podrían ser </a:t>
            </a:r>
            <a:r>
              <a:rPr lang="es-ES" i="1" dirty="0"/>
              <a:t>cajas negras</a:t>
            </a:r>
            <a:r>
              <a:rPr lang="es-ES" dirty="0"/>
              <a:t>) entendiendo </a:t>
            </a:r>
            <a:r>
              <a:rPr lang="es-ES" b="1" dirty="0"/>
              <a:t>qué es lo que hace</a:t>
            </a:r>
            <a:r>
              <a:rPr lang="es-ES" dirty="0"/>
              <a:t>, pero sin dar importancia a </a:t>
            </a:r>
            <a:r>
              <a:rPr lang="es-ES" b="1" dirty="0"/>
              <a:t>cómo lo hace</a:t>
            </a:r>
            <a:r>
              <a:rPr lang="es-ES" dirty="0"/>
              <a:t>. Por tanto, de una </a:t>
            </a:r>
            <a:r>
              <a:rPr lang="es-ES" i="1" dirty="0"/>
              <a:t>caja negra</a:t>
            </a:r>
            <a:r>
              <a:rPr lang="es-ES" dirty="0"/>
              <a:t> deben estar muy bien definidas sus entradas y salidas, es decir, su </a:t>
            </a:r>
            <a:r>
              <a:rPr lang="es-ES" dirty="0">
                <a:hlinkClick r:id="rId5" tooltip="Interfaz"/>
              </a:rPr>
              <a:t>interfaz</a:t>
            </a:r>
            <a:r>
              <a:rPr lang="es-ES" dirty="0"/>
              <a:t>; en cambio, no se precisa definir ni conocer los detalles internos de su funcionamiento.</a:t>
            </a:r>
          </a:p>
          <a:p>
            <a:pPr eaLnBrk="1" fontAlgn="auto" hangingPunct="1">
              <a:spcBef>
                <a:spcPts val="0"/>
              </a:spcBef>
              <a:spcAft>
                <a:spcPts val="0"/>
              </a:spcAft>
              <a:defRPr/>
            </a:pPr>
            <a:endParaRPr lang="es-AR" dirty="0"/>
          </a:p>
          <a:p>
            <a:pPr eaLnBrk="1" fontAlgn="auto" hangingPunct="1">
              <a:spcBef>
                <a:spcPts val="0"/>
              </a:spcBef>
              <a:spcAft>
                <a:spcPts val="0"/>
              </a:spcAft>
              <a:defRPr/>
            </a:pPr>
            <a:r>
              <a:rPr lang="es-ES" dirty="0"/>
              <a:t>Un </a:t>
            </a:r>
            <a:r>
              <a:rPr lang="es-ES" dirty="0">
                <a:hlinkClick r:id="rId6" tooltip="Sistema"/>
              </a:rPr>
              <a:t>sistema</a:t>
            </a:r>
            <a:r>
              <a:rPr lang="es-ES" dirty="0"/>
              <a:t> formado por módulos que cumplan las características de </a:t>
            </a:r>
            <a:r>
              <a:rPr lang="es-ES" i="1" dirty="0"/>
              <a:t>caja negra</a:t>
            </a:r>
            <a:r>
              <a:rPr lang="es-ES" dirty="0"/>
              <a:t> será más fácil de entender ya que permitirá dar una visión más clara del conjunto. El sistema también será más robusto y fácil de mantener, en caso de ocurrir un fallo, éste podrá ser aislado y abordado más ágilmente.</a:t>
            </a:r>
          </a:p>
          <a:p>
            <a:pPr eaLnBrk="1" fontAlgn="auto" hangingPunct="1">
              <a:spcBef>
                <a:spcPts val="0"/>
              </a:spcBef>
              <a:spcAft>
                <a:spcPts val="0"/>
              </a:spcAft>
              <a:defRPr/>
            </a:pPr>
            <a:endParaRPr lang="es-AR" dirty="0"/>
          </a:p>
          <a:p>
            <a:pPr eaLnBrk="1" fontAlgn="auto" hangingPunct="1">
              <a:spcBef>
                <a:spcPts val="0"/>
              </a:spcBef>
              <a:spcAft>
                <a:spcPts val="0"/>
              </a:spcAft>
              <a:defRPr/>
            </a:pPr>
            <a:r>
              <a:rPr lang="es-ES" dirty="0"/>
              <a:t>En </a:t>
            </a:r>
            <a:r>
              <a:rPr lang="es-ES" dirty="0">
                <a:hlinkClick r:id="rId7" tooltip="Programación modular"/>
              </a:rPr>
              <a:t>programación modular</a:t>
            </a:r>
            <a:r>
              <a:rPr lang="es-ES" dirty="0"/>
              <a:t>, donde un </a:t>
            </a:r>
            <a:r>
              <a:rPr lang="es-ES" dirty="0">
                <a:hlinkClick r:id="rId8" tooltip="Software"/>
              </a:rPr>
              <a:t>programa</a:t>
            </a:r>
            <a:r>
              <a:rPr lang="es-ES" dirty="0"/>
              <a:t> (o un </a:t>
            </a:r>
            <a:r>
              <a:rPr lang="es-ES" dirty="0">
                <a:hlinkClick r:id="rId9" tooltip="Algoritmo"/>
              </a:rPr>
              <a:t>algoritmo</a:t>
            </a:r>
            <a:r>
              <a:rPr lang="es-ES" dirty="0"/>
              <a:t>) es dividido en </a:t>
            </a:r>
            <a:r>
              <a:rPr lang="es-ES" dirty="0">
                <a:hlinkClick r:id="rId10" tooltip="Módulo (programación)"/>
              </a:rPr>
              <a:t>módulos</a:t>
            </a:r>
            <a:r>
              <a:rPr lang="es-ES" dirty="0"/>
              <a:t>, en la fase de diseño se buscará que cada módulo sea una </a:t>
            </a:r>
            <a:r>
              <a:rPr lang="es-ES" i="1" dirty="0"/>
              <a:t>caja negra</a:t>
            </a:r>
            <a:r>
              <a:rPr lang="es-ES" dirty="0"/>
              <a:t> dentro del sistema global que es el programa que se pretende desarrollar, de esta manera se consigue una independencia entre los módulos que facilita su implementación separada por un equipo de trabajo donde cada miembro va a encargarse de implementar una parte (un módulo) del programa global; el implementador de un módulo concreto deberá conocer como es la comunicación con los otros módulos (la interfaz), pero no necesitará conocer como trabajan esos otros módulos internamente; en otras palabras, para el desarrollador de un módulo, idealmente, el resto de módulos serán </a:t>
            </a:r>
            <a:r>
              <a:rPr lang="es-ES" i="1" dirty="0"/>
              <a:t>cajas negras</a:t>
            </a:r>
            <a:r>
              <a:rPr lang="es-ES" dirty="0"/>
              <a:t>.</a:t>
            </a:r>
          </a:p>
          <a:p>
            <a:pPr eaLnBrk="1" fontAlgn="auto" hangingPunct="1">
              <a:spcBef>
                <a:spcPts val="0"/>
              </a:spcBef>
              <a:spcAft>
                <a:spcPts val="0"/>
              </a:spcAft>
              <a:defRPr/>
            </a:pPr>
            <a:endParaRPr lang="es-AR" dirty="0"/>
          </a:p>
          <a:p>
            <a:pPr eaLnBrk="1" fontAlgn="auto" hangingPunct="1">
              <a:spcBef>
                <a:spcPts val="0"/>
              </a:spcBef>
              <a:spcAft>
                <a:spcPts val="0"/>
              </a:spcAft>
              <a:defRPr/>
            </a:pPr>
            <a:r>
              <a:rPr lang="es-AR" dirty="0"/>
              <a:t>CAJA BLANCA:</a:t>
            </a:r>
          </a:p>
          <a:p>
            <a:pPr eaLnBrk="1" fontAlgn="auto" hangingPunct="1">
              <a:spcBef>
                <a:spcPts val="0"/>
              </a:spcBef>
              <a:spcAft>
                <a:spcPts val="0"/>
              </a:spcAft>
              <a:defRPr/>
            </a:pPr>
            <a:r>
              <a:rPr lang="es-ES" dirty="0"/>
              <a:t>En </a:t>
            </a:r>
            <a:r>
              <a:rPr lang="es-ES" dirty="0">
                <a:hlinkClick r:id="rId11" tooltip="Programación"/>
              </a:rPr>
              <a:t>programación</a:t>
            </a:r>
            <a:r>
              <a:rPr lang="es-ES" dirty="0"/>
              <a:t>, se denomina </a:t>
            </a:r>
            <a:r>
              <a:rPr lang="es-ES" b="1" dirty="0"/>
              <a:t>cajas blancas</a:t>
            </a:r>
            <a:r>
              <a:rPr lang="es-ES" dirty="0"/>
              <a:t> a un tipo de </a:t>
            </a:r>
            <a:r>
              <a:rPr lang="es-ES" dirty="0">
                <a:hlinkClick r:id="rId12" tooltip="Pruebas de caja blanca"/>
              </a:rPr>
              <a:t>pruebas de software</a:t>
            </a:r>
            <a:r>
              <a:rPr lang="es-ES" dirty="0"/>
              <a:t> que se realiza sobre las funciones internas de un </a:t>
            </a:r>
            <a:r>
              <a:rPr lang="es-ES" dirty="0">
                <a:hlinkClick r:id="rId13" tooltip="Módulo (informática)"/>
              </a:rPr>
              <a:t>módulo</a:t>
            </a:r>
            <a:r>
              <a:rPr lang="es-ES" dirty="0"/>
              <a:t>. Así como las pruebas de </a:t>
            </a:r>
            <a:r>
              <a:rPr lang="es-ES" dirty="0">
                <a:hlinkClick r:id="rId14" tooltip="Caja negra (sistemas)"/>
              </a:rPr>
              <a:t>caja negra</a:t>
            </a:r>
            <a:r>
              <a:rPr lang="es-ES" dirty="0"/>
              <a:t> ejercitan los </a:t>
            </a:r>
            <a:r>
              <a:rPr lang="es-ES" dirty="0">
                <a:hlinkClick r:id="rId15" tooltip="Requerimiento funcional"/>
              </a:rPr>
              <a:t>requisitos funcionales</a:t>
            </a:r>
            <a:r>
              <a:rPr lang="es-ES" dirty="0"/>
              <a:t> desde el exterior del módulo, las de caja blanca están dirigidas a las funciones internas. Entre las técnicas usadas se encuentran; la cobertura de caminos (pruebas que hagan que se recorran todos los posibles caminos de ejecución), pruebas sobre las expresiones lógico-</a:t>
            </a:r>
            <a:r>
              <a:rPr lang="es-ES" dirty="0">
                <a:hlinkClick r:id="rId16" tooltip="Aritmética"/>
              </a:rPr>
              <a:t>aritméticas</a:t>
            </a:r>
            <a:r>
              <a:rPr lang="es-ES" dirty="0"/>
              <a:t>, pruebas de camino de datos (definición-uso de variables), comprobación de </a:t>
            </a:r>
            <a:r>
              <a:rPr lang="es-ES" dirty="0">
                <a:hlinkClick r:id="rId17" tooltip="Bucle"/>
              </a:rPr>
              <a:t>bucles</a:t>
            </a:r>
            <a:r>
              <a:rPr lang="es-ES" dirty="0"/>
              <a:t> (se verifican los bucles para 0,1 e interacciones, y luego para las interacciones máximas, máximas menos uno y más uno).</a:t>
            </a:r>
          </a:p>
        </p:txBody>
      </p:sp>
      <p:sp>
        <p:nvSpPr>
          <p:cNvPr id="36868" name="3 Marcador de número de diapositiva">
            <a:extLst>
              <a:ext uri="{FF2B5EF4-FFF2-40B4-BE49-F238E27FC236}">
                <a16:creationId xmlns:a16="http://schemas.microsoft.com/office/drawing/2014/main" id="{4C76FA61-CB71-4E37-90D6-5C87C23D7B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8C6D3BB-3B00-4560-8A53-5944C8CAAE52}" type="slidenum">
              <a:rPr lang="es-AR" altLang="es-ES" sz="1200" b="1"/>
              <a:pPr/>
              <a:t>27</a:t>
            </a:fld>
            <a:endParaRPr lang="es-AR" altLang="es-ES" sz="1200"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a:extLst>
              <a:ext uri="{FF2B5EF4-FFF2-40B4-BE49-F238E27FC236}">
                <a16:creationId xmlns:a16="http://schemas.microsoft.com/office/drawing/2014/main" id="{AA25DFCC-8A3E-4762-A143-01E1417820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DB18F3BC-466C-4666-93A9-D6C7773407DC}"/>
              </a:ext>
            </a:extLst>
          </p:cNvPr>
          <p:cNvSpPr>
            <a:spLocks noGrp="1"/>
          </p:cNvSpPr>
          <p:nvPr>
            <p:ph type="body" idx="1"/>
          </p:nvPr>
        </p:nvSpPr>
        <p:spPr/>
        <p:txBody>
          <a:bodyPr>
            <a:normAutofit fontScale="92500"/>
          </a:bodyPr>
          <a:lstStyle/>
          <a:p>
            <a:pPr eaLnBrk="1" fontAlgn="auto" hangingPunct="1">
              <a:spcBef>
                <a:spcPts val="0"/>
              </a:spcBef>
              <a:spcAft>
                <a:spcPts val="0"/>
              </a:spcAft>
              <a:defRPr/>
            </a:pPr>
            <a:r>
              <a:rPr lang="es-AR" dirty="0"/>
              <a:t>Se puede explicar lo de </a:t>
            </a:r>
            <a:r>
              <a:rPr lang="es-AR" dirty="0" err="1"/>
              <a:t>Entreda</a:t>
            </a:r>
            <a:r>
              <a:rPr lang="es-AR" dirty="0"/>
              <a:t> -&gt; Proceso -&gt; Salida</a:t>
            </a:r>
          </a:p>
          <a:p>
            <a:pPr eaLnBrk="1" fontAlgn="auto" hangingPunct="1">
              <a:spcBef>
                <a:spcPts val="0"/>
              </a:spcBef>
              <a:spcAft>
                <a:spcPts val="0"/>
              </a:spcAft>
              <a:defRPr/>
            </a:pPr>
            <a:r>
              <a:rPr lang="es-ES" b="1" dirty="0"/>
              <a:t>Entrada de Información:</a:t>
            </a:r>
            <a:r>
              <a:rPr lang="es-ES" dirty="0"/>
              <a:t> Es el </a:t>
            </a:r>
            <a:r>
              <a:rPr lang="es-ES" dirty="0">
                <a:hlinkClick r:id="rId3"/>
              </a:rPr>
              <a:t>proceso</a:t>
            </a:r>
            <a:r>
              <a:rPr lang="es-ES" dirty="0"/>
              <a:t> mediante el cual el Sistema de Información toma los </a:t>
            </a:r>
            <a:r>
              <a:rPr lang="es-ES" dirty="0">
                <a:hlinkClick r:id="rId4"/>
              </a:rPr>
              <a:t>datos</a:t>
            </a:r>
            <a:r>
              <a:rPr lang="es-ES" dirty="0"/>
              <a:t> que requiere para procesar la información. Las entradas pueden ser </a:t>
            </a:r>
            <a:r>
              <a:rPr lang="es-ES" dirty="0">
                <a:hlinkClick r:id="rId5"/>
              </a:rPr>
              <a:t>manuales</a:t>
            </a:r>
            <a:r>
              <a:rPr lang="es-ES" dirty="0"/>
              <a:t> o automáticas.</a:t>
            </a:r>
          </a:p>
          <a:p>
            <a:pPr eaLnBrk="1" fontAlgn="auto" hangingPunct="1">
              <a:spcBef>
                <a:spcPts val="0"/>
              </a:spcBef>
              <a:spcAft>
                <a:spcPts val="0"/>
              </a:spcAft>
              <a:defRPr/>
            </a:pPr>
            <a:r>
              <a:rPr lang="es-ES" b="1" dirty="0"/>
              <a:t>Procesamiento de Información:</a:t>
            </a:r>
            <a:r>
              <a:rPr lang="es-ES" dirty="0"/>
              <a:t> Es la capacidad del Sistema de Información para efectuar cálculos de acuerdo con una secuencia de </a:t>
            </a:r>
            <a:r>
              <a:rPr lang="es-ES" dirty="0">
                <a:hlinkClick r:id="rId6"/>
              </a:rPr>
              <a:t>operaciones</a:t>
            </a:r>
            <a:r>
              <a:rPr lang="es-ES" dirty="0"/>
              <a:t> preestablecida. Estos cálculos pueden efectuarse con datos introducidos recientemente en el sistema o bien con datos que están almacenados. Esta característica de los sistemas permite la transformación de datos fuente en información que puede ser utilizada para la </a:t>
            </a:r>
            <a:r>
              <a:rPr lang="es-ES" dirty="0">
                <a:hlinkClick r:id="rId7"/>
              </a:rPr>
              <a:t>toma de decisiones</a:t>
            </a:r>
            <a:r>
              <a:rPr lang="es-ES" dirty="0"/>
              <a:t>, lo que hace posible, entre otras cosas, que un tomador de decisiones genere una proyección financiera a partir de los datos que contiene un </a:t>
            </a:r>
            <a:r>
              <a:rPr lang="es-ES" dirty="0">
                <a:hlinkClick r:id="rId8"/>
              </a:rPr>
              <a:t>estado de resultados</a:t>
            </a:r>
            <a:r>
              <a:rPr lang="es-ES" dirty="0"/>
              <a:t> o un </a:t>
            </a:r>
            <a:r>
              <a:rPr lang="es-ES" dirty="0">
                <a:hlinkClick r:id="rId8"/>
              </a:rPr>
              <a:t>balance general</a:t>
            </a:r>
            <a:r>
              <a:rPr lang="es-ES" dirty="0"/>
              <a:t> de un año base.</a:t>
            </a:r>
          </a:p>
          <a:p>
            <a:pPr eaLnBrk="1" fontAlgn="auto" hangingPunct="1">
              <a:spcBef>
                <a:spcPts val="0"/>
              </a:spcBef>
              <a:spcAft>
                <a:spcPts val="0"/>
              </a:spcAft>
              <a:defRPr/>
            </a:pPr>
            <a:endParaRPr lang="es-AR" dirty="0"/>
          </a:p>
          <a:p>
            <a:pPr eaLnBrk="1" fontAlgn="auto" hangingPunct="1">
              <a:spcBef>
                <a:spcPts val="0"/>
              </a:spcBef>
              <a:spcAft>
                <a:spcPts val="0"/>
              </a:spcAft>
              <a:defRPr/>
            </a:pPr>
            <a:r>
              <a:rPr lang="es-ES" b="1" dirty="0"/>
              <a:t>Salida de Información:</a:t>
            </a:r>
            <a:r>
              <a:rPr lang="es-ES" dirty="0"/>
              <a:t> La salida es la capacidad de un Sistema de Información para sacar la información procesada o bien datos de entrada al exterior. Las unidades típicas de salida son las </a:t>
            </a:r>
            <a:r>
              <a:rPr lang="es-ES" dirty="0">
                <a:hlinkClick r:id="rId9"/>
              </a:rPr>
              <a:t>impresoras</a:t>
            </a:r>
            <a:r>
              <a:rPr lang="es-ES" dirty="0"/>
              <a:t>, terminales, diskettes, cintas magnéticas, la voz, los </a:t>
            </a:r>
            <a:r>
              <a:rPr lang="es-ES" dirty="0" err="1"/>
              <a:t>graficadores</a:t>
            </a:r>
            <a:r>
              <a:rPr lang="es-ES" dirty="0"/>
              <a:t> y los plotters, entre otros. Es importante aclarar que la salida de un Sistema de Información puede constituir la entrada a otro Sistema de Información o módulo. En este caso, también existe una </a:t>
            </a:r>
            <a:r>
              <a:rPr lang="es-ES" dirty="0" err="1"/>
              <a:t>interfase</a:t>
            </a:r>
            <a:r>
              <a:rPr lang="es-ES" dirty="0"/>
              <a:t> automática de salida. Por ejemplo, el Sistema de </a:t>
            </a:r>
            <a:r>
              <a:rPr lang="es-ES" dirty="0">
                <a:hlinkClick r:id="rId10"/>
              </a:rPr>
              <a:t>Control</a:t>
            </a:r>
            <a:r>
              <a:rPr lang="es-ES" dirty="0"/>
              <a:t> de </a:t>
            </a:r>
            <a:r>
              <a:rPr lang="es-ES" dirty="0">
                <a:hlinkClick r:id="rId11"/>
              </a:rPr>
              <a:t>Clientes</a:t>
            </a:r>
            <a:r>
              <a:rPr lang="es-ES" dirty="0"/>
              <a:t> tiene una </a:t>
            </a:r>
            <a:r>
              <a:rPr lang="es-ES" dirty="0" err="1"/>
              <a:t>interfase</a:t>
            </a:r>
            <a:r>
              <a:rPr lang="es-ES" dirty="0"/>
              <a:t> automática de salida con el Sistema de </a:t>
            </a:r>
            <a:r>
              <a:rPr lang="es-ES" dirty="0">
                <a:hlinkClick r:id="rId12"/>
              </a:rPr>
              <a:t>Contabilidad</a:t>
            </a:r>
            <a:r>
              <a:rPr lang="es-ES" dirty="0"/>
              <a:t>, ya que genera las pólizas contables de los movimientos procesales de los clientes.</a:t>
            </a:r>
          </a:p>
          <a:p>
            <a:pPr eaLnBrk="1" fontAlgn="auto" hangingPunct="1">
              <a:spcBef>
                <a:spcPts val="0"/>
              </a:spcBef>
              <a:spcAft>
                <a:spcPts val="0"/>
              </a:spcAft>
              <a:defRPr/>
            </a:pPr>
            <a:endParaRPr lang="es-ES" dirty="0"/>
          </a:p>
        </p:txBody>
      </p:sp>
      <p:sp>
        <p:nvSpPr>
          <p:cNvPr id="38916" name="3 Marcador de número de diapositiva">
            <a:extLst>
              <a:ext uri="{FF2B5EF4-FFF2-40B4-BE49-F238E27FC236}">
                <a16:creationId xmlns:a16="http://schemas.microsoft.com/office/drawing/2014/main" id="{BB19E751-AF93-4CF8-AB13-4D4BB334CC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A299DCF-F441-4CFE-B4D3-18F16EADE44E}" type="slidenum">
              <a:rPr lang="es-AR" altLang="es-ES" sz="1200" b="1"/>
              <a:pPr/>
              <a:t>28</a:t>
            </a:fld>
            <a:endParaRPr lang="es-AR" altLang="es-ES" sz="1200"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ACCD51CF-7C1B-4A2F-ADC3-36C4FDA0C4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1D21D673-C527-4EFE-BD1F-0C6DBECDB5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ES" b="1"/>
              <a:t>1) En cuanto a su </a:t>
            </a:r>
            <a:r>
              <a:rPr lang="es-AR" altLang="es-ES" b="1">
                <a:hlinkClick r:id="rId3"/>
              </a:rPr>
              <a:t>constitución</a:t>
            </a:r>
            <a:r>
              <a:rPr lang="es-AR" altLang="es-ES" b="1"/>
              <a:t>, pueden ser físicos o abstractos:</a:t>
            </a:r>
          </a:p>
          <a:p>
            <a:pPr eaLnBrk="1" hangingPunct="1">
              <a:spcBef>
                <a:spcPct val="0"/>
              </a:spcBef>
            </a:pPr>
            <a:r>
              <a:rPr lang="es-AR" altLang="es-ES" b="1"/>
              <a:t>Sistemas físicos o concretos:</a:t>
            </a:r>
            <a:r>
              <a:rPr lang="es-AR" altLang="es-ES"/>
              <a:t> compuestos por equipos, maquinaria, objetos y cosas reales. El </a:t>
            </a:r>
            <a:r>
              <a:rPr lang="es-AR" altLang="es-ES">
                <a:hlinkClick r:id="rId4"/>
              </a:rPr>
              <a:t>hardware</a:t>
            </a:r>
            <a:r>
              <a:rPr lang="es-AR" altLang="es-ES"/>
              <a:t>.</a:t>
            </a:r>
          </a:p>
          <a:p>
            <a:pPr eaLnBrk="1" hangingPunct="1">
              <a:spcBef>
                <a:spcPct val="0"/>
              </a:spcBef>
            </a:pPr>
            <a:r>
              <a:rPr lang="es-AR" altLang="es-ES" b="1"/>
              <a:t>Sistemas abstractos: </a:t>
            </a:r>
            <a:r>
              <a:rPr lang="es-AR" altLang="es-ES"/>
              <a:t>compuestos por conceptos, planes, </a:t>
            </a:r>
            <a:r>
              <a:rPr lang="es-AR" altLang="es-ES">
                <a:hlinkClick r:id="rId5"/>
              </a:rPr>
              <a:t>hipótesis</a:t>
            </a:r>
            <a:r>
              <a:rPr lang="es-AR" altLang="es-ES"/>
              <a:t> e ideas. Muchas veces solo existen en el </a:t>
            </a:r>
            <a:r>
              <a:rPr lang="es-AR" altLang="es-ES">
                <a:hlinkClick r:id="rId6"/>
              </a:rPr>
              <a:t>pensamiento</a:t>
            </a:r>
            <a:r>
              <a:rPr lang="es-AR" altLang="es-ES"/>
              <a:t> de las personas. Es el </a:t>
            </a:r>
            <a:r>
              <a:rPr lang="es-AR" altLang="es-ES">
                <a:hlinkClick r:id="rId7"/>
              </a:rPr>
              <a:t>software</a:t>
            </a:r>
            <a:r>
              <a:rPr lang="es-AR" altLang="es-ES"/>
              <a:t>.</a:t>
            </a:r>
          </a:p>
          <a:p>
            <a:pPr eaLnBrk="1" hangingPunct="1">
              <a:spcBef>
                <a:spcPct val="0"/>
              </a:spcBef>
            </a:pPr>
            <a:br>
              <a:rPr lang="es-AR" altLang="es-ES"/>
            </a:br>
            <a:r>
              <a:rPr lang="es-AR" altLang="es-ES"/>
              <a:t>2) </a:t>
            </a:r>
            <a:r>
              <a:rPr lang="es-AR" altLang="es-ES" b="1"/>
              <a:t>En cuanto a su naturaleza, pueden cerrados o abiertos:</a:t>
            </a:r>
          </a:p>
          <a:p>
            <a:pPr eaLnBrk="1" hangingPunct="1">
              <a:spcBef>
                <a:spcPct val="0"/>
              </a:spcBef>
            </a:pPr>
            <a:r>
              <a:rPr lang="es-AR" altLang="es-ES" b="1"/>
              <a:t>Sistemas cerrados: </a:t>
            </a:r>
            <a:r>
              <a:rPr lang="es-AR" altLang="es-ES"/>
              <a:t>no presentan intercambio con el medio ambiente que los rodea, son herméticos a cualquier influencia ambiental.</a:t>
            </a:r>
          </a:p>
          <a:p>
            <a:pPr eaLnBrk="1" hangingPunct="1">
              <a:spcBef>
                <a:spcPct val="0"/>
              </a:spcBef>
            </a:pPr>
            <a:r>
              <a:rPr lang="es-AR" altLang="es-ES"/>
              <a:t> No reciben ningún </a:t>
            </a:r>
            <a:r>
              <a:rPr lang="es-AR" altLang="es-ES">
                <a:hlinkClick r:id="rId8"/>
              </a:rPr>
              <a:t>recursos</a:t>
            </a:r>
            <a:r>
              <a:rPr lang="es-AR" altLang="es-ES"/>
              <a:t> externo y nada producen que sea enviado hacia fuera. </a:t>
            </a:r>
          </a:p>
          <a:p>
            <a:pPr eaLnBrk="1" hangingPunct="1">
              <a:spcBef>
                <a:spcPct val="0"/>
              </a:spcBef>
            </a:pPr>
            <a:r>
              <a:rPr lang="es-AR" altLang="es-ES"/>
              <a:t>En rigor, no existen sistemas cerrados. Se da el nombre de sistema cerrado a aquellos sistemas cuyo comportamiento es determinístico y programado y que opera con muy pequeño intercambio de energía y materia con el ambiente. </a:t>
            </a:r>
          </a:p>
          <a:p>
            <a:pPr eaLnBrk="1" hangingPunct="1">
              <a:spcBef>
                <a:spcPct val="0"/>
              </a:spcBef>
            </a:pPr>
            <a:r>
              <a:rPr lang="es-AR" altLang="es-ES"/>
              <a:t>Se aplica el término a los sistemas completamente estructurados, donde los elementos y relaciones se combinan de una manera peculiar y rígida produciendo una salida invariable, como las </a:t>
            </a:r>
            <a:r>
              <a:rPr lang="es-AR" altLang="es-ES">
                <a:hlinkClick r:id="rId9"/>
              </a:rPr>
              <a:t>máquinas</a:t>
            </a:r>
            <a:r>
              <a:rPr lang="es-AR" altLang="es-ES"/>
              <a:t>.</a:t>
            </a:r>
          </a:p>
          <a:p>
            <a:pPr eaLnBrk="1" hangingPunct="1">
              <a:spcBef>
                <a:spcPct val="0"/>
              </a:spcBef>
            </a:pPr>
            <a:endParaRPr lang="es-AR" altLang="es-ES"/>
          </a:p>
          <a:p>
            <a:pPr eaLnBrk="1" hangingPunct="1">
              <a:spcBef>
                <a:spcPct val="0"/>
              </a:spcBef>
            </a:pPr>
            <a:r>
              <a:rPr lang="es-AR" altLang="es-ES" b="1" u="sng"/>
              <a:t>Los sistemas son cerrados cuando están aislados de variables externas </a:t>
            </a:r>
            <a:r>
              <a:rPr lang="es-AR" altLang="es-ES" b="1"/>
              <a:t>y cuando son determinísticos en lugar de probabilísticos. Un sistemas determinístico es aquel en que un cambio específico en una de sus variables producirá un resultado particular con certeza.</a:t>
            </a:r>
            <a:br>
              <a:rPr lang="es-AR" altLang="es-ES"/>
            </a:br>
            <a:br>
              <a:rPr lang="es-AR" altLang="es-ES"/>
            </a:br>
            <a:endParaRPr lang="es-AR" altLang="es-ES"/>
          </a:p>
          <a:p>
            <a:pPr eaLnBrk="1" hangingPunct="1">
              <a:spcBef>
                <a:spcPct val="0"/>
              </a:spcBef>
            </a:pPr>
            <a:r>
              <a:rPr lang="es-AR" altLang="es-ES" b="1"/>
              <a:t>Sistemas abiertos: </a:t>
            </a:r>
            <a:r>
              <a:rPr lang="es-AR" altLang="es-ES"/>
              <a:t>presentan intercambio con el ambiente, a través de entradas y salidas. Intercambian energía y materia con el ambiente. Son adaptativos para sobrevivir. Su estructura es óptima cuando el conjunto de elementos del sistema se organiza, aproximándose a una operación adaptativa. La adaptabilidad es un continuo proceso de </a:t>
            </a:r>
            <a:r>
              <a:rPr lang="es-AR" altLang="es-ES">
                <a:hlinkClick r:id="rId10"/>
              </a:rPr>
              <a:t>aprendizaje</a:t>
            </a:r>
            <a:r>
              <a:rPr lang="es-AR" altLang="es-ES"/>
              <a:t> y de auto-organización.</a:t>
            </a:r>
          </a:p>
        </p:txBody>
      </p:sp>
      <p:sp>
        <p:nvSpPr>
          <p:cNvPr id="40964" name="Slide Number Placeholder 3">
            <a:extLst>
              <a:ext uri="{FF2B5EF4-FFF2-40B4-BE49-F238E27FC236}">
                <a16:creationId xmlns:a16="http://schemas.microsoft.com/office/drawing/2014/main" id="{2C3A6E3A-3DB2-41F6-AA77-6E46C1EB37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95FEA00-0652-4B3C-B467-D9A39705B51E}" type="slidenum">
              <a:rPr lang="es-AR" altLang="es-ES" sz="1200" b="1"/>
              <a:pPr/>
              <a:t>29</a:t>
            </a:fld>
            <a:endParaRPr lang="es-AR" altLang="es-ES" sz="1200"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angle 6"/>
          <p:cNvSpPr/>
          <p:nvPr/>
        </p:nvSpPr>
        <p:spPr>
          <a:xfrm>
            <a:off x="446534" y="4145279"/>
            <a:ext cx="11262866" cy="2245285"/>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2D6E202-B606-4609-B914-27C9371A1F6D}" type="datetime1">
              <a:rPr lang="en-US" smtClean="0"/>
              <a:t>7/10/2020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
        <p:nvSpPr>
          <p:cNvPr id="9" name="Título 8">
            <a:extLst>
              <a:ext uri="{FF2B5EF4-FFF2-40B4-BE49-F238E27FC236}">
                <a16:creationId xmlns:a16="http://schemas.microsoft.com/office/drawing/2014/main" id="{3A20342A-79CD-483E-8AF7-8313CA88AA95}"/>
              </a:ext>
            </a:extLst>
          </p:cNvPr>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34338055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02887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609056"/>
            <a:ext cx="2906817" cy="5816950"/>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2D6E202-B606-4609-B914-27C9371A1F6D}" type="datetime1">
              <a:rPr lang="en-US" smtClean="0"/>
              <a:t>7/10/2020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653545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914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iseño personalizad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2147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480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5781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2D6E202-B606-4609-B914-27C9371A1F6D}" type="datetime1">
              <a:rPr lang="en-US" smtClean="0"/>
              <a:t>7/10/2020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629255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476376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0551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3694437" cy="6038086"/>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960912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678663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2D6E202-B606-4609-B914-27C9371A1F6D}" type="datetime1">
              <a:rPr lang="en-US" smtClean="0"/>
              <a:t>7/10/2020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778270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900746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D6E202-B606-4609-B914-27C9371A1F6D}" type="datetime1">
              <a:rPr lang="en-US" smtClean="0"/>
              <a:t>7/10/2020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689965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4" r:id="rId13"/>
    <p:sldLayoutId id="2147483785" r:id="rId14"/>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7582" y="1041657"/>
            <a:ext cx="8917749" cy="1477328"/>
          </a:xfrm>
          <a:prstGeom prst="rect">
            <a:avLst/>
          </a:prstGeom>
          <a:noFill/>
        </p:spPr>
        <p:txBody>
          <a:bodyPr wrap="square" rtlCol="0">
            <a:spAutoFit/>
          </a:bodyPr>
          <a:lstStyle/>
          <a:p>
            <a:r>
              <a:rPr lang="es-ES" sz="2400" b="1" dirty="0">
                <a:solidFill>
                  <a:schemeClr val="bg1"/>
                </a:solidFill>
                <a:latin typeface="Calibri" panose="020F0502020204030204" pitchFamily="34" charset="0"/>
              </a:rPr>
              <a:t>Unidad 2</a:t>
            </a:r>
          </a:p>
          <a:p>
            <a:r>
              <a:rPr lang="es-AR" sz="4800" b="1" dirty="0">
                <a:solidFill>
                  <a:schemeClr val="bg1"/>
                </a:solidFill>
                <a:latin typeface="Calibri" panose="020F0502020204030204" pitchFamily="34" charset="0"/>
              </a:rPr>
              <a:t>SISTEMAS DE INFORMACIÓN</a:t>
            </a:r>
            <a:endParaRPr lang="es-AR" b="1" dirty="0">
              <a:solidFill>
                <a:schemeClr val="bg1"/>
              </a:solidFill>
            </a:endParaRPr>
          </a:p>
          <a:p>
            <a:endParaRPr lang="es-AR" dirty="0"/>
          </a:p>
        </p:txBody>
      </p:sp>
      <p:sp>
        <p:nvSpPr>
          <p:cNvPr id="3" name="CuadroTexto 2"/>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a:t>
            </a:r>
          </a:p>
          <a:p>
            <a:pPr algn="r"/>
            <a:endParaRPr lang="es-AR" b="1" dirty="0">
              <a:solidFill>
                <a:schemeClr val="bg1"/>
              </a:solidFill>
            </a:endParaRPr>
          </a:p>
          <a:p>
            <a:pPr algn="r"/>
            <a:endParaRPr lang="es-AR" dirty="0"/>
          </a:p>
        </p:txBody>
      </p:sp>
    </p:spTree>
    <p:extLst>
      <p:ext uri="{BB962C8B-B14F-4D97-AF65-F5344CB8AC3E}">
        <p14:creationId xmlns:p14="http://schemas.microsoft.com/office/powerpoint/2010/main" val="67750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345A360-14D8-4D6D-80F0-EA983D441F07}"/>
              </a:ext>
            </a:extLst>
          </p:cNvPr>
          <p:cNvSpPr>
            <a:spLocks noGrp="1" noChangeArrowheads="1"/>
          </p:cNvSpPr>
          <p:nvPr>
            <p:ph type="title"/>
          </p:nvPr>
        </p:nvSpPr>
        <p:spPr>
          <a:xfrm>
            <a:off x="2209800" y="854870"/>
            <a:ext cx="7772400" cy="611188"/>
          </a:xfrm>
        </p:spPr>
        <p:txBody>
          <a:bodyPr/>
          <a:lstStyle/>
          <a:p>
            <a:pPr algn="ctr" eaLnBrk="1" hangingPunct="1"/>
            <a:r>
              <a:rPr lang="es-ES_tradnl" altLang="es-ES" sz="3200" dirty="0"/>
              <a:t>Ejemplo</a:t>
            </a:r>
            <a:endParaRPr lang="es-ES" altLang="es-ES" sz="3200" dirty="0"/>
          </a:p>
        </p:txBody>
      </p:sp>
      <p:graphicFrame>
        <p:nvGraphicFramePr>
          <p:cNvPr id="30085" name="Group 389">
            <a:extLst>
              <a:ext uri="{FF2B5EF4-FFF2-40B4-BE49-F238E27FC236}">
                <a16:creationId xmlns:a16="http://schemas.microsoft.com/office/drawing/2014/main" id="{3240A0AF-F8DD-4898-901D-08B08D35D1B9}"/>
              </a:ext>
            </a:extLst>
          </p:cNvPr>
          <p:cNvGraphicFramePr>
            <a:graphicFrameLocks noGrp="1"/>
          </p:cNvGraphicFramePr>
          <p:nvPr>
            <p:extLst>
              <p:ext uri="{D42A27DB-BD31-4B8C-83A1-F6EECF244321}">
                <p14:modId xmlns:p14="http://schemas.microsoft.com/office/powerpoint/2010/main" val="3294884009"/>
              </p:ext>
            </p:extLst>
          </p:nvPr>
        </p:nvGraphicFramePr>
        <p:xfrm>
          <a:off x="1919288" y="2502404"/>
          <a:ext cx="8208962" cy="1279552"/>
        </p:xfrm>
        <a:graphic>
          <a:graphicData uri="http://schemas.openxmlformats.org/drawingml/2006/table">
            <a:tbl>
              <a:tblPr/>
              <a:tblGrid>
                <a:gridCol w="574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54063">
                  <a:extLst>
                    <a:ext uri="{9D8B030D-6E8A-4147-A177-3AD203B41FA5}">
                      <a16:colId xmlns:a16="http://schemas.microsoft.com/office/drawing/2014/main" val="20005"/>
                    </a:ext>
                  </a:extLst>
                </a:gridCol>
                <a:gridCol w="719137">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612775">
                  <a:extLst>
                    <a:ext uri="{9D8B030D-6E8A-4147-A177-3AD203B41FA5}">
                      <a16:colId xmlns:a16="http://schemas.microsoft.com/office/drawing/2014/main" val="20008"/>
                    </a:ext>
                  </a:extLst>
                </a:gridCol>
                <a:gridCol w="576263">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682625">
                  <a:extLst>
                    <a:ext uri="{9D8B030D-6E8A-4147-A177-3AD203B41FA5}">
                      <a16:colId xmlns:a16="http://schemas.microsoft.com/office/drawing/2014/main" val="20011"/>
                    </a:ext>
                  </a:extLst>
                </a:gridCol>
                <a:gridCol w="541337">
                  <a:extLst>
                    <a:ext uri="{9D8B030D-6E8A-4147-A177-3AD203B41FA5}">
                      <a16:colId xmlns:a16="http://schemas.microsoft.com/office/drawing/2014/main" val="20012"/>
                    </a:ext>
                  </a:extLst>
                </a:gridCol>
              </a:tblGrid>
              <a:tr h="5484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Venta</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Fecha</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Cod_prod</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dirty="0" err="1">
                          <a:ln>
                            <a:noFill/>
                          </a:ln>
                          <a:solidFill>
                            <a:srgbClr val="000000"/>
                          </a:solidFill>
                          <a:effectLst/>
                          <a:latin typeface="Arial" charset="0"/>
                          <a:cs typeface="Arial" charset="0"/>
                        </a:rPr>
                        <a:t>Descrip</a:t>
                      </a:r>
                      <a:r>
                        <a:rPr kumimoji="0" lang="es-ES" sz="1000" b="1" i="0" u="none" strike="noStrike" cap="none" normalizeH="0" baseline="0" dirty="0">
                          <a:ln>
                            <a:noFill/>
                          </a:ln>
                          <a:solidFill>
                            <a:srgbClr val="000000"/>
                          </a:solidFill>
                          <a:effectLst/>
                          <a:latin typeface="Arial" charset="0"/>
                          <a:cs typeface="Arial" charset="0"/>
                        </a:rPr>
                        <a:t>.</a:t>
                      </a:r>
                      <a:endParaRPr kumimoji="0" lang="es-ES" sz="2400" b="0" i="0" u="none" strike="noStrike" cap="none" normalizeH="0" baseline="0" dirty="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emp</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Nombre</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Apellido</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Direcc.</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Cant_hijos</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cod_of</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Ubicac.</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cant_max_emp</a:t>
                      </a:r>
                      <a:endParaRPr kumimoji="0" lang="es-ES" sz="2400" b="0" i="0" u="none" strike="noStrike" cap="none" normalizeH="0" baseline="0">
                        <a:ln>
                          <a:noFill/>
                        </a:ln>
                        <a:solidFill>
                          <a:schemeClr val="tx1"/>
                        </a:solidFill>
                        <a:effectLst/>
                        <a:latin typeface="Times New Roman" pitchFamily="18" charset="0"/>
                      </a:endParaRPr>
                    </a:p>
                  </a:txBody>
                  <a:tcPr marT="45644" marB="4564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24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19/02/2006</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azucar</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4</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jose</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perez</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merlo</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3</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 piso</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10</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20/02/2006</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azucar</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5</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juan</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rodriguez</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moron</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 piso</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10</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3</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22/03/2006</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yerba</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juan</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rodriguez</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moron</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 piso</a:t>
                      </a:r>
                      <a:endParaRPr kumimoji="0" lang="es-ES" sz="2400" b="0" i="0" u="none" strike="noStrike" cap="none" normalizeH="0" baseline="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00"/>
                          </a:solidFill>
                          <a:effectLst/>
                          <a:latin typeface="Arial" charset="0"/>
                          <a:cs typeface="Arial" charset="0"/>
                        </a:rPr>
                        <a:t>10</a:t>
                      </a:r>
                      <a:endParaRPr kumimoji="0" lang="es-ES" sz="2400" b="0" i="0" u="none" strike="noStrike" cap="none" normalizeH="0" baseline="0" dirty="0">
                        <a:ln>
                          <a:noFill/>
                        </a:ln>
                        <a:solidFill>
                          <a:schemeClr val="tx1"/>
                        </a:solidFill>
                        <a:effectLst/>
                        <a:latin typeface="Times New Roman" pitchFamily="18" charset="0"/>
                      </a:endParaRPr>
                    </a:p>
                  </a:txBody>
                  <a:tcPr marT="45644" marB="4564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30070" name="Oval 374">
            <a:extLst>
              <a:ext uri="{FF2B5EF4-FFF2-40B4-BE49-F238E27FC236}">
                <a16:creationId xmlns:a16="http://schemas.microsoft.com/office/drawing/2014/main" id="{DCD57F89-90EA-4E72-BC53-2A82C7F7D267}"/>
              </a:ext>
            </a:extLst>
          </p:cNvPr>
          <p:cNvSpPr>
            <a:spLocks noChangeArrowheads="1"/>
          </p:cNvSpPr>
          <p:nvPr/>
        </p:nvSpPr>
        <p:spPr bwMode="auto">
          <a:xfrm rot="16200000">
            <a:off x="3934620" y="2214274"/>
            <a:ext cx="720725" cy="2160587"/>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0071" name="Oval 375">
            <a:extLst>
              <a:ext uri="{FF2B5EF4-FFF2-40B4-BE49-F238E27FC236}">
                <a16:creationId xmlns:a16="http://schemas.microsoft.com/office/drawing/2014/main" id="{2726ABD8-8EEF-4BC3-88DE-AC97CA61FD37}"/>
              </a:ext>
            </a:extLst>
          </p:cNvPr>
          <p:cNvSpPr>
            <a:spLocks noChangeArrowheads="1"/>
          </p:cNvSpPr>
          <p:nvPr/>
        </p:nvSpPr>
        <p:spPr bwMode="auto">
          <a:xfrm rot="16200000">
            <a:off x="6346826" y="1818192"/>
            <a:ext cx="865187" cy="3529012"/>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0072" name="Oval 376">
            <a:extLst>
              <a:ext uri="{FF2B5EF4-FFF2-40B4-BE49-F238E27FC236}">
                <a16:creationId xmlns:a16="http://schemas.microsoft.com/office/drawing/2014/main" id="{C3695E1D-C5E1-4838-9DE6-D87C5238D111}"/>
              </a:ext>
            </a:extLst>
          </p:cNvPr>
          <p:cNvSpPr>
            <a:spLocks noChangeArrowheads="1"/>
          </p:cNvSpPr>
          <p:nvPr/>
        </p:nvSpPr>
        <p:spPr bwMode="auto">
          <a:xfrm rot="16200000">
            <a:off x="8724107" y="2323811"/>
            <a:ext cx="1008063" cy="22320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0074" name="Text Box 378">
            <a:extLst>
              <a:ext uri="{FF2B5EF4-FFF2-40B4-BE49-F238E27FC236}">
                <a16:creationId xmlns:a16="http://schemas.microsoft.com/office/drawing/2014/main" id="{02D00426-09B5-4576-80CD-E48FBA252FFB}"/>
              </a:ext>
            </a:extLst>
          </p:cNvPr>
          <p:cNvSpPr txBox="1">
            <a:spLocks noChangeArrowheads="1"/>
          </p:cNvSpPr>
          <p:nvPr/>
        </p:nvSpPr>
        <p:spPr bwMode="auto">
          <a:xfrm>
            <a:off x="2495550" y="4724905"/>
            <a:ext cx="2305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a:t>Cada vez que venda azúcar, tengo que introducir la descripción</a:t>
            </a:r>
            <a:endParaRPr lang="es-ES" altLang="es-ES" sz="1600"/>
          </a:p>
        </p:txBody>
      </p:sp>
      <p:sp>
        <p:nvSpPr>
          <p:cNvPr id="30075" name="Text Box 379">
            <a:extLst>
              <a:ext uri="{FF2B5EF4-FFF2-40B4-BE49-F238E27FC236}">
                <a16:creationId xmlns:a16="http://schemas.microsoft.com/office/drawing/2014/main" id="{38492F79-0FE2-4A63-8FA2-08D8CD54B35D}"/>
              </a:ext>
            </a:extLst>
          </p:cNvPr>
          <p:cNvSpPr txBox="1">
            <a:spLocks noChangeArrowheads="1"/>
          </p:cNvSpPr>
          <p:nvPr/>
        </p:nvSpPr>
        <p:spPr bwMode="auto">
          <a:xfrm>
            <a:off x="5086350" y="5528179"/>
            <a:ext cx="23050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a:t>Cada vez que introduzca datos del vendedor, tengo que ponerlos todos de nuevo</a:t>
            </a:r>
            <a:endParaRPr lang="es-ES" altLang="es-ES" sz="1600"/>
          </a:p>
        </p:txBody>
      </p:sp>
      <p:sp>
        <p:nvSpPr>
          <p:cNvPr id="30076" name="Text Box 380">
            <a:extLst>
              <a:ext uri="{FF2B5EF4-FFF2-40B4-BE49-F238E27FC236}">
                <a16:creationId xmlns:a16="http://schemas.microsoft.com/office/drawing/2014/main" id="{C2C77183-B85F-4267-9135-72220C763C96}"/>
              </a:ext>
            </a:extLst>
          </p:cNvPr>
          <p:cNvSpPr txBox="1">
            <a:spLocks noChangeArrowheads="1"/>
          </p:cNvSpPr>
          <p:nvPr/>
        </p:nvSpPr>
        <p:spPr bwMode="auto">
          <a:xfrm>
            <a:off x="7967663" y="4591555"/>
            <a:ext cx="2305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a:t>Cada vez que ingrese la oficina, tengo que introducir todos los datos</a:t>
            </a:r>
            <a:endParaRPr lang="es-ES" altLang="es-ES" sz="1600"/>
          </a:p>
        </p:txBody>
      </p:sp>
      <p:sp>
        <p:nvSpPr>
          <p:cNvPr id="30077" name="Line 381">
            <a:extLst>
              <a:ext uri="{FF2B5EF4-FFF2-40B4-BE49-F238E27FC236}">
                <a16:creationId xmlns:a16="http://schemas.microsoft.com/office/drawing/2014/main" id="{EF17FCF2-1F85-43B9-B117-4BB6DA06AA29}"/>
              </a:ext>
            </a:extLst>
          </p:cNvPr>
          <p:cNvSpPr>
            <a:spLocks noChangeShapeType="1"/>
          </p:cNvSpPr>
          <p:nvPr/>
        </p:nvSpPr>
        <p:spPr bwMode="auto">
          <a:xfrm flipV="1">
            <a:off x="3071813" y="3943855"/>
            <a:ext cx="1079500" cy="7191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0078" name="Line 382">
            <a:extLst>
              <a:ext uri="{FF2B5EF4-FFF2-40B4-BE49-F238E27FC236}">
                <a16:creationId xmlns:a16="http://schemas.microsoft.com/office/drawing/2014/main" id="{861F54BE-00A6-4001-9290-374D6B0D7C60}"/>
              </a:ext>
            </a:extLst>
          </p:cNvPr>
          <p:cNvSpPr>
            <a:spLocks noChangeShapeType="1"/>
          </p:cNvSpPr>
          <p:nvPr/>
        </p:nvSpPr>
        <p:spPr bwMode="auto">
          <a:xfrm flipV="1">
            <a:off x="6096001" y="4159754"/>
            <a:ext cx="576263"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0079" name="Line 383">
            <a:extLst>
              <a:ext uri="{FF2B5EF4-FFF2-40B4-BE49-F238E27FC236}">
                <a16:creationId xmlns:a16="http://schemas.microsoft.com/office/drawing/2014/main" id="{DC82F0B2-4A57-4B14-BEF1-7A32F79B52B1}"/>
              </a:ext>
            </a:extLst>
          </p:cNvPr>
          <p:cNvSpPr>
            <a:spLocks noChangeShapeType="1"/>
          </p:cNvSpPr>
          <p:nvPr/>
        </p:nvSpPr>
        <p:spPr bwMode="auto">
          <a:xfrm flipH="1" flipV="1">
            <a:off x="9336088" y="4086730"/>
            <a:ext cx="360362" cy="5048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11348" name="Text Box 390">
            <a:extLst>
              <a:ext uri="{FF2B5EF4-FFF2-40B4-BE49-F238E27FC236}">
                <a16:creationId xmlns:a16="http://schemas.microsoft.com/office/drawing/2014/main" id="{489D443B-76FB-46D3-BBC5-B21B094BF8AF}"/>
              </a:ext>
            </a:extLst>
          </p:cNvPr>
          <p:cNvSpPr txBox="1">
            <a:spLocks noChangeArrowheads="1"/>
          </p:cNvSpPr>
          <p:nvPr/>
        </p:nvSpPr>
        <p:spPr bwMode="auto">
          <a:xfrm>
            <a:off x="3271045" y="1915320"/>
            <a:ext cx="482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s-ES_tradnl" altLang="es-ES" sz="2000" dirty="0"/>
              <a:t>Estructura de datos ineficiente</a:t>
            </a:r>
            <a:endParaRPr lang="es-ES" altLang="es-ES" sz="2000" dirty="0"/>
          </a:p>
        </p:txBody>
      </p:sp>
      <p:sp>
        <p:nvSpPr>
          <p:cNvPr id="14" name="CuadroTexto 13">
            <a:extLst>
              <a:ext uri="{FF2B5EF4-FFF2-40B4-BE49-F238E27FC236}">
                <a16:creationId xmlns:a16="http://schemas.microsoft.com/office/drawing/2014/main" id="{A9843973-CD0B-491E-A091-8021DD9E05D9}"/>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070"/>
                                        </p:tgtEl>
                                        <p:attrNameLst>
                                          <p:attrName>style.visibility</p:attrName>
                                        </p:attrNameLst>
                                      </p:cBhvr>
                                      <p:to>
                                        <p:strVal val="visible"/>
                                      </p:to>
                                    </p:set>
                                    <p:animEffect transition="in" filter="box(in)">
                                      <p:cBhvr>
                                        <p:cTn id="7" dur="500"/>
                                        <p:tgtEl>
                                          <p:spTgt spid="30070"/>
                                        </p:tgtEl>
                                      </p:cBhvr>
                                    </p:animEffect>
                                  </p:childTnLst>
                                </p:cTn>
                              </p:par>
                              <p:par>
                                <p:cTn id="8" presetID="4" presetClass="entr" presetSubtype="16" fill="hold" nodeType="withEffect">
                                  <p:stCondLst>
                                    <p:cond delay="0"/>
                                  </p:stCondLst>
                                  <p:childTnLst>
                                    <p:set>
                                      <p:cBhvr>
                                        <p:cTn id="9" dur="1" fill="hold">
                                          <p:stCondLst>
                                            <p:cond delay="0"/>
                                          </p:stCondLst>
                                        </p:cTn>
                                        <p:tgtEl>
                                          <p:spTgt spid="30077"/>
                                        </p:tgtEl>
                                        <p:attrNameLst>
                                          <p:attrName>style.visibility</p:attrName>
                                        </p:attrNameLst>
                                      </p:cBhvr>
                                      <p:to>
                                        <p:strVal val="visible"/>
                                      </p:to>
                                    </p:set>
                                    <p:animEffect transition="in" filter="box(in)">
                                      <p:cBhvr>
                                        <p:cTn id="10" dur="500"/>
                                        <p:tgtEl>
                                          <p:spTgt spid="3007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0074"/>
                                        </p:tgtEl>
                                        <p:attrNameLst>
                                          <p:attrName>style.visibility</p:attrName>
                                        </p:attrNameLst>
                                      </p:cBhvr>
                                      <p:to>
                                        <p:strVal val="visible"/>
                                      </p:to>
                                    </p:set>
                                    <p:animEffect transition="in" filter="box(in)">
                                      <p:cBhvr>
                                        <p:cTn id="13" dur="500"/>
                                        <p:tgtEl>
                                          <p:spTgt spid="300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xit" presetSubtype="0" fill="hold" grpId="1" nodeType="clickEffect">
                                  <p:stCondLst>
                                    <p:cond delay="0"/>
                                  </p:stCondLst>
                                  <p:childTnLst>
                                    <p:anim calcmode="lin" valueType="num">
                                      <p:cBhvr>
                                        <p:cTn id="17" dur="1000"/>
                                        <p:tgtEl>
                                          <p:spTgt spid="30070"/>
                                        </p:tgtEl>
                                        <p:attrNameLst>
                                          <p:attrName>ppt_w</p:attrName>
                                        </p:attrNameLst>
                                      </p:cBhvr>
                                      <p:tavLst>
                                        <p:tav tm="0">
                                          <p:val>
                                            <p:strVal val="ppt_w"/>
                                          </p:val>
                                        </p:tav>
                                        <p:tav tm="100000">
                                          <p:val>
                                            <p:strVal val="ppt_w*0.70"/>
                                          </p:val>
                                        </p:tav>
                                      </p:tavLst>
                                    </p:anim>
                                    <p:anim calcmode="lin" valueType="num">
                                      <p:cBhvr>
                                        <p:cTn id="18" dur="1000"/>
                                        <p:tgtEl>
                                          <p:spTgt spid="30070"/>
                                        </p:tgtEl>
                                        <p:attrNameLst>
                                          <p:attrName>ppt_h</p:attrName>
                                        </p:attrNameLst>
                                      </p:cBhvr>
                                      <p:tavLst>
                                        <p:tav tm="0">
                                          <p:val>
                                            <p:strVal val="ppt_h"/>
                                          </p:val>
                                        </p:tav>
                                        <p:tav tm="100000">
                                          <p:val>
                                            <p:strVal val="ppt_h"/>
                                          </p:val>
                                        </p:tav>
                                      </p:tavLst>
                                    </p:anim>
                                    <p:animEffect transition="out" filter="fade">
                                      <p:cBhvr>
                                        <p:cTn id="19" dur="1000"/>
                                        <p:tgtEl>
                                          <p:spTgt spid="30070"/>
                                        </p:tgtEl>
                                      </p:cBhvr>
                                    </p:animEffect>
                                    <p:set>
                                      <p:cBhvr>
                                        <p:cTn id="20" dur="1" fill="hold">
                                          <p:stCondLst>
                                            <p:cond delay="999"/>
                                          </p:stCondLst>
                                        </p:cTn>
                                        <p:tgtEl>
                                          <p:spTgt spid="30070"/>
                                        </p:tgtEl>
                                        <p:attrNameLst>
                                          <p:attrName>style.visibility</p:attrName>
                                        </p:attrNameLst>
                                      </p:cBhvr>
                                      <p:to>
                                        <p:strVal val="hidden"/>
                                      </p:to>
                                    </p:set>
                                  </p:childTnLst>
                                </p:cTn>
                              </p:par>
                              <p:par>
                                <p:cTn id="21" presetID="55" presetClass="exit" presetSubtype="0" fill="hold" nodeType="withEffect">
                                  <p:stCondLst>
                                    <p:cond delay="0"/>
                                  </p:stCondLst>
                                  <p:childTnLst>
                                    <p:anim calcmode="lin" valueType="num">
                                      <p:cBhvr>
                                        <p:cTn id="22" dur="1000"/>
                                        <p:tgtEl>
                                          <p:spTgt spid="30077"/>
                                        </p:tgtEl>
                                        <p:attrNameLst>
                                          <p:attrName>ppt_w</p:attrName>
                                        </p:attrNameLst>
                                      </p:cBhvr>
                                      <p:tavLst>
                                        <p:tav tm="0">
                                          <p:val>
                                            <p:strVal val="ppt_w"/>
                                          </p:val>
                                        </p:tav>
                                        <p:tav tm="100000">
                                          <p:val>
                                            <p:strVal val="ppt_w*0.70"/>
                                          </p:val>
                                        </p:tav>
                                      </p:tavLst>
                                    </p:anim>
                                    <p:anim calcmode="lin" valueType="num">
                                      <p:cBhvr>
                                        <p:cTn id="23" dur="1000"/>
                                        <p:tgtEl>
                                          <p:spTgt spid="30077"/>
                                        </p:tgtEl>
                                        <p:attrNameLst>
                                          <p:attrName>ppt_h</p:attrName>
                                        </p:attrNameLst>
                                      </p:cBhvr>
                                      <p:tavLst>
                                        <p:tav tm="0">
                                          <p:val>
                                            <p:strVal val="ppt_h"/>
                                          </p:val>
                                        </p:tav>
                                        <p:tav tm="100000">
                                          <p:val>
                                            <p:strVal val="ppt_h"/>
                                          </p:val>
                                        </p:tav>
                                      </p:tavLst>
                                    </p:anim>
                                    <p:animEffect transition="out" filter="fade">
                                      <p:cBhvr>
                                        <p:cTn id="24" dur="1000"/>
                                        <p:tgtEl>
                                          <p:spTgt spid="30077"/>
                                        </p:tgtEl>
                                      </p:cBhvr>
                                    </p:animEffect>
                                    <p:set>
                                      <p:cBhvr>
                                        <p:cTn id="25" dur="1" fill="hold">
                                          <p:stCondLst>
                                            <p:cond delay="999"/>
                                          </p:stCondLst>
                                        </p:cTn>
                                        <p:tgtEl>
                                          <p:spTgt spid="30077"/>
                                        </p:tgtEl>
                                        <p:attrNameLst>
                                          <p:attrName>style.visibility</p:attrName>
                                        </p:attrNameLst>
                                      </p:cBhvr>
                                      <p:to>
                                        <p:strVal val="hidden"/>
                                      </p:to>
                                    </p:set>
                                  </p:childTnLst>
                                </p:cTn>
                              </p:par>
                              <p:par>
                                <p:cTn id="26" presetID="55" presetClass="exit" presetSubtype="0" fill="hold" grpId="1" nodeType="withEffect">
                                  <p:stCondLst>
                                    <p:cond delay="0"/>
                                  </p:stCondLst>
                                  <p:childTnLst>
                                    <p:anim calcmode="lin" valueType="num">
                                      <p:cBhvr>
                                        <p:cTn id="27" dur="1000"/>
                                        <p:tgtEl>
                                          <p:spTgt spid="30074"/>
                                        </p:tgtEl>
                                        <p:attrNameLst>
                                          <p:attrName>ppt_w</p:attrName>
                                        </p:attrNameLst>
                                      </p:cBhvr>
                                      <p:tavLst>
                                        <p:tav tm="0">
                                          <p:val>
                                            <p:strVal val="ppt_w"/>
                                          </p:val>
                                        </p:tav>
                                        <p:tav tm="100000">
                                          <p:val>
                                            <p:strVal val="ppt_w*0.70"/>
                                          </p:val>
                                        </p:tav>
                                      </p:tavLst>
                                    </p:anim>
                                    <p:anim calcmode="lin" valueType="num">
                                      <p:cBhvr>
                                        <p:cTn id="28" dur="1000"/>
                                        <p:tgtEl>
                                          <p:spTgt spid="30074"/>
                                        </p:tgtEl>
                                        <p:attrNameLst>
                                          <p:attrName>ppt_h</p:attrName>
                                        </p:attrNameLst>
                                      </p:cBhvr>
                                      <p:tavLst>
                                        <p:tav tm="0">
                                          <p:val>
                                            <p:strVal val="ppt_h"/>
                                          </p:val>
                                        </p:tav>
                                        <p:tav tm="100000">
                                          <p:val>
                                            <p:strVal val="ppt_h"/>
                                          </p:val>
                                        </p:tav>
                                      </p:tavLst>
                                    </p:anim>
                                    <p:animEffect transition="out" filter="fade">
                                      <p:cBhvr>
                                        <p:cTn id="29" dur="1000"/>
                                        <p:tgtEl>
                                          <p:spTgt spid="30074"/>
                                        </p:tgtEl>
                                      </p:cBhvr>
                                    </p:animEffect>
                                    <p:set>
                                      <p:cBhvr>
                                        <p:cTn id="30" dur="1" fill="hold">
                                          <p:stCondLst>
                                            <p:cond delay="999"/>
                                          </p:stCondLst>
                                        </p:cTn>
                                        <p:tgtEl>
                                          <p:spTgt spid="30074"/>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0071"/>
                                        </p:tgtEl>
                                        <p:attrNameLst>
                                          <p:attrName>style.visibility</p:attrName>
                                        </p:attrNameLst>
                                      </p:cBhvr>
                                      <p:to>
                                        <p:strVal val="visible"/>
                                      </p:to>
                                    </p:set>
                                    <p:animEffect transition="in" filter="box(in)">
                                      <p:cBhvr>
                                        <p:cTn id="35" dur="500"/>
                                        <p:tgtEl>
                                          <p:spTgt spid="30071"/>
                                        </p:tgtEl>
                                      </p:cBhvr>
                                    </p:animEffect>
                                  </p:childTnLst>
                                </p:cTn>
                              </p:par>
                              <p:par>
                                <p:cTn id="36" presetID="4" presetClass="entr" presetSubtype="16" fill="hold" nodeType="withEffect">
                                  <p:stCondLst>
                                    <p:cond delay="0"/>
                                  </p:stCondLst>
                                  <p:childTnLst>
                                    <p:set>
                                      <p:cBhvr>
                                        <p:cTn id="37" dur="1" fill="hold">
                                          <p:stCondLst>
                                            <p:cond delay="0"/>
                                          </p:stCondLst>
                                        </p:cTn>
                                        <p:tgtEl>
                                          <p:spTgt spid="30078"/>
                                        </p:tgtEl>
                                        <p:attrNameLst>
                                          <p:attrName>style.visibility</p:attrName>
                                        </p:attrNameLst>
                                      </p:cBhvr>
                                      <p:to>
                                        <p:strVal val="visible"/>
                                      </p:to>
                                    </p:set>
                                    <p:animEffect transition="in" filter="box(in)">
                                      <p:cBhvr>
                                        <p:cTn id="38" dur="500"/>
                                        <p:tgtEl>
                                          <p:spTgt spid="3007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075"/>
                                        </p:tgtEl>
                                        <p:attrNameLst>
                                          <p:attrName>style.visibility</p:attrName>
                                        </p:attrNameLst>
                                      </p:cBhvr>
                                      <p:to>
                                        <p:strVal val="visible"/>
                                      </p:to>
                                    </p:set>
                                    <p:animEffect transition="in" filter="box(in)">
                                      <p:cBhvr>
                                        <p:cTn id="41" dur="500"/>
                                        <p:tgtEl>
                                          <p:spTgt spid="300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xit" presetSubtype="0" fill="hold" grpId="1" nodeType="clickEffect">
                                  <p:stCondLst>
                                    <p:cond delay="0"/>
                                  </p:stCondLst>
                                  <p:childTnLst>
                                    <p:anim calcmode="lin" valueType="num">
                                      <p:cBhvr>
                                        <p:cTn id="45" dur="1000"/>
                                        <p:tgtEl>
                                          <p:spTgt spid="30071"/>
                                        </p:tgtEl>
                                        <p:attrNameLst>
                                          <p:attrName>ppt_w</p:attrName>
                                        </p:attrNameLst>
                                      </p:cBhvr>
                                      <p:tavLst>
                                        <p:tav tm="0">
                                          <p:val>
                                            <p:strVal val="ppt_w"/>
                                          </p:val>
                                        </p:tav>
                                        <p:tav tm="100000">
                                          <p:val>
                                            <p:strVal val="ppt_w*0.70"/>
                                          </p:val>
                                        </p:tav>
                                      </p:tavLst>
                                    </p:anim>
                                    <p:anim calcmode="lin" valueType="num">
                                      <p:cBhvr>
                                        <p:cTn id="46" dur="1000"/>
                                        <p:tgtEl>
                                          <p:spTgt spid="30071"/>
                                        </p:tgtEl>
                                        <p:attrNameLst>
                                          <p:attrName>ppt_h</p:attrName>
                                        </p:attrNameLst>
                                      </p:cBhvr>
                                      <p:tavLst>
                                        <p:tav tm="0">
                                          <p:val>
                                            <p:strVal val="ppt_h"/>
                                          </p:val>
                                        </p:tav>
                                        <p:tav tm="100000">
                                          <p:val>
                                            <p:strVal val="ppt_h"/>
                                          </p:val>
                                        </p:tav>
                                      </p:tavLst>
                                    </p:anim>
                                    <p:animEffect transition="out" filter="fade">
                                      <p:cBhvr>
                                        <p:cTn id="47" dur="1000"/>
                                        <p:tgtEl>
                                          <p:spTgt spid="30071"/>
                                        </p:tgtEl>
                                      </p:cBhvr>
                                    </p:animEffect>
                                    <p:set>
                                      <p:cBhvr>
                                        <p:cTn id="48" dur="1" fill="hold">
                                          <p:stCondLst>
                                            <p:cond delay="999"/>
                                          </p:stCondLst>
                                        </p:cTn>
                                        <p:tgtEl>
                                          <p:spTgt spid="30071"/>
                                        </p:tgtEl>
                                        <p:attrNameLst>
                                          <p:attrName>style.visibility</p:attrName>
                                        </p:attrNameLst>
                                      </p:cBhvr>
                                      <p:to>
                                        <p:strVal val="hidden"/>
                                      </p:to>
                                    </p:set>
                                  </p:childTnLst>
                                </p:cTn>
                              </p:par>
                              <p:par>
                                <p:cTn id="49" presetID="55" presetClass="exit" presetSubtype="0" fill="hold" nodeType="withEffect">
                                  <p:stCondLst>
                                    <p:cond delay="0"/>
                                  </p:stCondLst>
                                  <p:childTnLst>
                                    <p:anim calcmode="lin" valueType="num">
                                      <p:cBhvr>
                                        <p:cTn id="50" dur="1000"/>
                                        <p:tgtEl>
                                          <p:spTgt spid="30078"/>
                                        </p:tgtEl>
                                        <p:attrNameLst>
                                          <p:attrName>ppt_w</p:attrName>
                                        </p:attrNameLst>
                                      </p:cBhvr>
                                      <p:tavLst>
                                        <p:tav tm="0">
                                          <p:val>
                                            <p:strVal val="ppt_w"/>
                                          </p:val>
                                        </p:tav>
                                        <p:tav tm="100000">
                                          <p:val>
                                            <p:strVal val="ppt_w*0.70"/>
                                          </p:val>
                                        </p:tav>
                                      </p:tavLst>
                                    </p:anim>
                                    <p:anim calcmode="lin" valueType="num">
                                      <p:cBhvr>
                                        <p:cTn id="51" dur="1000"/>
                                        <p:tgtEl>
                                          <p:spTgt spid="30078"/>
                                        </p:tgtEl>
                                        <p:attrNameLst>
                                          <p:attrName>ppt_h</p:attrName>
                                        </p:attrNameLst>
                                      </p:cBhvr>
                                      <p:tavLst>
                                        <p:tav tm="0">
                                          <p:val>
                                            <p:strVal val="ppt_h"/>
                                          </p:val>
                                        </p:tav>
                                        <p:tav tm="100000">
                                          <p:val>
                                            <p:strVal val="ppt_h"/>
                                          </p:val>
                                        </p:tav>
                                      </p:tavLst>
                                    </p:anim>
                                    <p:animEffect transition="out" filter="fade">
                                      <p:cBhvr>
                                        <p:cTn id="52" dur="1000"/>
                                        <p:tgtEl>
                                          <p:spTgt spid="30078"/>
                                        </p:tgtEl>
                                      </p:cBhvr>
                                    </p:animEffect>
                                    <p:set>
                                      <p:cBhvr>
                                        <p:cTn id="53" dur="1" fill="hold">
                                          <p:stCondLst>
                                            <p:cond delay="999"/>
                                          </p:stCondLst>
                                        </p:cTn>
                                        <p:tgtEl>
                                          <p:spTgt spid="30078"/>
                                        </p:tgtEl>
                                        <p:attrNameLst>
                                          <p:attrName>style.visibility</p:attrName>
                                        </p:attrNameLst>
                                      </p:cBhvr>
                                      <p:to>
                                        <p:strVal val="hidden"/>
                                      </p:to>
                                    </p:set>
                                  </p:childTnLst>
                                </p:cTn>
                              </p:par>
                              <p:par>
                                <p:cTn id="54" presetID="55" presetClass="exit" presetSubtype="0" fill="hold" grpId="1" nodeType="withEffect">
                                  <p:stCondLst>
                                    <p:cond delay="0"/>
                                  </p:stCondLst>
                                  <p:childTnLst>
                                    <p:anim calcmode="lin" valueType="num">
                                      <p:cBhvr>
                                        <p:cTn id="55" dur="1000"/>
                                        <p:tgtEl>
                                          <p:spTgt spid="30075"/>
                                        </p:tgtEl>
                                        <p:attrNameLst>
                                          <p:attrName>ppt_w</p:attrName>
                                        </p:attrNameLst>
                                      </p:cBhvr>
                                      <p:tavLst>
                                        <p:tav tm="0">
                                          <p:val>
                                            <p:strVal val="ppt_w"/>
                                          </p:val>
                                        </p:tav>
                                        <p:tav tm="100000">
                                          <p:val>
                                            <p:strVal val="ppt_w*0.70"/>
                                          </p:val>
                                        </p:tav>
                                      </p:tavLst>
                                    </p:anim>
                                    <p:anim calcmode="lin" valueType="num">
                                      <p:cBhvr>
                                        <p:cTn id="56" dur="1000"/>
                                        <p:tgtEl>
                                          <p:spTgt spid="30075"/>
                                        </p:tgtEl>
                                        <p:attrNameLst>
                                          <p:attrName>ppt_h</p:attrName>
                                        </p:attrNameLst>
                                      </p:cBhvr>
                                      <p:tavLst>
                                        <p:tav tm="0">
                                          <p:val>
                                            <p:strVal val="ppt_h"/>
                                          </p:val>
                                        </p:tav>
                                        <p:tav tm="100000">
                                          <p:val>
                                            <p:strVal val="ppt_h"/>
                                          </p:val>
                                        </p:tav>
                                      </p:tavLst>
                                    </p:anim>
                                    <p:animEffect transition="out" filter="fade">
                                      <p:cBhvr>
                                        <p:cTn id="57" dur="1000"/>
                                        <p:tgtEl>
                                          <p:spTgt spid="30075"/>
                                        </p:tgtEl>
                                      </p:cBhvr>
                                    </p:animEffect>
                                    <p:set>
                                      <p:cBhvr>
                                        <p:cTn id="58" dur="1" fill="hold">
                                          <p:stCondLst>
                                            <p:cond delay="999"/>
                                          </p:stCondLst>
                                        </p:cTn>
                                        <p:tgtEl>
                                          <p:spTgt spid="30075"/>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30072"/>
                                        </p:tgtEl>
                                        <p:attrNameLst>
                                          <p:attrName>style.visibility</p:attrName>
                                        </p:attrNameLst>
                                      </p:cBhvr>
                                      <p:to>
                                        <p:strVal val="visible"/>
                                      </p:to>
                                    </p:set>
                                    <p:animEffect transition="in" filter="box(in)">
                                      <p:cBhvr>
                                        <p:cTn id="63" dur="500"/>
                                        <p:tgtEl>
                                          <p:spTgt spid="30072"/>
                                        </p:tgtEl>
                                      </p:cBhvr>
                                    </p:animEffect>
                                  </p:childTnLst>
                                </p:cTn>
                              </p:par>
                              <p:par>
                                <p:cTn id="64" presetID="4" presetClass="entr" presetSubtype="16" fill="hold" nodeType="withEffect">
                                  <p:stCondLst>
                                    <p:cond delay="0"/>
                                  </p:stCondLst>
                                  <p:childTnLst>
                                    <p:set>
                                      <p:cBhvr>
                                        <p:cTn id="65" dur="1" fill="hold">
                                          <p:stCondLst>
                                            <p:cond delay="0"/>
                                          </p:stCondLst>
                                        </p:cTn>
                                        <p:tgtEl>
                                          <p:spTgt spid="30079"/>
                                        </p:tgtEl>
                                        <p:attrNameLst>
                                          <p:attrName>style.visibility</p:attrName>
                                        </p:attrNameLst>
                                      </p:cBhvr>
                                      <p:to>
                                        <p:strVal val="visible"/>
                                      </p:to>
                                    </p:set>
                                    <p:animEffect transition="in" filter="box(in)">
                                      <p:cBhvr>
                                        <p:cTn id="66" dur="500"/>
                                        <p:tgtEl>
                                          <p:spTgt spid="3007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30076"/>
                                        </p:tgtEl>
                                        <p:attrNameLst>
                                          <p:attrName>style.visibility</p:attrName>
                                        </p:attrNameLst>
                                      </p:cBhvr>
                                      <p:to>
                                        <p:strVal val="visible"/>
                                      </p:to>
                                    </p:set>
                                    <p:animEffect transition="in" filter="box(in)">
                                      <p:cBhvr>
                                        <p:cTn id="69" dur="500"/>
                                        <p:tgtEl>
                                          <p:spTgt spid="3007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5" presetClass="exit" presetSubtype="0" fill="hold" grpId="1" nodeType="clickEffect">
                                  <p:stCondLst>
                                    <p:cond delay="0"/>
                                  </p:stCondLst>
                                  <p:childTnLst>
                                    <p:anim calcmode="lin" valueType="num">
                                      <p:cBhvr>
                                        <p:cTn id="73" dur="1000"/>
                                        <p:tgtEl>
                                          <p:spTgt spid="30072"/>
                                        </p:tgtEl>
                                        <p:attrNameLst>
                                          <p:attrName>ppt_w</p:attrName>
                                        </p:attrNameLst>
                                      </p:cBhvr>
                                      <p:tavLst>
                                        <p:tav tm="0">
                                          <p:val>
                                            <p:strVal val="ppt_w"/>
                                          </p:val>
                                        </p:tav>
                                        <p:tav tm="100000">
                                          <p:val>
                                            <p:strVal val="ppt_w*0.70"/>
                                          </p:val>
                                        </p:tav>
                                      </p:tavLst>
                                    </p:anim>
                                    <p:anim calcmode="lin" valueType="num">
                                      <p:cBhvr>
                                        <p:cTn id="74" dur="1000"/>
                                        <p:tgtEl>
                                          <p:spTgt spid="30072"/>
                                        </p:tgtEl>
                                        <p:attrNameLst>
                                          <p:attrName>ppt_h</p:attrName>
                                        </p:attrNameLst>
                                      </p:cBhvr>
                                      <p:tavLst>
                                        <p:tav tm="0">
                                          <p:val>
                                            <p:strVal val="ppt_h"/>
                                          </p:val>
                                        </p:tav>
                                        <p:tav tm="100000">
                                          <p:val>
                                            <p:strVal val="ppt_h"/>
                                          </p:val>
                                        </p:tav>
                                      </p:tavLst>
                                    </p:anim>
                                    <p:animEffect transition="out" filter="fade">
                                      <p:cBhvr>
                                        <p:cTn id="75" dur="1000"/>
                                        <p:tgtEl>
                                          <p:spTgt spid="30072"/>
                                        </p:tgtEl>
                                      </p:cBhvr>
                                    </p:animEffect>
                                    <p:set>
                                      <p:cBhvr>
                                        <p:cTn id="76" dur="1" fill="hold">
                                          <p:stCondLst>
                                            <p:cond delay="999"/>
                                          </p:stCondLst>
                                        </p:cTn>
                                        <p:tgtEl>
                                          <p:spTgt spid="30072"/>
                                        </p:tgtEl>
                                        <p:attrNameLst>
                                          <p:attrName>style.visibility</p:attrName>
                                        </p:attrNameLst>
                                      </p:cBhvr>
                                      <p:to>
                                        <p:strVal val="hidden"/>
                                      </p:to>
                                    </p:set>
                                  </p:childTnLst>
                                </p:cTn>
                              </p:par>
                              <p:par>
                                <p:cTn id="77" presetID="55" presetClass="exit" presetSubtype="0" fill="hold" nodeType="withEffect">
                                  <p:stCondLst>
                                    <p:cond delay="0"/>
                                  </p:stCondLst>
                                  <p:childTnLst>
                                    <p:anim calcmode="lin" valueType="num">
                                      <p:cBhvr>
                                        <p:cTn id="78" dur="1000"/>
                                        <p:tgtEl>
                                          <p:spTgt spid="30079"/>
                                        </p:tgtEl>
                                        <p:attrNameLst>
                                          <p:attrName>ppt_w</p:attrName>
                                        </p:attrNameLst>
                                      </p:cBhvr>
                                      <p:tavLst>
                                        <p:tav tm="0">
                                          <p:val>
                                            <p:strVal val="ppt_w"/>
                                          </p:val>
                                        </p:tav>
                                        <p:tav tm="100000">
                                          <p:val>
                                            <p:strVal val="ppt_w*0.70"/>
                                          </p:val>
                                        </p:tav>
                                      </p:tavLst>
                                    </p:anim>
                                    <p:anim calcmode="lin" valueType="num">
                                      <p:cBhvr>
                                        <p:cTn id="79" dur="1000"/>
                                        <p:tgtEl>
                                          <p:spTgt spid="30079"/>
                                        </p:tgtEl>
                                        <p:attrNameLst>
                                          <p:attrName>ppt_h</p:attrName>
                                        </p:attrNameLst>
                                      </p:cBhvr>
                                      <p:tavLst>
                                        <p:tav tm="0">
                                          <p:val>
                                            <p:strVal val="ppt_h"/>
                                          </p:val>
                                        </p:tav>
                                        <p:tav tm="100000">
                                          <p:val>
                                            <p:strVal val="ppt_h"/>
                                          </p:val>
                                        </p:tav>
                                      </p:tavLst>
                                    </p:anim>
                                    <p:animEffect transition="out" filter="fade">
                                      <p:cBhvr>
                                        <p:cTn id="80" dur="1000"/>
                                        <p:tgtEl>
                                          <p:spTgt spid="30079"/>
                                        </p:tgtEl>
                                      </p:cBhvr>
                                    </p:animEffect>
                                    <p:set>
                                      <p:cBhvr>
                                        <p:cTn id="81" dur="1" fill="hold">
                                          <p:stCondLst>
                                            <p:cond delay="999"/>
                                          </p:stCondLst>
                                        </p:cTn>
                                        <p:tgtEl>
                                          <p:spTgt spid="30079"/>
                                        </p:tgtEl>
                                        <p:attrNameLst>
                                          <p:attrName>style.visibility</p:attrName>
                                        </p:attrNameLst>
                                      </p:cBhvr>
                                      <p:to>
                                        <p:strVal val="hidden"/>
                                      </p:to>
                                    </p:set>
                                  </p:childTnLst>
                                </p:cTn>
                              </p:par>
                              <p:par>
                                <p:cTn id="82" presetID="55" presetClass="exit" presetSubtype="0" fill="hold" grpId="1" nodeType="withEffect">
                                  <p:stCondLst>
                                    <p:cond delay="0"/>
                                  </p:stCondLst>
                                  <p:childTnLst>
                                    <p:anim calcmode="lin" valueType="num">
                                      <p:cBhvr>
                                        <p:cTn id="83" dur="1000"/>
                                        <p:tgtEl>
                                          <p:spTgt spid="30076"/>
                                        </p:tgtEl>
                                        <p:attrNameLst>
                                          <p:attrName>ppt_w</p:attrName>
                                        </p:attrNameLst>
                                      </p:cBhvr>
                                      <p:tavLst>
                                        <p:tav tm="0">
                                          <p:val>
                                            <p:strVal val="ppt_w"/>
                                          </p:val>
                                        </p:tav>
                                        <p:tav tm="100000">
                                          <p:val>
                                            <p:strVal val="ppt_w*0.70"/>
                                          </p:val>
                                        </p:tav>
                                      </p:tavLst>
                                    </p:anim>
                                    <p:anim calcmode="lin" valueType="num">
                                      <p:cBhvr>
                                        <p:cTn id="84" dur="1000"/>
                                        <p:tgtEl>
                                          <p:spTgt spid="30076"/>
                                        </p:tgtEl>
                                        <p:attrNameLst>
                                          <p:attrName>ppt_h</p:attrName>
                                        </p:attrNameLst>
                                      </p:cBhvr>
                                      <p:tavLst>
                                        <p:tav tm="0">
                                          <p:val>
                                            <p:strVal val="ppt_h"/>
                                          </p:val>
                                        </p:tav>
                                        <p:tav tm="100000">
                                          <p:val>
                                            <p:strVal val="ppt_h"/>
                                          </p:val>
                                        </p:tav>
                                      </p:tavLst>
                                    </p:anim>
                                    <p:animEffect transition="out" filter="fade">
                                      <p:cBhvr>
                                        <p:cTn id="85" dur="1000"/>
                                        <p:tgtEl>
                                          <p:spTgt spid="30076"/>
                                        </p:tgtEl>
                                      </p:cBhvr>
                                    </p:animEffect>
                                    <p:set>
                                      <p:cBhvr>
                                        <p:cTn id="86" dur="1" fill="hold">
                                          <p:stCondLst>
                                            <p:cond delay="999"/>
                                          </p:stCondLst>
                                        </p:cTn>
                                        <p:tgtEl>
                                          <p:spTgt spid="30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70" grpId="0" animBg="1"/>
      <p:bldP spid="30070" grpId="1" animBg="1"/>
      <p:bldP spid="30071" grpId="0" animBg="1"/>
      <p:bldP spid="30071" grpId="1" animBg="1"/>
      <p:bldP spid="30072" grpId="0" animBg="1"/>
      <p:bldP spid="30072" grpId="1" animBg="1"/>
      <p:bldP spid="30074" grpId="0"/>
      <p:bldP spid="30074" grpId="1"/>
      <p:bldP spid="30075" grpId="0"/>
      <p:bldP spid="30075" grpId="1"/>
      <p:bldP spid="30076" grpId="0"/>
      <p:bldP spid="3007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7C1FCFB-67BE-4940-AE49-657980EB4FE0}"/>
              </a:ext>
            </a:extLst>
          </p:cNvPr>
          <p:cNvSpPr>
            <a:spLocks noGrp="1" noChangeArrowheads="1"/>
          </p:cNvSpPr>
          <p:nvPr>
            <p:ph type="title"/>
          </p:nvPr>
        </p:nvSpPr>
        <p:spPr>
          <a:xfrm>
            <a:off x="2209799" y="800342"/>
            <a:ext cx="7772400" cy="682625"/>
          </a:xfrm>
        </p:spPr>
        <p:txBody>
          <a:bodyPr/>
          <a:lstStyle/>
          <a:p>
            <a:pPr algn="ctr" eaLnBrk="1" hangingPunct="1"/>
            <a:r>
              <a:rPr lang="es-ES_tradnl" altLang="es-ES" sz="3200" dirty="0"/>
              <a:t>Normalización </a:t>
            </a:r>
            <a:endParaRPr lang="es-ES" altLang="es-ES" sz="3200" dirty="0"/>
          </a:p>
        </p:txBody>
      </p:sp>
      <p:sp>
        <p:nvSpPr>
          <p:cNvPr id="12291" name="Rectangle 3" descr="Rectangle: Click to edit Master text styles&#10;Second level&#10;Third level&#10;Fourth level&#10;Fifth level">
            <a:extLst>
              <a:ext uri="{FF2B5EF4-FFF2-40B4-BE49-F238E27FC236}">
                <a16:creationId xmlns:a16="http://schemas.microsoft.com/office/drawing/2014/main" id="{5B58FFAD-E9D1-4C43-9229-ED10D83FBCC4}"/>
              </a:ext>
            </a:extLst>
          </p:cNvPr>
          <p:cNvSpPr>
            <a:spLocks noGrp="1" noChangeArrowheads="1"/>
          </p:cNvSpPr>
          <p:nvPr>
            <p:ph type="body" idx="1"/>
          </p:nvPr>
        </p:nvSpPr>
        <p:spPr/>
        <p:txBody>
          <a:bodyPr/>
          <a:lstStyle/>
          <a:p>
            <a:pPr eaLnBrk="1" hangingPunct="1">
              <a:buFont typeface="Wingdings" panose="05000000000000000000" pitchFamily="2" charset="2"/>
              <a:buNone/>
            </a:pPr>
            <a:r>
              <a:rPr lang="es-ES_tradnl" altLang="es-ES" sz="2400" dirty="0"/>
              <a:t>Es el proceso de transformar una estructura de datos ineficiente en un conjunto de estructuras más eficientes que eviten las anomalías de actualización</a:t>
            </a:r>
          </a:p>
          <a:p>
            <a:pPr eaLnBrk="1" hangingPunct="1">
              <a:buFont typeface="Wingdings" panose="05000000000000000000" pitchFamily="2" charset="2"/>
              <a:buNone/>
            </a:pPr>
            <a:endParaRPr lang="es-ES_tradnl" altLang="es-ES" sz="2400" dirty="0"/>
          </a:p>
          <a:p>
            <a:pPr eaLnBrk="1" hangingPunct="1">
              <a:buFont typeface="Wingdings" panose="05000000000000000000" pitchFamily="2" charset="2"/>
              <a:buNone/>
            </a:pPr>
            <a:r>
              <a:rPr lang="es-ES_tradnl" altLang="es-ES" sz="2400" dirty="0"/>
              <a:t>En las bases de datos relacionales las estructuras  (tablas) pueden estar  en 1FN, 2FN, 3FN y FNBC, cada una de ellas produce una  mejora en el tipo de estructura de almacenamiento (ver base de datos 3º año)</a:t>
            </a:r>
            <a:endParaRPr lang="es-ES" altLang="es-ES" sz="2400" dirty="0"/>
          </a:p>
        </p:txBody>
      </p:sp>
      <p:sp>
        <p:nvSpPr>
          <p:cNvPr id="4" name="CuadroTexto 3">
            <a:extLst>
              <a:ext uri="{FF2B5EF4-FFF2-40B4-BE49-F238E27FC236}">
                <a16:creationId xmlns:a16="http://schemas.microsoft.com/office/drawing/2014/main" id="{3BE452F1-040A-4DEE-8FF4-749B1A44EE4A}"/>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75657AE-9098-4CF1-99B8-E6DFE71DCE63}"/>
              </a:ext>
            </a:extLst>
          </p:cNvPr>
          <p:cNvSpPr>
            <a:spLocks noGrp="1" noChangeArrowheads="1"/>
          </p:cNvSpPr>
          <p:nvPr>
            <p:ph type="title"/>
          </p:nvPr>
        </p:nvSpPr>
        <p:spPr>
          <a:xfrm>
            <a:off x="2493963" y="806818"/>
            <a:ext cx="7772400" cy="682625"/>
          </a:xfrm>
        </p:spPr>
        <p:txBody>
          <a:bodyPr/>
          <a:lstStyle/>
          <a:p>
            <a:pPr eaLnBrk="1" hangingPunct="1"/>
            <a:r>
              <a:rPr lang="es-ES_tradnl" altLang="es-ES" sz="3200" dirty="0"/>
              <a:t>Estructura Normalizada/1</a:t>
            </a:r>
            <a:endParaRPr lang="es-ES" altLang="es-ES" sz="3200" dirty="0"/>
          </a:p>
        </p:txBody>
      </p:sp>
      <p:graphicFrame>
        <p:nvGraphicFramePr>
          <p:cNvPr id="13315" name="Object 3">
            <a:extLst>
              <a:ext uri="{FF2B5EF4-FFF2-40B4-BE49-F238E27FC236}">
                <a16:creationId xmlns:a16="http://schemas.microsoft.com/office/drawing/2014/main" id="{E2280AB7-3FEC-43DB-AECF-3C6DA062348E}"/>
              </a:ext>
            </a:extLst>
          </p:cNvPr>
          <p:cNvGraphicFramePr>
            <a:graphicFrameLocks noGrp="1" noChangeAspect="1"/>
          </p:cNvGraphicFramePr>
          <p:nvPr>
            <p:ph idx="1"/>
            <p:extLst>
              <p:ext uri="{D42A27DB-BD31-4B8C-83A1-F6EECF244321}">
                <p14:modId xmlns:p14="http://schemas.microsoft.com/office/powerpoint/2010/main" val="1728276747"/>
              </p:ext>
            </p:extLst>
          </p:nvPr>
        </p:nvGraphicFramePr>
        <p:xfrm>
          <a:off x="2782888" y="2818455"/>
          <a:ext cx="6048375" cy="3246437"/>
        </p:xfrm>
        <a:graphic>
          <a:graphicData uri="http://schemas.openxmlformats.org/presentationml/2006/ole">
            <mc:AlternateContent xmlns:mc="http://schemas.openxmlformats.org/markup-compatibility/2006">
              <mc:Choice xmlns:v="urn:schemas-microsoft-com:vml" Requires="v">
                <p:oleObj spid="_x0000_s3086" name="Imagen de mapa de bits" r:id="rId3" imgW="4382112" imgH="2352381" progId="Paint.Picture">
                  <p:embed/>
                </p:oleObj>
              </mc:Choice>
              <mc:Fallback>
                <p:oleObj name="Imagen de mapa de bits" r:id="rId3" imgW="4382112" imgH="2352381" progId="Paint.Picture">
                  <p:embed/>
                  <p:pic>
                    <p:nvPicPr>
                      <p:cNvPr id="13315" name="Object 3">
                        <a:extLst>
                          <a:ext uri="{FF2B5EF4-FFF2-40B4-BE49-F238E27FC236}">
                            <a16:creationId xmlns:a16="http://schemas.microsoft.com/office/drawing/2014/main" id="{E2280AB7-3FEC-43DB-AECF-3C6DA0623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2818455"/>
                        <a:ext cx="6048375" cy="324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Oval 4">
            <a:extLst>
              <a:ext uri="{FF2B5EF4-FFF2-40B4-BE49-F238E27FC236}">
                <a16:creationId xmlns:a16="http://schemas.microsoft.com/office/drawing/2014/main" id="{230FDDAF-34ED-4650-A81A-FF7EF7185230}"/>
              </a:ext>
            </a:extLst>
          </p:cNvPr>
          <p:cNvSpPr>
            <a:spLocks noChangeArrowheads="1"/>
          </p:cNvSpPr>
          <p:nvPr/>
        </p:nvSpPr>
        <p:spPr bwMode="auto">
          <a:xfrm rot="16200000">
            <a:off x="2096294" y="2805754"/>
            <a:ext cx="2959100" cy="20161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1749" name="Text Box 5">
            <a:extLst>
              <a:ext uri="{FF2B5EF4-FFF2-40B4-BE49-F238E27FC236}">
                <a16:creationId xmlns:a16="http://schemas.microsoft.com/office/drawing/2014/main" id="{79507810-8B68-456B-BF34-18F2FFC7D919}"/>
              </a:ext>
            </a:extLst>
          </p:cNvPr>
          <p:cNvSpPr txBox="1">
            <a:spLocks noChangeArrowheads="1"/>
          </p:cNvSpPr>
          <p:nvPr/>
        </p:nvSpPr>
        <p:spPr bwMode="auto">
          <a:xfrm>
            <a:off x="1774826" y="5415605"/>
            <a:ext cx="23764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800"/>
              <a:t>Empleado que trabaja en la empresa</a:t>
            </a:r>
            <a:endParaRPr lang="es-ES" altLang="es-ES" sz="1800"/>
          </a:p>
        </p:txBody>
      </p:sp>
      <p:sp>
        <p:nvSpPr>
          <p:cNvPr id="31750" name="Line 6">
            <a:extLst>
              <a:ext uri="{FF2B5EF4-FFF2-40B4-BE49-F238E27FC236}">
                <a16:creationId xmlns:a16="http://schemas.microsoft.com/office/drawing/2014/main" id="{778CE2CA-1A0D-4D9F-A4C0-B75FF872335B}"/>
              </a:ext>
            </a:extLst>
          </p:cNvPr>
          <p:cNvSpPr>
            <a:spLocks noChangeShapeType="1"/>
          </p:cNvSpPr>
          <p:nvPr/>
        </p:nvSpPr>
        <p:spPr bwMode="auto">
          <a:xfrm flipH="1">
            <a:off x="2493963" y="4696466"/>
            <a:ext cx="288925" cy="647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1751" name="Oval 7">
            <a:extLst>
              <a:ext uri="{FF2B5EF4-FFF2-40B4-BE49-F238E27FC236}">
                <a16:creationId xmlns:a16="http://schemas.microsoft.com/office/drawing/2014/main" id="{7C3C1F8E-D2CC-4A52-8185-F702B43AA9F2}"/>
              </a:ext>
            </a:extLst>
          </p:cNvPr>
          <p:cNvSpPr>
            <a:spLocks noChangeArrowheads="1"/>
          </p:cNvSpPr>
          <p:nvPr/>
        </p:nvSpPr>
        <p:spPr bwMode="auto">
          <a:xfrm rot="16200000">
            <a:off x="5195093" y="4173163"/>
            <a:ext cx="1439863" cy="20161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1752" name="Text Box 8">
            <a:extLst>
              <a:ext uri="{FF2B5EF4-FFF2-40B4-BE49-F238E27FC236}">
                <a16:creationId xmlns:a16="http://schemas.microsoft.com/office/drawing/2014/main" id="{FE1DFCF5-FADE-491F-B2DF-6610041AECCF}"/>
              </a:ext>
            </a:extLst>
          </p:cNvPr>
          <p:cNvSpPr txBox="1">
            <a:spLocks noChangeArrowheads="1"/>
          </p:cNvSpPr>
          <p:nvPr/>
        </p:nvSpPr>
        <p:spPr bwMode="auto">
          <a:xfrm>
            <a:off x="3214687" y="6207766"/>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800"/>
              <a:t>Oficina donde trabaja el  Empleado</a:t>
            </a:r>
            <a:endParaRPr lang="es-ES" altLang="es-ES" sz="1800"/>
          </a:p>
        </p:txBody>
      </p:sp>
      <p:sp>
        <p:nvSpPr>
          <p:cNvPr id="31753" name="Line 9">
            <a:extLst>
              <a:ext uri="{FF2B5EF4-FFF2-40B4-BE49-F238E27FC236}">
                <a16:creationId xmlns:a16="http://schemas.microsoft.com/office/drawing/2014/main" id="{6E620278-C9B1-4ACD-BDED-BEC2B784E65F}"/>
              </a:ext>
            </a:extLst>
          </p:cNvPr>
          <p:cNvSpPr>
            <a:spLocks noChangeShapeType="1"/>
          </p:cNvSpPr>
          <p:nvPr/>
        </p:nvSpPr>
        <p:spPr bwMode="auto">
          <a:xfrm flipH="1">
            <a:off x="4510088" y="5560067"/>
            <a:ext cx="504825"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1754" name="Oval 10">
            <a:extLst>
              <a:ext uri="{FF2B5EF4-FFF2-40B4-BE49-F238E27FC236}">
                <a16:creationId xmlns:a16="http://schemas.microsoft.com/office/drawing/2014/main" id="{69D07E73-332D-48B6-A303-AA302C4D3C8C}"/>
              </a:ext>
            </a:extLst>
          </p:cNvPr>
          <p:cNvSpPr>
            <a:spLocks noChangeArrowheads="1"/>
          </p:cNvSpPr>
          <p:nvPr/>
        </p:nvSpPr>
        <p:spPr bwMode="auto">
          <a:xfrm rot="16200000">
            <a:off x="7027862" y="2689714"/>
            <a:ext cx="1951037" cy="20161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1755" name="Text Box 11">
            <a:extLst>
              <a:ext uri="{FF2B5EF4-FFF2-40B4-BE49-F238E27FC236}">
                <a16:creationId xmlns:a16="http://schemas.microsoft.com/office/drawing/2014/main" id="{88CF4852-6C95-4CE1-9193-8DCFF29F36A0}"/>
              </a:ext>
            </a:extLst>
          </p:cNvPr>
          <p:cNvSpPr txBox="1">
            <a:spLocks noChangeArrowheads="1"/>
          </p:cNvSpPr>
          <p:nvPr/>
        </p:nvSpPr>
        <p:spPr bwMode="auto">
          <a:xfrm>
            <a:off x="7607301" y="5272729"/>
            <a:ext cx="2376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800"/>
              <a:t>Producto que vende la  empresa</a:t>
            </a:r>
            <a:endParaRPr lang="es-ES" altLang="es-ES" sz="1800"/>
          </a:p>
        </p:txBody>
      </p:sp>
      <p:sp>
        <p:nvSpPr>
          <p:cNvPr id="31756" name="Line 12">
            <a:extLst>
              <a:ext uri="{FF2B5EF4-FFF2-40B4-BE49-F238E27FC236}">
                <a16:creationId xmlns:a16="http://schemas.microsoft.com/office/drawing/2014/main" id="{E56D42F2-9D98-4BBB-B856-B1EB83E3333C}"/>
              </a:ext>
            </a:extLst>
          </p:cNvPr>
          <p:cNvSpPr>
            <a:spLocks noChangeShapeType="1"/>
          </p:cNvSpPr>
          <p:nvPr/>
        </p:nvSpPr>
        <p:spPr bwMode="auto">
          <a:xfrm>
            <a:off x="8183562" y="4625029"/>
            <a:ext cx="287338"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1757" name="Oval 13">
            <a:extLst>
              <a:ext uri="{FF2B5EF4-FFF2-40B4-BE49-F238E27FC236}">
                <a16:creationId xmlns:a16="http://schemas.microsoft.com/office/drawing/2014/main" id="{41B3D1BF-948D-487E-BA18-A930C58DDCD1}"/>
              </a:ext>
            </a:extLst>
          </p:cNvPr>
          <p:cNvSpPr>
            <a:spLocks noChangeArrowheads="1"/>
          </p:cNvSpPr>
          <p:nvPr/>
        </p:nvSpPr>
        <p:spPr bwMode="auto">
          <a:xfrm rot="16200000">
            <a:off x="5051426" y="2526049"/>
            <a:ext cx="1655762" cy="20161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1758" name="Text Box 14">
            <a:extLst>
              <a:ext uri="{FF2B5EF4-FFF2-40B4-BE49-F238E27FC236}">
                <a16:creationId xmlns:a16="http://schemas.microsoft.com/office/drawing/2014/main" id="{2FB42A32-DD6A-4476-8586-31FE3F602B58}"/>
              </a:ext>
            </a:extLst>
          </p:cNvPr>
          <p:cNvSpPr txBox="1">
            <a:spLocks noChangeArrowheads="1"/>
          </p:cNvSpPr>
          <p:nvPr/>
        </p:nvSpPr>
        <p:spPr bwMode="auto">
          <a:xfrm>
            <a:off x="7531101" y="1973365"/>
            <a:ext cx="38733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800" dirty="0"/>
              <a:t>Producto vendido por el Empleado, cantidad vendida y fecha de venta</a:t>
            </a:r>
            <a:endParaRPr lang="es-ES" altLang="es-ES" sz="1800" dirty="0"/>
          </a:p>
        </p:txBody>
      </p:sp>
      <p:sp>
        <p:nvSpPr>
          <p:cNvPr id="31759" name="Line 15">
            <a:extLst>
              <a:ext uri="{FF2B5EF4-FFF2-40B4-BE49-F238E27FC236}">
                <a16:creationId xmlns:a16="http://schemas.microsoft.com/office/drawing/2014/main" id="{318339C1-586F-47C2-8E96-C8ADEFF8B15C}"/>
              </a:ext>
            </a:extLst>
          </p:cNvPr>
          <p:cNvSpPr>
            <a:spLocks noChangeShapeType="1"/>
          </p:cNvSpPr>
          <p:nvPr/>
        </p:nvSpPr>
        <p:spPr bwMode="auto">
          <a:xfrm flipV="1">
            <a:off x="6237288" y="2349500"/>
            <a:ext cx="1227931" cy="4737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13328" name="Text Box 17">
            <a:extLst>
              <a:ext uri="{FF2B5EF4-FFF2-40B4-BE49-F238E27FC236}">
                <a16:creationId xmlns:a16="http://schemas.microsoft.com/office/drawing/2014/main" id="{59E33405-AF3F-4003-91AD-79B967C1AD72}"/>
              </a:ext>
            </a:extLst>
          </p:cNvPr>
          <p:cNvSpPr txBox="1">
            <a:spLocks noChangeArrowheads="1"/>
          </p:cNvSpPr>
          <p:nvPr/>
        </p:nvSpPr>
        <p:spPr bwMode="auto">
          <a:xfrm>
            <a:off x="301229" y="2038830"/>
            <a:ext cx="25923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5"/>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dirty="0"/>
              <a:t>Representación gráfica de estructuras planas</a:t>
            </a:r>
            <a:endParaRPr lang="es-ES" altLang="es-ES" sz="1600" dirty="0"/>
          </a:p>
        </p:txBody>
      </p:sp>
      <p:sp>
        <p:nvSpPr>
          <p:cNvPr id="17" name="CuadroTexto 16">
            <a:extLst>
              <a:ext uri="{FF2B5EF4-FFF2-40B4-BE49-F238E27FC236}">
                <a16:creationId xmlns:a16="http://schemas.microsoft.com/office/drawing/2014/main" id="{1F9B1446-E92D-4087-8520-6084264D5412}"/>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ox(in)">
                                      <p:cBhvr>
                                        <p:cTn id="7" dur="500"/>
                                        <p:tgtEl>
                                          <p:spTgt spid="31749"/>
                                        </p:tgtEl>
                                      </p:cBhvr>
                                    </p:animEffect>
                                  </p:childTnLst>
                                </p:cTn>
                              </p:par>
                              <p:par>
                                <p:cTn id="8" presetID="4" presetClass="entr" presetSubtype="16" fill="hold" nodeType="withEffect">
                                  <p:stCondLst>
                                    <p:cond delay="0"/>
                                  </p:stCondLst>
                                  <p:childTnLst>
                                    <p:set>
                                      <p:cBhvr>
                                        <p:cTn id="9" dur="1" fill="hold">
                                          <p:stCondLst>
                                            <p:cond delay="0"/>
                                          </p:stCondLst>
                                        </p:cTn>
                                        <p:tgtEl>
                                          <p:spTgt spid="31750"/>
                                        </p:tgtEl>
                                        <p:attrNameLst>
                                          <p:attrName>style.visibility</p:attrName>
                                        </p:attrNameLst>
                                      </p:cBhvr>
                                      <p:to>
                                        <p:strVal val="visible"/>
                                      </p:to>
                                    </p:set>
                                    <p:animEffect transition="in" filter="box(in)">
                                      <p:cBhvr>
                                        <p:cTn id="10" dur="500"/>
                                        <p:tgtEl>
                                          <p:spTgt spid="3175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748"/>
                                        </p:tgtEl>
                                        <p:attrNameLst>
                                          <p:attrName>style.visibility</p:attrName>
                                        </p:attrNameLst>
                                      </p:cBhvr>
                                      <p:to>
                                        <p:strVal val="visible"/>
                                      </p:to>
                                    </p:set>
                                    <p:animEffect transition="in" filter="box(in)">
                                      <p:cBhvr>
                                        <p:cTn id="13" dur="500"/>
                                        <p:tgtEl>
                                          <p:spTgt spid="317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1751"/>
                                        </p:tgtEl>
                                        <p:attrNameLst>
                                          <p:attrName>style.visibility</p:attrName>
                                        </p:attrNameLst>
                                      </p:cBhvr>
                                      <p:to>
                                        <p:strVal val="visible"/>
                                      </p:to>
                                    </p:set>
                                    <p:animEffect transition="in" filter="box(in)">
                                      <p:cBhvr>
                                        <p:cTn id="18" dur="500"/>
                                        <p:tgtEl>
                                          <p:spTgt spid="31751"/>
                                        </p:tgtEl>
                                      </p:cBhvr>
                                    </p:animEffect>
                                  </p:childTnLst>
                                </p:cTn>
                              </p:par>
                              <p:par>
                                <p:cTn id="19" presetID="4" presetClass="entr" presetSubtype="16" fill="hold" nodeType="withEffect">
                                  <p:stCondLst>
                                    <p:cond delay="0"/>
                                  </p:stCondLst>
                                  <p:childTnLst>
                                    <p:set>
                                      <p:cBhvr>
                                        <p:cTn id="20" dur="1" fill="hold">
                                          <p:stCondLst>
                                            <p:cond delay="0"/>
                                          </p:stCondLst>
                                        </p:cTn>
                                        <p:tgtEl>
                                          <p:spTgt spid="31753"/>
                                        </p:tgtEl>
                                        <p:attrNameLst>
                                          <p:attrName>style.visibility</p:attrName>
                                        </p:attrNameLst>
                                      </p:cBhvr>
                                      <p:to>
                                        <p:strVal val="visible"/>
                                      </p:to>
                                    </p:set>
                                    <p:animEffect transition="in" filter="box(in)">
                                      <p:cBhvr>
                                        <p:cTn id="21" dur="500"/>
                                        <p:tgtEl>
                                          <p:spTgt spid="31753"/>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1752"/>
                                        </p:tgtEl>
                                        <p:attrNameLst>
                                          <p:attrName>style.visibility</p:attrName>
                                        </p:attrNameLst>
                                      </p:cBhvr>
                                      <p:to>
                                        <p:strVal val="visible"/>
                                      </p:to>
                                    </p:set>
                                    <p:animEffect transition="in" filter="box(in)">
                                      <p:cBhvr>
                                        <p:cTn id="24" dur="500"/>
                                        <p:tgtEl>
                                          <p:spTgt spid="3175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1754"/>
                                        </p:tgtEl>
                                        <p:attrNameLst>
                                          <p:attrName>style.visibility</p:attrName>
                                        </p:attrNameLst>
                                      </p:cBhvr>
                                      <p:to>
                                        <p:strVal val="visible"/>
                                      </p:to>
                                    </p:set>
                                    <p:animEffect transition="in" filter="box(in)">
                                      <p:cBhvr>
                                        <p:cTn id="29" dur="500"/>
                                        <p:tgtEl>
                                          <p:spTgt spid="31754"/>
                                        </p:tgtEl>
                                      </p:cBhvr>
                                    </p:animEffect>
                                  </p:childTnLst>
                                </p:cTn>
                              </p:par>
                              <p:par>
                                <p:cTn id="30" presetID="4" presetClass="entr" presetSubtype="16" fill="hold" nodeType="withEffect">
                                  <p:stCondLst>
                                    <p:cond delay="0"/>
                                  </p:stCondLst>
                                  <p:childTnLst>
                                    <p:set>
                                      <p:cBhvr>
                                        <p:cTn id="31" dur="1" fill="hold">
                                          <p:stCondLst>
                                            <p:cond delay="0"/>
                                          </p:stCondLst>
                                        </p:cTn>
                                        <p:tgtEl>
                                          <p:spTgt spid="31756"/>
                                        </p:tgtEl>
                                        <p:attrNameLst>
                                          <p:attrName>style.visibility</p:attrName>
                                        </p:attrNameLst>
                                      </p:cBhvr>
                                      <p:to>
                                        <p:strVal val="visible"/>
                                      </p:to>
                                    </p:set>
                                    <p:animEffect transition="in" filter="box(in)">
                                      <p:cBhvr>
                                        <p:cTn id="32" dur="500"/>
                                        <p:tgtEl>
                                          <p:spTgt spid="3175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1755"/>
                                        </p:tgtEl>
                                        <p:attrNameLst>
                                          <p:attrName>style.visibility</p:attrName>
                                        </p:attrNameLst>
                                      </p:cBhvr>
                                      <p:to>
                                        <p:strVal val="visible"/>
                                      </p:to>
                                    </p:set>
                                    <p:animEffect transition="in" filter="box(in)">
                                      <p:cBhvr>
                                        <p:cTn id="35" dur="500"/>
                                        <p:tgtEl>
                                          <p:spTgt spid="3175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1757"/>
                                        </p:tgtEl>
                                        <p:attrNameLst>
                                          <p:attrName>style.visibility</p:attrName>
                                        </p:attrNameLst>
                                      </p:cBhvr>
                                      <p:to>
                                        <p:strVal val="visible"/>
                                      </p:to>
                                    </p:set>
                                    <p:animEffect transition="in" filter="box(in)">
                                      <p:cBhvr>
                                        <p:cTn id="40" dur="500"/>
                                        <p:tgtEl>
                                          <p:spTgt spid="31757"/>
                                        </p:tgtEl>
                                      </p:cBhvr>
                                    </p:animEffect>
                                  </p:childTnLst>
                                </p:cTn>
                              </p:par>
                              <p:par>
                                <p:cTn id="41" presetID="4" presetClass="entr" presetSubtype="16" fill="hold" nodeType="withEffect">
                                  <p:stCondLst>
                                    <p:cond delay="0"/>
                                  </p:stCondLst>
                                  <p:childTnLst>
                                    <p:set>
                                      <p:cBhvr>
                                        <p:cTn id="42" dur="1" fill="hold">
                                          <p:stCondLst>
                                            <p:cond delay="0"/>
                                          </p:stCondLst>
                                        </p:cTn>
                                        <p:tgtEl>
                                          <p:spTgt spid="31759"/>
                                        </p:tgtEl>
                                        <p:attrNameLst>
                                          <p:attrName>style.visibility</p:attrName>
                                        </p:attrNameLst>
                                      </p:cBhvr>
                                      <p:to>
                                        <p:strVal val="visible"/>
                                      </p:to>
                                    </p:set>
                                    <p:animEffect transition="in" filter="box(in)">
                                      <p:cBhvr>
                                        <p:cTn id="43" dur="500"/>
                                        <p:tgtEl>
                                          <p:spTgt spid="3175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1758"/>
                                        </p:tgtEl>
                                        <p:attrNameLst>
                                          <p:attrName>style.visibility</p:attrName>
                                        </p:attrNameLst>
                                      </p:cBhvr>
                                      <p:to>
                                        <p:strVal val="visible"/>
                                      </p:to>
                                    </p:set>
                                    <p:animEffect transition="in" filter="box(in)">
                                      <p:cBhvr>
                                        <p:cTn id="46"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p:bldP spid="31751" grpId="0" animBg="1"/>
      <p:bldP spid="31752" grpId="0"/>
      <p:bldP spid="31754" grpId="0" animBg="1"/>
      <p:bldP spid="31755" grpId="0"/>
      <p:bldP spid="31757" grpId="0" animBg="1"/>
      <p:bldP spid="317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BCE459D-8812-4522-BBBF-7F0F673A760A}"/>
              </a:ext>
            </a:extLst>
          </p:cNvPr>
          <p:cNvSpPr>
            <a:spLocks noGrp="1" noChangeArrowheads="1"/>
          </p:cNvSpPr>
          <p:nvPr>
            <p:ph type="title"/>
          </p:nvPr>
        </p:nvSpPr>
        <p:spPr>
          <a:xfrm>
            <a:off x="2286726" y="686775"/>
            <a:ext cx="7772400" cy="755650"/>
          </a:xfrm>
        </p:spPr>
        <p:txBody>
          <a:bodyPr/>
          <a:lstStyle/>
          <a:p>
            <a:pPr algn="ctr" eaLnBrk="1" hangingPunct="1"/>
            <a:r>
              <a:rPr lang="es-ES_tradnl" altLang="es-ES" sz="3200" dirty="0"/>
              <a:t>Estructura Normalizada/2</a:t>
            </a:r>
            <a:endParaRPr lang="es-ES" altLang="es-ES" sz="3200" dirty="0"/>
          </a:p>
        </p:txBody>
      </p:sp>
      <p:sp>
        <p:nvSpPr>
          <p:cNvPr id="14339" name="Rectangle 4">
            <a:extLst>
              <a:ext uri="{FF2B5EF4-FFF2-40B4-BE49-F238E27FC236}">
                <a16:creationId xmlns:a16="http://schemas.microsoft.com/office/drawing/2014/main" id="{600706B3-3D78-4C04-82FB-549F10F6A3DE}"/>
              </a:ext>
            </a:extLst>
          </p:cNvPr>
          <p:cNvSpPr>
            <a:spLocks noChangeArrowheads="1"/>
          </p:cNvSpPr>
          <p:nvPr/>
        </p:nvSpPr>
        <p:spPr bwMode="auto">
          <a:xfrm>
            <a:off x="1342957" y="2256309"/>
            <a:ext cx="1346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s-ES" altLang="es-ES" sz="1800" b="1" dirty="0">
                <a:solidFill>
                  <a:srgbClr val="000000"/>
                </a:solidFill>
                <a:latin typeface="Arial" panose="020B0604020202020204" pitchFamily="34" charset="0"/>
                <a:cs typeface="Arial" panose="020B0604020202020204" pitchFamily="34" charset="0"/>
              </a:rPr>
              <a:t>empleado</a:t>
            </a:r>
            <a:r>
              <a:rPr lang="es-ES" altLang="es-ES" sz="2400" dirty="0"/>
              <a:t> </a:t>
            </a:r>
            <a:endParaRPr lang="es-ES" altLang="es-ES" sz="2400" dirty="0">
              <a:latin typeface="Times New Roman" panose="02020603050405020304" pitchFamily="18" charset="0"/>
            </a:endParaRPr>
          </a:p>
        </p:txBody>
      </p:sp>
      <p:graphicFrame>
        <p:nvGraphicFramePr>
          <p:cNvPr id="33006" name="Group 238">
            <a:extLst>
              <a:ext uri="{FF2B5EF4-FFF2-40B4-BE49-F238E27FC236}">
                <a16:creationId xmlns:a16="http://schemas.microsoft.com/office/drawing/2014/main" id="{EB08FB64-EC04-4C1E-8CFE-18940965870A}"/>
              </a:ext>
            </a:extLst>
          </p:cNvPr>
          <p:cNvGraphicFramePr>
            <a:graphicFrameLocks noGrp="1"/>
          </p:cNvGraphicFramePr>
          <p:nvPr>
            <p:extLst>
              <p:ext uri="{D42A27DB-BD31-4B8C-83A1-F6EECF244321}">
                <p14:modId xmlns:p14="http://schemas.microsoft.com/office/powerpoint/2010/main" val="4065361559"/>
              </p:ext>
            </p:extLst>
          </p:nvPr>
        </p:nvGraphicFramePr>
        <p:xfrm>
          <a:off x="1519965" y="3050852"/>
          <a:ext cx="4281487" cy="1466850"/>
        </p:xfrm>
        <a:graphic>
          <a:graphicData uri="http://schemas.openxmlformats.org/drawingml/2006/table">
            <a:tbl>
              <a:tblPr/>
              <a:tblGrid>
                <a:gridCol w="739775">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744538">
                  <a:extLst>
                    <a:ext uri="{9D8B030D-6E8A-4147-A177-3AD203B41FA5}">
                      <a16:colId xmlns:a16="http://schemas.microsoft.com/office/drawing/2014/main" val="20002"/>
                    </a:ext>
                  </a:extLst>
                </a:gridCol>
                <a:gridCol w="7461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gridCol w="592137">
                  <a:extLst>
                    <a:ext uri="{9D8B030D-6E8A-4147-A177-3AD203B41FA5}">
                      <a16:colId xmlns:a16="http://schemas.microsoft.com/office/drawing/2014/main" val="20005"/>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cod_emp</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nombre</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apellido</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direccion</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cant_hijos</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oficina</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jorge</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perez</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merlo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4</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err="1">
                          <a:ln>
                            <a:noFill/>
                          </a:ln>
                          <a:solidFill>
                            <a:srgbClr val="000000"/>
                          </a:solidFill>
                          <a:effectLst/>
                          <a:latin typeface="Arial" charset="0"/>
                          <a:cs typeface="Arial" charset="0"/>
                        </a:rPr>
                        <a:t>raul</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martinez</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padua</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maria</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fernandez</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moron</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04</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rosa</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lima</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moreno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pedro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suarez</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merlo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00"/>
                          </a:solidFill>
                          <a:effectLst/>
                          <a:latin typeface="Arial" charset="0"/>
                          <a:cs typeface="Arial" charset="0"/>
                        </a:rPr>
                        <a:t>03</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14391" name="Rectangle 239">
            <a:extLst>
              <a:ext uri="{FF2B5EF4-FFF2-40B4-BE49-F238E27FC236}">
                <a16:creationId xmlns:a16="http://schemas.microsoft.com/office/drawing/2014/main" id="{BB1BC094-0704-40BA-BDAE-F225BF472144}"/>
              </a:ext>
            </a:extLst>
          </p:cNvPr>
          <p:cNvSpPr>
            <a:spLocks noChangeArrowheads="1"/>
          </p:cNvSpPr>
          <p:nvPr/>
        </p:nvSpPr>
        <p:spPr bwMode="auto">
          <a:xfrm>
            <a:off x="2133600" y="4757476"/>
            <a:ext cx="920750" cy="366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s-ES" altLang="es-ES" sz="1800" b="1" dirty="0">
                <a:solidFill>
                  <a:srgbClr val="000000"/>
                </a:solidFill>
                <a:latin typeface="Arial" panose="020B0604020202020204" pitchFamily="34" charset="0"/>
                <a:cs typeface="Arial" panose="020B0604020202020204" pitchFamily="34" charset="0"/>
              </a:rPr>
              <a:t>oficina</a:t>
            </a:r>
            <a:endParaRPr lang="es-ES" altLang="es-ES" sz="1800" dirty="0">
              <a:latin typeface="Times New Roman" panose="02020603050405020304" pitchFamily="18" charset="0"/>
            </a:endParaRPr>
          </a:p>
        </p:txBody>
      </p:sp>
      <p:graphicFrame>
        <p:nvGraphicFramePr>
          <p:cNvPr id="33102" name="Group 334">
            <a:extLst>
              <a:ext uri="{FF2B5EF4-FFF2-40B4-BE49-F238E27FC236}">
                <a16:creationId xmlns:a16="http://schemas.microsoft.com/office/drawing/2014/main" id="{0D03DAEC-789E-45C6-9882-3845AB695E30}"/>
              </a:ext>
            </a:extLst>
          </p:cNvPr>
          <p:cNvGraphicFramePr>
            <a:graphicFrameLocks noGrp="1"/>
          </p:cNvGraphicFramePr>
          <p:nvPr>
            <p:extLst>
              <p:ext uri="{D42A27DB-BD31-4B8C-83A1-F6EECF244321}">
                <p14:modId xmlns:p14="http://schemas.microsoft.com/office/powerpoint/2010/main" val="3733634365"/>
              </p:ext>
            </p:extLst>
          </p:nvPr>
        </p:nvGraphicFramePr>
        <p:xfrm>
          <a:off x="2196306" y="5256393"/>
          <a:ext cx="2471737" cy="1222375"/>
        </p:xfrm>
        <a:graphic>
          <a:graphicData uri="http://schemas.openxmlformats.org/drawingml/2006/table">
            <a:tbl>
              <a:tblPr/>
              <a:tblGrid>
                <a:gridCol w="600075">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1096962">
                  <a:extLst>
                    <a:ext uri="{9D8B030D-6E8A-4147-A177-3AD203B41FA5}">
                      <a16:colId xmlns:a16="http://schemas.microsoft.com/office/drawing/2014/main" val="20002"/>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cod_of</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ubicacion</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cant_max_emp</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1º piso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1º piso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2º piso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04</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3º piso</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00"/>
                          </a:solidFill>
                          <a:effectLst/>
                          <a:latin typeface="Arial" charset="0"/>
                          <a:cs typeface="Arial" charset="0"/>
                        </a:rPr>
                        <a:t>15</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4418" name="Rectangle 335">
            <a:extLst>
              <a:ext uri="{FF2B5EF4-FFF2-40B4-BE49-F238E27FC236}">
                <a16:creationId xmlns:a16="http://schemas.microsoft.com/office/drawing/2014/main" id="{9CA53698-D513-4A6B-8967-2A96C894C75B}"/>
              </a:ext>
            </a:extLst>
          </p:cNvPr>
          <p:cNvSpPr>
            <a:spLocks noChangeArrowheads="1"/>
          </p:cNvSpPr>
          <p:nvPr/>
        </p:nvSpPr>
        <p:spPr bwMode="auto">
          <a:xfrm>
            <a:off x="7153275" y="4818243"/>
            <a:ext cx="1174750"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s-ES" altLang="es-ES" sz="1800" b="1">
                <a:solidFill>
                  <a:srgbClr val="000000"/>
                </a:solidFill>
                <a:latin typeface="Arial" panose="020B0604020202020204" pitchFamily="34" charset="0"/>
                <a:cs typeface="Arial" panose="020B0604020202020204" pitchFamily="34" charset="0"/>
              </a:rPr>
              <a:t>producto</a:t>
            </a:r>
            <a:endParaRPr lang="es-ES" altLang="es-ES" sz="1800">
              <a:latin typeface="Times New Roman" panose="02020603050405020304" pitchFamily="18" charset="0"/>
            </a:endParaRPr>
          </a:p>
        </p:txBody>
      </p:sp>
      <p:graphicFrame>
        <p:nvGraphicFramePr>
          <p:cNvPr id="33198" name="Group 430">
            <a:extLst>
              <a:ext uri="{FF2B5EF4-FFF2-40B4-BE49-F238E27FC236}">
                <a16:creationId xmlns:a16="http://schemas.microsoft.com/office/drawing/2014/main" id="{03357015-2B03-43CE-9BA5-659A68C5A653}"/>
              </a:ext>
            </a:extLst>
          </p:cNvPr>
          <p:cNvGraphicFramePr>
            <a:graphicFrameLocks noGrp="1"/>
          </p:cNvGraphicFramePr>
          <p:nvPr>
            <p:extLst>
              <p:ext uri="{D42A27DB-BD31-4B8C-83A1-F6EECF244321}">
                <p14:modId xmlns:p14="http://schemas.microsoft.com/office/powerpoint/2010/main" val="728338794"/>
              </p:ext>
            </p:extLst>
          </p:nvPr>
        </p:nvGraphicFramePr>
        <p:xfrm>
          <a:off x="7305676" y="5327831"/>
          <a:ext cx="2360613" cy="1222375"/>
        </p:xfrm>
        <a:graphic>
          <a:graphicData uri="http://schemas.openxmlformats.org/drawingml/2006/table">
            <a:tbl>
              <a:tblPr/>
              <a:tblGrid>
                <a:gridCol w="762000">
                  <a:extLst>
                    <a:ext uri="{9D8B030D-6E8A-4147-A177-3AD203B41FA5}">
                      <a16:colId xmlns:a16="http://schemas.microsoft.com/office/drawing/2014/main" val="20000"/>
                    </a:ext>
                  </a:extLst>
                </a:gridCol>
                <a:gridCol w="893763">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cod_prod</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descripcion</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cantidad</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manteca</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azucar</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leche</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04</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tomate</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4445" name="Rectangle 431">
            <a:extLst>
              <a:ext uri="{FF2B5EF4-FFF2-40B4-BE49-F238E27FC236}">
                <a16:creationId xmlns:a16="http://schemas.microsoft.com/office/drawing/2014/main" id="{AA7CFA79-5927-4754-B094-09ED5430EE4B}"/>
              </a:ext>
            </a:extLst>
          </p:cNvPr>
          <p:cNvSpPr>
            <a:spLocks noChangeArrowheads="1"/>
          </p:cNvSpPr>
          <p:nvPr/>
        </p:nvSpPr>
        <p:spPr bwMode="auto">
          <a:xfrm>
            <a:off x="7175500" y="1990905"/>
            <a:ext cx="8763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s-ES" altLang="es-ES" sz="1800" b="1">
                <a:solidFill>
                  <a:srgbClr val="000000"/>
                </a:solidFill>
                <a:latin typeface="Arial" panose="020B0604020202020204" pitchFamily="34" charset="0"/>
                <a:cs typeface="Arial" panose="020B0604020202020204" pitchFamily="34" charset="0"/>
              </a:rPr>
              <a:t>venta</a:t>
            </a:r>
            <a:r>
              <a:rPr lang="es-ES" altLang="es-ES" sz="2400"/>
              <a:t> </a:t>
            </a:r>
            <a:endParaRPr lang="es-ES" altLang="es-ES" sz="2400">
              <a:latin typeface="Times New Roman" panose="02020603050405020304" pitchFamily="18" charset="0"/>
            </a:endParaRPr>
          </a:p>
        </p:txBody>
      </p:sp>
      <p:graphicFrame>
        <p:nvGraphicFramePr>
          <p:cNvPr id="33405" name="Group 637">
            <a:extLst>
              <a:ext uri="{FF2B5EF4-FFF2-40B4-BE49-F238E27FC236}">
                <a16:creationId xmlns:a16="http://schemas.microsoft.com/office/drawing/2014/main" id="{0F079B39-1899-4271-B736-61FE5FA795BC}"/>
              </a:ext>
            </a:extLst>
          </p:cNvPr>
          <p:cNvGraphicFramePr>
            <a:graphicFrameLocks noGrp="1"/>
          </p:cNvGraphicFramePr>
          <p:nvPr>
            <p:extLst>
              <p:ext uri="{D42A27DB-BD31-4B8C-83A1-F6EECF244321}">
                <p14:modId xmlns:p14="http://schemas.microsoft.com/office/powerpoint/2010/main" val="3189242366"/>
              </p:ext>
            </p:extLst>
          </p:nvPr>
        </p:nvGraphicFramePr>
        <p:xfrm>
          <a:off x="7165976" y="2519542"/>
          <a:ext cx="3019425" cy="1955800"/>
        </p:xfrm>
        <a:graphic>
          <a:graphicData uri="http://schemas.openxmlformats.org/drawingml/2006/table">
            <a:tbl>
              <a:tblPr/>
              <a:tblGrid>
                <a:gridCol w="739775">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cod_emp</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cod_prod</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fecha</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1" i="0" u="none" strike="noStrike" cap="none" normalizeH="0" baseline="0">
                          <a:ln>
                            <a:noFill/>
                          </a:ln>
                          <a:solidFill>
                            <a:srgbClr val="000000"/>
                          </a:solidFill>
                          <a:effectLst/>
                          <a:latin typeface="Arial" charset="0"/>
                          <a:cs typeface="Arial" charset="0"/>
                        </a:rPr>
                        <a:t>cantidad</a:t>
                      </a:r>
                      <a:endParaRPr kumimoji="0" lang="es-E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19/02/2006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20/02/2006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21/02/2006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00"/>
                          </a:solidFill>
                          <a:effectLst/>
                          <a:latin typeface="Arial" charset="0"/>
                          <a:cs typeface="Arial" charset="0"/>
                        </a:rPr>
                        <a:t>01</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17/03/2006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15</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18/03/2006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30</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01</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25/04/2006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4</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03</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02</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a:ln>
                            <a:noFill/>
                          </a:ln>
                          <a:solidFill>
                            <a:srgbClr val="000000"/>
                          </a:solidFill>
                          <a:effectLst/>
                          <a:latin typeface="Arial" charset="0"/>
                          <a:cs typeface="Arial" charset="0"/>
                        </a:rPr>
                        <a:t>26/04/2006</a:t>
                      </a:r>
                      <a:endParaRPr kumimoji="0" lang="es-ES" sz="24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0000"/>
                          </a:solidFill>
                          <a:effectLst/>
                          <a:latin typeface="Arial" charset="0"/>
                          <a:cs typeface="Arial" charset="0"/>
                        </a:rPr>
                        <a:t>10</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
        <p:nvSpPr>
          <p:cNvPr id="33406" name="Text Box 638">
            <a:extLst>
              <a:ext uri="{FF2B5EF4-FFF2-40B4-BE49-F238E27FC236}">
                <a16:creationId xmlns:a16="http://schemas.microsoft.com/office/drawing/2014/main" id="{1724B5A1-491B-4BCE-882F-75BE33BD5639}"/>
              </a:ext>
            </a:extLst>
          </p:cNvPr>
          <p:cNvSpPr txBox="1">
            <a:spLocks noChangeArrowheads="1"/>
          </p:cNvSpPr>
          <p:nvPr/>
        </p:nvSpPr>
        <p:spPr bwMode="auto">
          <a:xfrm>
            <a:off x="5592763" y="5256393"/>
            <a:ext cx="1295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800"/>
              <a:t>Cada ítem aparece una sola vez</a:t>
            </a:r>
            <a:endParaRPr lang="es-ES" altLang="es-ES" sz="1800"/>
          </a:p>
        </p:txBody>
      </p:sp>
      <p:sp>
        <p:nvSpPr>
          <p:cNvPr id="33407" name="Line 639">
            <a:extLst>
              <a:ext uri="{FF2B5EF4-FFF2-40B4-BE49-F238E27FC236}">
                <a16:creationId xmlns:a16="http://schemas.microsoft.com/office/drawing/2014/main" id="{5B95B103-BD48-44E9-90BB-08D1A76E8263}"/>
              </a:ext>
            </a:extLst>
          </p:cNvPr>
          <p:cNvSpPr>
            <a:spLocks noChangeShapeType="1"/>
          </p:cNvSpPr>
          <p:nvPr/>
        </p:nvSpPr>
        <p:spPr bwMode="auto">
          <a:xfrm flipH="1">
            <a:off x="4798218" y="5595552"/>
            <a:ext cx="650082" cy="23710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3408" name="Line 640">
            <a:extLst>
              <a:ext uri="{FF2B5EF4-FFF2-40B4-BE49-F238E27FC236}">
                <a16:creationId xmlns:a16="http://schemas.microsoft.com/office/drawing/2014/main" id="{EACD8EDC-6EAC-493B-A4C9-6BAAD3FB9BAD}"/>
              </a:ext>
            </a:extLst>
          </p:cNvPr>
          <p:cNvSpPr>
            <a:spLocks noChangeShapeType="1"/>
          </p:cNvSpPr>
          <p:nvPr/>
        </p:nvSpPr>
        <p:spPr bwMode="auto">
          <a:xfrm flipH="1" flipV="1">
            <a:off x="5448300" y="4647875"/>
            <a:ext cx="576263" cy="46405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3409" name="Line 641">
            <a:extLst>
              <a:ext uri="{FF2B5EF4-FFF2-40B4-BE49-F238E27FC236}">
                <a16:creationId xmlns:a16="http://schemas.microsoft.com/office/drawing/2014/main" id="{AD4C36B4-A2DF-44F5-8C7A-71FE0EF808A6}"/>
              </a:ext>
            </a:extLst>
          </p:cNvPr>
          <p:cNvSpPr>
            <a:spLocks noChangeShapeType="1"/>
          </p:cNvSpPr>
          <p:nvPr/>
        </p:nvSpPr>
        <p:spPr bwMode="auto">
          <a:xfrm>
            <a:off x="6600826" y="5832656"/>
            <a:ext cx="574675" cy="2873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3410" name="Oval 642">
            <a:extLst>
              <a:ext uri="{FF2B5EF4-FFF2-40B4-BE49-F238E27FC236}">
                <a16:creationId xmlns:a16="http://schemas.microsoft.com/office/drawing/2014/main" id="{D72D563E-4868-4296-B36D-25338C9CC759}"/>
              </a:ext>
            </a:extLst>
          </p:cNvPr>
          <p:cNvSpPr>
            <a:spLocks noChangeArrowheads="1"/>
          </p:cNvSpPr>
          <p:nvPr/>
        </p:nvSpPr>
        <p:spPr bwMode="auto">
          <a:xfrm rot="16200000">
            <a:off x="1458845" y="2727796"/>
            <a:ext cx="792162" cy="863600"/>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3411" name="Oval 643">
            <a:extLst>
              <a:ext uri="{FF2B5EF4-FFF2-40B4-BE49-F238E27FC236}">
                <a16:creationId xmlns:a16="http://schemas.microsoft.com/office/drawing/2014/main" id="{B0EF13BF-815A-49EF-8210-0585973899C0}"/>
              </a:ext>
            </a:extLst>
          </p:cNvPr>
          <p:cNvSpPr>
            <a:spLocks noChangeArrowheads="1"/>
          </p:cNvSpPr>
          <p:nvPr/>
        </p:nvSpPr>
        <p:spPr bwMode="auto">
          <a:xfrm rot="16200000">
            <a:off x="5131527" y="2798440"/>
            <a:ext cx="647700" cy="7207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3412" name="Oval 644">
            <a:extLst>
              <a:ext uri="{FF2B5EF4-FFF2-40B4-BE49-F238E27FC236}">
                <a16:creationId xmlns:a16="http://schemas.microsoft.com/office/drawing/2014/main" id="{9D2AC724-A63E-4CA6-B1D4-24DD3ACA22A8}"/>
              </a:ext>
            </a:extLst>
          </p:cNvPr>
          <p:cNvSpPr>
            <a:spLocks noChangeArrowheads="1"/>
          </p:cNvSpPr>
          <p:nvPr/>
        </p:nvSpPr>
        <p:spPr bwMode="auto">
          <a:xfrm rot="16200000">
            <a:off x="7537450" y="1798817"/>
            <a:ext cx="719138" cy="1728788"/>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3413" name="Text Box 645">
            <a:extLst>
              <a:ext uri="{FF2B5EF4-FFF2-40B4-BE49-F238E27FC236}">
                <a16:creationId xmlns:a16="http://schemas.microsoft.com/office/drawing/2014/main" id="{A24D6962-01F3-43D0-8487-51D8BFD67BFB}"/>
              </a:ext>
            </a:extLst>
          </p:cNvPr>
          <p:cNvSpPr txBox="1">
            <a:spLocks noChangeArrowheads="1"/>
          </p:cNvSpPr>
          <p:nvPr/>
        </p:nvSpPr>
        <p:spPr bwMode="auto">
          <a:xfrm>
            <a:off x="2936013" y="1984053"/>
            <a:ext cx="16557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a:t>Identificador o clave primaria</a:t>
            </a:r>
            <a:endParaRPr lang="es-ES" altLang="es-ES" sz="1600"/>
          </a:p>
        </p:txBody>
      </p:sp>
      <p:sp>
        <p:nvSpPr>
          <p:cNvPr id="33414" name="Text Box 646">
            <a:extLst>
              <a:ext uri="{FF2B5EF4-FFF2-40B4-BE49-F238E27FC236}">
                <a16:creationId xmlns:a16="http://schemas.microsoft.com/office/drawing/2014/main" id="{6B796D3C-7273-4280-A91D-2ABA4804F29D}"/>
              </a:ext>
            </a:extLst>
          </p:cNvPr>
          <p:cNvSpPr txBox="1">
            <a:spLocks noChangeArrowheads="1"/>
          </p:cNvSpPr>
          <p:nvPr/>
        </p:nvSpPr>
        <p:spPr bwMode="auto">
          <a:xfrm>
            <a:off x="4734651" y="1912616"/>
            <a:ext cx="16557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a:t>Referencia o clave foránea </a:t>
            </a:r>
            <a:endParaRPr lang="es-ES" altLang="es-ES" sz="1600"/>
          </a:p>
        </p:txBody>
      </p:sp>
      <p:sp>
        <p:nvSpPr>
          <p:cNvPr id="33415" name="Text Box 647">
            <a:extLst>
              <a:ext uri="{FF2B5EF4-FFF2-40B4-BE49-F238E27FC236}">
                <a16:creationId xmlns:a16="http://schemas.microsoft.com/office/drawing/2014/main" id="{CE96BC6B-82D9-4DA1-A430-044B1DA7F39D}"/>
              </a:ext>
            </a:extLst>
          </p:cNvPr>
          <p:cNvSpPr txBox="1">
            <a:spLocks noChangeArrowheads="1"/>
          </p:cNvSpPr>
          <p:nvPr/>
        </p:nvSpPr>
        <p:spPr bwMode="auto">
          <a:xfrm>
            <a:off x="9378409" y="1833288"/>
            <a:ext cx="2303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1600" dirty="0"/>
              <a:t>Referencias a empleado y producto</a:t>
            </a:r>
            <a:endParaRPr lang="es-ES" altLang="es-ES" sz="1600" dirty="0"/>
          </a:p>
        </p:txBody>
      </p:sp>
      <p:sp>
        <p:nvSpPr>
          <p:cNvPr id="33416" name="Line 648">
            <a:extLst>
              <a:ext uri="{FF2B5EF4-FFF2-40B4-BE49-F238E27FC236}">
                <a16:creationId xmlns:a16="http://schemas.microsoft.com/office/drawing/2014/main" id="{5E592FBA-592C-4A57-A7CB-1E2A6229D370}"/>
              </a:ext>
            </a:extLst>
          </p:cNvPr>
          <p:cNvSpPr>
            <a:spLocks noChangeShapeType="1"/>
          </p:cNvSpPr>
          <p:nvPr/>
        </p:nvSpPr>
        <p:spPr bwMode="auto">
          <a:xfrm flipH="1">
            <a:off x="2575650" y="2631753"/>
            <a:ext cx="431800" cy="288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3417" name="Line 649">
            <a:extLst>
              <a:ext uri="{FF2B5EF4-FFF2-40B4-BE49-F238E27FC236}">
                <a16:creationId xmlns:a16="http://schemas.microsoft.com/office/drawing/2014/main" id="{491DCBFB-ED32-4D29-8ED4-A42F86118E47}"/>
              </a:ext>
            </a:extLst>
          </p:cNvPr>
          <p:cNvSpPr>
            <a:spLocks noChangeShapeType="1"/>
          </p:cNvSpPr>
          <p:nvPr/>
        </p:nvSpPr>
        <p:spPr bwMode="auto">
          <a:xfrm flipH="1">
            <a:off x="5346632" y="2565078"/>
            <a:ext cx="872" cy="23336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3418" name="Line 650">
            <a:extLst>
              <a:ext uri="{FF2B5EF4-FFF2-40B4-BE49-F238E27FC236}">
                <a16:creationId xmlns:a16="http://schemas.microsoft.com/office/drawing/2014/main" id="{A3B56348-236F-4BE9-8900-CA5CF10E3350}"/>
              </a:ext>
            </a:extLst>
          </p:cNvPr>
          <p:cNvSpPr>
            <a:spLocks noChangeShapeType="1"/>
          </p:cNvSpPr>
          <p:nvPr/>
        </p:nvSpPr>
        <p:spPr bwMode="auto">
          <a:xfrm flipH="1">
            <a:off x="8668796" y="2040117"/>
            <a:ext cx="576262" cy="3587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24" name="CuadroTexto 23">
            <a:extLst>
              <a:ext uri="{FF2B5EF4-FFF2-40B4-BE49-F238E27FC236}">
                <a16:creationId xmlns:a16="http://schemas.microsoft.com/office/drawing/2014/main" id="{B61EE206-5C73-4FB5-953E-9D22D89132F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407"/>
                                        </p:tgtEl>
                                        <p:attrNameLst>
                                          <p:attrName>style.visibility</p:attrName>
                                        </p:attrNameLst>
                                      </p:cBhvr>
                                      <p:to>
                                        <p:strVal val="visible"/>
                                      </p:to>
                                    </p:set>
                                    <p:animEffect transition="in" filter="box(in)">
                                      <p:cBhvr>
                                        <p:cTn id="7" dur="500"/>
                                        <p:tgtEl>
                                          <p:spTgt spid="33407"/>
                                        </p:tgtEl>
                                      </p:cBhvr>
                                    </p:animEffect>
                                  </p:childTnLst>
                                </p:cTn>
                              </p:par>
                              <p:par>
                                <p:cTn id="8" presetID="4" presetClass="entr" presetSubtype="16" fill="hold" nodeType="withEffect">
                                  <p:stCondLst>
                                    <p:cond delay="0"/>
                                  </p:stCondLst>
                                  <p:childTnLst>
                                    <p:set>
                                      <p:cBhvr>
                                        <p:cTn id="9" dur="1" fill="hold">
                                          <p:stCondLst>
                                            <p:cond delay="0"/>
                                          </p:stCondLst>
                                        </p:cTn>
                                        <p:tgtEl>
                                          <p:spTgt spid="33408"/>
                                        </p:tgtEl>
                                        <p:attrNameLst>
                                          <p:attrName>style.visibility</p:attrName>
                                        </p:attrNameLst>
                                      </p:cBhvr>
                                      <p:to>
                                        <p:strVal val="visible"/>
                                      </p:to>
                                    </p:set>
                                    <p:animEffect transition="in" filter="box(in)">
                                      <p:cBhvr>
                                        <p:cTn id="10" dur="500"/>
                                        <p:tgtEl>
                                          <p:spTgt spid="3340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3406"/>
                                        </p:tgtEl>
                                        <p:attrNameLst>
                                          <p:attrName>style.visibility</p:attrName>
                                        </p:attrNameLst>
                                      </p:cBhvr>
                                      <p:to>
                                        <p:strVal val="visible"/>
                                      </p:to>
                                    </p:set>
                                    <p:animEffect transition="in" filter="box(in)">
                                      <p:cBhvr>
                                        <p:cTn id="13" dur="500"/>
                                        <p:tgtEl>
                                          <p:spTgt spid="33406"/>
                                        </p:tgtEl>
                                      </p:cBhvr>
                                    </p:animEffect>
                                  </p:childTnLst>
                                </p:cTn>
                              </p:par>
                              <p:par>
                                <p:cTn id="14" presetID="4" presetClass="entr" presetSubtype="16" fill="hold" nodeType="withEffect">
                                  <p:stCondLst>
                                    <p:cond delay="0"/>
                                  </p:stCondLst>
                                  <p:childTnLst>
                                    <p:set>
                                      <p:cBhvr>
                                        <p:cTn id="15" dur="1" fill="hold">
                                          <p:stCondLst>
                                            <p:cond delay="0"/>
                                          </p:stCondLst>
                                        </p:cTn>
                                        <p:tgtEl>
                                          <p:spTgt spid="33409"/>
                                        </p:tgtEl>
                                        <p:attrNameLst>
                                          <p:attrName>style.visibility</p:attrName>
                                        </p:attrNameLst>
                                      </p:cBhvr>
                                      <p:to>
                                        <p:strVal val="visible"/>
                                      </p:to>
                                    </p:set>
                                    <p:animEffect transition="in" filter="box(in)">
                                      <p:cBhvr>
                                        <p:cTn id="16" dur="500"/>
                                        <p:tgtEl>
                                          <p:spTgt spid="334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xit" presetSubtype="0" fill="hold" nodeType="clickEffect">
                                  <p:stCondLst>
                                    <p:cond delay="0"/>
                                  </p:stCondLst>
                                  <p:childTnLst>
                                    <p:anim calcmode="lin" valueType="num">
                                      <p:cBhvr>
                                        <p:cTn id="20" dur="1000"/>
                                        <p:tgtEl>
                                          <p:spTgt spid="33407"/>
                                        </p:tgtEl>
                                        <p:attrNameLst>
                                          <p:attrName>ppt_w</p:attrName>
                                        </p:attrNameLst>
                                      </p:cBhvr>
                                      <p:tavLst>
                                        <p:tav tm="0">
                                          <p:val>
                                            <p:strVal val="ppt_w"/>
                                          </p:val>
                                        </p:tav>
                                        <p:tav tm="100000">
                                          <p:val>
                                            <p:strVal val="ppt_w*0.70"/>
                                          </p:val>
                                        </p:tav>
                                      </p:tavLst>
                                    </p:anim>
                                    <p:anim calcmode="lin" valueType="num">
                                      <p:cBhvr>
                                        <p:cTn id="21" dur="1000"/>
                                        <p:tgtEl>
                                          <p:spTgt spid="33407"/>
                                        </p:tgtEl>
                                        <p:attrNameLst>
                                          <p:attrName>ppt_h</p:attrName>
                                        </p:attrNameLst>
                                      </p:cBhvr>
                                      <p:tavLst>
                                        <p:tav tm="0">
                                          <p:val>
                                            <p:strVal val="ppt_h"/>
                                          </p:val>
                                        </p:tav>
                                        <p:tav tm="100000">
                                          <p:val>
                                            <p:strVal val="ppt_h"/>
                                          </p:val>
                                        </p:tav>
                                      </p:tavLst>
                                    </p:anim>
                                    <p:animEffect transition="out" filter="fade">
                                      <p:cBhvr>
                                        <p:cTn id="22" dur="1000"/>
                                        <p:tgtEl>
                                          <p:spTgt spid="33407"/>
                                        </p:tgtEl>
                                      </p:cBhvr>
                                    </p:animEffect>
                                    <p:set>
                                      <p:cBhvr>
                                        <p:cTn id="23" dur="1" fill="hold">
                                          <p:stCondLst>
                                            <p:cond delay="999"/>
                                          </p:stCondLst>
                                        </p:cTn>
                                        <p:tgtEl>
                                          <p:spTgt spid="33407"/>
                                        </p:tgtEl>
                                        <p:attrNameLst>
                                          <p:attrName>style.visibility</p:attrName>
                                        </p:attrNameLst>
                                      </p:cBhvr>
                                      <p:to>
                                        <p:strVal val="hidden"/>
                                      </p:to>
                                    </p:set>
                                  </p:childTnLst>
                                </p:cTn>
                              </p:par>
                              <p:par>
                                <p:cTn id="24" presetID="55" presetClass="exit" presetSubtype="0" fill="hold" nodeType="withEffect">
                                  <p:stCondLst>
                                    <p:cond delay="0"/>
                                  </p:stCondLst>
                                  <p:childTnLst>
                                    <p:anim calcmode="lin" valueType="num">
                                      <p:cBhvr>
                                        <p:cTn id="25" dur="1000"/>
                                        <p:tgtEl>
                                          <p:spTgt spid="33408"/>
                                        </p:tgtEl>
                                        <p:attrNameLst>
                                          <p:attrName>ppt_w</p:attrName>
                                        </p:attrNameLst>
                                      </p:cBhvr>
                                      <p:tavLst>
                                        <p:tav tm="0">
                                          <p:val>
                                            <p:strVal val="ppt_w"/>
                                          </p:val>
                                        </p:tav>
                                        <p:tav tm="100000">
                                          <p:val>
                                            <p:strVal val="ppt_w*0.70"/>
                                          </p:val>
                                        </p:tav>
                                      </p:tavLst>
                                    </p:anim>
                                    <p:anim calcmode="lin" valueType="num">
                                      <p:cBhvr>
                                        <p:cTn id="26" dur="1000"/>
                                        <p:tgtEl>
                                          <p:spTgt spid="33408"/>
                                        </p:tgtEl>
                                        <p:attrNameLst>
                                          <p:attrName>ppt_h</p:attrName>
                                        </p:attrNameLst>
                                      </p:cBhvr>
                                      <p:tavLst>
                                        <p:tav tm="0">
                                          <p:val>
                                            <p:strVal val="ppt_h"/>
                                          </p:val>
                                        </p:tav>
                                        <p:tav tm="100000">
                                          <p:val>
                                            <p:strVal val="ppt_h"/>
                                          </p:val>
                                        </p:tav>
                                      </p:tavLst>
                                    </p:anim>
                                    <p:animEffect transition="out" filter="fade">
                                      <p:cBhvr>
                                        <p:cTn id="27" dur="1000"/>
                                        <p:tgtEl>
                                          <p:spTgt spid="33408"/>
                                        </p:tgtEl>
                                      </p:cBhvr>
                                    </p:animEffect>
                                    <p:set>
                                      <p:cBhvr>
                                        <p:cTn id="28" dur="1" fill="hold">
                                          <p:stCondLst>
                                            <p:cond delay="999"/>
                                          </p:stCondLst>
                                        </p:cTn>
                                        <p:tgtEl>
                                          <p:spTgt spid="33408"/>
                                        </p:tgtEl>
                                        <p:attrNameLst>
                                          <p:attrName>style.visibility</p:attrName>
                                        </p:attrNameLst>
                                      </p:cBhvr>
                                      <p:to>
                                        <p:strVal val="hidden"/>
                                      </p:to>
                                    </p:set>
                                  </p:childTnLst>
                                </p:cTn>
                              </p:par>
                              <p:par>
                                <p:cTn id="29" presetID="55" presetClass="exit" presetSubtype="0" fill="hold" grpId="1" nodeType="withEffect">
                                  <p:stCondLst>
                                    <p:cond delay="0"/>
                                  </p:stCondLst>
                                  <p:childTnLst>
                                    <p:anim calcmode="lin" valueType="num">
                                      <p:cBhvr>
                                        <p:cTn id="30" dur="1000"/>
                                        <p:tgtEl>
                                          <p:spTgt spid="33406"/>
                                        </p:tgtEl>
                                        <p:attrNameLst>
                                          <p:attrName>ppt_w</p:attrName>
                                        </p:attrNameLst>
                                      </p:cBhvr>
                                      <p:tavLst>
                                        <p:tav tm="0">
                                          <p:val>
                                            <p:strVal val="ppt_w"/>
                                          </p:val>
                                        </p:tav>
                                        <p:tav tm="100000">
                                          <p:val>
                                            <p:strVal val="ppt_w*0.70"/>
                                          </p:val>
                                        </p:tav>
                                      </p:tavLst>
                                    </p:anim>
                                    <p:anim calcmode="lin" valueType="num">
                                      <p:cBhvr>
                                        <p:cTn id="31" dur="1000"/>
                                        <p:tgtEl>
                                          <p:spTgt spid="33406"/>
                                        </p:tgtEl>
                                        <p:attrNameLst>
                                          <p:attrName>ppt_h</p:attrName>
                                        </p:attrNameLst>
                                      </p:cBhvr>
                                      <p:tavLst>
                                        <p:tav tm="0">
                                          <p:val>
                                            <p:strVal val="ppt_h"/>
                                          </p:val>
                                        </p:tav>
                                        <p:tav tm="100000">
                                          <p:val>
                                            <p:strVal val="ppt_h"/>
                                          </p:val>
                                        </p:tav>
                                      </p:tavLst>
                                    </p:anim>
                                    <p:animEffect transition="out" filter="fade">
                                      <p:cBhvr>
                                        <p:cTn id="32" dur="1000"/>
                                        <p:tgtEl>
                                          <p:spTgt spid="33406"/>
                                        </p:tgtEl>
                                      </p:cBhvr>
                                    </p:animEffect>
                                    <p:set>
                                      <p:cBhvr>
                                        <p:cTn id="33" dur="1" fill="hold">
                                          <p:stCondLst>
                                            <p:cond delay="999"/>
                                          </p:stCondLst>
                                        </p:cTn>
                                        <p:tgtEl>
                                          <p:spTgt spid="33406"/>
                                        </p:tgtEl>
                                        <p:attrNameLst>
                                          <p:attrName>style.visibility</p:attrName>
                                        </p:attrNameLst>
                                      </p:cBhvr>
                                      <p:to>
                                        <p:strVal val="hidden"/>
                                      </p:to>
                                    </p:set>
                                  </p:childTnLst>
                                </p:cTn>
                              </p:par>
                              <p:par>
                                <p:cTn id="34" presetID="55" presetClass="exit" presetSubtype="0" fill="hold" nodeType="withEffect">
                                  <p:stCondLst>
                                    <p:cond delay="0"/>
                                  </p:stCondLst>
                                  <p:childTnLst>
                                    <p:anim calcmode="lin" valueType="num">
                                      <p:cBhvr>
                                        <p:cTn id="35" dur="1000"/>
                                        <p:tgtEl>
                                          <p:spTgt spid="33409"/>
                                        </p:tgtEl>
                                        <p:attrNameLst>
                                          <p:attrName>ppt_w</p:attrName>
                                        </p:attrNameLst>
                                      </p:cBhvr>
                                      <p:tavLst>
                                        <p:tav tm="0">
                                          <p:val>
                                            <p:strVal val="ppt_w"/>
                                          </p:val>
                                        </p:tav>
                                        <p:tav tm="100000">
                                          <p:val>
                                            <p:strVal val="ppt_w*0.70"/>
                                          </p:val>
                                        </p:tav>
                                      </p:tavLst>
                                    </p:anim>
                                    <p:anim calcmode="lin" valueType="num">
                                      <p:cBhvr>
                                        <p:cTn id="36" dur="1000"/>
                                        <p:tgtEl>
                                          <p:spTgt spid="33409"/>
                                        </p:tgtEl>
                                        <p:attrNameLst>
                                          <p:attrName>ppt_h</p:attrName>
                                        </p:attrNameLst>
                                      </p:cBhvr>
                                      <p:tavLst>
                                        <p:tav tm="0">
                                          <p:val>
                                            <p:strVal val="ppt_h"/>
                                          </p:val>
                                        </p:tav>
                                        <p:tav tm="100000">
                                          <p:val>
                                            <p:strVal val="ppt_h"/>
                                          </p:val>
                                        </p:tav>
                                      </p:tavLst>
                                    </p:anim>
                                    <p:animEffect transition="out" filter="fade">
                                      <p:cBhvr>
                                        <p:cTn id="37" dur="1000"/>
                                        <p:tgtEl>
                                          <p:spTgt spid="33409"/>
                                        </p:tgtEl>
                                      </p:cBhvr>
                                    </p:animEffect>
                                    <p:set>
                                      <p:cBhvr>
                                        <p:cTn id="38" dur="1" fill="hold">
                                          <p:stCondLst>
                                            <p:cond delay="999"/>
                                          </p:stCondLst>
                                        </p:cTn>
                                        <p:tgtEl>
                                          <p:spTgt spid="33409"/>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3410"/>
                                        </p:tgtEl>
                                        <p:attrNameLst>
                                          <p:attrName>style.visibility</p:attrName>
                                        </p:attrNameLst>
                                      </p:cBhvr>
                                      <p:to>
                                        <p:strVal val="visible"/>
                                      </p:to>
                                    </p:set>
                                    <p:animEffect transition="in" filter="box(in)">
                                      <p:cBhvr>
                                        <p:cTn id="43" dur="500"/>
                                        <p:tgtEl>
                                          <p:spTgt spid="33410"/>
                                        </p:tgtEl>
                                      </p:cBhvr>
                                    </p:animEffect>
                                  </p:childTnLst>
                                </p:cTn>
                              </p:par>
                              <p:par>
                                <p:cTn id="44" presetID="4" presetClass="entr" presetSubtype="16" fill="hold" nodeType="withEffect">
                                  <p:stCondLst>
                                    <p:cond delay="0"/>
                                  </p:stCondLst>
                                  <p:childTnLst>
                                    <p:set>
                                      <p:cBhvr>
                                        <p:cTn id="45" dur="1" fill="hold">
                                          <p:stCondLst>
                                            <p:cond delay="0"/>
                                          </p:stCondLst>
                                        </p:cTn>
                                        <p:tgtEl>
                                          <p:spTgt spid="33416"/>
                                        </p:tgtEl>
                                        <p:attrNameLst>
                                          <p:attrName>style.visibility</p:attrName>
                                        </p:attrNameLst>
                                      </p:cBhvr>
                                      <p:to>
                                        <p:strVal val="visible"/>
                                      </p:to>
                                    </p:set>
                                    <p:animEffect transition="in" filter="box(in)">
                                      <p:cBhvr>
                                        <p:cTn id="46" dur="500"/>
                                        <p:tgtEl>
                                          <p:spTgt spid="3341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3413"/>
                                        </p:tgtEl>
                                        <p:attrNameLst>
                                          <p:attrName>style.visibility</p:attrName>
                                        </p:attrNameLst>
                                      </p:cBhvr>
                                      <p:to>
                                        <p:strVal val="visible"/>
                                      </p:to>
                                    </p:set>
                                    <p:animEffect transition="in" filter="box(in)">
                                      <p:cBhvr>
                                        <p:cTn id="49" dur="500"/>
                                        <p:tgtEl>
                                          <p:spTgt spid="334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xit" presetSubtype="0" fill="hold" grpId="1" nodeType="clickEffect">
                                  <p:stCondLst>
                                    <p:cond delay="0"/>
                                  </p:stCondLst>
                                  <p:childTnLst>
                                    <p:anim calcmode="lin" valueType="num">
                                      <p:cBhvr>
                                        <p:cTn id="53" dur="1000"/>
                                        <p:tgtEl>
                                          <p:spTgt spid="33410"/>
                                        </p:tgtEl>
                                        <p:attrNameLst>
                                          <p:attrName>ppt_w</p:attrName>
                                        </p:attrNameLst>
                                      </p:cBhvr>
                                      <p:tavLst>
                                        <p:tav tm="0">
                                          <p:val>
                                            <p:strVal val="ppt_w"/>
                                          </p:val>
                                        </p:tav>
                                        <p:tav tm="100000">
                                          <p:val>
                                            <p:strVal val="ppt_w*0.70"/>
                                          </p:val>
                                        </p:tav>
                                      </p:tavLst>
                                    </p:anim>
                                    <p:anim calcmode="lin" valueType="num">
                                      <p:cBhvr>
                                        <p:cTn id="54" dur="1000"/>
                                        <p:tgtEl>
                                          <p:spTgt spid="33410"/>
                                        </p:tgtEl>
                                        <p:attrNameLst>
                                          <p:attrName>ppt_h</p:attrName>
                                        </p:attrNameLst>
                                      </p:cBhvr>
                                      <p:tavLst>
                                        <p:tav tm="0">
                                          <p:val>
                                            <p:strVal val="ppt_h"/>
                                          </p:val>
                                        </p:tav>
                                        <p:tav tm="100000">
                                          <p:val>
                                            <p:strVal val="ppt_h"/>
                                          </p:val>
                                        </p:tav>
                                      </p:tavLst>
                                    </p:anim>
                                    <p:animEffect transition="out" filter="fade">
                                      <p:cBhvr>
                                        <p:cTn id="55" dur="1000"/>
                                        <p:tgtEl>
                                          <p:spTgt spid="33410"/>
                                        </p:tgtEl>
                                      </p:cBhvr>
                                    </p:animEffect>
                                    <p:set>
                                      <p:cBhvr>
                                        <p:cTn id="56" dur="1" fill="hold">
                                          <p:stCondLst>
                                            <p:cond delay="999"/>
                                          </p:stCondLst>
                                        </p:cTn>
                                        <p:tgtEl>
                                          <p:spTgt spid="33410"/>
                                        </p:tgtEl>
                                        <p:attrNameLst>
                                          <p:attrName>style.visibility</p:attrName>
                                        </p:attrNameLst>
                                      </p:cBhvr>
                                      <p:to>
                                        <p:strVal val="hidden"/>
                                      </p:to>
                                    </p:set>
                                  </p:childTnLst>
                                </p:cTn>
                              </p:par>
                              <p:par>
                                <p:cTn id="57" presetID="55" presetClass="exit" presetSubtype="0" fill="hold" nodeType="withEffect">
                                  <p:stCondLst>
                                    <p:cond delay="0"/>
                                  </p:stCondLst>
                                  <p:childTnLst>
                                    <p:anim calcmode="lin" valueType="num">
                                      <p:cBhvr>
                                        <p:cTn id="58" dur="1000"/>
                                        <p:tgtEl>
                                          <p:spTgt spid="33416"/>
                                        </p:tgtEl>
                                        <p:attrNameLst>
                                          <p:attrName>ppt_w</p:attrName>
                                        </p:attrNameLst>
                                      </p:cBhvr>
                                      <p:tavLst>
                                        <p:tav tm="0">
                                          <p:val>
                                            <p:strVal val="ppt_w"/>
                                          </p:val>
                                        </p:tav>
                                        <p:tav tm="100000">
                                          <p:val>
                                            <p:strVal val="ppt_w*0.70"/>
                                          </p:val>
                                        </p:tav>
                                      </p:tavLst>
                                    </p:anim>
                                    <p:anim calcmode="lin" valueType="num">
                                      <p:cBhvr>
                                        <p:cTn id="59" dur="1000"/>
                                        <p:tgtEl>
                                          <p:spTgt spid="33416"/>
                                        </p:tgtEl>
                                        <p:attrNameLst>
                                          <p:attrName>ppt_h</p:attrName>
                                        </p:attrNameLst>
                                      </p:cBhvr>
                                      <p:tavLst>
                                        <p:tav tm="0">
                                          <p:val>
                                            <p:strVal val="ppt_h"/>
                                          </p:val>
                                        </p:tav>
                                        <p:tav tm="100000">
                                          <p:val>
                                            <p:strVal val="ppt_h"/>
                                          </p:val>
                                        </p:tav>
                                      </p:tavLst>
                                    </p:anim>
                                    <p:animEffect transition="out" filter="fade">
                                      <p:cBhvr>
                                        <p:cTn id="60" dur="1000"/>
                                        <p:tgtEl>
                                          <p:spTgt spid="33416"/>
                                        </p:tgtEl>
                                      </p:cBhvr>
                                    </p:animEffect>
                                    <p:set>
                                      <p:cBhvr>
                                        <p:cTn id="61" dur="1" fill="hold">
                                          <p:stCondLst>
                                            <p:cond delay="999"/>
                                          </p:stCondLst>
                                        </p:cTn>
                                        <p:tgtEl>
                                          <p:spTgt spid="33416"/>
                                        </p:tgtEl>
                                        <p:attrNameLst>
                                          <p:attrName>style.visibility</p:attrName>
                                        </p:attrNameLst>
                                      </p:cBhvr>
                                      <p:to>
                                        <p:strVal val="hidden"/>
                                      </p:to>
                                    </p:set>
                                  </p:childTnLst>
                                </p:cTn>
                              </p:par>
                              <p:par>
                                <p:cTn id="62" presetID="55" presetClass="exit" presetSubtype="0" fill="hold" grpId="1" nodeType="withEffect">
                                  <p:stCondLst>
                                    <p:cond delay="0"/>
                                  </p:stCondLst>
                                  <p:childTnLst>
                                    <p:anim calcmode="lin" valueType="num">
                                      <p:cBhvr>
                                        <p:cTn id="63" dur="1000"/>
                                        <p:tgtEl>
                                          <p:spTgt spid="33413"/>
                                        </p:tgtEl>
                                        <p:attrNameLst>
                                          <p:attrName>ppt_w</p:attrName>
                                        </p:attrNameLst>
                                      </p:cBhvr>
                                      <p:tavLst>
                                        <p:tav tm="0">
                                          <p:val>
                                            <p:strVal val="ppt_w"/>
                                          </p:val>
                                        </p:tav>
                                        <p:tav tm="100000">
                                          <p:val>
                                            <p:strVal val="ppt_w*0.70"/>
                                          </p:val>
                                        </p:tav>
                                      </p:tavLst>
                                    </p:anim>
                                    <p:anim calcmode="lin" valueType="num">
                                      <p:cBhvr>
                                        <p:cTn id="64" dur="1000"/>
                                        <p:tgtEl>
                                          <p:spTgt spid="33413"/>
                                        </p:tgtEl>
                                        <p:attrNameLst>
                                          <p:attrName>ppt_h</p:attrName>
                                        </p:attrNameLst>
                                      </p:cBhvr>
                                      <p:tavLst>
                                        <p:tav tm="0">
                                          <p:val>
                                            <p:strVal val="ppt_h"/>
                                          </p:val>
                                        </p:tav>
                                        <p:tav tm="100000">
                                          <p:val>
                                            <p:strVal val="ppt_h"/>
                                          </p:val>
                                        </p:tav>
                                      </p:tavLst>
                                    </p:anim>
                                    <p:animEffect transition="out" filter="fade">
                                      <p:cBhvr>
                                        <p:cTn id="65" dur="1000"/>
                                        <p:tgtEl>
                                          <p:spTgt spid="33413"/>
                                        </p:tgtEl>
                                      </p:cBhvr>
                                    </p:animEffect>
                                    <p:set>
                                      <p:cBhvr>
                                        <p:cTn id="66" dur="1" fill="hold">
                                          <p:stCondLst>
                                            <p:cond delay="999"/>
                                          </p:stCondLst>
                                        </p:cTn>
                                        <p:tgtEl>
                                          <p:spTgt spid="33413"/>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33411"/>
                                        </p:tgtEl>
                                        <p:attrNameLst>
                                          <p:attrName>style.visibility</p:attrName>
                                        </p:attrNameLst>
                                      </p:cBhvr>
                                      <p:to>
                                        <p:strVal val="visible"/>
                                      </p:to>
                                    </p:set>
                                    <p:animEffect transition="in" filter="box(in)">
                                      <p:cBhvr>
                                        <p:cTn id="71" dur="500"/>
                                        <p:tgtEl>
                                          <p:spTgt spid="33411"/>
                                        </p:tgtEl>
                                      </p:cBhvr>
                                    </p:animEffect>
                                  </p:childTnLst>
                                </p:cTn>
                              </p:par>
                              <p:par>
                                <p:cTn id="72" presetID="4" presetClass="entr" presetSubtype="16" fill="hold" nodeType="withEffect">
                                  <p:stCondLst>
                                    <p:cond delay="0"/>
                                  </p:stCondLst>
                                  <p:childTnLst>
                                    <p:set>
                                      <p:cBhvr>
                                        <p:cTn id="73" dur="1" fill="hold">
                                          <p:stCondLst>
                                            <p:cond delay="0"/>
                                          </p:stCondLst>
                                        </p:cTn>
                                        <p:tgtEl>
                                          <p:spTgt spid="33417"/>
                                        </p:tgtEl>
                                        <p:attrNameLst>
                                          <p:attrName>style.visibility</p:attrName>
                                        </p:attrNameLst>
                                      </p:cBhvr>
                                      <p:to>
                                        <p:strVal val="visible"/>
                                      </p:to>
                                    </p:set>
                                    <p:animEffect transition="in" filter="box(in)">
                                      <p:cBhvr>
                                        <p:cTn id="74" dur="500"/>
                                        <p:tgtEl>
                                          <p:spTgt spid="33417"/>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33414"/>
                                        </p:tgtEl>
                                        <p:attrNameLst>
                                          <p:attrName>style.visibility</p:attrName>
                                        </p:attrNameLst>
                                      </p:cBhvr>
                                      <p:to>
                                        <p:strVal val="visible"/>
                                      </p:to>
                                    </p:set>
                                    <p:animEffect transition="in" filter="box(in)">
                                      <p:cBhvr>
                                        <p:cTn id="77" dur="500"/>
                                        <p:tgtEl>
                                          <p:spTgt spid="3341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5" presetClass="exit" presetSubtype="0" fill="hold" grpId="1" nodeType="clickEffect">
                                  <p:stCondLst>
                                    <p:cond delay="0"/>
                                  </p:stCondLst>
                                  <p:childTnLst>
                                    <p:anim calcmode="lin" valueType="num">
                                      <p:cBhvr>
                                        <p:cTn id="81" dur="1000"/>
                                        <p:tgtEl>
                                          <p:spTgt spid="33411"/>
                                        </p:tgtEl>
                                        <p:attrNameLst>
                                          <p:attrName>ppt_w</p:attrName>
                                        </p:attrNameLst>
                                      </p:cBhvr>
                                      <p:tavLst>
                                        <p:tav tm="0">
                                          <p:val>
                                            <p:strVal val="ppt_w"/>
                                          </p:val>
                                        </p:tav>
                                        <p:tav tm="100000">
                                          <p:val>
                                            <p:strVal val="ppt_w*0.70"/>
                                          </p:val>
                                        </p:tav>
                                      </p:tavLst>
                                    </p:anim>
                                    <p:anim calcmode="lin" valueType="num">
                                      <p:cBhvr>
                                        <p:cTn id="82" dur="1000"/>
                                        <p:tgtEl>
                                          <p:spTgt spid="33411"/>
                                        </p:tgtEl>
                                        <p:attrNameLst>
                                          <p:attrName>ppt_h</p:attrName>
                                        </p:attrNameLst>
                                      </p:cBhvr>
                                      <p:tavLst>
                                        <p:tav tm="0">
                                          <p:val>
                                            <p:strVal val="ppt_h"/>
                                          </p:val>
                                        </p:tav>
                                        <p:tav tm="100000">
                                          <p:val>
                                            <p:strVal val="ppt_h"/>
                                          </p:val>
                                        </p:tav>
                                      </p:tavLst>
                                    </p:anim>
                                    <p:animEffect transition="out" filter="fade">
                                      <p:cBhvr>
                                        <p:cTn id="83" dur="1000"/>
                                        <p:tgtEl>
                                          <p:spTgt spid="33411"/>
                                        </p:tgtEl>
                                      </p:cBhvr>
                                    </p:animEffect>
                                    <p:set>
                                      <p:cBhvr>
                                        <p:cTn id="84" dur="1" fill="hold">
                                          <p:stCondLst>
                                            <p:cond delay="999"/>
                                          </p:stCondLst>
                                        </p:cTn>
                                        <p:tgtEl>
                                          <p:spTgt spid="33411"/>
                                        </p:tgtEl>
                                        <p:attrNameLst>
                                          <p:attrName>style.visibility</p:attrName>
                                        </p:attrNameLst>
                                      </p:cBhvr>
                                      <p:to>
                                        <p:strVal val="hidden"/>
                                      </p:to>
                                    </p:set>
                                  </p:childTnLst>
                                </p:cTn>
                              </p:par>
                              <p:par>
                                <p:cTn id="85" presetID="55" presetClass="exit" presetSubtype="0" fill="hold" nodeType="withEffect">
                                  <p:stCondLst>
                                    <p:cond delay="0"/>
                                  </p:stCondLst>
                                  <p:childTnLst>
                                    <p:anim calcmode="lin" valueType="num">
                                      <p:cBhvr>
                                        <p:cTn id="86" dur="1000"/>
                                        <p:tgtEl>
                                          <p:spTgt spid="33417"/>
                                        </p:tgtEl>
                                        <p:attrNameLst>
                                          <p:attrName>ppt_w</p:attrName>
                                        </p:attrNameLst>
                                      </p:cBhvr>
                                      <p:tavLst>
                                        <p:tav tm="0">
                                          <p:val>
                                            <p:strVal val="ppt_w"/>
                                          </p:val>
                                        </p:tav>
                                        <p:tav tm="100000">
                                          <p:val>
                                            <p:strVal val="ppt_w*0.70"/>
                                          </p:val>
                                        </p:tav>
                                      </p:tavLst>
                                    </p:anim>
                                    <p:anim calcmode="lin" valueType="num">
                                      <p:cBhvr>
                                        <p:cTn id="87" dur="1000"/>
                                        <p:tgtEl>
                                          <p:spTgt spid="33417"/>
                                        </p:tgtEl>
                                        <p:attrNameLst>
                                          <p:attrName>ppt_h</p:attrName>
                                        </p:attrNameLst>
                                      </p:cBhvr>
                                      <p:tavLst>
                                        <p:tav tm="0">
                                          <p:val>
                                            <p:strVal val="ppt_h"/>
                                          </p:val>
                                        </p:tav>
                                        <p:tav tm="100000">
                                          <p:val>
                                            <p:strVal val="ppt_h"/>
                                          </p:val>
                                        </p:tav>
                                      </p:tavLst>
                                    </p:anim>
                                    <p:animEffect transition="out" filter="fade">
                                      <p:cBhvr>
                                        <p:cTn id="88" dur="1000"/>
                                        <p:tgtEl>
                                          <p:spTgt spid="33417"/>
                                        </p:tgtEl>
                                      </p:cBhvr>
                                    </p:animEffect>
                                    <p:set>
                                      <p:cBhvr>
                                        <p:cTn id="89" dur="1" fill="hold">
                                          <p:stCondLst>
                                            <p:cond delay="999"/>
                                          </p:stCondLst>
                                        </p:cTn>
                                        <p:tgtEl>
                                          <p:spTgt spid="33417"/>
                                        </p:tgtEl>
                                        <p:attrNameLst>
                                          <p:attrName>style.visibility</p:attrName>
                                        </p:attrNameLst>
                                      </p:cBhvr>
                                      <p:to>
                                        <p:strVal val="hidden"/>
                                      </p:to>
                                    </p:set>
                                  </p:childTnLst>
                                </p:cTn>
                              </p:par>
                              <p:par>
                                <p:cTn id="90" presetID="55" presetClass="exit" presetSubtype="0" fill="hold" grpId="1" nodeType="withEffect">
                                  <p:stCondLst>
                                    <p:cond delay="0"/>
                                  </p:stCondLst>
                                  <p:childTnLst>
                                    <p:anim calcmode="lin" valueType="num">
                                      <p:cBhvr>
                                        <p:cTn id="91" dur="1000"/>
                                        <p:tgtEl>
                                          <p:spTgt spid="33414"/>
                                        </p:tgtEl>
                                        <p:attrNameLst>
                                          <p:attrName>ppt_w</p:attrName>
                                        </p:attrNameLst>
                                      </p:cBhvr>
                                      <p:tavLst>
                                        <p:tav tm="0">
                                          <p:val>
                                            <p:strVal val="ppt_w"/>
                                          </p:val>
                                        </p:tav>
                                        <p:tav tm="100000">
                                          <p:val>
                                            <p:strVal val="ppt_w*0.70"/>
                                          </p:val>
                                        </p:tav>
                                      </p:tavLst>
                                    </p:anim>
                                    <p:anim calcmode="lin" valueType="num">
                                      <p:cBhvr>
                                        <p:cTn id="92" dur="1000"/>
                                        <p:tgtEl>
                                          <p:spTgt spid="33414"/>
                                        </p:tgtEl>
                                        <p:attrNameLst>
                                          <p:attrName>ppt_h</p:attrName>
                                        </p:attrNameLst>
                                      </p:cBhvr>
                                      <p:tavLst>
                                        <p:tav tm="0">
                                          <p:val>
                                            <p:strVal val="ppt_h"/>
                                          </p:val>
                                        </p:tav>
                                        <p:tav tm="100000">
                                          <p:val>
                                            <p:strVal val="ppt_h"/>
                                          </p:val>
                                        </p:tav>
                                      </p:tavLst>
                                    </p:anim>
                                    <p:animEffect transition="out" filter="fade">
                                      <p:cBhvr>
                                        <p:cTn id="93" dur="1000"/>
                                        <p:tgtEl>
                                          <p:spTgt spid="33414"/>
                                        </p:tgtEl>
                                      </p:cBhvr>
                                    </p:animEffect>
                                    <p:set>
                                      <p:cBhvr>
                                        <p:cTn id="94" dur="1" fill="hold">
                                          <p:stCondLst>
                                            <p:cond delay="999"/>
                                          </p:stCondLst>
                                        </p:cTn>
                                        <p:tgtEl>
                                          <p:spTgt spid="33414"/>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33412"/>
                                        </p:tgtEl>
                                        <p:attrNameLst>
                                          <p:attrName>style.visibility</p:attrName>
                                        </p:attrNameLst>
                                      </p:cBhvr>
                                      <p:to>
                                        <p:strVal val="visible"/>
                                      </p:to>
                                    </p:set>
                                    <p:animEffect transition="in" filter="box(in)">
                                      <p:cBhvr>
                                        <p:cTn id="99" dur="500"/>
                                        <p:tgtEl>
                                          <p:spTgt spid="33412"/>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33415"/>
                                        </p:tgtEl>
                                        <p:attrNameLst>
                                          <p:attrName>style.visibility</p:attrName>
                                        </p:attrNameLst>
                                      </p:cBhvr>
                                      <p:to>
                                        <p:strVal val="visible"/>
                                      </p:to>
                                    </p:set>
                                    <p:animEffect transition="in" filter="box(in)">
                                      <p:cBhvr>
                                        <p:cTn id="102" dur="500"/>
                                        <p:tgtEl>
                                          <p:spTgt spid="33415"/>
                                        </p:tgtEl>
                                      </p:cBhvr>
                                    </p:animEffect>
                                  </p:childTnLst>
                                </p:cTn>
                              </p:par>
                              <p:par>
                                <p:cTn id="103" presetID="4" presetClass="entr" presetSubtype="16" fill="hold" nodeType="withEffect">
                                  <p:stCondLst>
                                    <p:cond delay="0"/>
                                  </p:stCondLst>
                                  <p:childTnLst>
                                    <p:set>
                                      <p:cBhvr>
                                        <p:cTn id="104" dur="1" fill="hold">
                                          <p:stCondLst>
                                            <p:cond delay="0"/>
                                          </p:stCondLst>
                                        </p:cTn>
                                        <p:tgtEl>
                                          <p:spTgt spid="33418"/>
                                        </p:tgtEl>
                                        <p:attrNameLst>
                                          <p:attrName>style.visibility</p:attrName>
                                        </p:attrNameLst>
                                      </p:cBhvr>
                                      <p:to>
                                        <p:strVal val="visible"/>
                                      </p:to>
                                    </p:set>
                                    <p:animEffect transition="in" filter="box(in)">
                                      <p:cBhvr>
                                        <p:cTn id="105" dur="500"/>
                                        <p:tgtEl>
                                          <p:spTgt spid="3341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55" presetClass="exit" presetSubtype="0" fill="hold" grpId="1" nodeType="clickEffect">
                                  <p:stCondLst>
                                    <p:cond delay="0"/>
                                  </p:stCondLst>
                                  <p:childTnLst>
                                    <p:anim calcmode="lin" valueType="num">
                                      <p:cBhvr>
                                        <p:cTn id="109" dur="1000"/>
                                        <p:tgtEl>
                                          <p:spTgt spid="33412"/>
                                        </p:tgtEl>
                                        <p:attrNameLst>
                                          <p:attrName>ppt_w</p:attrName>
                                        </p:attrNameLst>
                                      </p:cBhvr>
                                      <p:tavLst>
                                        <p:tav tm="0">
                                          <p:val>
                                            <p:strVal val="ppt_w"/>
                                          </p:val>
                                        </p:tav>
                                        <p:tav tm="100000">
                                          <p:val>
                                            <p:strVal val="ppt_w*0.70"/>
                                          </p:val>
                                        </p:tav>
                                      </p:tavLst>
                                    </p:anim>
                                    <p:anim calcmode="lin" valueType="num">
                                      <p:cBhvr>
                                        <p:cTn id="110" dur="1000"/>
                                        <p:tgtEl>
                                          <p:spTgt spid="33412"/>
                                        </p:tgtEl>
                                        <p:attrNameLst>
                                          <p:attrName>ppt_h</p:attrName>
                                        </p:attrNameLst>
                                      </p:cBhvr>
                                      <p:tavLst>
                                        <p:tav tm="0">
                                          <p:val>
                                            <p:strVal val="ppt_h"/>
                                          </p:val>
                                        </p:tav>
                                        <p:tav tm="100000">
                                          <p:val>
                                            <p:strVal val="ppt_h"/>
                                          </p:val>
                                        </p:tav>
                                      </p:tavLst>
                                    </p:anim>
                                    <p:animEffect transition="out" filter="fade">
                                      <p:cBhvr>
                                        <p:cTn id="111" dur="1000"/>
                                        <p:tgtEl>
                                          <p:spTgt spid="33412"/>
                                        </p:tgtEl>
                                      </p:cBhvr>
                                    </p:animEffect>
                                    <p:set>
                                      <p:cBhvr>
                                        <p:cTn id="112" dur="1" fill="hold">
                                          <p:stCondLst>
                                            <p:cond delay="999"/>
                                          </p:stCondLst>
                                        </p:cTn>
                                        <p:tgtEl>
                                          <p:spTgt spid="33412"/>
                                        </p:tgtEl>
                                        <p:attrNameLst>
                                          <p:attrName>style.visibility</p:attrName>
                                        </p:attrNameLst>
                                      </p:cBhvr>
                                      <p:to>
                                        <p:strVal val="hidden"/>
                                      </p:to>
                                    </p:set>
                                  </p:childTnLst>
                                </p:cTn>
                              </p:par>
                              <p:par>
                                <p:cTn id="113" presetID="55" presetClass="exit" presetSubtype="0" fill="hold" grpId="1" nodeType="withEffect">
                                  <p:stCondLst>
                                    <p:cond delay="0"/>
                                  </p:stCondLst>
                                  <p:childTnLst>
                                    <p:anim calcmode="lin" valueType="num">
                                      <p:cBhvr>
                                        <p:cTn id="114" dur="1000"/>
                                        <p:tgtEl>
                                          <p:spTgt spid="33415"/>
                                        </p:tgtEl>
                                        <p:attrNameLst>
                                          <p:attrName>ppt_w</p:attrName>
                                        </p:attrNameLst>
                                      </p:cBhvr>
                                      <p:tavLst>
                                        <p:tav tm="0">
                                          <p:val>
                                            <p:strVal val="ppt_w"/>
                                          </p:val>
                                        </p:tav>
                                        <p:tav tm="100000">
                                          <p:val>
                                            <p:strVal val="ppt_w*0.70"/>
                                          </p:val>
                                        </p:tav>
                                      </p:tavLst>
                                    </p:anim>
                                    <p:anim calcmode="lin" valueType="num">
                                      <p:cBhvr>
                                        <p:cTn id="115" dur="1000"/>
                                        <p:tgtEl>
                                          <p:spTgt spid="33415"/>
                                        </p:tgtEl>
                                        <p:attrNameLst>
                                          <p:attrName>ppt_h</p:attrName>
                                        </p:attrNameLst>
                                      </p:cBhvr>
                                      <p:tavLst>
                                        <p:tav tm="0">
                                          <p:val>
                                            <p:strVal val="ppt_h"/>
                                          </p:val>
                                        </p:tav>
                                        <p:tav tm="100000">
                                          <p:val>
                                            <p:strVal val="ppt_h"/>
                                          </p:val>
                                        </p:tav>
                                      </p:tavLst>
                                    </p:anim>
                                    <p:animEffect transition="out" filter="fade">
                                      <p:cBhvr>
                                        <p:cTn id="116" dur="1000"/>
                                        <p:tgtEl>
                                          <p:spTgt spid="33415"/>
                                        </p:tgtEl>
                                      </p:cBhvr>
                                    </p:animEffect>
                                    <p:set>
                                      <p:cBhvr>
                                        <p:cTn id="117" dur="1" fill="hold">
                                          <p:stCondLst>
                                            <p:cond delay="999"/>
                                          </p:stCondLst>
                                        </p:cTn>
                                        <p:tgtEl>
                                          <p:spTgt spid="33415"/>
                                        </p:tgtEl>
                                        <p:attrNameLst>
                                          <p:attrName>style.visibility</p:attrName>
                                        </p:attrNameLst>
                                      </p:cBhvr>
                                      <p:to>
                                        <p:strVal val="hidden"/>
                                      </p:to>
                                    </p:set>
                                  </p:childTnLst>
                                </p:cTn>
                              </p:par>
                              <p:par>
                                <p:cTn id="118" presetID="55" presetClass="exit" presetSubtype="0" fill="hold" nodeType="withEffect">
                                  <p:stCondLst>
                                    <p:cond delay="0"/>
                                  </p:stCondLst>
                                  <p:childTnLst>
                                    <p:anim calcmode="lin" valueType="num">
                                      <p:cBhvr>
                                        <p:cTn id="119" dur="1000"/>
                                        <p:tgtEl>
                                          <p:spTgt spid="33418"/>
                                        </p:tgtEl>
                                        <p:attrNameLst>
                                          <p:attrName>ppt_w</p:attrName>
                                        </p:attrNameLst>
                                      </p:cBhvr>
                                      <p:tavLst>
                                        <p:tav tm="0">
                                          <p:val>
                                            <p:strVal val="ppt_w"/>
                                          </p:val>
                                        </p:tav>
                                        <p:tav tm="100000">
                                          <p:val>
                                            <p:strVal val="ppt_w*0.70"/>
                                          </p:val>
                                        </p:tav>
                                      </p:tavLst>
                                    </p:anim>
                                    <p:anim calcmode="lin" valueType="num">
                                      <p:cBhvr>
                                        <p:cTn id="120" dur="1000"/>
                                        <p:tgtEl>
                                          <p:spTgt spid="33418"/>
                                        </p:tgtEl>
                                        <p:attrNameLst>
                                          <p:attrName>ppt_h</p:attrName>
                                        </p:attrNameLst>
                                      </p:cBhvr>
                                      <p:tavLst>
                                        <p:tav tm="0">
                                          <p:val>
                                            <p:strVal val="ppt_h"/>
                                          </p:val>
                                        </p:tav>
                                        <p:tav tm="100000">
                                          <p:val>
                                            <p:strVal val="ppt_h"/>
                                          </p:val>
                                        </p:tav>
                                      </p:tavLst>
                                    </p:anim>
                                    <p:animEffect transition="out" filter="fade">
                                      <p:cBhvr>
                                        <p:cTn id="121" dur="1000"/>
                                        <p:tgtEl>
                                          <p:spTgt spid="33418"/>
                                        </p:tgtEl>
                                      </p:cBhvr>
                                    </p:animEffect>
                                    <p:set>
                                      <p:cBhvr>
                                        <p:cTn id="122" dur="1" fill="hold">
                                          <p:stCondLst>
                                            <p:cond delay="999"/>
                                          </p:stCondLst>
                                        </p:cTn>
                                        <p:tgtEl>
                                          <p:spTgt spid="33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06" grpId="0"/>
      <p:bldP spid="33406" grpId="1"/>
      <p:bldP spid="33410" grpId="0" animBg="1"/>
      <p:bldP spid="33410" grpId="1" animBg="1"/>
      <p:bldP spid="33411" grpId="0" animBg="1"/>
      <p:bldP spid="33411" grpId="1" animBg="1"/>
      <p:bldP spid="33412" grpId="0" animBg="1"/>
      <p:bldP spid="33412" grpId="1" animBg="1"/>
      <p:bldP spid="33413" grpId="0"/>
      <p:bldP spid="33413" grpId="1"/>
      <p:bldP spid="33414" grpId="0"/>
      <p:bldP spid="33414" grpId="1"/>
      <p:bldP spid="33415" grpId="0"/>
      <p:bldP spid="3341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21F0E7E-0EB5-47CD-B21F-6BC2B8769E67}"/>
              </a:ext>
            </a:extLst>
          </p:cNvPr>
          <p:cNvSpPr>
            <a:spLocks noGrp="1" noChangeArrowheads="1"/>
          </p:cNvSpPr>
          <p:nvPr>
            <p:ph type="title"/>
          </p:nvPr>
        </p:nvSpPr>
        <p:spPr>
          <a:xfrm>
            <a:off x="2209800" y="773112"/>
            <a:ext cx="7772400" cy="682625"/>
          </a:xfrm>
        </p:spPr>
        <p:txBody>
          <a:bodyPr>
            <a:normAutofit fontScale="90000"/>
          </a:bodyPr>
          <a:lstStyle/>
          <a:p>
            <a:pPr algn="ctr" eaLnBrk="1" hangingPunct="1"/>
            <a:r>
              <a:rPr lang="es-ES_tradnl" altLang="es-ES" sz="3200" dirty="0"/>
              <a:t>Información/1</a:t>
            </a:r>
            <a:r>
              <a:rPr lang="es-ES_tradnl" altLang="es-ES" sz="4000" dirty="0"/>
              <a:t> </a:t>
            </a:r>
            <a:endParaRPr lang="es-ES" altLang="es-ES" sz="4000" dirty="0"/>
          </a:p>
        </p:txBody>
      </p:sp>
      <p:sp>
        <p:nvSpPr>
          <p:cNvPr id="15363" name="Rectangle 3" descr="Rectangle: Click to edit Master text styles&#10;Second level&#10;Third level&#10;Fourth level&#10;Fifth level">
            <a:extLst>
              <a:ext uri="{FF2B5EF4-FFF2-40B4-BE49-F238E27FC236}">
                <a16:creationId xmlns:a16="http://schemas.microsoft.com/office/drawing/2014/main" id="{487B8267-973B-4085-AFA9-89BE7465F332}"/>
              </a:ext>
            </a:extLst>
          </p:cNvPr>
          <p:cNvSpPr>
            <a:spLocks noGrp="1" noChangeArrowheads="1"/>
          </p:cNvSpPr>
          <p:nvPr>
            <p:ph type="body" idx="1"/>
          </p:nvPr>
        </p:nvSpPr>
        <p:spPr>
          <a:xfrm>
            <a:off x="740780" y="1628775"/>
            <a:ext cx="9382708" cy="4114800"/>
          </a:xfrm>
        </p:spPr>
        <p:txBody>
          <a:bodyPr/>
          <a:lstStyle/>
          <a:p>
            <a:pPr eaLnBrk="1" hangingPunct="1">
              <a:buFont typeface="Wingdings" panose="05000000000000000000" pitchFamily="2" charset="2"/>
              <a:buNone/>
            </a:pPr>
            <a:r>
              <a:rPr lang="es-ES" altLang="es-ES" sz="2400" dirty="0"/>
              <a:t>Desde la perspectiva de la teoría de la </a:t>
            </a:r>
            <a:r>
              <a:rPr lang="es-ES" altLang="es-ES" sz="2400" b="1" dirty="0"/>
              <a:t>información</a:t>
            </a:r>
            <a:r>
              <a:rPr lang="es-ES" altLang="es-ES" sz="2400" dirty="0"/>
              <a:t>, se define a ésta como  un conjunto de </a:t>
            </a:r>
            <a:r>
              <a:rPr lang="es-ES" altLang="es-ES" sz="2400" b="1" dirty="0"/>
              <a:t>datos</a:t>
            </a:r>
            <a:r>
              <a:rPr lang="es-ES" altLang="es-ES" sz="2400" dirty="0"/>
              <a:t> que  permiten aclarar algo sobre aquello que  es desconocido </a:t>
            </a:r>
          </a:p>
          <a:p>
            <a:pPr eaLnBrk="1" hangingPunct="1">
              <a:buFont typeface="Wingdings" panose="05000000000000000000" pitchFamily="2" charset="2"/>
              <a:buNone/>
            </a:pPr>
            <a:endParaRPr lang="es-ES" altLang="es-ES" sz="2400" dirty="0"/>
          </a:p>
          <a:p>
            <a:pPr eaLnBrk="1" hangingPunct="1">
              <a:buFont typeface="Wingdings" panose="05000000000000000000" pitchFamily="2" charset="2"/>
              <a:buNone/>
            </a:pPr>
            <a:r>
              <a:rPr lang="es-ES" altLang="es-ES" sz="2400" dirty="0"/>
              <a:t>La cantidad de </a:t>
            </a:r>
            <a:r>
              <a:rPr lang="es-ES" altLang="es-ES" sz="2400" b="1" dirty="0"/>
              <a:t>información</a:t>
            </a:r>
            <a:r>
              <a:rPr lang="es-ES" altLang="es-ES" sz="2400" dirty="0"/>
              <a:t> que recibe un usuario al ser entregado un mensaje es</a:t>
            </a:r>
            <a:endParaRPr lang="es-ES" altLang="es-ES" dirty="0"/>
          </a:p>
        </p:txBody>
      </p:sp>
      <p:sp>
        <p:nvSpPr>
          <p:cNvPr id="15364" name="Rectangle 5">
            <a:extLst>
              <a:ext uri="{FF2B5EF4-FFF2-40B4-BE49-F238E27FC236}">
                <a16:creationId xmlns:a16="http://schemas.microsoft.com/office/drawing/2014/main" id="{89F1EE55-8F1C-4681-9036-AA53590B5A29}"/>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graphicFrame>
        <p:nvGraphicFramePr>
          <p:cNvPr id="15365" name="Object 4">
            <a:extLst>
              <a:ext uri="{FF2B5EF4-FFF2-40B4-BE49-F238E27FC236}">
                <a16:creationId xmlns:a16="http://schemas.microsoft.com/office/drawing/2014/main" id="{D73AE758-4D47-4068-8E42-771E0A7C2FDB}"/>
              </a:ext>
            </a:extLst>
          </p:cNvPr>
          <p:cNvGraphicFramePr>
            <a:graphicFrameLocks noChangeAspect="1"/>
          </p:cNvGraphicFramePr>
          <p:nvPr>
            <p:extLst>
              <p:ext uri="{D42A27DB-BD31-4B8C-83A1-F6EECF244321}">
                <p14:modId xmlns:p14="http://schemas.microsoft.com/office/powerpoint/2010/main" val="185487601"/>
              </p:ext>
            </p:extLst>
          </p:nvPr>
        </p:nvGraphicFramePr>
        <p:xfrm>
          <a:off x="3118252" y="5448300"/>
          <a:ext cx="1871663" cy="936625"/>
        </p:xfrm>
        <a:graphic>
          <a:graphicData uri="http://schemas.openxmlformats.org/presentationml/2006/ole">
            <mc:AlternateContent xmlns:mc="http://schemas.openxmlformats.org/markup-compatibility/2006">
              <mc:Choice xmlns:v="urn:schemas-microsoft-com:vml" Requires="v">
                <p:oleObj spid="_x0000_s4109" name="Imagen de mapa de bits" r:id="rId4" imgW="1457143" imgH="809738" progId="Paint.Picture">
                  <p:embed/>
                </p:oleObj>
              </mc:Choice>
              <mc:Fallback>
                <p:oleObj name="Imagen de mapa de bits" r:id="rId4" imgW="1457143" imgH="809738" progId="Paint.Picture">
                  <p:embed/>
                  <p:pic>
                    <p:nvPicPr>
                      <p:cNvPr id="15365" name="Object 4">
                        <a:extLst>
                          <a:ext uri="{FF2B5EF4-FFF2-40B4-BE49-F238E27FC236}">
                            <a16:creationId xmlns:a16="http://schemas.microsoft.com/office/drawing/2014/main" id="{D73AE758-4D47-4068-8E42-771E0A7C2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252" y="5448300"/>
                        <a:ext cx="18716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uadroTexto 5">
            <a:extLst>
              <a:ext uri="{FF2B5EF4-FFF2-40B4-BE49-F238E27FC236}">
                <a16:creationId xmlns:a16="http://schemas.microsoft.com/office/drawing/2014/main" id="{97B57FC7-C669-437C-8D79-E48B9553606A}"/>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4B09C6B-566C-44CE-87BD-E46420360AFA}"/>
              </a:ext>
            </a:extLst>
          </p:cNvPr>
          <p:cNvSpPr>
            <a:spLocks noGrp="1" noChangeArrowheads="1"/>
          </p:cNvSpPr>
          <p:nvPr>
            <p:ph type="title"/>
          </p:nvPr>
        </p:nvSpPr>
        <p:spPr>
          <a:xfrm>
            <a:off x="2135188" y="648740"/>
            <a:ext cx="7772400" cy="682625"/>
          </a:xfrm>
        </p:spPr>
        <p:txBody>
          <a:bodyPr/>
          <a:lstStyle/>
          <a:p>
            <a:pPr algn="ctr" eaLnBrk="1" hangingPunct="1"/>
            <a:r>
              <a:rPr lang="es-ES_tradnl" altLang="es-ES" sz="3200"/>
              <a:t>Información/2</a:t>
            </a:r>
            <a:endParaRPr lang="es-ES" altLang="es-ES" sz="3200"/>
          </a:p>
        </p:txBody>
      </p:sp>
      <p:sp>
        <p:nvSpPr>
          <p:cNvPr id="16387" name="Rectangle 3" descr="Rectangle: Click to edit Master text styles&#10;Second level&#10;Third level&#10;Fourth level&#10;Fifth level">
            <a:extLst>
              <a:ext uri="{FF2B5EF4-FFF2-40B4-BE49-F238E27FC236}">
                <a16:creationId xmlns:a16="http://schemas.microsoft.com/office/drawing/2014/main" id="{93C4AB2E-A526-4FFE-A706-9A4D04B4463D}"/>
              </a:ext>
            </a:extLst>
          </p:cNvPr>
          <p:cNvSpPr>
            <a:spLocks noGrp="1" noChangeArrowheads="1"/>
          </p:cNvSpPr>
          <p:nvPr>
            <p:ph type="body" idx="1"/>
          </p:nvPr>
        </p:nvSpPr>
        <p:spPr>
          <a:xfrm>
            <a:off x="2135188" y="1628776"/>
            <a:ext cx="8532812" cy="4391025"/>
          </a:xfrm>
        </p:spPr>
        <p:txBody>
          <a:bodyPr/>
          <a:lstStyle/>
          <a:p>
            <a:pPr eaLnBrk="1" hangingPunct="1">
              <a:buFontTx/>
              <a:buChar char="•"/>
            </a:pPr>
            <a:r>
              <a:rPr lang="es-ES" altLang="es-ES" sz="2400" dirty="0"/>
              <a:t>Desde el punto de vista de la conducta, la </a:t>
            </a:r>
            <a:r>
              <a:rPr lang="es-ES" altLang="es-ES" sz="2400" b="1" dirty="0"/>
              <a:t>información</a:t>
            </a:r>
            <a:r>
              <a:rPr lang="es-ES" altLang="es-ES" sz="2400" dirty="0"/>
              <a:t> predispone a actuar  de cierto modo basándose en el procesamiento de los </a:t>
            </a:r>
            <a:r>
              <a:rPr lang="es-ES" altLang="es-ES" sz="2400" b="1" dirty="0"/>
              <a:t>datos</a:t>
            </a:r>
            <a:r>
              <a:rPr lang="es-ES" altLang="es-ES" sz="2400" dirty="0"/>
              <a:t> recibidos </a:t>
            </a:r>
          </a:p>
          <a:p>
            <a:pPr eaLnBrk="1" hangingPunct="1">
              <a:buFontTx/>
              <a:buChar char="•"/>
            </a:pPr>
            <a:endParaRPr lang="es-ES" altLang="es-ES" sz="2400" dirty="0"/>
          </a:p>
          <a:p>
            <a:pPr eaLnBrk="1" hangingPunct="1">
              <a:buFontTx/>
              <a:buChar char="•"/>
            </a:pPr>
            <a:r>
              <a:rPr lang="es-ES" altLang="es-ES" sz="2400" dirty="0"/>
              <a:t>La </a:t>
            </a:r>
            <a:r>
              <a:rPr lang="es-ES" altLang="es-ES" sz="2400" b="1" dirty="0"/>
              <a:t>información</a:t>
            </a:r>
            <a:r>
              <a:rPr lang="es-ES" altLang="es-ES" sz="2400" dirty="0"/>
              <a:t> es un conjunto de estímulos que desencadenan el comportamiento. Los </a:t>
            </a:r>
            <a:r>
              <a:rPr lang="es-ES" altLang="es-ES" sz="2400" b="1" dirty="0"/>
              <a:t>datos</a:t>
            </a:r>
            <a:r>
              <a:rPr lang="es-ES" altLang="es-ES" sz="2400" dirty="0"/>
              <a:t>, en cambio, son símbolos que describen a un objeto. </a:t>
            </a:r>
          </a:p>
        </p:txBody>
      </p:sp>
      <p:sp>
        <p:nvSpPr>
          <p:cNvPr id="16388" name="Rectangle 5">
            <a:extLst>
              <a:ext uri="{FF2B5EF4-FFF2-40B4-BE49-F238E27FC236}">
                <a16:creationId xmlns:a16="http://schemas.microsoft.com/office/drawing/2014/main" id="{FA2A924C-06AB-481E-AED5-DD3A31E75E98}"/>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graphicFrame>
        <p:nvGraphicFramePr>
          <p:cNvPr id="16389" name="Object 4">
            <a:extLst>
              <a:ext uri="{FF2B5EF4-FFF2-40B4-BE49-F238E27FC236}">
                <a16:creationId xmlns:a16="http://schemas.microsoft.com/office/drawing/2014/main" id="{0CFA119E-157E-4B32-938C-4C47FCEBAF38}"/>
              </a:ext>
            </a:extLst>
          </p:cNvPr>
          <p:cNvGraphicFramePr>
            <a:graphicFrameLocks noChangeAspect="1"/>
          </p:cNvGraphicFramePr>
          <p:nvPr>
            <p:extLst>
              <p:ext uri="{D42A27DB-BD31-4B8C-83A1-F6EECF244321}">
                <p14:modId xmlns:p14="http://schemas.microsoft.com/office/powerpoint/2010/main" val="46684254"/>
              </p:ext>
            </p:extLst>
          </p:nvPr>
        </p:nvGraphicFramePr>
        <p:xfrm>
          <a:off x="2187575" y="5491710"/>
          <a:ext cx="7869238" cy="935038"/>
        </p:xfrm>
        <a:graphic>
          <a:graphicData uri="http://schemas.openxmlformats.org/presentationml/2006/ole">
            <mc:AlternateContent xmlns:mc="http://schemas.openxmlformats.org/markup-compatibility/2006">
              <mc:Choice xmlns:v="urn:schemas-microsoft-com:vml" Requires="v">
                <p:oleObj spid="_x0000_s5134" name="Imagen de mapa de bits" r:id="rId4" imgW="5590476" imgH="733333" progId="Paint.Picture">
                  <p:embed/>
                </p:oleObj>
              </mc:Choice>
              <mc:Fallback>
                <p:oleObj name="Imagen de mapa de bits" r:id="rId4" imgW="5590476" imgH="733333" progId="Paint.Picture">
                  <p:embed/>
                  <p:pic>
                    <p:nvPicPr>
                      <p:cNvPr id="16389" name="Object 4">
                        <a:extLst>
                          <a:ext uri="{FF2B5EF4-FFF2-40B4-BE49-F238E27FC236}">
                            <a16:creationId xmlns:a16="http://schemas.microsoft.com/office/drawing/2014/main" id="{0CFA119E-157E-4B32-938C-4C47FCEBAF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7575" y="5491710"/>
                        <a:ext cx="786923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Oval 6">
            <a:extLst>
              <a:ext uri="{FF2B5EF4-FFF2-40B4-BE49-F238E27FC236}">
                <a16:creationId xmlns:a16="http://schemas.microsoft.com/office/drawing/2014/main" id="{A352928F-E9CF-4872-B71D-1E964DF4646F}"/>
              </a:ext>
            </a:extLst>
          </p:cNvPr>
          <p:cNvSpPr>
            <a:spLocks noChangeArrowheads="1"/>
          </p:cNvSpPr>
          <p:nvPr/>
        </p:nvSpPr>
        <p:spPr bwMode="auto">
          <a:xfrm rot="16200000">
            <a:off x="3720307" y="5525842"/>
            <a:ext cx="719137" cy="863600"/>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5847" name="Oval 7">
            <a:extLst>
              <a:ext uri="{FF2B5EF4-FFF2-40B4-BE49-F238E27FC236}">
                <a16:creationId xmlns:a16="http://schemas.microsoft.com/office/drawing/2014/main" id="{C330D4FC-D6D3-4EEE-8C72-A696F13D0A52}"/>
              </a:ext>
            </a:extLst>
          </p:cNvPr>
          <p:cNvSpPr>
            <a:spLocks noChangeArrowheads="1"/>
          </p:cNvSpPr>
          <p:nvPr/>
        </p:nvSpPr>
        <p:spPr bwMode="auto">
          <a:xfrm rot="16200000">
            <a:off x="5412582" y="4481267"/>
            <a:ext cx="719137" cy="2952750"/>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
        <p:nvSpPr>
          <p:cNvPr id="35848" name="Oval 8">
            <a:extLst>
              <a:ext uri="{FF2B5EF4-FFF2-40B4-BE49-F238E27FC236}">
                <a16:creationId xmlns:a16="http://schemas.microsoft.com/office/drawing/2014/main" id="{471D670A-47A1-462A-ADE7-1FECFFCD715E}"/>
              </a:ext>
            </a:extLst>
          </p:cNvPr>
          <p:cNvSpPr>
            <a:spLocks noChangeArrowheads="1"/>
          </p:cNvSpPr>
          <p:nvPr/>
        </p:nvSpPr>
        <p:spPr bwMode="auto">
          <a:xfrm rot="16200000">
            <a:off x="8400258" y="4733680"/>
            <a:ext cx="719137" cy="2447925"/>
          </a:xfrm>
          <a:prstGeom prst="ellipse">
            <a:avLst/>
          </a:prstGeom>
          <a:solidFill>
            <a:srgbClr val="FFFF00">
              <a:alpha val="25098"/>
            </a:srgbClr>
          </a:solidFill>
          <a:ln w="38100">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box(in)">
                                      <p:cBhvr>
                                        <p:cTn id="7" dur="500"/>
                                        <p:tgtEl>
                                          <p:spTgt spid="35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xit" presetSubtype="0" fill="hold" grpId="1" nodeType="clickEffect">
                                  <p:stCondLst>
                                    <p:cond delay="0"/>
                                  </p:stCondLst>
                                  <p:childTnLst>
                                    <p:anim calcmode="lin" valueType="num">
                                      <p:cBhvr>
                                        <p:cTn id="11" dur="1000"/>
                                        <p:tgtEl>
                                          <p:spTgt spid="35846"/>
                                        </p:tgtEl>
                                        <p:attrNameLst>
                                          <p:attrName>ppt_w</p:attrName>
                                        </p:attrNameLst>
                                      </p:cBhvr>
                                      <p:tavLst>
                                        <p:tav tm="0">
                                          <p:val>
                                            <p:strVal val="ppt_w"/>
                                          </p:val>
                                        </p:tav>
                                        <p:tav tm="100000">
                                          <p:val>
                                            <p:strVal val="ppt_w*0.70"/>
                                          </p:val>
                                        </p:tav>
                                      </p:tavLst>
                                    </p:anim>
                                    <p:anim calcmode="lin" valueType="num">
                                      <p:cBhvr>
                                        <p:cTn id="12" dur="1000"/>
                                        <p:tgtEl>
                                          <p:spTgt spid="35846"/>
                                        </p:tgtEl>
                                        <p:attrNameLst>
                                          <p:attrName>ppt_h</p:attrName>
                                        </p:attrNameLst>
                                      </p:cBhvr>
                                      <p:tavLst>
                                        <p:tav tm="0">
                                          <p:val>
                                            <p:strVal val="ppt_h"/>
                                          </p:val>
                                        </p:tav>
                                        <p:tav tm="100000">
                                          <p:val>
                                            <p:strVal val="ppt_h"/>
                                          </p:val>
                                        </p:tav>
                                      </p:tavLst>
                                    </p:anim>
                                    <p:animEffect transition="out" filter="fade">
                                      <p:cBhvr>
                                        <p:cTn id="13" dur="1000"/>
                                        <p:tgtEl>
                                          <p:spTgt spid="35846"/>
                                        </p:tgtEl>
                                      </p:cBhvr>
                                    </p:animEffect>
                                    <p:set>
                                      <p:cBhvr>
                                        <p:cTn id="14" dur="1" fill="hold">
                                          <p:stCondLst>
                                            <p:cond delay="999"/>
                                          </p:stCondLst>
                                        </p:cTn>
                                        <p:tgtEl>
                                          <p:spTgt spid="3584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5847"/>
                                        </p:tgtEl>
                                        <p:attrNameLst>
                                          <p:attrName>style.visibility</p:attrName>
                                        </p:attrNameLst>
                                      </p:cBhvr>
                                      <p:to>
                                        <p:strVal val="visible"/>
                                      </p:to>
                                    </p:set>
                                    <p:animEffect transition="in" filter="box(in)">
                                      <p:cBhvr>
                                        <p:cTn id="19" dur="500"/>
                                        <p:tgtEl>
                                          <p:spTgt spid="358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xit" presetSubtype="0" fill="hold" grpId="1" nodeType="clickEffect">
                                  <p:stCondLst>
                                    <p:cond delay="0"/>
                                  </p:stCondLst>
                                  <p:childTnLst>
                                    <p:anim calcmode="lin" valueType="num">
                                      <p:cBhvr>
                                        <p:cTn id="23" dur="1000"/>
                                        <p:tgtEl>
                                          <p:spTgt spid="35847"/>
                                        </p:tgtEl>
                                        <p:attrNameLst>
                                          <p:attrName>ppt_w</p:attrName>
                                        </p:attrNameLst>
                                      </p:cBhvr>
                                      <p:tavLst>
                                        <p:tav tm="0">
                                          <p:val>
                                            <p:strVal val="ppt_w"/>
                                          </p:val>
                                        </p:tav>
                                        <p:tav tm="100000">
                                          <p:val>
                                            <p:strVal val="ppt_w*0.70"/>
                                          </p:val>
                                        </p:tav>
                                      </p:tavLst>
                                    </p:anim>
                                    <p:anim calcmode="lin" valueType="num">
                                      <p:cBhvr>
                                        <p:cTn id="24" dur="1000"/>
                                        <p:tgtEl>
                                          <p:spTgt spid="35847"/>
                                        </p:tgtEl>
                                        <p:attrNameLst>
                                          <p:attrName>ppt_h</p:attrName>
                                        </p:attrNameLst>
                                      </p:cBhvr>
                                      <p:tavLst>
                                        <p:tav tm="0">
                                          <p:val>
                                            <p:strVal val="ppt_h"/>
                                          </p:val>
                                        </p:tav>
                                        <p:tav tm="100000">
                                          <p:val>
                                            <p:strVal val="ppt_h"/>
                                          </p:val>
                                        </p:tav>
                                      </p:tavLst>
                                    </p:anim>
                                    <p:animEffect transition="out" filter="fade">
                                      <p:cBhvr>
                                        <p:cTn id="25" dur="1000"/>
                                        <p:tgtEl>
                                          <p:spTgt spid="35847"/>
                                        </p:tgtEl>
                                      </p:cBhvr>
                                    </p:animEffect>
                                    <p:set>
                                      <p:cBhvr>
                                        <p:cTn id="26" dur="1" fill="hold">
                                          <p:stCondLst>
                                            <p:cond delay="999"/>
                                          </p:stCondLst>
                                        </p:cTn>
                                        <p:tgtEl>
                                          <p:spTgt spid="3584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5848"/>
                                        </p:tgtEl>
                                        <p:attrNameLst>
                                          <p:attrName>style.visibility</p:attrName>
                                        </p:attrNameLst>
                                      </p:cBhvr>
                                      <p:to>
                                        <p:strVal val="visible"/>
                                      </p:to>
                                    </p:set>
                                    <p:animEffect transition="in" filter="box(in)">
                                      <p:cBhvr>
                                        <p:cTn id="31" dur="500"/>
                                        <p:tgtEl>
                                          <p:spTgt spid="358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xit" presetSubtype="0" fill="hold" grpId="1" nodeType="clickEffect">
                                  <p:stCondLst>
                                    <p:cond delay="0"/>
                                  </p:stCondLst>
                                  <p:childTnLst>
                                    <p:anim calcmode="lin" valueType="num">
                                      <p:cBhvr>
                                        <p:cTn id="35" dur="1000"/>
                                        <p:tgtEl>
                                          <p:spTgt spid="35848"/>
                                        </p:tgtEl>
                                        <p:attrNameLst>
                                          <p:attrName>ppt_w</p:attrName>
                                        </p:attrNameLst>
                                      </p:cBhvr>
                                      <p:tavLst>
                                        <p:tav tm="0">
                                          <p:val>
                                            <p:strVal val="ppt_w"/>
                                          </p:val>
                                        </p:tav>
                                        <p:tav tm="100000">
                                          <p:val>
                                            <p:strVal val="ppt_w*0.70"/>
                                          </p:val>
                                        </p:tav>
                                      </p:tavLst>
                                    </p:anim>
                                    <p:anim calcmode="lin" valueType="num">
                                      <p:cBhvr>
                                        <p:cTn id="36" dur="1000"/>
                                        <p:tgtEl>
                                          <p:spTgt spid="35848"/>
                                        </p:tgtEl>
                                        <p:attrNameLst>
                                          <p:attrName>ppt_h</p:attrName>
                                        </p:attrNameLst>
                                      </p:cBhvr>
                                      <p:tavLst>
                                        <p:tav tm="0">
                                          <p:val>
                                            <p:strVal val="ppt_h"/>
                                          </p:val>
                                        </p:tav>
                                        <p:tav tm="100000">
                                          <p:val>
                                            <p:strVal val="ppt_h"/>
                                          </p:val>
                                        </p:tav>
                                      </p:tavLst>
                                    </p:anim>
                                    <p:animEffect transition="out" filter="fade">
                                      <p:cBhvr>
                                        <p:cTn id="37" dur="1000"/>
                                        <p:tgtEl>
                                          <p:spTgt spid="35848"/>
                                        </p:tgtEl>
                                      </p:cBhvr>
                                    </p:animEffect>
                                    <p:set>
                                      <p:cBhvr>
                                        <p:cTn id="38" dur="1" fill="hold">
                                          <p:stCondLst>
                                            <p:cond delay="999"/>
                                          </p:stCondLst>
                                        </p:cTn>
                                        <p:tgtEl>
                                          <p:spTgt spid="358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6" grpId="1" animBg="1"/>
      <p:bldP spid="35847" grpId="0" animBg="1"/>
      <p:bldP spid="35847" grpId="1" animBg="1"/>
      <p:bldP spid="35848" grpId="0" animBg="1"/>
      <p:bldP spid="3584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0FD4B74-771F-4926-9B52-174347E469B9}"/>
              </a:ext>
            </a:extLst>
          </p:cNvPr>
          <p:cNvSpPr>
            <a:spLocks noGrp="1" noChangeArrowheads="1"/>
          </p:cNvSpPr>
          <p:nvPr>
            <p:ph type="title"/>
          </p:nvPr>
        </p:nvSpPr>
        <p:spPr>
          <a:xfrm>
            <a:off x="2029428" y="698200"/>
            <a:ext cx="7772400" cy="827087"/>
          </a:xfrm>
        </p:spPr>
        <p:txBody>
          <a:bodyPr/>
          <a:lstStyle/>
          <a:p>
            <a:pPr algn="ctr" eaLnBrk="1" hangingPunct="1"/>
            <a:r>
              <a:rPr lang="es-ES_tradnl" altLang="es-ES" sz="3200" dirty="0"/>
              <a:t>Atributos de la información/1 </a:t>
            </a:r>
            <a:endParaRPr lang="es-ES" altLang="es-ES" sz="3200" dirty="0"/>
          </a:p>
        </p:txBody>
      </p:sp>
      <p:sp>
        <p:nvSpPr>
          <p:cNvPr id="17411" name="Rectangle 3" descr="Rectangle: Click to edit Master text styles&#10;Second level&#10;Third level&#10;Fourth level&#10;Fifth level">
            <a:extLst>
              <a:ext uri="{FF2B5EF4-FFF2-40B4-BE49-F238E27FC236}">
                <a16:creationId xmlns:a16="http://schemas.microsoft.com/office/drawing/2014/main" id="{662314BE-FCAB-4DB5-93BC-7106667C7760}"/>
              </a:ext>
            </a:extLst>
          </p:cNvPr>
          <p:cNvSpPr>
            <a:spLocks noGrp="1" noChangeArrowheads="1"/>
          </p:cNvSpPr>
          <p:nvPr>
            <p:ph type="body" idx="1"/>
          </p:nvPr>
        </p:nvSpPr>
        <p:spPr>
          <a:xfrm>
            <a:off x="509286" y="1773239"/>
            <a:ext cx="9834864" cy="4751387"/>
          </a:xfrm>
        </p:spPr>
        <p:txBody>
          <a:bodyPr/>
          <a:lstStyle/>
          <a:p>
            <a:pPr eaLnBrk="1" hangingPunct="1">
              <a:lnSpc>
                <a:spcPct val="80000"/>
              </a:lnSpc>
              <a:buFont typeface="Wingdings" panose="05000000000000000000" pitchFamily="2" charset="2"/>
              <a:buNone/>
            </a:pPr>
            <a:r>
              <a:rPr lang="es-ES" altLang="es-ES" sz="1600" b="1" dirty="0"/>
              <a:t>OBJETIVOS </a:t>
            </a:r>
            <a:r>
              <a:rPr lang="es-ES" altLang="es-ES" sz="1600" dirty="0"/>
              <a:t>La información debe tener un objetivo o finalidad en el momento de ser trasmitida sino será solamente datos o ruido. </a:t>
            </a:r>
          </a:p>
          <a:p>
            <a:pPr eaLnBrk="1" hangingPunct="1">
              <a:lnSpc>
                <a:spcPct val="80000"/>
              </a:lnSpc>
              <a:buFont typeface="Wingdings" panose="05000000000000000000" pitchFamily="2" charset="2"/>
              <a:buNone/>
            </a:pPr>
            <a:endParaRPr lang="es-ES" altLang="es-ES" sz="1600" dirty="0"/>
          </a:p>
          <a:p>
            <a:pPr eaLnBrk="1" hangingPunct="1">
              <a:lnSpc>
                <a:spcPct val="80000"/>
              </a:lnSpc>
              <a:buFont typeface="Wingdings" panose="05000000000000000000" pitchFamily="2" charset="2"/>
              <a:buNone/>
            </a:pPr>
            <a:endParaRPr lang="es-ES" altLang="es-ES" sz="1600" dirty="0"/>
          </a:p>
          <a:p>
            <a:pPr eaLnBrk="1" hangingPunct="1">
              <a:lnSpc>
                <a:spcPct val="80000"/>
              </a:lnSpc>
              <a:buFont typeface="Wingdings" panose="05000000000000000000" pitchFamily="2" charset="2"/>
              <a:buNone/>
            </a:pPr>
            <a:r>
              <a:rPr lang="es-ES" altLang="es-ES" sz="1600" b="1" dirty="0"/>
              <a:t>FORMA DE REPRESENTACIÓN </a:t>
            </a:r>
            <a:r>
              <a:rPr lang="es-ES" altLang="es-ES" sz="1600" dirty="0"/>
              <a:t>La forma de representación de  la información al ser humano es, esencialmente,  sensorial, es decir, intervienen la vista, el oído, el tacto, el gusto y el olfato, pero en las organizaciones, el formato es esencialmente visual y auditivo. </a:t>
            </a:r>
          </a:p>
          <a:p>
            <a:pPr eaLnBrk="1" hangingPunct="1">
              <a:lnSpc>
                <a:spcPct val="80000"/>
              </a:lnSpc>
              <a:buFont typeface="Wingdings" panose="05000000000000000000" pitchFamily="2" charset="2"/>
              <a:buNone/>
            </a:pPr>
            <a:endParaRPr lang="es-ES" altLang="es-ES" sz="1600" dirty="0"/>
          </a:p>
          <a:p>
            <a:pPr eaLnBrk="1" hangingPunct="1">
              <a:lnSpc>
                <a:spcPct val="80000"/>
              </a:lnSpc>
              <a:buFont typeface="Wingdings" panose="05000000000000000000" pitchFamily="2" charset="2"/>
              <a:buNone/>
            </a:pPr>
            <a:endParaRPr lang="es-ES" altLang="es-ES" sz="1600" dirty="0"/>
          </a:p>
          <a:p>
            <a:pPr eaLnBrk="1" hangingPunct="1">
              <a:lnSpc>
                <a:spcPct val="80000"/>
              </a:lnSpc>
              <a:buFont typeface="Wingdings" panose="05000000000000000000" pitchFamily="2" charset="2"/>
              <a:buNone/>
            </a:pPr>
            <a:r>
              <a:rPr lang="es-ES" altLang="es-ES" sz="1600" b="1" dirty="0"/>
              <a:t>REDUNDANCIA </a:t>
            </a:r>
            <a:r>
              <a:rPr lang="es-ES" altLang="es-ES" sz="1600" dirty="0"/>
              <a:t>es exceso de información. Si el costo de un error es alto, la redundancia no  es necesariamente perjudicial en la medida que esté controlada y permita, además, reducir la incertidumbre. </a:t>
            </a:r>
          </a:p>
          <a:p>
            <a:pPr eaLnBrk="1" hangingPunct="1">
              <a:lnSpc>
                <a:spcPct val="80000"/>
              </a:lnSpc>
              <a:buFont typeface="Wingdings" panose="05000000000000000000" pitchFamily="2" charset="2"/>
              <a:buNone/>
            </a:pPr>
            <a:endParaRPr lang="es-ES_tradnl" altLang="es-ES" sz="1600" dirty="0"/>
          </a:p>
          <a:p>
            <a:pPr eaLnBrk="1" hangingPunct="1">
              <a:lnSpc>
                <a:spcPct val="80000"/>
              </a:lnSpc>
              <a:buFont typeface="Wingdings" panose="05000000000000000000" pitchFamily="2" charset="2"/>
              <a:buNone/>
            </a:pPr>
            <a:endParaRPr lang="es-ES" altLang="es-ES" sz="1600" dirty="0"/>
          </a:p>
          <a:p>
            <a:pPr eaLnBrk="1" hangingPunct="1">
              <a:lnSpc>
                <a:spcPct val="80000"/>
              </a:lnSpc>
              <a:buFont typeface="Wingdings" panose="05000000000000000000" pitchFamily="2" charset="2"/>
              <a:buNone/>
            </a:pPr>
            <a:r>
              <a:rPr lang="es-ES" altLang="es-ES" sz="1600" dirty="0"/>
              <a:t>Es importante destacar una vez más la diferencia entre dato e información; en las estructuras de almacenamiento, la  redundancia es perjudicial, ya que generan inconsistencia. En cambio, la información redundante puede reducir la incertidumbre del tomador de decisiones.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51C8097-B7EB-46E4-B92A-677C6B885654}"/>
              </a:ext>
            </a:extLst>
          </p:cNvPr>
          <p:cNvSpPr>
            <a:spLocks noGrp="1" noChangeArrowheads="1"/>
          </p:cNvSpPr>
          <p:nvPr>
            <p:ph type="title"/>
          </p:nvPr>
        </p:nvSpPr>
        <p:spPr>
          <a:xfrm>
            <a:off x="2133599" y="608978"/>
            <a:ext cx="7772400" cy="898525"/>
          </a:xfrm>
        </p:spPr>
        <p:txBody>
          <a:bodyPr/>
          <a:lstStyle/>
          <a:p>
            <a:pPr algn="ctr" eaLnBrk="1" hangingPunct="1"/>
            <a:r>
              <a:rPr lang="es-ES_tradnl" altLang="es-ES" sz="3200" dirty="0"/>
              <a:t>Atributos de la información/2</a:t>
            </a:r>
            <a:endParaRPr lang="es-ES" altLang="es-ES" sz="3200" dirty="0"/>
          </a:p>
        </p:txBody>
      </p:sp>
      <p:sp>
        <p:nvSpPr>
          <p:cNvPr id="18435" name="Rectangle 3" descr="Rectangle: Click to edit Master text styles&#10;Second level&#10;Third level&#10;Fourth level&#10;Fifth level">
            <a:extLst>
              <a:ext uri="{FF2B5EF4-FFF2-40B4-BE49-F238E27FC236}">
                <a16:creationId xmlns:a16="http://schemas.microsoft.com/office/drawing/2014/main" id="{34F16FDE-AE70-4FA1-BF37-B71F12CA611B}"/>
              </a:ext>
            </a:extLst>
          </p:cNvPr>
          <p:cNvSpPr>
            <a:spLocks noGrp="1" noChangeArrowheads="1"/>
          </p:cNvSpPr>
          <p:nvPr>
            <p:ph type="body" idx="1"/>
          </p:nvPr>
        </p:nvSpPr>
        <p:spPr>
          <a:xfrm>
            <a:off x="423440" y="2075768"/>
            <a:ext cx="11192719" cy="4462463"/>
          </a:xfrm>
        </p:spPr>
        <p:txBody>
          <a:bodyPr>
            <a:normAutofit/>
          </a:bodyPr>
          <a:lstStyle/>
          <a:p>
            <a:pPr eaLnBrk="1" hangingPunct="1">
              <a:lnSpc>
                <a:spcPct val="80000"/>
              </a:lnSpc>
              <a:buFont typeface="Wingdings" panose="05000000000000000000" pitchFamily="2" charset="2"/>
              <a:buNone/>
            </a:pPr>
            <a:r>
              <a:rPr lang="es-ES" altLang="es-ES" sz="2000" b="1" dirty="0"/>
              <a:t>FRECUENCIA </a:t>
            </a:r>
            <a:r>
              <a:rPr lang="es-ES" altLang="es-ES" sz="2000" dirty="0"/>
              <a:t>es la cantidad de veces, en una determinada unidad de tiempo, que ésta se transmite. La  frecuencia  repercute en el valor de la información y está vinculada con la modificación que se realice en ella. </a:t>
            </a:r>
          </a:p>
          <a:p>
            <a:pPr eaLnBrk="1" hangingPunct="1">
              <a:lnSpc>
                <a:spcPct val="80000"/>
              </a:lnSpc>
              <a:buFont typeface="Wingdings" panose="05000000000000000000" pitchFamily="2" charset="2"/>
              <a:buNone/>
            </a:pPr>
            <a:endParaRPr lang="es-ES" altLang="es-ES" sz="2000" b="1" dirty="0"/>
          </a:p>
          <a:p>
            <a:pPr eaLnBrk="1" hangingPunct="1">
              <a:lnSpc>
                <a:spcPct val="80000"/>
              </a:lnSpc>
              <a:buFont typeface="Wingdings" panose="05000000000000000000" pitchFamily="2" charset="2"/>
              <a:buNone/>
            </a:pPr>
            <a:r>
              <a:rPr lang="es-ES" altLang="es-ES" sz="2000" b="1" dirty="0"/>
              <a:t>COSTO</a:t>
            </a:r>
            <a:r>
              <a:rPr lang="es-ES" altLang="es-ES" sz="2000" dirty="0"/>
              <a:t>	El  costo de la  información es el precio de conseguirla y es, indudablemente,  un factor limitante en su obtención. Está íntimamente vinculada con el valor de información.</a:t>
            </a:r>
          </a:p>
          <a:p>
            <a:pPr eaLnBrk="1" hangingPunct="1">
              <a:lnSpc>
                <a:spcPct val="80000"/>
              </a:lnSpc>
              <a:buFont typeface="Wingdings" panose="05000000000000000000" pitchFamily="2" charset="2"/>
              <a:buNone/>
            </a:pPr>
            <a:endParaRPr lang="es-ES" altLang="es-ES" sz="2000" dirty="0"/>
          </a:p>
          <a:p>
            <a:pPr eaLnBrk="1" hangingPunct="1">
              <a:lnSpc>
                <a:spcPct val="80000"/>
              </a:lnSpc>
              <a:buFont typeface="Wingdings" panose="05000000000000000000" pitchFamily="2" charset="2"/>
              <a:buNone/>
            </a:pPr>
            <a:r>
              <a:rPr lang="es-ES" altLang="es-ES" sz="2000" b="1" dirty="0"/>
              <a:t>VALOR</a:t>
            </a:r>
            <a:r>
              <a:rPr lang="es-ES" altLang="es-ES" sz="2000" dirty="0"/>
              <a:t>	representa la utilidad que ésta tiene para el proceso de  toma de decisiones. El costo de obtener información, aunque no es una tarea simple, puede ser determinado. En cambio, el valor de la información se torna más difícil debido a que muchos de los beneficios obtenidos por ésta son de difícil medición</a:t>
            </a:r>
          </a:p>
          <a:p>
            <a:pPr eaLnBrk="1" hangingPunct="1">
              <a:lnSpc>
                <a:spcPct val="80000"/>
              </a:lnSpc>
              <a:buFont typeface="Wingdings" panose="05000000000000000000" pitchFamily="2" charset="2"/>
              <a:buNone/>
            </a:pPr>
            <a:endParaRPr lang="es-ES_tradnl" altLang="es-ES" sz="2000" dirty="0"/>
          </a:p>
          <a:p>
            <a:pPr eaLnBrk="1" hangingPunct="1">
              <a:lnSpc>
                <a:spcPct val="80000"/>
              </a:lnSpc>
              <a:buFont typeface="Wingdings" panose="05000000000000000000" pitchFamily="2" charset="2"/>
              <a:buNone/>
            </a:pPr>
            <a:r>
              <a:rPr lang="es-ES" altLang="es-ES" sz="2000" b="1" dirty="0"/>
              <a:t>LA DENSIDAD </a:t>
            </a:r>
            <a:r>
              <a:rPr lang="es-ES" altLang="es-ES" sz="2000" dirty="0"/>
              <a:t>representa el “volumen” de información. Un informe escrito tendrá menor densidad que un gráfico o una tabla..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01611" y="1457805"/>
            <a:ext cx="3032568" cy="1384995"/>
          </a:xfrm>
          <a:prstGeom prst="rect">
            <a:avLst/>
          </a:prstGeom>
          <a:noFill/>
        </p:spPr>
        <p:txBody>
          <a:bodyPr wrap="square" rtlCol="0">
            <a:spAutoFit/>
          </a:bodyPr>
          <a:lstStyle/>
          <a:p>
            <a:r>
              <a:rPr lang="es-AR" sz="4800" b="1" dirty="0">
                <a:solidFill>
                  <a:schemeClr val="bg1"/>
                </a:solidFill>
              </a:rPr>
              <a:t>Sistemas</a:t>
            </a:r>
            <a:endParaRPr lang="es-AR" sz="4800" dirty="0">
              <a:solidFill>
                <a:schemeClr val="bg1"/>
              </a:solidFill>
            </a:endParaRPr>
          </a:p>
          <a:p>
            <a:endParaRPr lang="es-AR" b="1" dirty="0">
              <a:solidFill>
                <a:schemeClr val="bg1"/>
              </a:solidFill>
            </a:endParaRPr>
          </a:p>
          <a:p>
            <a:endParaRPr lang="es-AR" dirty="0"/>
          </a:p>
        </p:txBody>
      </p:sp>
    </p:spTree>
    <p:extLst>
      <p:ext uri="{BB962C8B-B14F-4D97-AF65-F5344CB8AC3E}">
        <p14:creationId xmlns:p14="http://schemas.microsoft.com/office/powerpoint/2010/main" val="1794162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9FD164-C74D-40CD-B62F-1B95CDFD78E1}"/>
              </a:ext>
            </a:extLst>
          </p:cNvPr>
          <p:cNvSpPr>
            <a:spLocks noGrp="1" noChangeArrowheads="1"/>
          </p:cNvSpPr>
          <p:nvPr>
            <p:ph type="title"/>
          </p:nvPr>
        </p:nvSpPr>
        <p:spPr>
          <a:xfrm>
            <a:off x="2431257" y="773213"/>
            <a:ext cx="7772400" cy="755650"/>
          </a:xfrm>
        </p:spPr>
        <p:txBody>
          <a:bodyPr/>
          <a:lstStyle/>
          <a:p>
            <a:pPr algn="ctr" eaLnBrk="1" hangingPunct="1"/>
            <a:r>
              <a:rPr lang="es-ES_tradnl" altLang="es-ES" sz="3200" dirty="0"/>
              <a:t>Sistemas/1</a:t>
            </a:r>
            <a:r>
              <a:rPr lang="es-ES_tradnl" altLang="es-ES" sz="4000" dirty="0"/>
              <a:t> </a:t>
            </a:r>
            <a:endParaRPr lang="es-ES" altLang="es-ES" sz="4000" dirty="0"/>
          </a:p>
        </p:txBody>
      </p:sp>
      <p:sp>
        <p:nvSpPr>
          <p:cNvPr id="21507" name="Rectangle 3" descr="Rectangle: Click to edit Master text styles&#10;Second level&#10;Third level&#10;Fourth level&#10;Fifth level">
            <a:extLst>
              <a:ext uri="{FF2B5EF4-FFF2-40B4-BE49-F238E27FC236}">
                <a16:creationId xmlns:a16="http://schemas.microsoft.com/office/drawing/2014/main" id="{4B27AD16-BDA5-466C-9ADF-FDE44F7986DA}"/>
              </a:ext>
            </a:extLst>
          </p:cNvPr>
          <p:cNvSpPr>
            <a:spLocks noGrp="1" noChangeArrowheads="1"/>
          </p:cNvSpPr>
          <p:nvPr>
            <p:ph type="body" idx="1"/>
          </p:nvPr>
        </p:nvSpPr>
        <p:spPr>
          <a:xfrm>
            <a:off x="891250" y="1965144"/>
            <a:ext cx="10544537" cy="4824413"/>
          </a:xfrm>
        </p:spPr>
        <p:txBody>
          <a:bodyPr/>
          <a:lstStyle/>
          <a:p>
            <a:pPr algn="just" eaLnBrk="1" hangingPunct="1">
              <a:lnSpc>
                <a:spcPct val="80000"/>
              </a:lnSpc>
              <a:buFontTx/>
              <a:buChar char="•"/>
            </a:pPr>
            <a:r>
              <a:rPr lang="es-ES" altLang="es-ES" sz="2300" dirty="0"/>
              <a:t>Un sistema es un conjunto de componentes (subsistemas) que se interrelacionan con el fin de lograr un objetivo determinado</a:t>
            </a:r>
          </a:p>
          <a:p>
            <a:pPr algn="just" eaLnBrk="1" hangingPunct="1">
              <a:lnSpc>
                <a:spcPct val="80000"/>
              </a:lnSpc>
              <a:buFontTx/>
              <a:buChar char="•"/>
            </a:pPr>
            <a:endParaRPr lang="es-ES_tradnl" altLang="es-ES" sz="2300" dirty="0"/>
          </a:p>
          <a:p>
            <a:pPr algn="just" eaLnBrk="1" hangingPunct="1">
              <a:lnSpc>
                <a:spcPct val="80000"/>
              </a:lnSpc>
              <a:buFontTx/>
              <a:buChar char="•"/>
            </a:pPr>
            <a:r>
              <a:rPr lang="es-ES_tradnl" altLang="es-ES" sz="2300" dirty="0"/>
              <a:t>El concepto de sistema/subsistema/suprasistema es relativo al observador.</a:t>
            </a:r>
            <a:endParaRPr lang="es-ES" altLang="es-ES" sz="2300" dirty="0"/>
          </a:p>
          <a:p>
            <a:pPr algn="just" eaLnBrk="1" hangingPunct="1">
              <a:lnSpc>
                <a:spcPct val="80000"/>
              </a:lnSpc>
              <a:buFontTx/>
              <a:buChar char="•"/>
            </a:pPr>
            <a:endParaRPr lang="es-ES" altLang="es-ES" sz="2300" dirty="0"/>
          </a:p>
          <a:p>
            <a:pPr algn="just" eaLnBrk="1" hangingPunct="1">
              <a:lnSpc>
                <a:spcPct val="80000"/>
              </a:lnSpc>
              <a:buFontTx/>
              <a:buChar char="•"/>
            </a:pPr>
            <a:r>
              <a:rPr lang="es-ES" altLang="es-ES" sz="2300" dirty="0"/>
              <a:t>Las propiedades de los sistemas, analizadas en general,  son también aplicables a los sistemas de información en particular</a:t>
            </a:r>
          </a:p>
          <a:p>
            <a:pPr algn="just" eaLnBrk="1" hangingPunct="1">
              <a:lnSpc>
                <a:spcPct val="80000"/>
              </a:lnSpc>
              <a:buFontTx/>
              <a:buChar char="•"/>
            </a:pPr>
            <a:endParaRPr lang="es-ES" altLang="es-ES" sz="2300" dirty="0"/>
          </a:p>
          <a:p>
            <a:pPr algn="just" eaLnBrk="1" hangingPunct="1">
              <a:lnSpc>
                <a:spcPct val="80000"/>
              </a:lnSpc>
              <a:buFontTx/>
              <a:buChar char="•"/>
            </a:pPr>
            <a:r>
              <a:rPr lang="es-ES" altLang="es-ES" sz="2300" dirty="0"/>
              <a:t>El conocimiento de esas propiedades será de utilidad en el diseño y construcción de sistemas de información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6910" y="1245957"/>
            <a:ext cx="8298516" cy="1261884"/>
          </a:xfrm>
          <a:prstGeom prst="rect">
            <a:avLst/>
          </a:prstGeom>
          <a:noFill/>
        </p:spPr>
        <p:txBody>
          <a:bodyPr wrap="square" rtlCol="0">
            <a:spAutoFit/>
          </a:bodyPr>
          <a:lstStyle/>
          <a:p>
            <a:r>
              <a:rPr lang="es-AR" sz="4000" b="1" dirty="0">
                <a:solidFill>
                  <a:schemeClr val="bg1"/>
                </a:solidFill>
                <a:latin typeface="Calibri" panose="020F0502020204030204" pitchFamily="34" charset="0"/>
              </a:rPr>
              <a:t>Sistemas de Información</a:t>
            </a:r>
            <a:endParaRPr lang="es-AR" sz="4000" dirty="0">
              <a:solidFill>
                <a:schemeClr val="bg1"/>
              </a:solidFill>
              <a:latin typeface="Calibri" panose="020F0502020204030204" pitchFamily="34" charset="0"/>
            </a:endParaRPr>
          </a:p>
          <a:p>
            <a:endParaRPr lang="es-AR" b="1" dirty="0">
              <a:solidFill>
                <a:schemeClr val="bg1"/>
              </a:solidFill>
            </a:endParaRPr>
          </a:p>
          <a:p>
            <a:endParaRPr lang="es-AR" dirty="0"/>
          </a:p>
        </p:txBody>
      </p:sp>
      <p:sp>
        <p:nvSpPr>
          <p:cNvPr id="3" name="CuadroTexto 2"/>
          <p:cNvSpPr txBox="1"/>
          <p:nvPr/>
        </p:nvSpPr>
        <p:spPr>
          <a:xfrm>
            <a:off x="816910" y="2046176"/>
            <a:ext cx="8269940" cy="461665"/>
          </a:xfrm>
          <a:prstGeom prst="rect">
            <a:avLst/>
          </a:prstGeom>
          <a:noFill/>
        </p:spPr>
        <p:txBody>
          <a:bodyPr wrap="square" rtlCol="0">
            <a:spAutoFit/>
          </a:bodyPr>
          <a:lstStyle/>
          <a:p>
            <a:r>
              <a:rPr lang="es-AR" sz="2400" b="1" dirty="0">
                <a:solidFill>
                  <a:schemeClr val="bg1"/>
                </a:solidFill>
                <a:latin typeface="Calibri" panose="020F0502020204030204" pitchFamily="34" charset="0"/>
              </a:rPr>
              <a:t>Unidad 2</a:t>
            </a:r>
            <a:endParaRPr lang="es-AR" sz="2400" dirty="0">
              <a:solidFill>
                <a:schemeClr val="bg1"/>
              </a:solidFill>
              <a:latin typeface="Calibri" panose="020F0502020204030204" pitchFamily="34" charset="0"/>
            </a:endParaRPr>
          </a:p>
        </p:txBody>
      </p:sp>
      <p:sp>
        <p:nvSpPr>
          <p:cNvPr id="4" name="Marcador de contenido 2">
            <a:extLst>
              <a:ext uri="{FF2B5EF4-FFF2-40B4-BE49-F238E27FC236}">
                <a16:creationId xmlns:a16="http://schemas.microsoft.com/office/drawing/2014/main" id="{A769FCEE-8D02-4FCB-89B9-958297B613B3}"/>
              </a:ext>
            </a:extLst>
          </p:cNvPr>
          <p:cNvSpPr txBox="1">
            <a:spLocks/>
          </p:cNvSpPr>
          <p:nvPr/>
        </p:nvSpPr>
        <p:spPr>
          <a:xfrm>
            <a:off x="1396155" y="3191610"/>
            <a:ext cx="9562358" cy="2793554"/>
          </a:xfrm>
          <a:prstGeom prst="rect">
            <a:avLst/>
          </a:prstGeom>
        </p:spPr>
        <p:txBody>
          <a:bodyPr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AR" b="1" dirty="0">
                <a:solidFill>
                  <a:schemeClr val="accent3">
                    <a:lumMod val="75000"/>
                  </a:schemeClr>
                </a:solidFill>
                <a:latin typeface="Calibri" panose="020F0502020204030204" pitchFamily="34" charset="0"/>
              </a:rPr>
              <a:t>OBJETIVOS</a:t>
            </a:r>
          </a:p>
          <a:p>
            <a:pPr lvl="1"/>
            <a:r>
              <a:rPr lang="es-AR" sz="1800" dirty="0">
                <a:solidFill>
                  <a:schemeClr val="tx1"/>
                </a:solidFill>
                <a:latin typeface="Calibri" panose="020F0502020204030204" pitchFamily="34" charset="0"/>
              </a:rPr>
              <a:t>Analizar e identificar, dentro del ámbito de los sistemas de información, la diferencia entre dato e información y su implicancia en las actividades del diseñador de sistemas y del responsable de tomar las decisiones. </a:t>
            </a:r>
          </a:p>
          <a:p>
            <a:pPr lvl="1"/>
            <a:r>
              <a:rPr lang="es-AR" sz="1800" dirty="0">
                <a:solidFill>
                  <a:schemeClr val="tx1"/>
                </a:solidFill>
                <a:latin typeface="Calibri" panose="020F0502020204030204" pitchFamily="34" charset="0"/>
              </a:rPr>
              <a:t>Identificar las anomalías de actualización en una estructura de almacenamiento ineficiente </a:t>
            </a:r>
          </a:p>
          <a:p>
            <a:pPr lvl="1"/>
            <a:r>
              <a:rPr lang="es-AR" sz="1800" dirty="0">
                <a:solidFill>
                  <a:schemeClr val="tx1"/>
                </a:solidFill>
                <a:latin typeface="Calibri" panose="020F0502020204030204" pitchFamily="34" charset="0"/>
              </a:rPr>
              <a:t>Comprender como se logran armar estructuras de almacenamiento eficientes</a:t>
            </a:r>
          </a:p>
        </p:txBody>
      </p:sp>
      <p:sp>
        <p:nvSpPr>
          <p:cNvPr id="5" name="CuadroTexto 4">
            <a:extLst>
              <a:ext uri="{FF2B5EF4-FFF2-40B4-BE49-F238E27FC236}">
                <a16:creationId xmlns:a16="http://schemas.microsoft.com/office/drawing/2014/main" id="{0C5D5EF4-E81A-4A6D-A7BF-C08C4BC8630A}"/>
              </a:ext>
            </a:extLst>
          </p:cNvPr>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a:t>
            </a:r>
          </a:p>
          <a:p>
            <a:pPr algn="r"/>
            <a:endParaRPr lang="es-AR" b="1" dirty="0">
              <a:solidFill>
                <a:schemeClr val="bg1"/>
              </a:solidFill>
            </a:endParaRPr>
          </a:p>
          <a:p>
            <a:pPr algn="r"/>
            <a:endParaRPr lang="es-AR" dirty="0"/>
          </a:p>
        </p:txBody>
      </p:sp>
    </p:spTree>
    <p:extLst>
      <p:ext uri="{BB962C8B-B14F-4D97-AF65-F5344CB8AC3E}">
        <p14:creationId xmlns:p14="http://schemas.microsoft.com/office/powerpoint/2010/main" val="210354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5038210-3EA3-4338-9A3D-4A18B13EBA0E}"/>
              </a:ext>
            </a:extLst>
          </p:cNvPr>
          <p:cNvSpPr>
            <a:spLocks noGrp="1" noChangeArrowheads="1"/>
          </p:cNvSpPr>
          <p:nvPr>
            <p:ph type="title"/>
          </p:nvPr>
        </p:nvSpPr>
        <p:spPr>
          <a:xfrm>
            <a:off x="2041003" y="715339"/>
            <a:ext cx="7772400" cy="827088"/>
          </a:xfrm>
        </p:spPr>
        <p:txBody>
          <a:bodyPr/>
          <a:lstStyle/>
          <a:p>
            <a:pPr algn="ctr" eaLnBrk="1" hangingPunct="1"/>
            <a:r>
              <a:rPr lang="es-ES_tradnl" altLang="es-ES" sz="3200" dirty="0"/>
              <a:t>Sistemas/2</a:t>
            </a:r>
            <a:endParaRPr lang="es-ES" altLang="es-ES" sz="3200" dirty="0"/>
          </a:p>
        </p:txBody>
      </p:sp>
      <p:sp>
        <p:nvSpPr>
          <p:cNvPr id="23555" name="Rectangle 3" descr="Rectangle: Click to edit Master text styles&#10;Second level&#10;Third level&#10;Fourth level&#10;Fifth level">
            <a:extLst>
              <a:ext uri="{FF2B5EF4-FFF2-40B4-BE49-F238E27FC236}">
                <a16:creationId xmlns:a16="http://schemas.microsoft.com/office/drawing/2014/main" id="{F19072FE-DF8D-4FBD-A7A5-7627D8BC845C}"/>
              </a:ext>
            </a:extLst>
          </p:cNvPr>
          <p:cNvSpPr>
            <a:spLocks noGrp="1" noChangeArrowheads="1"/>
          </p:cNvSpPr>
          <p:nvPr>
            <p:ph type="body" idx="1"/>
          </p:nvPr>
        </p:nvSpPr>
        <p:spPr/>
        <p:txBody>
          <a:bodyPr/>
          <a:lstStyle/>
          <a:p>
            <a:pPr algn="just" eaLnBrk="1" hangingPunct="1">
              <a:buFontTx/>
              <a:buChar char="•"/>
            </a:pPr>
            <a:r>
              <a:rPr lang="es-ES" altLang="es-ES" sz="2300"/>
              <a:t>Comprender el funcionamiento de un sistema como un todo puede ser una tarea muy compleja. </a:t>
            </a:r>
          </a:p>
          <a:p>
            <a:pPr algn="just" eaLnBrk="1" hangingPunct="1">
              <a:buFontTx/>
              <a:buChar char="•"/>
            </a:pPr>
            <a:endParaRPr lang="es-ES" altLang="es-ES" sz="2300"/>
          </a:p>
          <a:p>
            <a:pPr algn="just" eaLnBrk="1" hangingPunct="1">
              <a:buFontTx/>
              <a:buChar char="•"/>
            </a:pPr>
            <a:r>
              <a:rPr lang="es-ES" altLang="es-ES" sz="2300"/>
              <a:t>La descomposición funcional, esto es, la división de un sistema en partes, es uno de los mecanismos que se utilizan para dominar esa complejidad </a:t>
            </a:r>
          </a:p>
          <a:p>
            <a:pPr algn="just" eaLnBrk="1" hangingPunct="1">
              <a:buFontTx/>
              <a:buChar char="•"/>
            </a:pPr>
            <a:endParaRPr lang="es-ES_tradnl" altLang="es-ES" sz="2300"/>
          </a:p>
          <a:p>
            <a:pPr algn="just" eaLnBrk="1" hangingPunct="1">
              <a:buFontTx/>
              <a:buChar char="•"/>
            </a:pPr>
            <a:r>
              <a:rPr lang="es-ES_tradnl" altLang="es-ES" sz="2300"/>
              <a:t>Esta descomposición no debe ser arbitraria</a:t>
            </a:r>
            <a:endParaRPr lang="es-ES" altLang="es-ES" sz="23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5D5314D-0573-4723-8318-5C6C373ABFDF}"/>
              </a:ext>
            </a:extLst>
          </p:cNvPr>
          <p:cNvSpPr>
            <a:spLocks noGrp="1" noChangeArrowheads="1"/>
          </p:cNvSpPr>
          <p:nvPr>
            <p:ph type="title"/>
          </p:nvPr>
        </p:nvSpPr>
        <p:spPr>
          <a:xfrm>
            <a:off x="1933064" y="821502"/>
            <a:ext cx="7772400" cy="682625"/>
          </a:xfrm>
        </p:spPr>
        <p:txBody>
          <a:bodyPr/>
          <a:lstStyle/>
          <a:p>
            <a:pPr algn="ctr" eaLnBrk="1" hangingPunct="1"/>
            <a:r>
              <a:rPr lang="es-ES_tradnl" altLang="es-ES" sz="3200" dirty="0"/>
              <a:t>Sistemas/3</a:t>
            </a:r>
            <a:endParaRPr lang="es-ES" altLang="es-ES" sz="3200" dirty="0"/>
          </a:p>
        </p:txBody>
      </p:sp>
      <p:sp>
        <p:nvSpPr>
          <p:cNvPr id="25603" name="Rectangle 3" descr="Rectangle: Click to edit Master text styles&#10;Second level&#10;Third level&#10;Fourth level&#10;Fifth level">
            <a:extLst>
              <a:ext uri="{FF2B5EF4-FFF2-40B4-BE49-F238E27FC236}">
                <a16:creationId xmlns:a16="http://schemas.microsoft.com/office/drawing/2014/main" id="{500F9742-D5CC-4E96-9EE3-40B89B98E4BB}"/>
              </a:ext>
            </a:extLst>
          </p:cNvPr>
          <p:cNvSpPr>
            <a:spLocks noGrp="1" noChangeArrowheads="1"/>
          </p:cNvSpPr>
          <p:nvPr>
            <p:ph type="body" idx="1"/>
          </p:nvPr>
        </p:nvSpPr>
        <p:spPr>
          <a:xfrm>
            <a:off x="1053297" y="2205942"/>
            <a:ext cx="9531934" cy="4114800"/>
          </a:xfrm>
        </p:spPr>
        <p:txBody>
          <a:bodyPr/>
          <a:lstStyle/>
          <a:p>
            <a:pPr algn="just" eaLnBrk="1" hangingPunct="1">
              <a:lnSpc>
                <a:spcPct val="80000"/>
              </a:lnSpc>
              <a:buFont typeface="Wingdings" panose="05000000000000000000" pitchFamily="2" charset="2"/>
              <a:buNone/>
            </a:pPr>
            <a:r>
              <a:rPr lang="es-ES" altLang="es-ES" sz="2300" dirty="0"/>
              <a:t>Existen dos criterios generales, aunque no cualitativos, que auxilian en el proceso de la descomposición; estos son,  la cohesión y el acoplamiento.</a:t>
            </a:r>
          </a:p>
          <a:p>
            <a:pPr algn="just" eaLnBrk="1" hangingPunct="1">
              <a:lnSpc>
                <a:spcPct val="80000"/>
              </a:lnSpc>
              <a:buFont typeface="Wingdings" panose="05000000000000000000" pitchFamily="2" charset="2"/>
              <a:buNone/>
            </a:pPr>
            <a:endParaRPr lang="es-ES_tradnl" altLang="es-ES" sz="2300" dirty="0"/>
          </a:p>
          <a:p>
            <a:pPr algn="just" eaLnBrk="1" hangingPunct="1">
              <a:lnSpc>
                <a:spcPct val="80000"/>
              </a:lnSpc>
              <a:buFontTx/>
              <a:buChar char="•"/>
            </a:pPr>
            <a:r>
              <a:rPr lang="es-AR" altLang="es-ES" sz="2300" dirty="0"/>
              <a:t>DESCOMPOSICION FUNCIONAL</a:t>
            </a:r>
            <a:endParaRPr lang="es-ES" altLang="es-ES" sz="2300" dirty="0"/>
          </a:p>
          <a:p>
            <a:pPr algn="just" eaLnBrk="1" hangingPunct="1">
              <a:lnSpc>
                <a:spcPct val="80000"/>
              </a:lnSpc>
              <a:buFontTx/>
              <a:buChar char="•"/>
            </a:pPr>
            <a:r>
              <a:rPr lang="es-ES" altLang="es-ES" sz="2300" dirty="0"/>
              <a:t>La </a:t>
            </a:r>
            <a:r>
              <a:rPr lang="es-ES" altLang="es-ES" sz="2300" b="1" dirty="0"/>
              <a:t>cohesión</a:t>
            </a:r>
            <a:r>
              <a:rPr lang="es-ES" altLang="es-ES" sz="2300" dirty="0"/>
              <a:t> es la relación interna que existe entre los componentes de un sistema,  esta ligazón  debe ser alta. </a:t>
            </a:r>
          </a:p>
          <a:p>
            <a:pPr algn="just" eaLnBrk="1" hangingPunct="1">
              <a:lnSpc>
                <a:spcPct val="80000"/>
              </a:lnSpc>
              <a:buFontTx/>
              <a:buChar char="•"/>
            </a:pPr>
            <a:endParaRPr lang="es-ES" altLang="es-ES" sz="2300" dirty="0"/>
          </a:p>
          <a:p>
            <a:pPr algn="just" eaLnBrk="1" hangingPunct="1">
              <a:lnSpc>
                <a:spcPct val="80000"/>
              </a:lnSpc>
              <a:buFontTx/>
              <a:buChar char="•"/>
            </a:pPr>
            <a:r>
              <a:rPr lang="es-ES" altLang="es-ES" sz="2300" dirty="0"/>
              <a:t>El </a:t>
            </a:r>
            <a:r>
              <a:rPr lang="es-ES" altLang="es-ES" sz="2300" b="1" dirty="0"/>
              <a:t>acoplamiento</a:t>
            </a:r>
            <a:r>
              <a:rPr lang="es-ES" altLang="es-ES" sz="2300" dirty="0"/>
              <a:t>  es la relación que existe entre los procesos después de  la descomposición y es recomendable que sea baja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305B9CE-8800-4024-AA11-6B95737436DD}"/>
              </a:ext>
            </a:extLst>
          </p:cNvPr>
          <p:cNvSpPr>
            <a:spLocks noGrp="1" noChangeArrowheads="1"/>
          </p:cNvSpPr>
          <p:nvPr>
            <p:ph type="title"/>
          </p:nvPr>
        </p:nvSpPr>
        <p:spPr>
          <a:xfrm>
            <a:off x="2029025" y="904514"/>
            <a:ext cx="7772400" cy="682625"/>
          </a:xfrm>
        </p:spPr>
        <p:txBody>
          <a:bodyPr>
            <a:normAutofit fontScale="90000"/>
          </a:bodyPr>
          <a:lstStyle/>
          <a:p>
            <a:pPr algn="ctr" eaLnBrk="1" hangingPunct="1"/>
            <a:br>
              <a:rPr lang="es-ES_tradnl" altLang="es-ES" sz="3200" dirty="0"/>
            </a:br>
            <a:r>
              <a:rPr lang="es-ES_tradnl" altLang="es-ES" sz="3200" dirty="0"/>
              <a:t>características de los sistemas</a:t>
            </a:r>
            <a:endParaRPr lang="es-ES" altLang="es-ES" sz="3200" dirty="0"/>
          </a:p>
        </p:txBody>
      </p:sp>
      <p:sp>
        <p:nvSpPr>
          <p:cNvPr id="16387" name="Content Placeholder 2" descr="Rectangle: Click to edit Master text styles&#10;Second level&#10;Third level&#10;Fourth level&#10;Fifth level">
            <a:extLst>
              <a:ext uri="{FF2B5EF4-FFF2-40B4-BE49-F238E27FC236}">
                <a16:creationId xmlns:a16="http://schemas.microsoft.com/office/drawing/2014/main" id="{6C94AD58-F149-460D-AAE6-938857A5290C}"/>
              </a:ext>
            </a:extLst>
          </p:cNvPr>
          <p:cNvSpPr>
            <a:spLocks noGrp="1"/>
          </p:cNvSpPr>
          <p:nvPr>
            <p:ph idx="1"/>
          </p:nvPr>
        </p:nvSpPr>
        <p:spPr>
          <a:xfrm>
            <a:off x="1053296" y="2266949"/>
            <a:ext cx="9336410" cy="4114800"/>
          </a:xfrm>
        </p:spPr>
        <p:txBody>
          <a:bodyPr/>
          <a:lstStyle/>
          <a:p>
            <a:pPr>
              <a:defRPr/>
            </a:pPr>
            <a:r>
              <a:rPr lang="es-AR" altLang="es-ES" sz="2800" dirty="0"/>
              <a:t>Propósito </a:t>
            </a:r>
          </a:p>
          <a:p>
            <a:pPr>
              <a:defRPr/>
            </a:pPr>
            <a:r>
              <a:rPr lang="es-AR" altLang="es-ES" sz="2800" dirty="0"/>
              <a:t>Elementos:  Como esta constituido.</a:t>
            </a:r>
          </a:p>
          <a:p>
            <a:pPr>
              <a:defRPr/>
            </a:pPr>
            <a:r>
              <a:rPr lang="es-AR" altLang="es-ES" sz="2800" dirty="0"/>
              <a:t>Interacción:  lugar y rol.</a:t>
            </a:r>
          </a:p>
          <a:p>
            <a:pPr>
              <a:defRPr/>
            </a:pPr>
            <a:r>
              <a:rPr lang="es-AR" altLang="es-ES" sz="2800" dirty="0"/>
              <a:t>Entorno / Limites / Medio Ambiente</a:t>
            </a:r>
          </a:p>
          <a:p>
            <a:pPr>
              <a:defRPr/>
            </a:pPr>
            <a:r>
              <a:rPr lang="es-AR" altLang="es-ES" sz="2800" dirty="0"/>
              <a:t>Homeostasia:   Organización interna. Equilibrio dinámico entre los procesos internos.</a:t>
            </a:r>
          </a:p>
          <a:p>
            <a:pPr>
              <a:defRPr/>
            </a:pPr>
            <a:r>
              <a:rPr lang="es-AR" altLang="es-ES" sz="2800" dirty="0"/>
              <a:t>Entropía:  Tendencia a desgastarse</a:t>
            </a:r>
            <a:r>
              <a:rPr lang="es-AR" altLang="es-ES" dirty="0"/>
              <a:t>.</a:t>
            </a:r>
          </a:p>
          <a:p>
            <a:pPr marL="0" indent="0">
              <a:buNone/>
              <a:defRPr/>
            </a:pPr>
            <a:endParaRPr lang="es-AR" alt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F18A747-AB1E-4495-8AC2-50BFB955F50C}"/>
              </a:ext>
            </a:extLst>
          </p:cNvPr>
          <p:cNvSpPr>
            <a:spLocks noGrp="1" noChangeArrowheads="1"/>
          </p:cNvSpPr>
          <p:nvPr>
            <p:ph type="title"/>
          </p:nvPr>
        </p:nvSpPr>
        <p:spPr>
          <a:xfrm>
            <a:off x="2209800" y="763629"/>
            <a:ext cx="7772400" cy="682625"/>
          </a:xfrm>
        </p:spPr>
        <p:txBody>
          <a:bodyPr/>
          <a:lstStyle/>
          <a:p>
            <a:pPr algn="ctr" eaLnBrk="1" hangingPunct="1"/>
            <a:r>
              <a:rPr lang="es-ES_tradnl" altLang="es-ES" sz="3200" dirty="0"/>
              <a:t>Distintas Definiciones de Sistemas</a:t>
            </a:r>
            <a:endParaRPr lang="es-ES" altLang="es-ES" sz="3200" dirty="0"/>
          </a:p>
        </p:txBody>
      </p:sp>
      <p:sp>
        <p:nvSpPr>
          <p:cNvPr id="29699" name="Rectangle 3" descr="Rectangle: Click to edit Master text styles&#10;Second level&#10;Third level&#10;Fourth level&#10;Fifth level">
            <a:extLst>
              <a:ext uri="{FF2B5EF4-FFF2-40B4-BE49-F238E27FC236}">
                <a16:creationId xmlns:a16="http://schemas.microsoft.com/office/drawing/2014/main" id="{AA58B6D3-F596-4511-82A5-6B0CF33761B9}"/>
              </a:ext>
            </a:extLst>
          </p:cNvPr>
          <p:cNvSpPr>
            <a:spLocks noGrp="1" noChangeArrowheads="1"/>
          </p:cNvSpPr>
          <p:nvPr>
            <p:ph type="body" idx="1"/>
          </p:nvPr>
        </p:nvSpPr>
        <p:spPr>
          <a:xfrm>
            <a:off x="752355" y="1939302"/>
            <a:ext cx="9848470" cy="4824412"/>
          </a:xfrm>
        </p:spPr>
        <p:txBody>
          <a:bodyPr>
            <a:normAutofit/>
          </a:bodyPr>
          <a:lstStyle/>
          <a:p>
            <a:pPr marL="609600" indent="-609600">
              <a:lnSpc>
                <a:spcPct val="80000"/>
              </a:lnSpc>
              <a:buFontTx/>
              <a:buChar char="•"/>
            </a:pPr>
            <a:r>
              <a:rPr lang="es-ES" altLang="es-ES" sz="2000" dirty="0"/>
              <a:t>Un grupo de elementos interdependientes o que interactúan regularmente formando un todo. Por ejemplo, un sistema numérico.</a:t>
            </a:r>
          </a:p>
          <a:p>
            <a:pPr marL="609600" indent="-609600">
              <a:lnSpc>
                <a:spcPct val="80000"/>
              </a:lnSpc>
              <a:buFontTx/>
              <a:buChar char="•"/>
            </a:pPr>
            <a:r>
              <a:rPr lang="es-ES" altLang="es-ES" sz="2000" dirty="0"/>
              <a:t>Un grupo de cuerpos que interactúan entre sí bajo las influencias de fuerzas relacionadas. Por ejemplo, el sistema gravitacional.</a:t>
            </a:r>
          </a:p>
          <a:p>
            <a:pPr marL="609600" indent="-609600">
              <a:lnSpc>
                <a:spcPct val="80000"/>
              </a:lnSpc>
              <a:buFontTx/>
              <a:buChar char="•"/>
            </a:pPr>
            <a:r>
              <a:rPr lang="es-ES" altLang="es-ES" sz="2000" dirty="0"/>
              <a:t>Una mezcla de substancias que tiendan al equilibrio. Por ejemplo, un sistema termodinámico. </a:t>
            </a:r>
          </a:p>
          <a:p>
            <a:pPr marL="609600" indent="-609600">
              <a:lnSpc>
                <a:spcPct val="80000"/>
              </a:lnSpc>
              <a:buFontTx/>
              <a:buChar char="•"/>
            </a:pPr>
            <a:r>
              <a:rPr lang="es-ES" altLang="es-ES" sz="2000" dirty="0"/>
              <a:t>Un grupo de fuerzas y objetos naturales. Por ejemplo, un sistema de ríos.</a:t>
            </a:r>
          </a:p>
          <a:p>
            <a:pPr marL="609600" indent="-609600">
              <a:lnSpc>
                <a:spcPct val="80000"/>
              </a:lnSpc>
              <a:buFontTx/>
              <a:buChar char="•"/>
            </a:pPr>
            <a:r>
              <a:rPr lang="es-ES" altLang="es-ES" sz="2000" dirty="0"/>
              <a:t>Un grupo de aparatos o una organización que forma una red para distribuir algo o para servir a un propósito común. Por ejemplo, una red telefónica, un sistema de calefacción, las autopistas.</a:t>
            </a:r>
          </a:p>
          <a:p>
            <a:pPr marL="609600" indent="-609600">
              <a:lnSpc>
                <a:spcPct val="80000"/>
              </a:lnSpc>
              <a:buFontTx/>
              <a:buChar char="•"/>
            </a:pPr>
            <a:r>
              <a:rPr lang="es-ES" altLang="es-ES" sz="2000" dirty="0"/>
              <a:t>Un grupo de órganos del cuerpo que juntos llevan a cabo una o más funciones vitales. Por ejemplo, el sistema digestivo, o el mismo cuerpo considerado como una unidad funcional.</a:t>
            </a:r>
          </a:p>
          <a:p>
            <a:pPr marL="609600" indent="-609600">
              <a:lnSpc>
                <a:spcPct val="80000"/>
              </a:lnSpc>
              <a:buFontTx/>
              <a:buChar char="•"/>
            </a:pPr>
            <a:r>
              <a:rPr lang="es-ES" altLang="es-ES" sz="2000" dirty="0"/>
              <a:t>Un juego organizado de doctrinas, ideas o principios con la intención de explicar el trabajo de un todo sistemático. Por ejemplo, el sistema newtoniano de la mecánica.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C68A7A7-8BF9-4DB8-971E-7CD86F785772}"/>
              </a:ext>
            </a:extLst>
          </p:cNvPr>
          <p:cNvSpPr>
            <a:spLocks noGrp="1" noChangeArrowheads="1"/>
          </p:cNvSpPr>
          <p:nvPr>
            <p:ph type="title"/>
          </p:nvPr>
        </p:nvSpPr>
        <p:spPr>
          <a:xfrm>
            <a:off x="2062956" y="813947"/>
            <a:ext cx="8066088" cy="827087"/>
          </a:xfrm>
        </p:spPr>
        <p:txBody>
          <a:bodyPr>
            <a:normAutofit fontScale="90000"/>
          </a:bodyPr>
          <a:lstStyle/>
          <a:p>
            <a:pPr algn="ctr" eaLnBrk="1" hangingPunct="1"/>
            <a:r>
              <a:rPr lang="es-ES_tradnl" altLang="es-ES" sz="3200" dirty="0"/>
              <a:t>Características generales de los sistemas/1</a:t>
            </a:r>
            <a:endParaRPr lang="es-ES" altLang="es-ES" sz="3200" dirty="0"/>
          </a:p>
        </p:txBody>
      </p:sp>
      <p:sp>
        <p:nvSpPr>
          <p:cNvPr id="30723" name="Rectangle 3" descr="Rectangle: Click to edit Master text styles&#10;Second level&#10;Third level&#10;Fourth level&#10;Fifth level">
            <a:extLst>
              <a:ext uri="{FF2B5EF4-FFF2-40B4-BE49-F238E27FC236}">
                <a16:creationId xmlns:a16="http://schemas.microsoft.com/office/drawing/2014/main" id="{3FDBC2BF-F2DA-4812-B2AF-740BA7FDC177}"/>
              </a:ext>
            </a:extLst>
          </p:cNvPr>
          <p:cNvSpPr>
            <a:spLocks noGrp="1" noChangeArrowheads="1"/>
          </p:cNvSpPr>
          <p:nvPr>
            <p:ph type="body" idx="1"/>
          </p:nvPr>
        </p:nvSpPr>
        <p:spPr>
          <a:xfrm>
            <a:off x="960699" y="2112923"/>
            <a:ext cx="9555866" cy="4462462"/>
          </a:xfrm>
        </p:spPr>
        <p:txBody>
          <a:bodyPr/>
          <a:lstStyle/>
          <a:p>
            <a:pPr algn="just" eaLnBrk="1" hangingPunct="1">
              <a:buFontTx/>
              <a:buChar char="•"/>
            </a:pPr>
            <a:r>
              <a:rPr lang="es-ES" altLang="es-ES" sz="2400" dirty="0"/>
              <a:t>Todos los sistemas tienen objetivos, estos propósitos son las metas o fines hacia los cuales pretende llegar. </a:t>
            </a:r>
          </a:p>
          <a:p>
            <a:pPr algn="just" eaLnBrk="1" hangingPunct="1">
              <a:buFontTx/>
              <a:buChar char="•"/>
            </a:pPr>
            <a:endParaRPr lang="es-ES" altLang="es-ES" sz="2400" dirty="0"/>
          </a:p>
          <a:p>
            <a:pPr algn="just" eaLnBrk="1" hangingPunct="1">
              <a:buFontTx/>
              <a:buChar char="•"/>
            </a:pPr>
            <a:r>
              <a:rPr lang="es-ES" altLang="es-ES" sz="2400" dirty="0"/>
              <a:t>El ambiente, en donde esta inmerso el sistema, es todo lo que está fuera de él; engloba lo que está fuera del control del sistema. </a:t>
            </a:r>
          </a:p>
          <a:p>
            <a:pPr algn="just" eaLnBrk="1" hangingPunct="1">
              <a:buFontTx/>
              <a:buChar char="•"/>
            </a:pPr>
            <a:endParaRPr lang="es-ES" altLang="es-ES" sz="2400" dirty="0"/>
          </a:p>
          <a:p>
            <a:pPr algn="just" eaLnBrk="1" hangingPunct="1">
              <a:buFontTx/>
              <a:buChar char="•"/>
            </a:pPr>
            <a:r>
              <a:rPr lang="es-ES" altLang="es-ES" sz="2400" dirty="0"/>
              <a:t>El ambiente actúa sobre el sistema cuando le  provee insumos y cuando recibe de él sus salidas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9597B28-2046-46CD-A1CE-97E4AD142C4E}"/>
              </a:ext>
            </a:extLst>
          </p:cNvPr>
          <p:cNvSpPr>
            <a:spLocks noGrp="1" noChangeArrowheads="1"/>
          </p:cNvSpPr>
          <p:nvPr>
            <p:ph type="title"/>
          </p:nvPr>
        </p:nvSpPr>
        <p:spPr>
          <a:xfrm>
            <a:off x="2330370" y="1099294"/>
            <a:ext cx="7994650" cy="539750"/>
          </a:xfrm>
        </p:spPr>
        <p:txBody>
          <a:bodyPr>
            <a:normAutofit fontScale="90000"/>
          </a:bodyPr>
          <a:lstStyle/>
          <a:p>
            <a:pPr algn="ctr" eaLnBrk="1" hangingPunct="1"/>
            <a:r>
              <a:rPr lang="es-ES_tradnl" altLang="es-ES" sz="3200" dirty="0"/>
              <a:t>Características generales de los sistemas/2</a:t>
            </a:r>
            <a:endParaRPr lang="es-ES" altLang="es-ES" sz="3200" dirty="0"/>
          </a:p>
        </p:txBody>
      </p:sp>
      <p:sp>
        <p:nvSpPr>
          <p:cNvPr id="32771" name="Rectangle 3" descr="Rectangle: Click to edit Master text styles&#10;Second level&#10;Third level&#10;Fourth level&#10;Fifth level">
            <a:extLst>
              <a:ext uri="{FF2B5EF4-FFF2-40B4-BE49-F238E27FC236}">
                <a16:creationId xmlns:a16="http://schemas.microsoft.com/office/drawing/2014/main" id="{33B7B537-1728-42EC-8B19-1D1634F04F93}"/>
              </a:ext>
            </a:extLst>
          </p:cNvPr>
          <p:cNvSpPr>
            <a:spLocks noGrp="1" noChangeArrowheads="1"/>
          </p:cNvSpPr>
          <p:nvPr>
            <p:ph type="body" idx="1"/>
          </p:nvPr>
        </p:nvSpPr>
        <p:spPr/>
        <p:txBody>
          <a:bodyPr/>
          <a:lstStyle/>
          <a:p>
            <a:pPr marL="609600" indent="-609600" algn="just">
              <a:lnSpc>
                <a:spcPct val="80000"/>
              </a:lnSpc>
              <a:buFontTx/>
              <a:buChar char="•"/>
            </a:pPr>
            <a:r>
              <a:rPr lang="es-ES" altLang="es-ES" sz="2400" dirty="0"/>
              <a:t>Los sistemas tienen límites que los separan de su medio ambiente. </a:t>
            </a:r>
          </a:p>
          <a:p>
            <a:pPr marL="609600" indent="-609600" algn="just">
              <a:lnSpc>
                <a:spcPct val="80000"/>
              </a:lnSpc>
              <a:buFontTx/>
              <a:buChar char="•"/>
            </a:pPr>
            <a:endParaRPr lang="es-ES" altLang="es-ES" sz="2400" dirty="0"/>
          </a:p>
          <a:p>
            <a:pPr marL="609600" indent="-609600" algn="just">
              <a:lnSpc>
                <a:spcPct val="80000"/>
              </a:lnSpc>
              <a:buFontTx/>
              <a:buChar char="•"/>
            </a:pPr>
            <a:r>
              <a:rPr lang="es-ES" altLang="es-ES" sz="2400" dirty="0"/>
              <a:t>El concepto de frontera ayuda a entender la distinción entre sistema abierto y cerrado. </a:t>
            </a:r>
          </a:p>
          <a:p>
            <a:pPr marL="609600" indent="-609600" algn="just">
              <a:lnSpc>
                <a:spcPct val="80000"/>
              </a:lnSpc>
              <a:buFontTx/>
              <a:buChar char="•"/>
            </a:pPr>
            <a:endParaRPr lang="es-ES" altLang="es-ES" sz="2400" dirty="0"/>
          </a:p>
          <a:p>
            <a:pPr marL="609600" indent="-609600" algn="just">
              <a:lnSpc>
                <a:spcPct val="80000"/>
              </a:lnSpc>
              <a:buFontTx/>
              <a:buChar char="•"/>
            </a:pPr>
            <a:r>
              <a:rPr lang="es-ES" altLang="es-ES" sz="2400" dirty="0"/>
              <a:t>Los límites se definen con relativa facilidad en los sistemas naturales y físicos, pero son muy difíciles  de delinear en los sistemas sociales, tales como los organizacionales.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01090AA-067E-4564-A47E-362B1AE9A238}"/>
              </a:ext>
            </a:extLst>
          </p:cNvPr>
          <p:cNvSpPr>
            <a:spLocks noGrp="1" noChangeArrowheads="1"/>
          </p:cNvSpPr>
          <p:nvPr>
            <p:ph type="title"/>
          </p:nvPr>
        </p:nvSpPr>
        <p:spPr>
          <a:xfrm>
            <a:off x="2122025" y="800140"/>
            <a:ext cx="7772400" cy="827088"/>
          </a:xfrm>
        </p:spPr>
        <p:txBody>
          <a:bodyPr>
            <a:normAutofit fontScale="90000"/>
          </a:bodyPr>
          <a:lstStyle/>
          <a:p>
            <a:pPr algn="ctr" eaLnBrk="1" hangingPunct="1"/>
            <a:r>
              <a:rPr lang="es-ES_tradnl" altLang="es-ES" sz="3200" dirty="0"/>
              <a:t>Teoría general de sistemas/1</a:t>
            </a:r>
            <a:br>
              <a:rPr lang="es-ES_tradnl" altLang="es-ES" sz="3200" dirty="0"/>
            </a:br>
            <a:r>
              <a:rPr lang="es-ES_tradnl" altLang="es-ES" sz="2400" dirty="0"/>
              <a:t>conceptos básicos</a:t>
            </a:r>
            <a:endParaRPr lang="es-ES" altLang="es-ES" sz="2400" dirty="0"/>
          </a:p>
        </p:txBody>
      </p:sp>
      <p:sp>
        <p:nvSpPr>
          <p:cNvPr id="34819" name="Rectangle 3" descr="Rectangle: Click to edit Master text styles&#10;Second level&#10;Third level&#10;Fourth level&#10;Fifth level">
            <a:extLst>
              <a:ext uri="{FF2B5EF4-FFF2-40B4-BE49-F238E27FC236}">
                <a16:creationId xmlns:a16="http://schemas.microsoft.com/office/drawing/2014/main" id="{861852E9-FF02-407D-B857-AEEA42C660A2}"/>
              </a:ext>
            </a:extLst>
          </p:cNvPr>
          <p:cNvSpPr>
            <a:spLocks noGrp="1" noChangeArrowheads="1"/>
          </p:cNvSpPr>
          <p:nvPr>
            <p:ph type="body" idx="1"/>
          </p:nvPr>
        </p:nvSpPr>
        <p:spPr/>
        <p:txBody>
          <a:bodyPr/>
          <a:lstStyle/>
          <a:p>
            <a:pPr algn="just" eaLnBrk="1" hangingPunct="1">
              <a:buFontTx/>
              <a:buChar char="•"/>
            </a:pPr>
            <a:r>
              <a:rPr lang="es-ES" altLang="es-ES" sz="2400"/>
              <a:t>La teoría general de sistemas es una forma sistemática de aproximación y representación de la realidad. </a:t>
            </a:r>
          </a:p>
          <a:p>
            <a:pPr algn="just" eaLnBrk="1" hangingPunct="1">
              <a:buFontTx/>
              <a:buChar char="•"/>
            </a:pPr>
            <a:endParaRPr lang="es-ES" altLang="es-ES" sz="2400"/>
          </a:p>
          <a:p>
            <a:pPr algn="just" eaLnBrk="1" hangingPunct="1">
              <a:buFontTx/>
              <a:buChar char="•"/>
            </a:pPr>
            <a:r>
              <a:rPr lang="es-ES" altLang="es-ES" sz="2400"/>
              <a:t>Cuando se hace  referencias  a los sistemas  se piensa en una totalidad cuyas propiedades no son atribuibles a la simple suma de las propiedades de sus partes o componentes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934AAB-D12B-4504-B30E-FCBB82E7A367}"/>
              </a:ext>
            </a:extLst>
          </p:cNvPr>
          <p:cNvSpPr>
            <a:spLocks noGrp="1" noChangeArrowheads="1"/>
          </p:cNvSpPr>
          <p:nvPr>
            <p:ph type="title"/>
          </p:nvPr>
        </p:nvSpPr>
        <p:spPr/>
        <p:txBody>
          <a:bodyPr/>
          <a:lstStyle/>
          <a:p>
            <a:pPr algn="ctr" eaLnBrk="1" hangingPunct="1"/>
            <a:r>
              <a:rPr lang="es-ES_tradnl" altLang="es-ES" sz="3200"/>
              <a:t>Teoría general de sistemas/2</a:t>
            </a:r>
            <a:br>
              <a:rPr lang="es-ES_tradnl" altLang="es-ES" sz="3200"/>
            </a:br>
            <a:r>
              <a:rPr lang="es-ES_tradnl" altLang="es-ES" sz="2400"/>
              <a:t>conceptos básicos</a:t>
            </a:r>
            <a:endParaRPr lang="es-ES" altLang="es-ES" sz="2400"/>
          </a:p>
        </p:txBody>
      </p:sp>
      <p:sp>
        <p:nvSpPr>
          <p:cNvPr id="35843" name="Rectangle 3" descr="Rectangle: Click to edit Master text styles&#10;Second level&#10;Third level&#10;Fourth level&#10;Fifth level">
            <a:extLst>
              <a:ext uri="{FF2B5EF4-FFF2-40B4-BE49-F238E27FC236}">
                <a16:creationId xmlns:a16="http://schemas.microsoft.com/office/drawing/2014/main" id="{E76FBA26-C7EF-4820-A019-4488B2F11909}"/>
              </a:ext>
            </a:extLst>
          </p:cNvPr>
          <p:cNvSpPr>
            <a:spLocks noGrp="1" noChangeArrowheads="1"/>
          </p:cNvSpPr>
          <p:nvPr>
            <p:ph type="body" idx="1"/>
          </p:nvPr>
        </p:nvSpPr>
        <p:spPr>
          <a:xfrm>
            <a:off x="720089" y="2689782"/>
            <a:ext cx="11029615" cy="3678303"/>
          </a:xfrm>
        </p:spPr>
        <p:txBody>
          <a:bodyPr/>
          <a:lstStyle/>
          <a:p>
            <a:pPr algn="just" eaLnBrk="1" hangingPunct="1">
              <a:lnSpc>
                <a:spcPct val="80000"/>
              </a:lnSpc>
              <a:buFont typeface="Wingdings" panose="05000000000000000000" pitchFamily="2" charset="2"/>
              <a:buNone/>
            </a:pPr>
            <a:r>
              <a:rPr lang="es-ES" altLang="es-ES" sz="2000" b="1" dirty="0"/>
              <a:t>ADAPTABILIDAD</a:t>
            </a:r>
            <a:r>
              <a:rPr lang="es-ES" altLang="es-ES" sz="2000" dirty="0"/>
              <a:t>: es la propiedad que tienen los sistemas de aprender y modificar alguna característica de acuerdo a las modificaciones que sufre el contexto </a:t>
            </a:r>
          </a:p>
          <a:p>
            <a:pPr algn="just" eaLnBrk="1" hangingPunct="1">
              <a:lnSpc>
                <a:spcPct val="80000"/>
              </a:lnSpc>
              <a:buFont typeface="Wingdings" panose="05000000000000000000" pitchFamily="2" charset="2"/>
              <a:buNone/>
            </a:pPr>
            <a:endParaRPr lang="es-ES" altLang="es-ES" sz="2000" dirty="0"/>
          </a:p>
          <a:p>
            <a:pPr algn="just" eaLnBrk="1" hangingPunct="1">
              <a:lnSpc>
                <a:spcPct val="80000"/>
              </a:lnSpc>
              <a:buFont typeface="Wingdings" panose="05000000000000000000" pitchFamily="2" charset="2"/>
              <a:buNone/>
            </a:pPr>
            <a:r>
              <a:rPr lang="es-ES" altLang="es-ES" sz="2000" b="1" dirty="0"/>
              <a:t>CONCEPTO DE CAJA NEGRA</a:t>
            </a:r>
            <a:r>
              <a:rPr lang="es-ES" altLang="es-ES" sz="2000" dirty="0"/>
              <a:t>: se utiliza para representar a los sistemas cuando no se sabe, o no  interesa en ese momento, qué elementos lo componen, pero sí se sabe que a determinadas entradas corresponden determinadas salidas</a:t>
            </a:r>
          </a:p>
          <a:p>
            <a:pPr algn="just" eaLnBrk="1" hangingPunct="1">
              <a:lnSpc>
                <a:spcPct val="80000"/>
              </a:lnSpc>
              <a:buFont typeface="Wingdings" panose="05000000000000000000" pitchFamily="2" charset="2"/>
              <a:buNone/>
            </a:pPr>
            <a:endParaRPr lang="es-ES" altLang="es-ES" sz="2000" b="1" dirty="0"/>
          </a:p>
          <a:p>
            <a:pPr algn="just" eaLnBrk="1" hangingPunct="1">
              <a:lnSpc>
                <a:spcPct val="80000"/>
              </a:lnSpc>
              <a:buFont typeface="Wingdings" panose="05000000000000000000" pitchFamily="2" charset="2"/>
              <a:buNone/>
            </a:pPr>
            <a:r>
              <a:rPr lang="es-ES" altLang="es-ES" sz="2000" b="1" dirty="0"/>
              <a:t>MANTENIBILIDAD: </a:t>
            </a:r>
            <a:r>
              <a:rPr lang="es-ES" altLang="es-ES" sz="2000" dirty="0"/>
              <a:t>propiedad que tiene un sistema de permanecer constantemente en funcionamiento </a:t>
            </a:r>
          </a:p>
          <a:p>
            <a:pPr eaLnBrk="1" hangingPunct="1">
              <a:lnSpc>
                <a:spcPct val="80000"/>
              </a:lnSpc>
              <a:buFont typeface="Wingdings" panose="05000000000000000000" pitchFamily="2" charset="2"/>
              <a:buNone/>
            </a:pPr>
            <a:endParaRPr lang="es-ES" altLang="es-ES" sz="2000" dirty="0"/>
          </a:p>
          <a:p>
            <a:pPr eaLnBrk="1" hangingPunct="1">
              <a:lnSpc>
                <a:spcPct val="80000"/>
              </a:lnSpc>
              <a:buFont typeface="Wingdings" panose="05000000000000000000" pitchFamily="2" charset="2"/>
              <a:buNone/>
            </a:pPr>
            <a:endParaRPr lang="es-ES" altLang="es-ES" sz="2000" dirty="0"/>
          </a:p>
          <a:p>
            <a:pPr eaLnBrk="1" hangingPunct="1">
              <a:lnSpc>
                <a:spcPct val="80000"/>
              </a:lnSpc>
              <a:buFont typeface="Wingdings" panose="05000000000000000000" pitchFamily="2" charset="2"/>
              <a:buNone/>
            </a:pPr>
            <a:endParaRPr lang="es-ES" altLang="es-E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924ECBC-67F9-4071-8449-B602593138AC}"/>
              </a:ext>
            </a:extLst>
          </p:cNvPr>
          <p:cNvSpPr>
            <a:spLocks noGrp="1" noChangeArrowheads="1"/>
          </p:cNvSpPr>
          <p:nvPr>
            <p:ph type="title"/>
          </p:nvPr>
        </p:nvSpPr>
        <p:spPr/>
        <p:txBody>
          <a:bodyPr/>
          <a:lstStyle/>
          <a:p>
            <a:pPr algn="ctr" eaLnBrk="1" hangingPunct="1"/>
            <a:r>
              <a:rPr lang="es-ES_tradnl" altLang="es-ES" sz="3200"/>
              <a:t>Teoría general de sistemas/3</a:t>
            </a:r>
            <a:br>
              <a:rPr lang="es-ES_tradnl" altLang="es-ES" sz="3200"/>
            </a:br>
            <a:r>
              <a:rPr lang="es-ES_tradnl" altLang="es-ES" sz="2400"/>
              <a:t>conceptos básicos</a:t>
            </a:r>
            <a:endParaRPr lang="es-ES" altLang="es-ES" sz="2400"/>
          </a:p>
        </p:txBody>
      </p:sp>
      <p:sp>
        <p:nvSpPr>
          <p:cNvPr id="37891" name="Rectangle 3" descr="Rectangle: Click to edit Master text styles&#10;Second level&#10;Third level&#10;Fourth level&#10;Fifth level">
            <a:extLst>
              <a:ext uri="{FF2B5EF4-FFF2-40B4-BE49-F238E27FC236}">
                <a16:creationId xmlns:a16="http://schemas.microsoft.com/office/drawing/2014/main" id="{614766AE-172B-404D-9AEB-54E6F400EDBF}"/>
              </a:ext>
            </a:extLst>
          </p:cNvPr>
          <p:cNvSpPr>
            <a:spLocks noGrp="1" noChangeArrowheads="1"/>
          </p:cNvSpPr>
          <p:nvPr>
            <p:ph type="body" idx="1"/>
          </p:nvPr>
        </p:nvSpPr>
        <p:spPr>
          <a:xfrm>
            <a:off x="581193" y="2477541"/>
            <a:ext cx="11029615" cy="3678303"/>
          </a:xfrm>
        </p:spPr>
        <p:txBody>
          <a:bodyPr/>
          <a:lstStyle/>
          <a:p>
            <a:pPr algn="just" eaLnBrk="1" hangingPunct="1">
              <a:lnSpc>
                <a:spcPct val="80000"/>
              </a:lnSpc>
              <a:buFont typeface="Wingdings" panose="05000000000000000000" pitchFamily="2" charset="2"/>
              <a:buNone/>
            </a:pPr>
            <a:r>
              <a:rPr lang="es-ES" altLang="es-ES" sz="2000" b="1" dirty="0"/>
              <a:t>ENTRADAS: </a:t>
            </a:r>
            <a:r>
              <a:rPr lang="es-ES" altLang="es-ES" sz="2000" dirty="0"/>
              <a:t>las entradas son los ingresos al sistema, estos  pueden ser recursos materiales, humanos o información. </a:t>
            </a:r>
          </a:p>
          <a:p>
            <a:pPr algn="just" eaLnBrk="1" hangingPunct="1">
              <a:lnSpc>
                <a:spcPct val="80000"/>
              </a:lnSpc>
              <a:buFont typeface="Wingdings" panose="05000000000000000000" pitchFamily="2" charset="2"/>
              <a:buNone/>
            </a:pPr>
            <a:endParaRPr lang="es-ES_tradnl" altLang="es-ES" sz="2000" dirty="0"/>
          </a:p>
          <a:p>
            <a:pPr algn="just" eaLnBrk="1" hangingPunct="1">
              <a:lnSpc>
                <a:spcPct val="80000"/>
              </a:lnSpc>
              <a:buFont typeface="Wingdings" panose="05000000000000000000" pitchFamily="2" charset="2"/>
              <a:buNone/>
            </a:pPr>
            <a:r>
              <a:rPr lang="es-ES" altLang="es-ES" sz="2000" b="1" dirty="0"/>
              <a:t>PROCESO: </a:t>
            </a:r>
            <a:r>
              <a:rPr lang="es-ES" altLang="es-ES" sz="2000" dirty="0"/>
              <a:t>transforma una entrada en salida</a:t>
            </a:r>
          </a:p>
          <a:p>
            <a:pPr algn="just" eaLnBrk="1" hangingPunct="1">
              <a:lnSpc>
                <a:spcPct val="80000"/>
              </a:lnSpc>
              <a:buFont typeface="Wingdings" panose="05000000000000000000" pitchFamily="2" charset="2"/>
              <a:buNone/>
            </a:pPr>
            <a:endParaRPr lang="es-ES" altLang="es-ES" sz="2000" b="1" dirty="0"/>
          </a:p>
          <a:p>
            <a:pPr algn="just" eaLnBrk="1" hangingPunct="1">
              <a:lnSpc>
                <a:spcPct val="80000"/>
              </a:lnSpc>
              <a:buFont typeface="Wingdings" panose="05000000000000000000" pitchFamily="2" charset="2"/>
              <a:buNone/>
            </a:pPr>
            <a:r>
              <a:rPr lang="es-ES" altLang="es-ES" sz="2000" b="1" dirty="0"/>
              <a:t>SALIDAS: </a:t>
            </a:r>
            <a:r>
              <a:rPr lang="es-ES" altLang="es-ES" sz="2000" dirty="0"/>
              <a:t>Las salidas de los sistemas son los resultados que se obtienen de procesar las entradas </a:t>
            </a:r>
          </a:p>
          <a:p>
            <a:pPr algn="just" eaLnBrk="1" hangingPunct="1">
              <a:lnSpc>
                <a:spcPct val="80000"/>
              </a:lnSpc>
              <a:buFont typeface="Wingdings" panose="05000000000000000000" pitchFamily="2" charset="2"/>
              <a:buNone/>
            </a:pPr>
            <a:endParaRPr lang="es-ES_tradnl" altLang="es-ES" sz="2000" dirty="0"/>
          </a:p>
          <a:p>
            <a:pPr algn="just" eaLnBrk="1" hangingPunct="1">
              <a:lnSpc>
                <a:spcPct val="80000"/>
              </a:lnSpc>
              <a:buFont typeface="Wingdings" panose="05000000000000000000" pitchFamily="2" charset="2"/>
              <a:buNone/>
            </a:pPr>
            <a:r>
              <a:rPr lang="es-ES" altLang="es-ES" sz="2000" b="1" dirty="0"/>
              <a:t>ALIMENTACIÓN DELANTERA </a:t>
            </a:r>
            <a:r>
              <a:rPr lang="es-ES" altLang="es-ES" sz="2000" dirty="0"/>
              <a:t>es una forma de control de los sistemas, donde dicho control se realiza a la entrada del mismo </a:t>
            </a:r>
          </a:p>
          <a:p>
            <a:pPr eaLnBrk="1" hangingPunct="1">
              <a:lnSpc>
                <a:spcPct val="80000"/>
              </a:lnSpc>
              <a:buFont typeface="Wingdings" panose="05000000000000000000" pitchFamily="2" charset="2"/>
              <a:buNone/>
            </a:pPr>
            <a:endParaRPr lang="es-ES_tradnl" altLang="es-E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28CB26A-9E14-455A-8FDD-24E9BEE47F5F}"/>
              </a:ext>
            </a:extLst>
          </p:cNvPr>
          <p:cNvSpPr>
            <a:spLocks noGrp="1" noChangeArrowheads="1"/>
          </p:cNvSpPr>
          <p:nvPr>
            <p:ph type="title"/>
          </p:nvPr>
        </p:nvSpPr>
        <p:spPr/>
        <p:txBody>
          <a:bodyPr/>
          <a:lstStyle/>
          <a:p>
            <a:pPr algn="ctr" eaLnBrk="1" hangingPunct="1"/>
            <a:r>
              <a:rPr lang="es-ES_tradnl" altLang="es-ES" sz="3200"/>
              <a:t>Teoría general de sistemas/4</a:t>
            </a:r>
            <a:br>
              <a:rPr lang="es-ES_tradnl" altLang="es-ES" sz="3200"/>
            </a:br>
            <a:r>
              <a:rPr lang="es-ES_tradnl" altLang="es-ES" sz="2400"/>
              <a:t>conceptos básicos</a:t>
            </a:r>
            <a:endParaRPr lang="es-ES" altLang="es-ES" sz="2400"/>
          </a:p>
        </p:txBody>
      </p:sp>
      <p:sp>
        <p:nvSpPr>
          <p:cNvPr id="39939" name="Rectangle 3" descr="Rectangle: Click to edit Master text styles&#10;Second level&#10;Third level&#10;Fourth level&#10;Fifth level">
            <a:extLst>
              <a:ext uri="{FF2B5EF4-FFF2-40B4-BE49-F238E27FC236}">
                <a16:creationId xmlns:a16="http://schemas.microsoft.com/office/drawing/2014/main" id="{575BC4E9-EFEF-4984-94A3-EDF3F0112ED7}"/>
              </a:ext>
            </a:extLst>
          </p:cNvPr>
          <p:cNvSpPr>
            <a:spLocks noGrp="1" noChangeArrowheads="1"/>
          </p:cNvSpPr>
          <p:nvPr>
            <p:ph type="body" idx="1"/>
          </p:nvPr>
        </p:nvSpPr>
        <p:spPr>
          <a:xfrm>
            <a:off x="1180618" y="2298119"/>
            <a:ext cx="9428544" cy="4103687"/>
          </a:xfrm>
        </p:spPr>
        <p:txBody>
          <a:bodyPr>
            <a:normAutofit/>
          </a:bodyPr>
          <a:lstStyle/>
          <a:p>
            <a:pPr algn="just" eaLnBrk="1" hangingPunct="1">
              <a:lnSpc>
                <a:spcPct val="80000"/>
              </a:lnSpc>
              <a:buFont typeface="Wingdings" panose="05000000000000000000" pitchFamily="2" charset="2"/>
              <a:buNone/>
            </a:pPr>
            <a:endParaRPr lang="es-ES" altLang="es-ES" dirty="0"/>
          </a:p>
          <a:p>
            <a:pPr algn="just" eaLnBrk="1" hangingPunct="1">
              <a:lnSpc>
                <a:spcPct val="80000"/>
              </a:lnSpc>
              <a:buFont typeface="Wingdings" panose="05000000000000000000" pitchFamily="2" charset="2"/>
              <a:buNone/>
            </a:pPr>
            <a:r>
              <a:rPr lang="es-ES" altLang="es-ES" sz="2000" b="1" dirty="0"/>
              <a:t>SISTEMAS ABIERTOS: </a:t>
            </a:r>
            <a:r>
              <a:rPr lang="es-ES" altLang="es-ES" sz="2000" dirty="0"/>
              <a:t>son aquellos que se vinculan con el medio ambiente</a:t>
            </a:r>
          </a:p>
          <a:p>
            <a:pPr algn="just" eaLnBrk="1" hangingPunct="1">
              <a:lnSpc>
                <a:spcPct val="80000"/>
              </a:lnSpc>
              <a:buFont typeface="Wingdings" panose="05000000000000000000" pitchFamily="2" charset="2"/>
              <a:buNone/>
            </a:pPr>
            <a:endParaRPr lang="es-ES" altLang="es-ES" sz="2000" b="1" dirty="0"/>
          </a:p>
          <a:p>
            <a:pPr algn="just" eaLnBrk="1" hangingPunct="1">
              <a:lnSpc>
                <a:spcPct val="80000"/>
              </a:lnSpc>
              <a:buFont typeface="Wingdings" panose="05000000000000000000" pitchFamily="2" charset="2"/>
              <a:buNone/>
            </a:pPr>
            <a:r>
              <a:rPr lang="es-ES" altLang="es-ES" sz="2000" b="1" dirty="0"/>
              <a:t>SISTEMAS CERRADOS: </a:t>
            </a:r>
            <a:r>
              <a:rPr lang="es-ES" altLang="es-ES" sz="2000" dirty="0"/>
              <a:t>son aquellos que no interactúan con el medio ambiente</a:t>
            </a:r>
          </a:p>
          <a:p>
            <a:pPr algn="just" eaLnBrk="1" hangingPunct="1">
              <a:lnSpc>
                <a:spcPct val="80000"/>
              </a:lnSpc>
              <a:buFont typeface="Wingdings" panose="05000000000000000000" pitchFamily="2" charset="2"/>
              <a:buNone/>
            </a:pPr>
            <a:endParaRPr lang="es-ES_tradnl" altLang="es-ES" sz="2000" b="1" dirty="0"/>
          </a:p>
          <a:p>
            <a:pPr algn="just" eaLnBrk="1" hangingPunct="1">
              <a:lnSpc>
                <a:spcPct val="80000"/>
              </a:lnSpc>
              <a:buFont typeface="Wingdings" panose="05000000000000000000" pitchFamily="2" charset="2"/>
              <a:buNone/>
            </a:pPr>
            <a:r>
              <a:rPr lang="es-ES" altLang="es-ES" sz="2000" b="1" dirty="0"/>
              <a:t>FRONTERA</a:t>
            </a:r>
            <a:r>
              <a:rPr lang="es-ES" altLang="es-ES" sz="2000" dirty="0"/>
              <a:t>: línea que separa al sistema de su entorno y que define lo que le pertenece y lo que queda fuera de él. </a:t>
            </a:r>
          </a:p>
          <a:p>
            <a:pPr algn="just" eaLnBrk="1" hangingPunct="1">
              <a:lnSpc>
                <a:spcPct val="80000"/>
              </a:lnSpc>
              <a:buFont typeface="Wingdings" panose="05000000000000000000" pitchFamily="2" charset="2"/>
              <a:buNone/>
            </a:pPr>
            <a:endParaRPr lang="es-ES" altLang="es-ES" sz="2000" b="1" dirty="0"/>
          </a:p>
          <a:p>
            <a:pPr algn="just" eaLnBrk="1" hangingPunct="1">
              <a:lnSpc>
                <a:spcPct val="80000"/>
              </a:lnSpc>
              <a:buFont typeface="Wingdings" panose="05000000000000000000" pitchFamily="2" charset="2"/>
              <a:buNone/>
            </a:pPr>
            <a:r>
              <a:rPr lang="es-ES" altLang="es-ES" sz="2000" b="1" dirty="0"/>
              <a:t>SUBSISTEMAS: </a:t>
            </a:r>
            <a:r>
              <a:rPr lang="es-ES" altLang="es-ES" sz="2000" dirty="0"/>
              <a:t>conjunto de elementos y relaciones que responden a estructuras y funciones que están especializadas dentro de un sistema mayor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6910" y="1245957"/>
            <a:ext cx="8298516" cy="1261884"/>
          </a:xfrm>
          <a:prstGeom prst="rect">
            <a:avLst/>
          </a:prstGeom>
          <a:noFill/>
        </p:spPr>
        <p:txBody>
          <a:bodyPr wrap="square" rtlCol="0">
            <a:spAutoFit/>
          </a:bodyPr>
          <a:lstStyle/>
          <a:p>
            <a:r>
              <a:rPr lang="es-AR" sz="4000" b="1" dirty="0">
                <a:solidFill>
                  <a:schemeClr val="bg1"/>
                </a:solidFill>
                <a:latin typeface="Calibri" panose="020F0502020204030204" pitchFamily="34" charset="0"/>
              </a:rPr>
              <a:t>Sistemas de Información</a:t>
            </a:r>
            <a:endParaRPr lang="es-AR" sz="4000" dirty="0">
              <a:solidFill>
                <a:schemeClr val="bg1"/>
              </a:solidFill>
              <a:latin typeface="Calibri" panose="020F0502020204030204" pitchFamily="34" charset="0"/>
            </a:endParaRPr>
          </a:p>
          <a:p>
            <a:endParaRPr lang="es-AR" b="1" dirty="0">
              <a:solidFill>
                <a:schemeClr val="bg1"/>
              </a:solidFill>
            </a:endParaRPr>
          </a:p>
          <a:p>
            <a:endParaRPr lang="es-AR" dirty="0"/>
          </a:p>
        </p:txBody>
      </p:sp>
      <p:sp>
        <p:nvSpPr>
          <p:cNvPr id="3" name="CuadroTexto 2"/>
          <p:cNvSpPr txBox="1"/>
          <p:nvPr/>
        </p:nvSpPr>
        <p:spPr>
          <a:xfrm>
            <a:off x="816910" y="2046176"/>
            <a:ext cx="8269940" cy="461665"/>
          </a:xfrm>
          <a:prstGeom prst="rect">
            <a:avLst/>
          </a:prstGeom>
          <a:noFill/>
        </p:spPr>
        <p:txBody>
          <a:bodyPr wrap="square" rtlCol="0">
            <a:spAutoFit/>
          </a:bodyPr>
          <a:lstStyle/>
          <a:p>
            <a:r>
              <a:rPr lang="es-AR" sz="2400" b="1" dirty="0">
                <a:solidFill>
                  <a:schemeClr val="bg1"/>
                </a:solidFill>
                <a:latin typeface="Calibri" panose="020F0502020204030204" pitchFamily="34" charset="0"/>
              </a:rPr>
              <a:t>Unidad 2</a:t>
            </a:r>
            <a:endParaRPr lang="es-AR" sz="2400" dirty="0">
              <a:solidFill>
                <a:schemeClr val="bg1"/>
              </a:solidFill>
              <a:latin typeface="Calibri" panose="020F0502020204030204" pitchFamily="34" charset="0"/>
            </a:endParaRPr>
          </a:p>
        </p:txBody>
      </p:sp>
      <p:sp>
        <p:nvSpPr>
          <p:cNvPr id="4" name="Marcador de contenido 2">
            <a:extLst>
              <a:ext uri="{FF2B5EF4-FFF2-40B4-BE49-F238E27FC236}">
                <a16:creationId xmlns:a16="http://schemas.microsoft.com/office/drawing/2014/main" id="{A769FCEE-8D02-4FCB-89B9-958297B613B3}"/>
              </a:ext>
            </a:extLst>
          </p:cNvPr>
          <p:cNvSpPr txBox="1">
            <a:spLocks/>
          </p:cNvSpPr>
          <p:nvPr/>
        </p:nvSpPr>
        <p:spPr>
          <a:xfrm>
            <a:off x="1396155" y="3191610"/>
            <a:ext cx="9562358" cy="2793554"/>
          </a:xfrm>
          <a:prstGeom prst="rect">
            <a:avLst/>
          </a:prstGeom>
        </p:spPr>
        <p:txBody>
          <a:bodyPr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AR" b="1" dirty="0">
                <a:solidFill>
                  <a:schemeClr val="accent3">
                    <a:lumMod val="75000"/>
                  </a:schemeClr>
                </a:solidFill>
                <a:latin typeface="Calibri" panose="020F0502020204030204" pitchFamily="34" charset="0"/>
              </a:rPr>
              <a:t>HABILIDADES Y COMPETENCIAS QUE DESARROLLA LA ASIGNATURA</a:t>
            </a:r>
          </a:p>
          <a:p>
            <a:pPr lvl="1"/>
            <a:r>
              <a:rPr lang="es-AR" dirty="0"/>
              <a:t>Analizar un sistema de información para identificar sus diferentes características utilizando la clasificación establecida.</a:t>
            </a:r>
            <a:endParaRPr lang="es-AR" sz="1800" dirty="0">
              <a:solidFill>
                <a:schemeClr val="tx1"/>
              </a:solidFill>
              <a:latin typeface="Calibri" panose="020F0502020204030204" pitchFamily="34" charset="0"/>
            </a:endParaRPr>
          </a:p>
        </p:txBody>
      </p:sp>
      <p:sp>
        <p:nvSpPr>
          <p:cNvPr id="5" name="CuadroTexto 4">
            <a:extLst>
              <a:ext uri="{FF2B5EF4-FFF2-40B4-BE49-F238E27FC236}">
                <a16:creationId xmlns:a16="http://schemas.microsoft.com/office/drawing/2014/main" id="{0C5D5EF4-E81A-4A6D-A7BF-C08C4BC8630A}"/>
              </a:ext>
            </a:extLst>
          </p:cNvPr>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a:t>
            </a:r>
          </a:p>
          <a:p>
            <a:pPr algn="r"/>
            <a:endParaRPr lang="es-AR" b="1" dirty="0">
              <a:solidFill>
                <a:schemeClr val="bg1"/>
              </a:solidFill>
            </a:endParaRPr>
          </a:p>
          <a:p>
            <a:pPr algn="r"/>
            <a:endParaRPr lang="es-AR" dirty="0"/>
          </a:p>
        </p:txBody>
      </p:sp>
    </p:spTree>
    <p:extLst>
      <p:ext uri="{BB962C8B-B14F-4D97-AF65-F5344CB8AC3E}">
        <p14:creationId xmlns:p14="http://schemas.microsoft.com/office/powerpoint/2010/main" val="2940013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5CAECDB-2FA5-4D3A-B1BC-1D0744F294EB}"/>
              </a:ext>
            </a:extLst>
          </p:cNvPr>
          <p:cNvSpPr>
            <a:spLocks noGrp="1" noChangeArrowheads="1"/>
          </p:cNvSpPr>
          <p:nvPr>
            <p:ph type="title"/>
          </p:nvPr>
        </p:nvSpPr>
        <p:spPr>
          <a:xfrm>
            <a:off x="1991518" y="884941"/>
            <a:ext cx="8208962" cy="611188"/>
          </a:xfrm>
        </p:spPr>
        <p:txBody>
          <a:bodyPr>
            <a:normAutofit fontScale="90000"/>
          </a:bodyPr>
          <a:lstStyle/>
          <a:p>
            <a:pPr algn="ctr" eaLnBrk="1" hangingPunct="1"/>
            <a:r>
              <a:rPr lang="es-ES_tradnl" altLang="es-ES" sz="3200" dirty="0"/>
              <a:t>Tipos  de sistemas de los información/1</a:t>
            </a:r>
            <a:r>
              <a:rPr lang="es-ES_tradnl" altLang="es-ES" sz="3600" dirty="0"/>
              <a:t> </a:t>
            </a:r>
            <a:endParaRPr lang="es-ES" altLang="es-ES" sz="3600" dirty="0"/>
          </a:p>
        </p:txBody>
      </p:sp>
      <p:sp>
        <p:nvSpPr>
          <p:cNvPr id="41987" name="Rectangle 3" descr="Rectangle: Click to edit Master text styles&#10;Second level&#10;Third level&#10;Fourth level&#10;Fifth level">
            <a:extLst>
              <a:ext uri="{FF2B5EF4-FFF2-40B4-BE49-F238E27FC236}">
                <a16:creationId xmlns:a16="http://schemas.microsoft.com/office/drawing/2014/main" id="{06F31397-E752-4F5C-8026-CDC495227C04}"/>
              </a:ext>
            </a:extLst>
          </p:cNvPr>
          <p:cNvSpPr>
            <a:spLocks noGrp="1" noChangeArrowheads="1"/>
          </p:cNvSpPr>
          <p:nvPr>
            <p:ph type="body" idx="1"/>
          </p:nvPr>
        </p:nvSpPr>
        <p:spPr/>
        <p:txBody>
          <a:bodyPr>
            <a:normAutofit lnSpcReduction="10000"/>
          </a:bodyPr>
          <a:lstStyle/>
          <a:p>
            <a:pPr algn="just" eaLnBrk="1" hangingPunct="1">
              <a:lnSpc>
                <a:spcPct val="80000"/>
              </a:lnSpc>
              <a:buFont typeface="Wingdings" panose="05000000000000000000" pitchFamily="2" charset="2"/>
              <a:buNone/>
            </a:pPr>
            <a:r>
              <a:rPr lang="es-ES" altLang="es-ES" sz="2000" b="1" dirty="0"/>
              <a:t>EN LÍNEA: </a:t>
            </a:r>
          </a:p>
          <a:p>
            <a:pPr algn="just" eaLnBrk="1" hangingPunct="1">
              <a:lnSpc>
                <a:spcPct val="80000"/>
              </a:lnSpc>
              <a:buFont typeface="Wingdings" panose="05000000000000000000" pitchFamily="2" charset="2"/>
              <a:buNone/>
            </a:pPr>
            <a:r>
              <a:rPr lang="es-ES" altLang="es-ES" sz="2000" dirty="0"/>
              <a:t>	Aceptan la entrada directamente del área donde se creó. </a:t>
            </a:r>
          </a:p>
          <a:p>
            <a:pPr algn="just" eaLnBrk="1" hangingPunct="1">
              <a:lnSpc>
                <a:spcPct val="80000"/>
              </a:lnSpc>
              <a:buFont typeface="Wingdings" panose="05000000000000000000" pitchFamily="2" charset="2"/>
              <a:buNone/>
            </a:pPr>
            <a:endParaRPr lang="es-ES" altLang="es-ES" sz="2000" dirty="0"/>
          </a:p>
          <a:p>
            <a:pPr algn="just" eaLnBrk="1" hangingPunct="1">
              <a:lnSpc>
                <a:spcPct val="80000"/>
              </a:lnSpc>
              <a:buFont typeface="Wingdings" panose="05000000000000000000" pitchFamily="2" charset="2"/>
              <a:buNone/>
            </a:pPr>
            <a:r>
              <a:rPr lang="es-ES" altLang="es-ES" sz="2000" b="1" dirty="0"/>
              <a:t>EN TIEMPO REAL: </a:t>
            </a:r>
          </a:p>
          <a:p>
            <a:pPr algn="just" eaLnBrk="1" hangingPunct="1">
              <a:lnSpc>
                <a:spcPct val="80000"/>
              </a:lnSpc>
              <a:buFont typeface="Wingdings" panose="05000000000000000000" pitchFamily="2" charset="2"/>
              <a:buNone/>
            </a:pPr>
            <a:r>
              <a:rPr lang="es-ES" altLang="es-ES" sz="2000" dirty="0"/>
              <a:t>	Controlan un ambiente recibiendo datos, procesándolos y devolviéndolos con la suficiente rapidez como para influir en dicho contexto en ese momento </a:t>
            </a:r>
          </a:p>
          <a:p>
            <a:pPr algn="just" eaLnBrk="1" hangingPunct="1">
              <a:lnSpc>
                <a:spcPct val="80000"/>
              </a:lnSpc>
              <a:buFont typeface="Wingdings" panose="05000000000000000000" pitchFamily="2" charset="2"/>
              <a:buNone/>
            </a:pPr>
            <a:endParaRPr lang="es-ES" altLang="es-ES" sz="2000" dirty="0"/>
          </a:p>
          <a:p>
            <a:pPr algn="just" eaLnBrk="1" hangingPunct="1">
              <a:lnSpc>
                <a:spcPct val="80000"/>
              </a:lnSpc>
              <a:buFont typeface="Wingdings" panose="05000000000000000000" pitchFamily="2" charset="2"/>
              <a:buNone/>
            </a:pPr>
            <a:r>
              <a:rPr lang="es-ES" altLang="es-ES" sz="2000" b="1" dirty="0"/>
              <a:t>PROCESAMIENTO DE DATOS: </a:t>
            </a:r>
          </a:p>
          <a:p>
            <a:pPr algn="just" eaLnBrk="1" hangingPunct="1">
              <a:lnSpc>
                <a:spcPct val="80000"/>
              </a:lnSpc>
              <a:buFont typeface="Wingdings" panose="05000000000000000000" pitchFamily="2" charset="2"/>
              <a:buNone/>
            </a:pPr>
            <a:r>
              <a:rPr lang="es-ES" altLang="es-ES" sz="2000" dirty="0"/>
              <a:t>	Procesan grandes volúmenes de datos, almacenan y recuperan esos datos. Realizan cálculos, clasificación y ordenamiento. Este tipo de  sistema  mejora  las actividades rutinarias (</a:t>
            </a:r>
            <a:r>
              <a:rPr lang="es-ES" altLang="es-ES" sz="2000" b="1" i="1" dirty="0"/>
              <a:t>CONTROL OPERATIVO</a:t>
            </a:r>
            <a:r>
              <a:rPr lang="es-ES" altLang="es-ES" sz="2000" i="1"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8E336E7-BEE7-4E48-9D21-B87104CBF488}"/>
              </a:ext>
            </a:extLst>
          </p:cNvPr>
          <p:cNvSpPr>
            <a:spLocks noGrp="1" noChangeArrowheads="1"/>
          </p:cNvSpPr>
          <p:nvPr>
            <p:ph type="title"/>
          </p:nvPr>
        </p:nvSpPr>
        <p:spPr>
          <a:xfrm>
            <a:off x="1990725" y="773214"/>
            <a:ext cx="8210550" cy="682625"/>
          </a:xfrm>
        </p:spPr>
        <p:txBody>
          <a:bodyPr>
            <a:normAutofit fontScale="90000"/>
          </a:bodyPr>
          <a:lstStyle/>
          <a:p>
            <a:pPr algn="ctr" eaLnBrk="1" hangingPunct="1"/>
            <a:r>
              <a:rPr lang="es-ES_tradnl" altLang="es-ES" sz="3200" dirty="0"/>
              <a:t>Tipos  de sistemas de los información/2</a:t>
            </a:r>
            <a:endParaRPr lang="es-ES" altLang="es-ES" sz="3200" dirty="0"/>
          </a:p>
        </p:txBody>
      </p:sp>
      <p:sp>
        <p:nvSpPr>
          <p:cNvPr id="44035" name="Rectangle 3" descr="Rectangle: Click to edit Master text styles&#10;Second level&#10;Third level&#10;Fourth level&#10;Fifth level">
            <a:extLst>
              <a:ext uri="{FF2B5EF4-FFF2-40B4-BE49-F238E27FC236}">
                <a16:creationId xmlns:a16="http://schemas.microsoft.com/office/drawing/2014/main" id="{AB34F68C-C9CC-426F-A673-8AFDCFA8873B}"/>
              </a:ext>
            </a:extLst>
          </p:cNvPr>
          <p:cNvSpPr>
            <a:spLocks noGrp="1" noChangeArrowheads="1"/>
          </p:cNvSpPr>
          <p:nvPr>
            <p:ph type="body" idx="1"/>
          </p:nvPr>
        </p:nvSpPr>
        <p:spPr>
          <a:xfrm>
            <a:off x="972274" y="2159643"/>
            <a:ext cx="9485636" cy="4114800"/>
          </a:xfrm>
        </p:spPr>
        <p:txBody>
          <a:bodyPr/>
          <a:lstStyle/>
          <a:p>
            <a:pPr algn="just" eaLnBrk="1" hangingPunct="1">
              <a:lnSpc>
                <a:spcPct val="90000"/>
              </a:lnSpc>
              <a:buFont typeface="Wingdings" panose="05000000000000000000" pitchFamily="2" charset="2"/>
              <a:buNone/>
            </a:pPr>
            <a:r>
              <a:rPr lang="es-AR" altLang="es-ES" sz="2000" b="1" dirty="0"/>
              <a:t>DE INFORMACIÓN GERENCIAL:</a:t>
            </a:r>
            <a:r>
              <a:rPr lang="es-AR" altLang="es-ES" sz="2000" dirty="0"/>
              <a:t> </a:t>
            </a:r>
          </a:p>
          <a:p>
            <a:pPr algn="just" eaLnBrk="1" hangingPunct="1">
              <a:lnSpc>
                <a:spcPct val="90000"/>
              </a:lnSpc>
              <a:buFont typeface="Wingdings" panose="05000000000000000000" pitchFamily="2" charset="2"/>
              <a:buNone/>
            </a:pPr>
            <a:r>
              <a:rPr lang="es-AR" altLang="es-ES" sz="2000" dirty="0"/>
              <a:t>	Son sistemas de procesamiento que no toman decisiones por sí mismo. Auxilian a los gerentes y otros profesionales de una organización a tomar decisiones en varios aspectos de las operaciones de la organización (</a:t>
            </a:r>
            <a:r>
              <a:rPr lang="es-AR" altLang="es-ES" sz="2000" b="1" i="1" dirty="0"/>
              <a:t>CONTROL ADMINISTRATIVO</a:t>
            </a:r>
            <a:r>
              <a:rPr lang="es-AR" altLang="es-ES" sz="2000" dirty="0"/>
              <a:t>)</a:t>
            </a:r>
          </a:p>
          <a:p>
            <a:pPr algn="just" eaLnBrk="1" hangingPunct="1">
              <a:lnSpc>
                <a:spcPct val="90000"/>
              </a:lnSpc>
              <a:buFont typeface="Wingdings" panose="05000000000000000000" pitchFamily="2" charset="2"/>
              <a:buNone/>
            </a:pPr>
            <a:endParaRPr lang="es-AR" altLang="es-ES" sz="2000" dirty="0"/>
          </a:p>
          <a:p>
            <a:pPr algn="just" eaLnBrk="1" hangingPunct="1">
              <a:lnSpc>
                <a:spcPct val="90000"/>
              </a:lnSpc>
              <a:buFont typeface="Wingdings" panose="05000000000000000000" pitchFamily="2" charset="2"/>
              <a:buNone/>
            </a:pPr>
            <a:r>
              <a:rPr lang="es-AR" altLang="es-ES" sz="2000" b="1" dirty="0"/>
              <a:t>DE APOYO A LA TOMA DE DECISION:</a:t>
            </a:r>
          </a:p>
          <a:p>
            <a:pPr algn="just" eaLnBrk="1" hangingPunct="1">
              <a:lnSpc>
                <a:spcPct val="90000"/>
              </a:lnSpc>
              <a:buFont typeface="Wingdings" panose="05000000000000000000" pitchFamily="2" charset="2"/>
              <a:buNone/>
            </a:pPr>
            <a:r>
              <a:rPr lang="es-ES" altLang="es-ES" sz="2000" dirty="0"/>
              <a:t>	Son utilizados por los gerentes para evaluar y analizar la gestión de la organización. Estos sistemas ofrecen indicaciones o sugerencias  más amplias y generales (</a:t>
            </a:r>
            <a:r>
              <a:rPr lang="es-ES" altLang="es-ES" sz="2000" b="1" i="1" dirty="0"/>
              <a:t>ADMINISTRACION ESTRATEGICA</a:t>
            </a:r>
            <a:r>
              <a:rPr lang="es-ES" altLang="es-ES" sz="20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7">
            <a:extLst>
              <a:ext uri="{FF2B5EF4-FFF2-40B4-BE49-F238E27FC236}">
                <a16:creationId xmlns:a16="http://schemas.microsoft.com/office/drawing/2014/main" id="{48F1F920-9D43-4B20-A383-D67E28C37E67}"/>
              </a:ext>
            </a:extLst>
          </p:cNvPr>
          <p:cNvSpPr>
            <a:spLocks noGrp="1" noChangeArrowheads="1"/>
          </p:cNvSpPr>
          <p:nvPr>
            <p:ph type="title"/>
          </p:nvPr>
        </p:nvSpPr>
        <p:spPr/>
        <p:txBody>
          <a:bodyPr>
            <a:normAutofit fontScale="90000"/>
          </a:bodyPr>
          <a:lstStyle/>
          <a:p>
            <a:pPr algn="ctr" eaLnBrk="1" hangingPunct="1"/>
            <a:r>
              <a:rPr lang="es-ES_tradnl" altLang="es-ES" sz="3200"/>
              <a:t>Jerarquía administrativa vs. </a:t>
            </a:r>
            <a:br>
              <a:rPr lang="es-ES_tradnl" altLang="es-ES" sz="3200"/>
            </a:br>
            <a:r>
              <a:rPr lang="es-ES_tradnl" altLang="es-ES" sz="3200"/>
              <a:t>sistemas de información</a:t>
            </a:r>
            <a:r>
              <a:rPr lang="es-ES_tradnl" altLang="es-ES" sz="4000"/>
              <a:t> </a:t>
            </a:r>
            <a:endParaRPr lang="es-ES" altLang="es-ES" sz="4000"/>
          </a:p>
        </p:txBody>
      </p:sp>
      <p:graphicFrame>
        <p:nvGraphicFramePr>
          <p:cNvPr id="2" name="Diagrama 1">
            <a:extLst>
              <a:ext uri="{FF2B5EF4-FFF2-40B4-BE49-F238E27FC236}">
                <a16:creationId xmlns:a16="http://schemas.microsoft.com/office/drawing/2014/main" id="{DD938916-960D-479B-B410-DA40CD2BD3C5}"/>
              </a:ext>
            </a:extLst>
          </p:cNvPr>
          <p:cNvGraphicFramePr/>
          <p:nvPr>
            <p:extLst>
              <p:ext uri="{D42A27DB-BD31-4B8C-83A1-F6EECF244321}">
                <p14:modId xmlns:p14="http://schemas.microsoft.com/office/powerpoint/2010/main" val="433578256"/>
              </p:ext>
            </p:extLst>
          </p:nvPr>
        </p:nvGraphicFramePr>
        <p:xfrm>
          <a:off x="1235869" y="2130363"/>
          <a:ext cx="5830886" cy="4542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94" name="Text Box 30">
            <a:extLst>
              <a:ext uri="{FF2B5EF4-FFF2-40B4-BE49-F238E27FC236}">
                <a16:creationId xmlns:a16="http://schemas.microsoft.com/office/drawing/2014/main" id="{D308E996-CBC4-452A-863D-F623D56EA679}"/>
              </a:ext>
            </a:extLst>
          </p:cNvPr>
          <p:cNvSpPr txBox="1">
            <a:spLocks noChangeArrowheads="1"/>
          </p:cNvSpPr>
          <p:nvPr/>
        </p:nvSpPr>
        <p:spPr bwMode="auto">
          <a:xfrm>
            <a:off x="8040689" y="4797426"/>
            <a:ext cx="2484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8"/>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2400"/>
              <a:t>Procesamiento de datos</a:t>
            </a:r>
            <a:endParaRPr lang="es-ES" altLang="es-ES" sz="2400"/>
          </a:p>
        </p:txBody>
      </p:sp>
      <p:sp>
        <p:nvSpPr>
          <p:cNvPr id="36895" name="Text Box 31">
            <a:extLst>
              <a:ext uri="{FF2B5EF4-FFF2-40B4-BE49-F238E27FC236}">
                <a16:creationId xmlns:a16="http://schemas.microsoft.com/office/drawing/2014/main" id="{F1CCD8F0-1829-48D2-A6D4-6F96AADCA9C7}"/>
              </a:ext>
            </a:extLst>
          </p:cNvPr>
          <p:cNvSpPr txBox="1">
            <a:spLocks noChangeArrowheads="1"/>
          </p:cNvSpPr>
          <p:nvPr/>
        </p:nvSpPr>
        <p:spPr bwMode="auto">
          <a:xfrm>
            <a:off x="7319964" y="3429001"/>
            <a:ext cx="2484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8"/>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2400"/>
              <a:t>Información gerencial</a:t>
            </a:r>
            <a:endParaRPr lang="es-ES" altLang="es-ES" sz="2400"/>
          </a:p>
        </p:txBody>
      </p:sp>
      <p:sp>
        <p:nvSpPr>
          <p:cNvPr id="36896" name="Text Box 32">
            <a:extLst>
              <a:ext uri="{FF2B5EF4-FFF2-40B4-BE49-F238E27FC236}">
                <a16:creationId xmlns:a16="http://schemas.microsoft.com/office/drawing/2014/main" id="{EB3DE4D5-5883-4F19-8847-A6F15BCC4A6C}"/>
              </a:ext>
            </a:extLst>
          </p:cNvPr>
          <p:cNvSpPr txBox="1">
            <a:spLocks noChangeArrowheads="1"/>
          </p:cNvSpPr>
          <p:nvPr/>
        </p:nvSpPr>
        <p:spPr bwMode="auto">
          <a:xfrm>
            <a:off x="6743700" y="2319339"/>
            <a:ext cx="24844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8"/>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_tradnl" altLang="es-ES" sz="2400"/>
              <a:t>Toma de decisión</a:t>
            </a:r>
            <a:endParaRPr lang="es-ES" altLang="es-ES" sz="2400"/>
          </a:p>
        </p:txBody>
      </p:sp>
      <p:sp>
        <p:nvSpPr>
          <p:cNvPr id="36897" name="Line 33">
            <a:extLst>
              <a:ext uri="{FF2B5EF4-FFF2-40B4-BE49-F238E27FC236}">
                <a16:creationId xmlns:a16="http://schemas.microsoft.com/office/drawing/2014/main" id="{09C0E6C3-ED15-45C4-9595-4CE6A70B2514}"/>
              </a:ext>
            </a:extLst>
          </p:cNvPr>
          <p:cNvSpPr>
            <a:spLocks noChangeShapeType="1"/>
          </p:cNvSpPr>
          <p:nvPr/>
        </p:nvSpPr>
        <p:spPr bwMode="auto">
          <a:xfrm flipH="1">
            <a:off x="6456363" y="5157788"/>
            <a:ext cx="1295400" cy="29030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6898" name="Line 34">
            <a:extLst>
              <a:ext uri="{FF2B5EF4-FFF2-40B4-BE49-F238E27FC236}">
                <a16:creationId xmlns:a16="http://schemas.microsoft.com/office/drawing/2014/main" id="{66A91B58-3A89-4B47-9EDD-8DC37DB7F4E3}"/>
              </a:ext>
            </a:extLst>
          </p:cNvPr>
          <p:cNvSpPr>
            <a:spLocks noChangeShapeType="1"/>
          </p:cNvSpPr>
          <p:nvPr/>
        </p:nvSpPr>
        <p:spPr bwMode="auto">
          <a:xfrm flipH="1">
            <a:off x="5771355" y="3919732"/>
            <a:ext cx="1295400" cy="730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
        <p:nvSpPr>
          <p:cNvPr id="36899" name="Line 35">
            <a:extLst>
              <a:ext uri="{FF2B5EF4-FFF2-40B4-BE49-F238E27FC236}">
                <a16:creationId xmlns:a16="http://schemas.microsoft.com/office/drawing/2014/main" id="{1501A0E4-1AF8-4921-8FF1-FFED3C50A7E6}"/>
              </a:ext>
            </a:extLst>
          </p:cNvPr>
          <p:cNvSpPr>
            <a:spLocks noChangeShapeType="1"/>
          </p:cNvSpPr>
          <p:nvPr/>
        </p:nvSpPr>
        <p:spPr bwMode="auto">
          <a:xfrm flipH="1">
            <a:off x="5375276" y="2852739"/>
            <a:ext cx="1203325" cy="714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97"/>
                                        </p:tgtEl>
                                        <p:attrNameLst>
                                          <p:attrName>style.visibility</p:attrName>
                                        </p:attrNameLst>
                                      </p:cBhvr>
                                      <p:to>
                                        <p:strVal val="visible"/>
                                      </p:to>
                                    </p:set>
                                    <p:animEffect transition="in" filter="box(in)">
                                      <p:cBhvr>
                                        <p:cTn id="7" dur="500"/>
                                        <p:tgtEl>
                                          <p:spTgt spid="3689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894"/>
                                        </p:tgtEl>
                                        <p:attrNameLst>
                                          <p:attrName>style.visibility</p:attrName>
                                        </p:attrNameLst>
                                      </p:cBhvr>
                                      <p:to>
                                        <p:strVal val="visible"/>
                                      </p:to>
                                    </p:set>
                                    <p:animEffect transition="in" filter="box(in)">
                                      <p:cBhvr>
                                        <p:cTn id="10" dur="500"/>
                                        <p:tgtEl>
                                          <p:spTgt spid="368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6898"/>
                                        </p:tgtEl>
                                        <p:attrNameLst>
                                          <p:attrName>style.visibility</p:attrName>
                                        </p:attrNameLst>
                                      </p:cBhvr>
                                      <p:to>
                                        <p:strVal val="visible"/>
                                      </p:to>
                                    </p:set>
                                    <p:animEffect transition="in" filter="box(in)">
                                      <p:cBhvr>
                                        <p:cTn id="15" dur="500"/>
                                        <p:tgtEl>
                                          <p:spTgt spid="3689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6895"/>
                                        </p:tgtEl>
                                        <p:attrNameLst>
                                          <p:attrName>style.visibility</p:attrName>
                                        </p:attrNameLst>
                                      </p:cBhvr>
                                      <p:to>
                                        <p:strVal val="visible"/>
                                      </p:to>
                                    </p:set>
                                    <p:animEffect transition="in" filter="box(in)">
                                      <p:cBhvr>
                                        <p:cTn id="18" dur="500"/>
                                        <p:tgtEl>
                                          <p:spTgt spid="368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6899"/>
                                        </p:tgtEl>
                                        <p:attrNameLst>
                                          <p:attrName>style.visibility</p:attrName>
                                        </p:attrNameLst>
                                      </p:cBhvr>
                                      <p:to>
                                        <p:strVal val="visible"/>
                                      </p:to>
                                    </p:set>
                                    <p:animEffect transition="in" filter="box(in)">
                                      <p:cBhvr>
                                        <p:cTn id="23" dur="500"/>
                                        <p:tgtEl>
                                          <p:spTgt spid="3689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6896"/>
                                        </p:tgtEl>
                                        <p:attrNameLst>
                                          <p:attrName>style.visibility</p:attrName>
                                        </p:attrNameLst>
                                      </p:cBhvr>
                                      <p:to>
                                        <p:strVal val="visible"/>
                                      </p:to>
                                    </p:set>
                                    <p:animEffect transition="in" filter="box(in)">
                                      <p:cBhvr>
                                        <p:cTn id="26" dur="500"/>
                                        <p:tgtEl>
                                          <p:spTgt spid="36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4" grpId="0"/>
      <p:bldP spid="36895" grpId="0"/>
      <p:bldP spid="368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E9EC723-1EC2-483C-9BC9-723E6F954689}"/>
              </a:ext>
            </a:extLst>
          </p:cNvPr>
          <p:cNvSpPr>
            <a:spLocks noGrp="1" noChangeArrowheads="1"/>
          </p:cNvSpPr>
          <p:nvPr>
            <p:ph type="title"/>
          </p:nvPr>
        </p:nvSpPr>
        <p:spPr>
          <a:xfrm>
            <a:off x="2209800" y="669041"/>
            <a:ext cx="7772400" cy="827088"/>
          </a:xfrm>
        </p:spPr>
        <p:txBody>
          <a:bodyPr/>
          <a:lstStyle/>
          <a:p>
            <a:pPr algn="ctr" eaLnBrk="1" hangingPunct="1"/>
            <a:r>
              <a:rPr lang="es-ES_tradnl" altLang="es-ES" sz="3200" dirty="0"/>
              <a:t>Auto evaluación/1</a:t>
            </a:r>
            <a:endParaRPr lang="es-ES" altLang="es-ES" sz="3200" dirty="0"/>
          </a:p>
        </p:txBody>
      </p:sp>
      <p:sp>
        <p:nvSpPr>
          <p:cNvPr id="47107" name="Rectangle 3" descr="Rectangle: Click to edit Master text styles&#10;Second level&#10;Third level&#10;Fourth level&#10;Fifth level">
            <a:extLst>
              <a:ext uri="{FF2B5EF4-FFF2-40B4-BE49-F238E27FC236}">
                <a16:creationId xmlns:a16="http://schemas.microsoft.com/office/drawing/2014/main" id="{D2CAAE61-12DD-4DA2-9E51-01B2FA803BA5}"/>
              </a:ext>
            </a:extLst>
          </p:cNvPr>
          <p:cNvSpPr>
            <a:spLocks noGrp="1" noChangeArrowheads="1"/>
          </p:cNvSpPr>
          <p:nvPr>
            <p:ph type="body" idx="1"/>
          </p:nvPr>
        </p:nvSpPr>
        <p:spPr>
          <a:xfrm>
            <a:off x="717630" y="2106593"/>
            <a:ext cx="10336193" cy="4751408"/>
          </a:xfrm>
        </p:spPr>
        <p:txBody>
          <a:bodyPr>
            <a:normAutofit fontScale="32500" lnSpcReduction="20000"/>
          </a:bodyPr>
          <a:lstStyle/>
          <a:p>
            <a:pPr eaLnBrk="1" hangingPunct="1">
              <a:buFont typeface="Wingdings" panose="05000000000000000000" pitchFamily="2" charset="2"/>
              <a:buNone/>
            </a:pPr>
            <a:r>
              <a:rPr lang="es-ES_tradnl" altLang="es-ES" sz="5000" dirty="0"/>
              <a:t>Comprendí los conceptos más importantes de la unidad 2.1 si puedo definir y dar ejemplos de:</a:t>
            </a:r>
          </a:p>
          <a:p>
            <a:pPr eaLnBrk="1" hangingPunct="1">
              <a:buFontTx/>
              <a:buChar char="•"/>
            </a:pPr>
            <a:r>
              <a:rPr lang="es-ES_tradnl" altLang="es-ES" sz="5000" dirty="0"/>
              <a:t>Dato </a:t>
            </a:r>
          </a:p>
          <a:p>
            <a:pPr eaLnBrk="1" hangingPunct="1">
              <a:buFontTx/>
              <a:buChar char="•"/>
            </a:pPr>
            <a:r>
              <a:rPr lang="es-ES_tradnl" altLang="es-ES" sz="5000" dirty="0"/>
              <a:t>Estructura de datos</a:t>
            </a:r>
          </a:p>
          <a:p>
            <a:pPr eaLnBrk="1" hangingPunct="1">
              <a:buFontTx/>
              <a:buChar char="•"/>
            </a:pPr>
            <a:r>
              <a:rPr lang="es-ES_tradnl" altLang="es-ES" sz="5000" dirty="0"/>
              <a:t>Anomalías de actualización </a:t>
            </a:r>
          </a:p>
          <a:p>
            <a:pPr eaLnBrk="1" hangingPunct="1">
              <a:buFontTx/>
              <a:buChar char="•"/>
            </a:pPr>
            <a:r>
              <a:rPr lang="es-ES_tradnl" altLang="es-ES" sz="5000" dirty="0"/>
              <a:t>Normalización</a:t>
            </a:r>
          </a:p>
          <a:p>
            <a:pPr eaLnBrk="1" hangingPunct="1">
              <a:buFontTx/>
              <a:buChar char="•"/>
            </a:pPr>
            <a:r>
              <a:rPr lang="es-ES_tradnl" altLang="es-ES" sz="5000" dirty="0"/>
              <a:t>Información</a:t>
            </a:r>
          </a:p>
          <a:p>
            <a:pPr eaLnBrk="1" hangingPunct="1">
              <a:lnSpc>
                <a:spcPct val="90000"/>
              </a:lnSpc>
              <a:buSzTx/>
              <a:buFontTx/>
              <a:buChar char="•"/>
            </a:pPr>
            <a:r>
              <a:rPr lang="es-ES_tradnl" altLang="es-ES" sz="5000" dirty="0"/>
              <a:t>Sistemas</a:t>
            </a:r>
          </a:p>
          <a:p>
            <a:pPr eaLnBrk="1" hangingPunct="1">
              <a:lnSpc>
                <a:spcPct val="90000"/>
              </a:lnSpc>
              <a:buSzTx/>
              <a:buFontTx/>
              <a:buChar char="•"/>
            </a:pPr>
            <a:r>
              <a:rPr lang="es-ES_tradnl" altLang="es-ES" sz="5000" dirty="0"/>
              <a:t>Descomposición funcional</a:t>
            </a:r>
          </a:p>
          <a:p>
            <a:pPr eaLnBrk="1" hangingPunct="1">
              <a:lnSpc>
                <a:spcPct val="90000"/>
              </a:lnSpc>
              <a:buSzTx/>
              <a:buFontTx/>
              <a:buChar char="•"/>
            </a:pPr>
            <a:r>
              <a:rPr lang="es-ES_tradnl" altLang="es-ES" sz="5000" dirty="0"/>
              <a:t>Cohesión</a:t>
            </a:r>
          </a:p>
          <a:p>
            <a:pPr eaLnBrk="1" hangingPunct="1">
              <a:lnSpc>
                <a:spcPct val="90000"/>
              </a:lnSpc>
              <a:buSzTx/>
              <a:buFontTx/>
              <a:buChar char="•"/>
            </a:pPr>
            <a:r>
              <a:rPr lang="es-ES_tradnl" altLang="es-ES" sz="5000" dirty="0"/>
              <a:t>Acoplamiento</a:t>
            </a:r>
          </a:p>
          <a:p>
            <a:pPr eaLnBrk="1" hangingPunct="1">
              <a:lnSpc>
                <a:spcPct val="90000"/>
              </a:lnSpc>
              <a:buSzTx/>
              <a:buFontTx/>
              <a:buChar char="•"/>
            </a:pPr>
            <a:r>
              <a:rPr lang="es-ES_tradnl" altLang="es-ES" sz="5000" dirty="0"/>
              <a:t>Frontera</a:t>
            </a:r>
          </a:p>
          <a:p>
            <a:pPr eaLnBrk="1" hangingPunct="1">
              <a:lnSpc>
                <a:spcPct val="90000"/>
              </a:lnSpc>
              <a:buSzTx/>
              <a:buFontTx/>
              <a:buChar char="•"/>
            </a:pPr>
            <a:r>
              <a:rPr lang="es-ES_tradnl" altLang="es-ES" sz="5000" dirty="0"/>
              <a:t>Sistema de información</a:t>
            </a:r>
          </a:p>
          <a:p>
            <a:pPr eaLnBrk="1" hangingPunct="1">
              <a:lnSpc>
                <a:spcPct val="90000"/>
              </a:lnSpc>
              <a:buSzTx/>
              <a:buFontTx/>
              <a:buChar char="•"/>
            </a:pPr>
            <a:r>
              <a:rPr lang="es-ES_tradnl" altLang="es-ES" sz="5000" dirty="0"/>
              <a:t>Sistema de Procesamiento de datos</a:t>
            </a:r>
          </a:p>
          <a:p>
            <a:pPr eaLnBrk="1" hangingPunct="1">
              <a:lnSpc>
                <a:spcPct val="90000"/>
              </a:lnSpc>
              <a:buSzTx/>
              <a:buFontTx/>
              <a:buChar char="•"/>
            </a:pPr>
            <a:r>
              <a:rPr lang="es-ES_tradnl" altLang="es-ES" sz="5000" dirty="0"/>
              <a:t>Sistema de Información gerencial</a:t>
            </a:r>
          </a:p>
          <a:p>
            <a:pPr eaLnBrk="1" hangingPunct="1">
              <a:lnSpc>
                <a:spcPct val="90000"/>
              </a:lnSpc>
              <a:buSzTx/>
              <a:buFontTx/>
              <a:buChar char="•"/>
            </a:pPr>
            <a:r>
              <a:rPr lang="es-ES_tradnl" altLang="es-ES" sz="5000" dirty="0"/>
              <a:t>Sistema de Toma de decisión</a:t>
            </a:r>
            <a:endParaRPr lang="es-ES" altLang="es-ES" sz="5000" dirty="0"/>
          </a:p>
          <a:p>
            <a:pPr eaLnBrk="1" hangingPunct="1">
              <a:buFontTx/>
              <a:buChar char="•"/>
            </a:pPr>
            <a:endParaRPr lang="es-ES_tradnl" altLang="es-ES" sz="2000" dirty="0"/>
          </a:p>
          <a:p>
            <a:pPr eaLnBrk="1" hangingPunct="1">
              <a:buFont typeface="Wingdings" panose="05000000000000000000" pitchFamily="2" charset="2"/>
              <a:buNone/>
            </a:pPr>
            <a:endParaRPr lang="es-ES_tradnl" altLang="es-ES" dirty="0"/>
          </a:p>
          <a:p>
            <a:pPr eaLnBrk="1" hangingPunct="1">
              <a:buFont typeface="Wingdings" panose="05000000000000000000" pitchFamily="2" charset="2"/>
              <a:buNone/>
            </a:pPr>
            <a:endParaRPr lang="es-ES" altLang="es-E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1EA5B0B-5813-4BBD-815D-709D49C3CEE7}"/>
              </a:ext>
            </a:extLst>
          </p:cNvPr>
          <p:cNvSpPr>
            <a:spLocks noGrp="1" noChangeArrowheads="1"/>
          </p:cNvSpPr>
          <p:nvPr>
            <p:ph type="title"/>
          </p:nvPr>
        </p:nvSpPr>
        <p:spPr>
          <a:xfrm>
            <a:off x="1983129" y="773111"/>
            <a:ext cx="7772400" cy="539750"/>
          </a:xfrm>
        </p:spPr>
        <p:txBody>
          <a:bodyPr>
            <a:normAutofit fontScale="90000"/>
          </a:bodyPr>
          <a:lstStyle/>
          <a:p>
            <a:pPr algn="ctr" eaLnBrk="1" hangingPunct="1"/>
            <a:r>
              <a:rPr lang="es-ES_tradnl" altLang="es-ES" sz="3600" dirty="0"/>
              <a:t>Auto evaluación/2</a:t>
            </a:r>
            <a:endParaRPr lang="es-ES" altLang="es-ES" sz="3600" dirty="0"/>
          </a:p>
        </p:txBody>
      </p:sp>
      <p:sp>
        <p:nvSpPr>
          <p:cNvPr id="48131" name="Rectangle 3" descr="Rectangle: Click to edit Master text styles&#10;Second level&#10;Third level&#10;Fourth level&#10;Fifth level">
            <a:extLst>
              <a:ext uri="{FF2B5EF4-FFF2-40B4-BE49-F238E27FC236}">
                <a16:creationId xmlns:a16="http://schemas.microsoft.com/office/drawing/2014/main" id="{39361B5D-5FAB-4C9D-9DDD-4262181B9125}"/>
              </a:ext>
            </a:extLst>
          </p:cNvPr>
          <p:cNvSpPr>
            <a:spLocks noGrp="1" noChangeArrowheads="1"/>
          </p:cNvSpPr>
          <p:nvPr>
            <p:ph type="body" idx="1"/>
          </p:nvPr>
        </p:nvSpPr>
        <p:spPr>
          <a:xfrm>
            <a:off x="648182" y="2274970"/>
            <a:ext cx="10150998" cy="4257675"/>
          </a:xfrm>
        </p:spPr>
        <p:txBody>
          <a:bodyPr>
            <a:noAutofit/>
          </a:bodyPr>
          <a:lstStyle/>
          <a:p>
            <a:pPr eaLnBrk="1" hangingPunct="1">
              <a:lnSpc>
                <a:spcPct val="80000"/>
              </a:lnSpc>
              <a:buFont typeface="Wingdings" panose="05000000000000000000" pitchFamily="2" charset="2"/>
              <a:buNone/>
            </a:pPr>
            <a:r>
              <a:rPr lang="es-ES_tradnl" altLang="es-ES" sz="2400" dirty="0"/>
              <a:t>Comprendí los conceptos más importantes de la unidad 2.1 (sistemas) si:</a:t>
            </a:r>
          </a:p>
          <a:p>
            <a:pPr eaLnBrk="1" hangingPunct="1">
              <a:lnSpc>
                <a:spcPct val="80000"/>
              </a:lnSpc>
              <a:buFont typeface="Wingdings" panose="05000000000000000000" pitchFamily="2" charset="2"/>
              <a:buNone/>
            </a:pPr>
            <a:endParaRPr lang="es-ES_tradnl" altLang="es-ES" sz="2400" dirty="0"/>
          </a:p>
          <a:p>
            <a:pPr eaLnBrk="1" hangingPunct="1">
              <a:lnSpc>
                <a:spcPct val="80000"/>
              </a:lnSpc>
              <a:buFontTx/>
              <a:buChar char="•"/>
            </a:pPr>
            <a:r>
              <a:rPr lang="es-ES_tradnl" altLang="es-ES" sz="2400" dirty="0"/>
              <a:t>Entiendo porqué los conceptos de sistemas, en general, me pueden ayudar en el diseño de sistemas de información</a:t>
            </a:r>
          </a:p>
          <a:p>
            <a:pPr eaLnBrk="1" hangingPunct="1">
              <a:lnSpc>
                <a:spcPct val="80000"/>
              </a:lnSpc>
              <a:buFontTx/>
              <a:buChar char="•"/>
            </a:pPr>
            <a:r>
              <a:rPr lang="es-ES_tradnl" altLang="es-ES" sz="2400" dirty="0"/>
              <a:t>Entiendo los criterios de descomposición funcional</a:t>
            </a:r>
          </a:p>
          <a:p>
            <a:pPr eaLnBrk="1" hangingPunct="1">
              <a:lnSpc>
                <a:spcPct val="80000"/>
              </a:lnSpc>
              <a:buFontTx/>
              <a:buChar char="•"/>
            </a:pPr>
            <a:r>
              <a:rPr lang="es-ES_tradnl" altLang="es-ES" sz="2400" dirty="0"/>
              <a:t>Puedo dar ejemplos de sistemas alta y bajamente cohesivos</a:t>
            </a:r>
          </a:p>
          <a:p>
            <a:pPr eaLnBrk="1" hangingPunct="1">
              <a:lnSpc>
                <a:spcPct val="80000"/>
              </a:lnSpc>
              <a:buFontTx/>
              <a:buChar char="•"/>
            </a:pPr>
            <a:r>
              <a:rPr lang="es-ES_tradnl" altLang="es-ES" sz="2400" dirty="0"/>
              <a:t>Puedo dar ejemplos de sistemas alta y bajamente acoplados</a:t>
            </a:r>
          </a:p>
          <a:p>
            <a:pPr eaLnBrk="1" hangingPunct="1">
              <a:lnSpc>
                <a:spcPct val="80000"/>
              </a:lnSpc>
              <a:buFontTx/>
              <a:buChar char="•"/>
            </a:pPr>
            <a:r>
              <a:rPr lang="es-ES_tradnl" altLang="es-ES" sz="2400" dirty="0"/>
              <a:t>Vinculo la jerarquía administrativa con los diferentes subsistemas de información </a:t>
            </a:r>
          </a:p>
          <a:p>
            <a:pPr eaLnBrk="1" hangingPunct="1">
              <a:lnSpc>
                <a:spcPct val="80000"/>
              </a:lnSpc>
              <a:buFontTx/>
              <a:buChar char="•"/>
            </a:pPr>
            <a:r>
              <a:rPr lang="es-ES_tradnl" altLang="es-ES" sz="2400" dirty="0"/>
              <a:t>Puedo dar ejemplos de Sistemas de Procesamiento de Datos, de Información Gerencial y de Toma de Decisión </a:t>
            </a:r>
          </a:p>
          <a:p>
            <a:pPr eaLnBrk="1" hangingPunct="1">
              <a:lnSpc>
                <a:spcPct val="80000"/>
              </a:lnSpc>
              <a:buFont typeface="Wingdings" panose="05000000000000000000" pitchFamily="2" charset="2"/>
              <a:buNone/>
            </a:pPr>
            <a:endParaRPr lang="es-ES" altLang="es-E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083737E-B9D5-46A2-B0B8-36FA4A76861D}"/>
              </a:ext>
            </a:extLst>
          </p:cNvPr>
          <p:cNvSpPr>
            <a:spLocks noGrp="1" noChangeArrowheads="1"/>
          </p:cNvSpPr>
          <p:nvPr>
            <p:ph type="title"/>
          </p:nvPr>
        </p:nvSpPr>
        <p:spPr>
          <a:xfrm>
            <a:off x="2422968" y="867800"/>
            <a:ext cx="7772400" cy="539750"/>
          </a:xfrm>
        </p:spPr>
        <p:txBody>
          <a:bodyPr>
            <a:normAutofit fontScale="90000"/>
          </a:bodyPr>
          <a:lstStyle/>
          <a:p>
            <a:pPr algn="ctr" eaLnBrk="1" hangingPunct="1"/>
            <a:r>
              <a:rPr lang="es-ES_tradnl" altLang="es-ES" sz="3200" dirty="0"/>
              <a:t>Auto evaluación/2</a:t>
            </a:r>
            <a:endParaRPr lang="es-ES" altLang="es-ES" sz="3200" dirty="0"/>
          </a:p>
        </p:txBody>
      </p:sp>
      <p:sp>
        <p:nvSpPr>
          <p:cNvPr id="49155" name="Rectangle 3" descr="Rectangle: Click to edit Master text styles&#10;Second level&#10;Third level&#10;Fourth level&#10;Fifth level">
            <a:extLst>
              <a:ext uri="{FF2B5EF4-FFF2-40B4-BE49-F238E27FC236}">
                <a16:creationId xmlns:a16="http://schemas.microsoft.com/office/drawing/2014/main" id="{FA69A085-E04C-4889-8C54-50879CCAC89C}"/>
              </a:ext>
            </a:extLst>
          </p:cNvPr>
          <p:cNvSpPr>
            <a:spLocks noGrp="1" noChangeArrowheads="1"/>
          </p:cNvSpPr>
          <p:nvPr>
            <p:ph type="body" idx="1"/>
          </p:nvPr>
        </p:nvSpPr>
        <p:spPr>
          <a:xfrm>
            <a:off x="581192" y="2678208"/>
            <a:ext cx="11029615" cy="3678303"/>
          </a:xfrm>
        </p:spPr>
        <p:txBody>
          <a:bodyPr>
            <a:noAutofit/>
          </a:bodyPr>
          <a:lstStyle/>
          <a:p>
            <a:pPr eaLnBrk="1" hangingPunct="1">
              <a:lnSpc>
                <a:spcPct val="80000"/>
              </a:lnSpc>
              <a:buFont typeface="Wingdings" panose="05000000000000000000" pitchFamily="2" charset="2"/>
              <a:buNone/>
            </a:pPr>
            <a:r>
              <a:rPr lang="es-ES_tradnl" altLang="es-ES" dirty="0"/>
              <a:t>Comprendí los conceptos más importantes de la unidad 2.1 (</a:t>
            </a:r>
            <a:r>
              <a:rPr lang="es-ES_tradnl" altLang="es-ES" dirty="0" err="1"/>
              <a:t>informacíón</a:t>
            </a:r>
            <a:r>
              <a:rPr lang="es-ES_tradnl" altLang="es-ES" dirty="0"/>
              <a:t>) si:</a:t>
            </a:r>
          </a:p>
          <a:p>
            <a:pPr eaLnBrk="1" hangingPunct="1">
              <a:lnSpc>
                <a:spcPct val="80000"/>
              </a:lnSpc>
              <a:buFont typeface="Wingdings" panose="05000000000000000000" pitchFamily="2" charset="2"/>
              <a:buNone/>
            </a:pPr>
            <a:endParaRPr lang="es-ES_tradnl" altLang="es-ES" dirty="0"/>
          </a:p>
          <a:p>
            <a:pPr eaLnBrk="1" hangingPunct="1">
              <a:lnSpc>
                <a:spcPct val="80000"/>
              </a:lnSpc>
              <a:buFont typeface="Wingdings" panose="05000000000000000000" pitchFamily="2" charset="2"/>
              <a:buNone/>
            </a:pPr>
            <a:endParaRPr lang="es-ES_tradnl" altLang="es-ES" dirty="0"/>
          </a:p>
          <a:p>
            <a:pPr eaLnBrk="1" hangingPunct="1">
              <a:lnSpc>
                <a:spcPct val="80000"/>
              </a:lnSpc>
              <a:buFontTx/>
              <a:buChar char="•"/>
            </a:pPr>
            <a:r>
              <a:rPr lang="es-AR" altLang="es-ES" dirty="0"/>
              <a:t>Entendí porqué diferenciamos dato de información, sin explicar qué es dato e información…</a:t>
            </a:r>
          </a:p>
          <a:p>
            <a:pPr eaLnBrk="1" hangingPunct="1">
              <a:lnSpc>
                <a:spcPct val="80000"/>
              </a:lnSpc>
              <a:buFontTx/>
              <a:buChar char="•"/>
            </a:pPr>
            <a:endParaRPr lang="es-AR" altLang="es-ES" dirty="0"/>
          </a:p>
          <a:p>
            <a:pPr eaLnBrk="1" hangingPunct="1">
              <a:lnSpc>
                <a:spcPct val="80000"/>
              </a:lnSpc>
              <a:buFontTx/>
              <a:buChar char="•"/>
            </a:pPr>
            <a:r>
              <a:rPr lang="es-AR" altLang="es-ES" dirty="0"/>
              <a:t>Entendí la diferencia entre la definición cualitativa y la cuantitativa de información </a:t>
            </a:r>
          </a:p>
          <a:p>
            <a:pPr eaLnBrk="1" hangingPunct="1">
              <a:lnSpc>
                <a:spcPct val="80000"/>
              </a:lnSpc>
              <a:buFontTx/>
              <a:buChar char="•"/>
            </a:pPr>
            <a:endParaRPr lang="es-AR" altLang="es-ES" dirty="0"/>
          </a:p>
          <a:p>
            <a:pPr eaLnBrk="1" hangingPunct="1">
              <a:lnSpc>
                <a:spcPct val="80000"/>
              </a:lnSpc>
              <a:buFontTx/>
              <a:buChar char="•"/>
            </a:pPr>
            <a:r>
              <a:rPr lang="es-AR" altLang="es-ES" dirty="0"/>
              <a:t>Entendí  que significa tener estructuras de almacenamiento eficientes</a:t>
            </a:r>
          </a:p>
          <a:p>
            <a:pPr eaLnBrk="1" hangingPunct="1">
              <a:lnSpc>
                <a:spcPct val="80000"/>
              </a:lnSpc>
              <a:buFontTx/>
              <a:buChar char="•"/>
            </a:pPr>
            <a:endParaRPr lang="es-AR" altLang="es-ES" dirty="0"/>
          </a:p>
          <a:p>
            <a:pPr eaLnBrk="1" hangingPunct="1">
              <a:lnSpc>
                <a:spcPct val="80000"/>
              </a:lnSpc>
              <a:buFontTx/>
              <a:buChar char="•"/>
            </a:pPr>
            <a:r>
              <a:rPr lang="es-AR" altLang="es-ES" dirty="0"/>
              <a:t>Entendí qué actividades se realizan cuando actualizo el contenido de  una estructura de datos</a:t>
            </a:r>
            <a:r>
              <a:rPr lang="es-ES" altLang="es-ES" dirty="0"/>
              <a:t> y cómo vinculo esta actividad con el concepto de anomalías de actualización </a:t>
            </a:r>
          </a:p>
          <a:p>
            <a:pPr eaLnBrk="1" hangingPunct="1">
              <a:lnSpc>
                <a:spcPct val="80000"/>
              </a:lnSpc>
              <a:buFontTx/>
              <a:buChar char="•"/>
            </a:pPr>
            <a:endParaRPr lang="es-ES_tradnl" altLang="es-ES" dirty="0"/>
          </a:p>
          <a:p>
            <a:pPr eaLnBrk="1" hangingPunct="1">
              <a:lnSpc>
                <a:spcPct val="80000"/>
              </a:lnSpc>
              <a:buFont typeface="Wingdings" panose="05000000000000000000" pitchFamily="2" charset="2"/>
              <a:buNone/>
            </a:pPr>
            <a:endParaRPr lang="es-ES" alt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8643" y="3321050"/>
            <a:ext cx="10140769" cy="477054"/>
          </a:xfrm>
          <a:prstGeom prst="rect">
            <a:avLst/>
          </a:prstGeom>
          <a:noFill/>
        </p:spPr>
        <p:txBody>
          <a:bodyPr wrap="square" rtlCol="0">
            <a:spAutoFit/>
          </a:bodyPr>
          <a:lstStyle/>
          <a:p>
            <a:pPr algn="ctr"/>
            <a:r>
              <a:rPr lang="es-AR" sz="2500" dirty="0">
                <a:solidFill>
                  <a:schemeClr val="bg1"/>
                </a:solidFill>
                <a:latin typeface="Calibri" panose="020F0502020204030204" pitchFamily="34" charset="0"/>
              </a:rPr>
              <a:t>Fin de la clase</a:t>
            </a:r>
            <a:endParaRPr lang="es-AR"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3707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3D7E56D1-3AE7-4FD4-B2F8-285E78071447}"/>
              </a:ext>
            </a:extLst>
          </p:cNvPr>
          <p:cNvSpPr>
            <a:spLocks noChangeArrowheads="1"/>
          </p:cNvSpPr>
          <p:nvPr/>
        </p:nvSpPr>
        <p:spPr bwMode="auto">
          <a:xfrm>
            <a:off x="2452688" y="8239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a:p>
        </p:txBody>
      </p:sp>
      <p:graphicFrame>
        <p:nvGraphicFramePr>
          <p:cNvPr id="6147" name="Object 2">
            <a:extLst>
              <a:ext uri="{FF2B5EF4-FFF2-40B4-BE49-F238E27FC236}">
                <a16:creationId xmlns:a16="http://schemas.microsoft.com/office/drawing/2014/main" id="{A280E657-4329-4522-AAAE-317AEED4F707}"/>
              </a:ext>
            </a:extLst>
          </p:cNvPr>
          <p:cNvGraphicFramePr>
            <a:graphicFrameLocks noChangeAspect="1"/>
          </p:cNvGraphicFramePr>
          <p:nvPr>
            <p:extLst>
              <p:ext uri="{D42A27DB-BD31-4B8C-83A1-F6EECF244321}">
                <p14:modId xmlns:p14="http://schemas.microsoft.com/office/powerpoint/2010/main" val="1143873484"/>
              </p:ext>
            </p:extLst>
          </p:nvPr>
        </p:nvGraphicFramePr>
        <p:xfrm>
          <a:off x="2209800" y="803728"/>
          <a:ext cx="7622959" cy="5451021"/>
        </p:xfrm>
        <a:graphic>
          <a:graphicData uri="http://schemas.openxmlformats.org/presentationml/2006/ole">
            <mc:AlternateContent xmlns:mc="http://schemas.openxmlformats.org/markup-compatibility/2006">
              <mc:Choice xmlns:v="urn:schemas-microsoft-com:vml" Requires="v">
                <p:oleObj spid="_x0000_s2061" name="Imagen de mapa de bits" r:id="rId4" imgW="9802593" imgH="7000000" progId="Paint.Picture">
                  <p:embed/>
                </p:oleObj>
              </mc:Choice>
              <mc:Fallback>
                <p:oleObj name="Imagen de mapa de bits" r:id="rId4" imgW="9802593" imgH="7000000" progId="Paint.Picture">
                  <p:embed/>
                  <p:pic>
                    <p:nvPicPr>
                      <p:cNvPr id="6147" name="Object 2">
                        <a:extLst>
                          <a:ext uri="{FF2B5EF4-FFF2-40B4-BE49-F238E27FC236}">
                            <a16:creationId xmlns:a16="http://schemas.microsoft.com/office/drawing/2014/main" id="{A280E657-4329-4522-AAAE-317AEED4F7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803728"/>
                        <a:ext cx="7622959" cy="5451021"/>
                      </a:xfrm>
                      <a:prstGeom prst="rect">
                        <a:avLst/>
                      </a:prstGeom>
                      <a:solidFill>
                        <a:srgbClr val="FFFF00"/>
                      </a:solidFill>
                      <a:ln>
                        <a:noFill/>
                      </a:ln>
                    </p:spPr>
                  </p:pic>
                </p:oleObj>
              </mc:Fallback>
            </mc:AlternateContent>
          </a:graphicData>
        </a:graphic>
      </p:graphicFrame>
      <p:sp>
        <p:nvSpPr>
          <p:cNvPr id="21508" name="Oval 4">
            <a:extLst>
              <a:ext uri="{FF2B5EF4-FFF2-40B4-BE49-F238E27FC236}">
                <a16:creationId xmlns:a16="http://schemas.microsoft.com/office/drawing/2014/main" id="{B54F1508-3F58-44FA-A283-EEB8E1EA8438}"/>
              </a:ext>
            </a:extLst>
          </p:cNvPr>
          <p:cNvSpPr>
            <a:spLocks noChangeArrowheads="1"/>
          </p:cNvSpPr>
          <p:nvPr/>
        </p:nvSpPr>
        <p:spPr bwMode="auto">
          <a:xfrm rot="3455435">
            <a:off x="2386807" y="1088232"/>
            <a:ext cx="3168650" cy="4538663"/>
          </a:xfrm>
          <a:prstGeom prst="ellipse">
            <a:avLst/>
          </a:prstGeom>
          <a:noFill/>
          <a:ln>
            <a:solidFill>
              <a:srgbClr val="FA551A"/>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ES" sz="2400" dirty="0"/>
          </a:p>
        </p:txBody>
      </p:sp>
      <p:sp>
        <p:nvSpPr>
          <p:cNvPr id="5" name="CuadroTexto 4">
            <a:extLst>
              <a:ext uri="{FF2B5EF4-FFF2-40B4-BE49-F238E27FC236}">
                <a16:creationId xmlns:a16="http://schemas.microsoft.com/office/drawing/2014/main" id="{DC2C8C98-3268-42C6-A39F-1117257FBEC3}"/>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in)">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078866" y="1492529"/>
            <a:ext cx="6574422" cy="1384995"/>
          </a:xfrm>
          <a:prstGeom prst="rect">
            <a:avLst/>
          </a:prstGeom>
          <a:noFill/>
        </p:spPr>
        <p:txBody>
          <a:bodyPr wrap="square" rtlCol="0">
            <a:spAutoFit/>
          </a:bodyPr>
          <a:lstStyle/>
          <a:p>
            <a:r>
              <a:rPr lang="es-AR" sz="4800" b="1" dirty="0">
                <a:solidFill>
                  <a:schemeClr val="bg1"/>
                </a:solidFill>
              </a:rPr>
              <a:t>Datos vs Información</a:t>
            </a:r>
            <a:endParaRPr lang="es-AR" sz="4800" dirty="0">
              <a:solidFill>
                <a:schemeClr val="bg1"/>
              </a:solidFill>
            </a:endParaRPr>
          </a:p>
          <a:p>
            <a:endParaRPr lang="es-AR" b="1" dirty="0">
              <a:solidFill>
                <a:schemeClr val="bg1"/>
              </a:solidFill>
            </a:endParaRPr>
          </a:p>
          <a:p>
            <a:endParaRPr lang="es-AR" dirty="0"/>
          </a:p>
        </p:txBody>
      </p:sp>
    </p:spTree>
    <p:extLst>
      <p:ext uri="{BB962C8B-B14F-4D97-AF65-F5344CB8AC3E}">
        <p14:creationId xmlns:p14="http://schemas.microsoft.com/office/powerpoint/2010/main" val="25060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EB91E79-F519-4B3F-8C67-B8513C9E9E9E}"/>
              </a:ext>
            </a:extLst>
          </p:cNvPr>
          <p:cNvSpPr>
            <a:spLocks noGrp="1" noChangeArrowheads="1"/>
          </p:cNvSpPr>
          <p:nvPr>
            <p:ph type="title"/>
          </p:nvPr>
        </p:nvSpPr>
        <p:spPr>
          <a:xfrm>
            <a:off x="2209799" y="781211"/>
            <a:ext cx="7772400" cy="755650"/>
          </a:xfrm>
        </p:spPr>
        <p:txBody>
          <a:bodyPr/>
          <a:lstStyle/>
          <a:p>
            <a:pPr algn="ctr" eaLnBrk="1" hangingPunct="1"/>
            <a:r>
              <a:rPr lang="es-ES_tradnl" altLang="es-ES" sz="3200" dirty="0"/>
              <a:t>Datos vs. Información </a:t>
            </a:r>
            <a:endParaRPr lang="es-ES" altLang="es-ES" sz="3200" dirty="0"/>
          </a:p>
        </p:txBody>
      </p:sp>
      <p:sp>
        <p:nvSpPr>
          <p:cNvPr id="7171" name="Rectangle 3" descr="Rectangle: Click to edit Master text styles&#10;Second level&#10;Third level&#10;Fourth level&#10;Fifth level">
            <a:extLst>
              <a:ext uri="{FF2B5EF4-FFF2-40B4-BE49-F238E27FC236}">
                <a16:creationId xmlns:a16="http://schemas.microsoft.com/office/drawing/2014/main" id="{DB3489A2-2D83-4220-9CB0-FB77E828F9A4}"/>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s-ES_tradnl" altLang="es-ES" sz="2400"/>
              <a:t>Los usuarios requieren </a:t>
            </a:r>
            <a:r>
              <a:rPr lang="es-ES_tradnl" altLang="es-ES" sz="2400" b="1"/>
              <a:t>INFORMACIÓN</a:t>
            </a:r>
            <a:r>
              <a:rPr lang="es-ES_tradnl" altLang="es-ES" sz="2400"/>
              <a:t> para la toma de decisiones</a:t>
            </a:r>
          </a:p>
          <a:p>
            <a:pPr eaLnBrk="1" hangingPunct="1">
              <a:lnSpc>
                <a:spcPct val="90000"/>
              </a:lnSpc>
              <a:buFont typeface="Wingdings" panose="05000000000000000000" pitchFamily="2" charset="2"/>
              <a:buNone/>
            </a:pPr>
            <a:endParaRPr lang="es-ES_tradnl" altLang="es-ES" sz="2400"/>
          </a:p>
          <a:p>
            <a:pPr eaLnBrk="1" hangingPunct="1">
              <a:lnSpc>
                <a:spcPct val="90000"/>
              </a:lnSpc>
              <a:buFont typeface="Wingdings" panose="05000000000000000000" pitchFamily="2" charset="2"/>
              <a:buNone/>
            </a:pPr>
            <a:r>
              <a:rPr lang="es-ES_tradnl" altLang="es-ES" sz="2400"/>
              <a:t>Los diseñadores deben tener la libertad de proponer distintas estructuras de </a:t>
            </a:r>
            <a:r>
              <a:rPr lang="es-ES_tradnl" altLang="es-ES" sz="2400" b="1"/>
              <a:t>DATOS</a:t>
            </a:r>
            <a:r>
              <a:rPr lang="es-ES_tradnl" altLang="es-ES" sz="2400"/>
              <a:t> que brinden la </a:t>
            </a:r>
            <a:r>
              <a:rPr lang="es-ES_tradnl" altLang="es-ES" sz="2400" b="1"/>
              <a:t>INFORMACIÓN</a:t>
            </a:r>
            <a:r>
              <a:rPr lang="es-ES_tradnl" altLang="es-ES" sz="2400"/>
              <a:t> al usuario</a:t>
            </a:r>
          </a:p>
          <a:p>
            <a:pPr eaLnBrk="1" hangingPunct="1">
              <a:lnSpc>
                <a:spcPct val="90000"/>
              </a:lnSpc>
              <a:buFont typeface="Wingdings" panose="05000000000000000000" pitchFamily="2" charset="2"/>
              <a:buNone/>
            </a:pPr>
            <a:endParaRPr lang="es-ES_tradnl" altLang="es-ES" sz="2400"/>
          </a:p>
          <a:p>
            <a:pPr eaLnBrk="1" hangingPunct="1">
              <a:lnSpc>
                <a:spcPct val="90000"/>
              </a:lnSpc>
              <a:buFont typeface="Wingdings" panose="05000000000000000000" pitchFamily="2" charset="2"/>
              <a:buNone/>
            </a:pPr>
            <a:r>
              <a:rPr lang="es-ES_tradnl" altLang="es-ES" sz="2400"/>
              <a:t>Las estructuras de </a:t>
            </a:r>
            <a:r>
              <a:rPr lang="es-ES_tradnl" altLang="es-ES" sz="2400" b="1"/>
              <a:t>DATOS</a:t>
            </a:r>
            <a:r>
              <a:rPr lang="es-ES_tradnl" altLang="es-ES" sz="2400"/>
              <a:t> deben ser eficientes</a:t>
            </a:r>
          </a:p>
          <a:p>
            <a:pPr eaLnBrk="1" hangingPunct="1">
              <a:lnSpc>
                <a:spcPct val="90000"/>
              </a:lnSpc>
              <a:buFont typeface="Wingdings" panose="05000000000000000000" pitchFamily="2" charset="2"/>
              <a:buNone/>
            </a:pPr>
            <a:r>
              <a:rPr lang="es-ES_tradnl" altLang="es-ES" sz="2400"/>
              <a:t> </a:t>
            </a:r>
            <a:endParaRPr lang="es-ES" altLang="es-ES" sz="2400"/>
          </a:p>
        </p:txBody>
      </p:sp>
      <p:sp>
        <p:nvSpPr>
          <p:cNvPr id="4" name="CuadroTexto 3">
            <a:extLst>
              <a:ext uri="{FF2B5EF4-FFF2-40B4-BE49-F238E27FC236}">
                <a16:creationId xmlns:a16="http://schemas.microsoft.com/office/drawing/2014/main" id="{3EC7A239-2DB2-47F0-A387-B0B75E598424}"/>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2208214" y="773112"/>
            <a:ext cx="7772400" cy="682625"/>
          </a:xfrm>
        </p:spPr>
        <p:txBody>
          <a:bodyPr/>
          <a:lstStyle/>
          <a:p>
            <a:pPr algn="ctr" eaLnBrk="1" hangingPunct="1"/>
            <a:r>
              <a:rPr lang="es-ES_tradnl" altLang="es-ES" sz="3200"/>
              <a:t>Datos</a:t>
            </a:r>
            <a:endParaRPr lang="es-ES" altLang="es-ES" sz="320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lnSpcReduction="10000"/>
          </a:bodyPr>
          <a:lstStyle/>
          <a:p>
            <a:pPr eaLnBrk="1" hangingPunct="1">
              <a:buSzTx/>
              <a:buFontTx/>
              <a:buChar char="•"/>
            </a:pPr>
            <a:r>
              <a:rPr lang="es-ES_tradnl" altLang="es-ES" sz="2800"/>
              <a:t>Los DATOS son símbolos que describen algo</a:t>
            </a:r>
          </a:p>
          <a:p>
            <a:pPr eaLnBrk="1" hangingPunct="1">
              <a:buSzTx/>
              <a:buFontTx/>
              <a:buChar char="•"/>
            </a:pPr>
            <a:endParaRPr lang="es-ES_tradnl" altLang="es-ES" sz="2800"/>
          </a:p>
          <a:p>
            <a:pPr eaLnBrk="1" hangingPunct="1">
              <a:buSzTx/>
              <a:buFontTx/>
              <a:buChar char="•"/>
            </a:pPr>
            <a:r>
              <a:rPr lang="es-ES_tradnl" altLang="es-ES" sz="2800"/>
              <a:t>La estructura de DATOS es una </a:t>
            </a:r>
            <a:r>
              <a:rPr lang="es-ES" altLang="es-ES" sz="2800"/>
              <a:t>representación de la relación lógica existente entre los elementos de datos individuales </a:t>
            </a:r>
          </a:p>
          <a:p>
            <a:pPr eaLnBrk="1" hangingPunct="1">
              <a:buSzTx/>
              <a:buFontTx/>
              <a:buChar char="•"/>
            </a:pPr>
            <a:endParaRPr lang="es-ES" altLang="es-ES" sz="1600"/>
          </a:p>
          <a:p>
            <a:pPr lvl="2" eaLnBrk="1" hangingPunct="1">
              <a:buSzTx/>
              <a:buFontTx/>
              <a:buChar char="•"/>
            </a:pPr>
            <a:r>
              <a:rPr lang="es-ES" altLang="es-ES" sz="2000"/>
              <a:t>Dato elemental </a:t>
            </a:r>
          </a:p>
          <a:p>
            <a:pPr lvl="2" eaLnBrk="1" hangingPunct="1">
              <a:buSzTx/>
              <a:buFontTx/>
              <a:buChar char="•"/>
            </a:pPr>
            <a:r>
              <a:rPr lang="es-ES_tradnl" altLang="es-ES" sz="2000"/>
              <a:t>Vector</a:t>
            </a:r>
            <a:endParaRPr lang="es-ES" altLang="es-ES" sz="2000"/>
          </a:p>
          <a:p>
            <a:pPr lvl="2" eaLnBrk="1" hangingPunct="1">
              <a:buSzTx/>
              <a:buFontTx/>
              <a:buChar char="•"/>
            </a:pPr>
            <a:r>
              <a:rPr lang="es-ES" altLang="es-ES" sz="2000"/>
              <a:t>Arreglo  n-dimensional </a:t>
            </a:r>
          </a:p>
          <a:p>
            <a:pPr lvl="2" eaLnBrk="1" hangingPunct="1">
              <a:buSzTx/>
              <a:buFontTx/>
              <a:buChar char="•"/>
            </a:pPr>
            <a:r>
              <a:rPr lang="es-ES" altLang="es-ES" sz="2000"/>
              <a:t>Lista enlazada </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2209800" y="738289"/>
            <a:ext cx="7772400" cy="682625"/>
          </a:xfrm>
        </p:spPr>
        <p:txBody>
          <a:bodyPr/>
          <a:lstStyle/>
          <a:p>
            <a:pPr algn="ctr" eaLnBrk="1" hangingPunct="1"/>
            <a:r>
              <a:rPr lang="es-ES_tradnl" altLang="es-ES" sz="3200" dirty="0"/>
              <a:t>Consultas y Actualizaciones</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5" y="2045464"/>
            <a:ext cx="10776030" cy="4391025"/>
          </a:xfrm>
        </p:spPr>
        <p:txBody>
          <a:bodyPr>
            <a:normAutofit/>
          </a:bodyPr>
          <a:lstStyle/>
          <a:p>
            <a:pPr eaLnBrk="1" hangingPunct="1">
              <a:lnSpc>
                <a:spcPct val="80000"/>
              </a:lnSpc>
              <a:buFontTx/>
              <a:buChar char="•"/>
            </a:pPr>
            <a:r>
              <a:rPr lang="es-ES" altLang="es-ES" sz="2400" dirty="0"/>
              <a:t>Las operaciones básicas que se realizan en las estructuras de datos almacenados son las </a:t>
            </a:r>
            <a:r>
              <a:rPr lang="es-ES" altLang="es-ES" sz="2400" b="1" dirty="0"/>
              <a:t>consultas</a:t>
            </a:r>
            <a:r>
              <a:rPr lang="es-ES" altLang="es-ES" sz="2400" dirty="0"/>
              <a:t> y las </a:t>
            </a:r>
            <a:r>
              <a:rPr lang="es-ES" altLang="es-ES" sz="2400" b="1" dirty="0"/>
              <a:t>actualizaciones</a:t>
            </a:r>
            <a:r>
              <a:rPr lang="es-ES" altLang="es-ES" sz="2400" dirty="0"/>
              <a:t> </a:t>
            </a:r>
          </a:p>
          <a:p>
            <a:pPr eaLnBrk="1" hangingPunct="1">
              <a:lnSpc>
                <a:spcPct val="80000"/>
              </a:lnSpc>
              <a:buFontTx/>
              <a:buChar char="•"/>
            </a:pPr>
            <a:endParaRPr lang="es-ES_tradnl" altLang="es-ES" sz="2400" dirty="0"/>
          </a:p>
          <a:p>
            <a:pPr eaLnBrk="1" hangingPunct="1">
              <a:lnSpc>
                <a:spcPct val="80000"/>
              </a:lnSpc>
              <a:buFontTx/>
              <a:buChar char="•"/>
            </a:pPr>
            <a:r>
              <a:rPr lang="es-ES" altLang="es-ES" sz="2400" dirty="0"/>
              <a:t>Las </a:t>
            </a:r>
            <a:r>
              <a:rPr lang="es-ES" altLang="es-ES" sz="2400" b="1" dirty="0"/>
              <a:t>consultas</a:t>
            </a:r>
            <a:r>
              <a:rPr lang="es-ES" altLang="es-ES" sz="2400" dirty="0"/>
              <a:t> no modifican  los contenidos de las estructuras de datos, solamente inspeccionan su contenido. </a:t>
            </a:r>
          </a:p>
          <a:p>
            <a:pPr eaLnBrk="1" hangingPunct="1">
              <a:lnSpc>
                <a:spcPct val="80000"/>
              </a:lnSpc>
              <a:buFontTx/>
              <a:buChar char="•"/>
            </a:pPr>
            <a:endParaRPr lang="es-ES_tradnl" altLang="es-ES" sz="2400" dirty="0"/>
          </a:p>
          <a:p>
            <a:pPr eaLnBrk="1" hangingPunct="1">
              <a:lnSpc>
                <a:spcPct val="80000"/>
              </a:lnSpc>
              <a:buFontTx/>
              <a:buChar char="•"/>
            </a:pPr>
            <a:r>
              <a:rPr lang="es-ES" altLang="es-ES" sz="2400" dirty="0"/>
              <a:t>Las </a:t>
            </a:r>
            <a:r>
              <a:rPr lang="es-ES" altLang="es-ES" sz="2400" b="1" dirty="0"/>
              <a:t>actualizaciones</a:t>
            </a:r>
            <a:r>
              <a:rPr lang="es-ES" altLang="es-ES" sz="2400" dirty="0"/>
              <a:t>, esto es ingresar, modificar o eliminar uno o más datos, sí producen modificaciones en su contenido </a:t>
            </a:r>
          </a:p>
          <a:p>
            <a:pPr eaLnBrk="1" hangingPunct="1">
              <a:lnSpc>
                <a:spcPct val="80000"/>
              </a:lnSpc>
              <a:buFontTx/>
              <a:buChar char="•"/>
            </a:pPr>
            <a:endParaRPr lang="es-ES" altLang="es-ES" sz="2400" dirty="0"/>
          </a:p>
          <a:p>
            <a:pPr eaLnBrk="1" hangingPunct="1">
              <a:lnSpc>
                <a:spcPct val="80000"/>
              </a:lnSpc>
              <a:buFontTx/>
              <a:buChar char="•"/>
            </a:pPr>
            <a:r>
              <a:rPr lang="es-ES" altLang="es-ES" sz="2400" dirty="0"/>
              <a:t>El tipo de estructura condiciona estas operaciones. </a:t>
            </a:r>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41A5494-D943-43F6-B6CF-967FFE547B3E}"/>
              </a:ext>
            </a:extLst>
          </p:cNvPr>
          <p:cNvSpPr>
            <a:spLocks noGrp="1" noChangeArrowheads="1"/>
          </p:cNvSpPr>
          <p:nvPr>
            <p:ph type="title"/>
          </p:nvPr>
        </p:nvSpPr>
        <p:spPr>
          <a:xfrm>
            <a:off x="2209800" y="726914"/>
            <a:ext cx="7772400" cy="755650"/>
          </a:xfrm>
        </p:spPr>
        <p:txBody>
          <a:bodyPr/>
          <a:lstStyle/>
          <a:p>
            <a:pPr algn="ctr" eaLnBrk="1" hangingPunct="1"/>
            <a:r>
              <a:rPr lang="es-ES_tradnl" altLang="es-ES" sz="3200" dirty="0"/>
              <a:t>Anomalías de Actualización</a:t>
            </a:r>
            <a:endParaRPr lang="es-ES" altLang="es-ES" sz="3200" dirty="0"/>
          </a:p>
        </p:txBody>
      </p:sp>
      <p:sp>
        <p:nvSpPr>
          <p:cNvPr id="10243" name="Rectangle 3" descr="Rectangle: Click to edit Master text styles&#10;Second level&#10;Third level&#10;Fourth level&#10;Fifth level">
            <a:extLst>
              <a:ext uri="{FF2B5EF4-FFF2-40B4-BE49-F238E27FC236}">
                <a16:creationId xmlns:a16="http://schemas.microsoft.com/office/drawing/2014/main" id="{18288423-F7CA-42FF-86DE-AC371DCAD691}"/>
              </a:ext>
            </a:extLst>
          </p:cNvPr>
          <p:cNvSpPr>
            <a:spLocks noGrp="1" noChangeArrowheads="1"/>
          </p:cNvSpPr>
          <p:nvPr>
            <p:ph type="body" idx="1"/>
          </p:nvPr>
        </p:nvSpPr>
        <p:spPr>
          <a:xfrm>
            <a:off x="740779" y="2074180"/>
            <a:ext cx="10116273" cy="4246562"/>
          </a:xfrm>
        </p:spPr>
        <p:txBody>
          <a:bodyPr/>
          <a:lstStyle/>
          <a:p>
            <a:pPr eaLnBrk="1" hangingPunct="1">
              <a:buFont typeface="Wingdings" panose="05000000000000000000" pitchFamily="2" charset="2"/>
              <a:buNone/>
            </a:pPr>
            <a:r>
              <a:rPr lang="es-ES" altLang="es-ES" sz="2400" dirty="0"/>
              <a:t>Son las complicaciones que se producen en las operaciones de </a:t>
            </a:r>
            <a:r>
              <a:rPr lang="es-ES" altLang="es-ES" sz="2400" b="1" dirty="0"/>
              <a:t>actualización</a:t>
            </a:r>
            <a:r>
              <a:rPr lang="es-ES" altLang="es-ES" sz="2400" dirty="0"/>
              <a:t> en las estructuras de </a:t>
            </a:r>
            <a:r>
              <a:rPr lang="es-ES" altLang="es-ES" sz="2400" b="1" dirty="0"/>
              <a:t>datos</a:t>
            </a:r>
            <a:r>
              <a:rPr lang="es-ES" altLang="es-ES" sz="2400" dirty="0"/>
              <a:t> ineficientes.</a:t>
            </a:r>
          </a:p>
          <a:p>
            <a:pPr eaLnBrk="1" hangingPunct="1">
              <a:buFont typeface="Wingdings" panose="05000000000000000000" pitchFamily="2" charset="2"/>
              <a:buNone/>
            </a:pPr>
            <a:endParaRPr lang="es-ES" altLang="es-ES" sz="2400" dirty="0"/>
          </a:p>
          <a:p>
            <a:pPr eaLnBrk="1" hangingPunct="1">
              <a:buFont typeface="Wingdings" panose="05000000000000000000" pitchFamily="2" charset="2"/>
              <a:buNone/>
            </a:pPr>
            <a:r>
              <a:rPr lang="es-ES" altLang="es-ES" sz="2400" dirty="0"/>
              <a:t> Las anomalías pueden  producirse debido a la   redundancia de los </a:t>
            </a:r>
            <a:r>
              <a:rPr lang="es-ES" altLang="es-ES" sz="2400" b="1" dirty="0"/>
              <a:t>datos</a:t>
            </a:r>
            <a:r>
              <a:rPr lang="es-ES" altLang="es-ES" sz="2400" dirty="0"/>
              <a:t> almacenados </a:t>
            </a:r>
          </a:p>
          <a:p>
            <a:pPr eaLnBrk="1" hangingPunct="1">
              <a:buFont typeface="Wingdings" panose="05000000000000000000" pitchFamily="2" charset="2"/>
              <a:buNone/>
            </a:pPr>
            <a:endParaRPr lang="es-ES" altLang="es-ES" sz="2400" dirty="0"/>
          </a:p>
          <a:p>
            <a:pPr eaLnBrk="1" hangingPunct="1">
              <a:buFont typeface="Wingdings" panose="05000000000000000000" pitchFamily="2" charset="2"/>
              <a:buNone/>
            </a:pPr>
            <a:r>
              <a:rPr lang="es-ES" altLang="es-ES" sz="2400" dirty="0"/>
              <a:t> La redundancia puede generar inconsistencia en el proceso de </a:t>
            </a:r>
            <a:r>
              <a:rPr lang="es-ES" altLang="es-ES" sz="2400" b="1" dirty="0"/>
              <a:t>actualización</a:t>
            </a:r>
            <a:r>
              <a:rPr lang="es-ES" altLang="es-ES" sz="2400" dirty="0"/>
              <a:t>.</a:t>
            </a:r>
            <a:r>
              <a:rPr lang="es-ES" altLang="es-ES" dirty="0"/>
              <a:t> </a:t>
            </a:r>
          </a:p>
        </p:txBody>
      </p:sp>
      <p:sp>
        <p:nvSpPr>
          <p:cNvPr id="4" name="CuadroTexto 3">
            <a:extLst>
              <a:ext uri="{FF2B5EF4-FFF2-40B4-BE49-F238E27FC236}">
                <a16:creationId xmlns:a16="http://schemas.microsoft.com/office/drawing/2014/main" id="{544EA7C8-7403-41D1-BE26-67C0B90EE7D3}"/>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5481</Words>
  <Application>Microsoft Office PowerPoint</Application>
  <PresentationFormat>Panorámica</PresentationFormat>
  <Paragraphs>567</Paragraphs>
  <Slides>36</Slides>
  <Notes>12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5" baseType="lpstr">
      <vt:lpstr>Arial</vt:lpstr>
      <vt:lpstr>Calibri</vt:lpstr>
      <vt:lpstr>Gill Sans MT</vt:lpstr>
      <vt:lpstr>Tahoma</vt:lpstr>
      <vt:lpstr>Times New Roman</vt:lpstr>
      <vt:lpstr>Wingdings</vt:lpstr>
      <vt:lpstr>Wingdings 2</vt:lpstr>
      <vt:lpstr>Dividendo</vt:lpstr>
      <vt:lpstr>Imagen de mapa de bits</vt:lpstr>
      <vt:lpstr>Presentación de PowerPoint</vt:lpstr>
      <vt:lpstr>Presentación de PowerPoint</vt:lpstr>
      <vt:lpstr>Presentación de PowerPoint</vt:lpstr>
      <vt:lpstr>Presentación de PowerPoint</vt:lpstr>
      <vt:lpstr>Presentación de PowerPoint</vt:lpstr>
      <vt:lpstr>Datos vs. Información </vt:lpstr>
      <vt:lpstr>Datos</vt:lpstr>
      <vt:lpstr>Consultas y Actualizaciones</vt:lpstr>
      <vt:lpstr>Anomalías de Actualización</vt:lpstr>
      <vt:lpstr>Ejemplo</vt:lpstr>
      <vt:lpstr>Normalización </vt:lpstr>
      <vt:lpstr>Estructura Normalizada/1</vt:lpstr>
      <vt:lpstr>Estructura Normalizada/2</vt:lpstr>
      <vt:lpstr>Información/1 </vt:lpstr>
      <vt:lpstr>Información/2</vt:lpstr>
      <vt:lpstr>Atributos de la información/1 </vt:lpstr>
      <vt:lpstr>Atributos de la información/2</vt:lpstr>
      <vt:lpstr>Presentación de PowerPoint</vt:lpstr>
      <vt:lpstr>Sistemas/1 </vt:lpstr>
      <vt:lpstr>Sistemas/2</vt:lpstr>
      <vt:lpstr>Sistemas/3</vt:lpstr>
      <vt:lpstr> características de los sistemas</vt:lpstr>
      <vt:lpstr>Distintas Definiciones de Sistemas</vt:lpstr>
      <vt:lpstr>Características generales de los sistemas/1</vt:lpstr>
      <vt:lpstr>Características generales de los sistemas/2</vt:lpstr>
      <vt:lpstr>Teoría general de sistemas/1 conceptos básicos</vt:lpstr>
      <vt:lpstr>Teoría general de sistemas/2 conceptos básicos</vt:lpstr>
      <vt:lpstr>Teoría general de sistemas/3 conceptos básicos</vt:lpstr>
      <vt:lpstr>Teoría general de sistemas/4 conceptos básicos</vt:lpstr>
      <vt:lpstr>Tipos  de sistemas de los información/1 </vt:lpstr>
      <vt:lpstr>Tipos  de sistemas de los información/2</vt:lpstr>
      <vt:lpstr>Jerarquía administrativa vs.  sistemas de información </vt:lpstr>
      <vt:lpstr>Auto evaluación/1</vt:lpstr>
      <vt:lpstr>Auto evaluación/2</vt:lpstr>
      <vt:lpstr>Auto evaluación/2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PROGRAMACIÓN ESTRUCTURADA</dc:title>
  <dc:creator>Battaglia, Nicolas</dc:creator>
  <cp:lastModifiedBy>Miguel Prigioniero</cp:lastModifiedBy>
  <cp:revision>29</cp:revision>
  <dcterms:created xsi:type="dcterms:W3CDTF">2020-06-09T18:56:19Z</dcterms:created>
  <dcterms:modified xsi:type="dcterms:W3CDTF">2020-07-10T17:44:37Z</dcterms:modified>
</cp:coreProperties>
</file>