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80" r:id="rId3"/>
    <p:sldId id="257" r:id="rId4"/>
    <p:sldId id="258" r:id="rId5"/>
    <p:sldId id="279" r:id="rId6"/>
    <p:sldId id="259" r:id="rId7"/>
    <p:sldId id="260" r:id="rId8"/>
    <p:sldId id="261" r:id="rId9"/>
    <p:sldId id="262" r:id="rId10"/>
    <p:sldId id="264" r:id="rId11"/>
    <p:sldId id="263" r:id="rId12"/>
    <p:sldId id="268" r:id="rId13"/>
    <p:sldId id="265" r:id="rId14"/>
    <p:sldId id="272" r:id="rId15"/>
    <p:sldId id="267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55" d="100"/>
          <a:sy n="55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2649B-06EE-4692-8EE0-C514EEF3F8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B1677C-98C8-4CF2-9AD8-CC6E6EF239CD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Motivos y necesidades que justifican la creación del sistema.</a:t>
          </a:r>
          <a:endParaRPr lang="en-US"/>
        </a:p>
      </dgm:t>
    </dgm:pt>
    <dgm:pt modelId="{9CA60CF9-587C-448F-BB17-73068AB64297}" type="parTrans" cxnId="{FB77CD82-57E1-4D18-AC95-B6D33E47A19C}">
      <dgm:prSet/>
      <dgm:spPr/>
      <dgm:t>
        <a:bodyPr/>
        <a:lstStyle/>
        <a:p>
          <a:endParaRPr lang="en-US"/>
        </a:p>
      </dgm:t>
    </dgm:pt>
    <dgm:pt modelId="{6FEF16E8-C7F2-480B-AB0D-6952464014CA}" type="sibTrans" cxnId="{FB77CD82-57E1-4D18-AC95-B6D33E47A19C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59F7C5-A396-47B2-B417-67A6E6587986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Justificación de </a:t>
          </a:r>
          <a:r>
            <a:rPr lang="es-AR" b="1" dirty="0"/>
            <a:t>por qué</a:t>
          </a:r>
          <a:r>
            <a:rPr lang="es-AR" dirty="0"/>
            <a:t> se hará el sistema.</a:t>
          </a:r>
          <a:endParaRPr lang="en-US" dirty="0"/>
        </a:p>
      </dgm:t>
    </dgm:pt>
    <dgm:pt modelId="{9533EDBA-F13A-4F7A-BB9B-B4C28B58D570}" type="parTrans" cxnId="{733ACED6-06A0-486C-81CD-E3582C5F4327}">
      <dgm:prSet/>
      <dgm:spPr/>
      <dgm:t>
        <a:bodyPr/>
        <a:lstStyle/>
        <a:p>
          <a:endParaRPr lang="en-US"/>
        </a:p>
      </dgm:t>
    </dgm:pt>
    <dgm:pt modelId="{8BED8608-A5DB-478C-8FE4-257C04FFC0D0}" type="sibTrans" cxnId="{733ACED6-06A0-486C-81CD-E3582C5F4327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9A4CC5-1C8B-4482-A864-312AC0C8E80F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Generalidades de la forma en que se piensa atender esos motivos o necesidades.</a:t>
          </a:r>
          <a:endParaRPr lang="en-US"/>
        </a:p>
      </dgm:t>
    </dgm:pt>
    <dgm:pt modelId="{1557BBE6-4892-4E38-9C39-C4680BE78202}" type="parTrans" cxnId="{42542935-F530-4953-9117-A569D2060FF6}">
      <dgm:prSet/>
      <dgm:spPr/>
      <dgm:t>
        <a:bodyPr/>
        <a:lstStyle/>
        <a:p>
          <a:endParaRPr lang="en-US"/>
        </a:p>
      </dgm:t>
    </dgm:pt>
    <dgm:pt modelId="{30CADBE2-541E-4140-B446-F4B72A7293F7}" type="sibTrans" cxnId="{42542935-F530-4953-9117-A569D2060FF6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A58939-21AD-4FA7-9AE7-69374E485465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Información requerida por la organización.</a:t>
          </a:r>
          <a:endParaRPr lang="en-US" dirty="0"/>
        </a:p>
      </dgm:t>
    </dgm:pt>
    <dgm:pt modelId="{BD425BED-CBE8-4223-80B5-1BDE4B55AC2D}" type="parTrans" cxnId="{16E111CF-592A-4D0C-9E07-C39C41D8741B}">
      <dgm:prSet/>
      <dgm:spPr/>
      <dgm:t>
        <a:bodyPr/>
        <a:lstStyle/>
        <a:p>
          <a:endParaRPr lang="en-US"/>
        </a:p>
      </dgm:t>
    </dgm:pt>
    <dgm:pt modelId="{6EA4FC9B-1188-4232-A57A-550F92ABE15B}" type="sibTrans" cxnId="{16E111CF-592A-4D0C-9E07-C39C41D8741B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941CD-2FF1-490E-9901-7CA14F97B998}" type="pres">
      <dgm:prSet presAssocID="{1902649B-06EE-4692-8EE0-C514EEF3F8CF}" presName="root" presStyleCnt="0">
        <dgm:presLayoutVars>
          <dgm:dir/>
          <dgm:resizeHandles val="exact"/>
        </dgm:presLayoutVars>
      </dgm:prSet>
      <dgm:spPr/>
    </dgm:pt>
    <dgm:pt modelId="{6B78840C-FF93-4B78-BE92-55676E0FB691}" type="pres">
      <dgm:prSet presAssocID="{93B1677C-98C8-4CF2-9AD8-CC6E6EF239CD}" presName="compNode" presStyleCnt="0"/>
      <dgm:spPr/>
    </dgm:pt>
    <dgm:pt modelId="{BC21C8D9-7F1C-4496-9208-CD98DEB00F9C}" type="pres">
      <dgm:prSet presAssocID="{93B1677C-98C8-4CF2-9AD8-CC6E6EF239CD}" presName="bgRect" presStyleLbl="bgShp" presStyleIdx="0" presStyleCnt="4"/>
      <dgm:spPr/>
    </dgm:pt>
    <dgm:pt modelId="{AAD22ACE-0F30-48EB-8D81-827D2BB398ED}" type="pres">
      <dgm:prSet presAssocID="{93B1677C-98C8-4CF2-9AD8-CC6E6EF239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FDD4958-5F67-47B3-BF9A-4D6F4DED1879}" type="pres">
      <dgm:prSet presAssocID="{93B1677C-98C8-4CF2-9AD8-CC6E6EF239CD}" presName="spaceRect" presStyleCnt="0"/>
      <dgm:spPr/>
    </dgm:pt>
    <dgm:pt modelId="{5E0CB9D6-620E-4775-B741-4EA2203E05DE}" type="pres">
      <dgm:prSet presAssocID="{93B1677C-98C8-4CF2-9AD8-CC6E6EF239CD}" presName="parTx" presStyleLbl="revTx" presStyleIdx="0" presStyleCnt="4">
        <dgm:presLayoutVars>
          <dgm:chMax val="0"/>
          <dgm:chPref val="0"/>
        </dgm:presLayoutVars>
      </dgm:prSet>
      <dgm:spPr/>
    </dgm:pt>
    <dgm:pt modelId="{6894D886-5F4C-4532-814C-D031E9182984}" type="pres">
      <dgm:prSet presAssocID="{6FEF16E8-C7F2-480B-AB0D-6952464014CA}" presName="sibTrans" presStyleCnt="0"/>
      <dgm:spPr/>
    </dgm:pt>
    <dgm:pt modelId="{2DEB6C21-4CC9-49BC-B9E7-ED110968C24B}" type="pres">
      <dgm:prSet presAssocID="{FB59F7C5-A396-47B2-B417-67A6E6587986}" presName="compNode" presStyleCnt="0"/>
      <dgm:spPr/>
    </dgm:pt>
    <dgm:pt modelId="{DD8943C6-8B0E-42B4-B45B-E40AF9FA371D}" type="pres">
      <dgm:prSet presAssocID="{FB59F7C5-A396-47B2-B417-67A6E6587986}" presName="bgRect" presStyleLbl="bgShp" presStyleIdx="1" presStyleCnt="4"/>
      <dgm:spPr/>
    </dgm:pt>
    <dgm:pt modelId="{79E05A96-5554-47BE-8E4C-3AD6B3224EB9}" type="pres">
      <dgm:prSet presAssocID="{FB59F7C5-A396-47B2-B417-67A6E65879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962952B-5286-478B-8C5E-5E865FC6420D}" type="pres">
      <dgm:prSet presAssocID="{FB59F7C5-A396-47B2-B417-67A6E6587986}" presName="spaceRect" presStyleCnt="0"/>
      <dgm:spPr/>
    </dgm:pt>
    <dgm:pt modelId="{EF7A611B-D2E5-44DB-9FE2-A590DC19A89F}" type="pres">
      <dgm:prSet presAssocID="{FB59F7C5-A396-47B2-B417-67A6E6587986}" presName="parTx" presStyleLbl="revTx" presStyleIdx="1" presStyleCnt="4">
        <dgm:presLayoutVars>
          <dgm:chMax val="0"/>
          <dgm:chPref val="0"/>
        </dgm:presLayoutVars>
      </dgm:prSet>
      <dgm:spPr/>
    </dgm:pt>
    <dgm:pt modelId="{C5FED022-7846-4318-8E65-3F1CBB59FF9D}" type="pres">
      <dgm:prSet presAssocID="{8BED8608-A5DB-478C-8FE4-257C04FFC0D0}" presName="sibTrans" presStyleCnt="0"/>
      <dgm:spPr/>
    </dgm:pt>
    <dgm:pt modelId="{290D262F-9F4B-454D-A82D-9D5F78C6A949}" type="pres">
      <dgm:prSet presAssocID="{E79A4CC5-1C8B-4482-A864-312AC0C8E80F}" presName="compNode" presStyleCnt="0"/>
      <dgm:spPr/>
    </dgm:pt>
    <dgm:pt modelId="{537A45DD-09B8-4AC7-85AF-03567BAB18C5}" type="pres">
      <dgm:prSet presAssocID="{E79A4CC5-1C8B-4482-A864-312AC0C8E80F}" presName="bgRect" presStyleLbl="bgShp" presStyleIdx="2" presStyleCnt="4"/>
      <dgm:spPr/>
    </dgm:pt>
    <dgm:pt modelId="{17CA4979-93F6-47A8-8456-A47F2C91A599}" type="pres">
      <dgm:prSet presAssocID="{E79A4CC5-1C8B-4482-A864-312AC0C8E8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A79DC32-EFC7-4B74-BEC0-4D3C4CB9613B}" type="pres">
      <dgm:prSet presAssocID="{E79A4CC5-1C8B-4482-A864-312AC0C8E80F}" presName="spaceRect" presStyleCnt="0"/>
      <dgm:spPr/>
    </dgm:pt>
    <dgm:pt modelId="{D0548839-23E6-424E-B379-B7A426C3A461}" type="pres">
      <dgm:prSet presAssocID="{E79A4CC5-1C8B-4482-A864-312AC0C8E80F}" presName="parTx" presStyleLbl="revTx" presStyleIdx="2" presStyleCnt="4">
        <dgm:presLayoutVars>
          <dgm:chMax val="0"/>
          <dgm:chPref val="0"/>
        </dgm:presLayoutVars>
      </dgm:prSet>
      <dgm:spPr/>
    </dgm:pt>
    <dgm:pt modelId="{F8477787-7351-44C0-AB4E-81FD66A6C61D}" type="pres">
      <dgm:prSet presAssocID="{30CADBE2-541E-4140-B446-F4B72A7293F7}" presName="sibTrans" presStyleCnt="0"/>
      <dgm:spPr/>
    </dgm:pt>
    <dgm:pt modelId="{68106EBD-7262-4DBF-A55E-051657F95F7F}" type="pres">
      <dgm:prSet presAssocID="{72A58939-21AD-4FA7-9AE7-69374E485465}" presName="compNode" presStyleCnt="0"/>
      <dgm:spPr/>
    </dgm:pt>
    <dgm:pt modelId="{7C351CFC-C8F2-4AE7-85B9-5CA17E2633C1}" type="pres">
      <dgm:prSet presAssocID="{72A58939-21AD-4FA7-9AE7-69374E485465}" presName="bgRect" presStyleLbl="bgShp" presStyleIdx="3" presStyleCnt="4"/>
      <dgm:spPr/>
    </dgm:pt>
    <dgm:pt modelId="{E8AA8E22-02A9-42FD-9ADB-42289370B9F4}" type="pres">
      <dgm:prSet presAssocID="{72A58939-21AD-4FA7-9AE7-69374E4854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DB6793-02E7-460F-839D-93FDBB3828A5}" type="pres">
      <dgm:prSet presAssocID="{72A58939-21AD-4FA7-9AE7-69374E485465}" presName="spaceRect" presStyleCnt="0"/>
      <dgm:spPr/>
    </dgm:pt>
    <dgm:pt modelId="{B4E44387-A446-48DE-9904-37CABD8E6764}" type="pres">
      <dgm:prSet presAssocID="{72A58939-21AD-4FA7-9AE7-69374E4854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542935-F530-4953-9117-A569D2060FF6}" srcId="{1902649B-06EE-4692-8EE0-C514EEF3F8CF}" destId="{E79A4CC5-1C8B-4482-A864-312AC0C8E80F}" srcOrd="2" destOrd="0" parTransId="{1557BBE6-4892-4E38-9C39-C4680BE78202}" sibTransId="{30CADBE2-541E-4140-B446-F4B72A7293F7}"/>
    <dgm:cxn modelId="{735B5A70-4EB5-4D74-B3D5-7C0B9FD35189}" type="presOf" srcId="{93B1677C-98C8-4CF2-9AD8-CC6E6EF239CD}" destId="{5E0CB9D6-620E-4775-B741-4EA2203E05DE}" srcOrd="0" destOrd="0" presId="urn:microsoft.com/office/officeart/2018/2/layout/IconVerticalSolidList"/>
    <dgm:cxn modelId="{5D1E2351-CE62-4A53-A3EF-795AAEA05605}" type="presOf" srcId="{E79A4CC5-1C8B-4482-A864-312AC0C8E80F}" destId="{D0548839-23E6-424E-B379-B7A426C3A461}" srcOrd="0" destOrd="0" presId="urn:microsoft.com/office/officeart/2018/2/layout/IconVerticalSolidList"/>
    <dgm:cxn modelId="{FB77CD82-57E1-4D18-AC95-B6D33E47A19C}" srcId="{1902649B-06EE-4692-8EE0-C514EEF3F8CF}" destId="{93B1677C-98C8-4CF2-9AD8-CC6E6EF239CD}" srcOrd="0" destOrd="0" parTransId="{9CA60CF9-587C-448F-BB17-73068AB64297}" sibTransId="{6FEF16E8-C7F2-480B-AB0D-6952464014CA}"/>
    <dgm:cxn modelId="{7D26E0B4-403C-404B-AEFC-DF0EEFAD9896}" type="presOf" srcId="{72A58939-21AD-4FA7-9AE7-69374E485465}" destId="{B4E44387-A446-48DE-9904-37CABD8E6764}" srcOrd="0" destOrd="0" presId="urn:microsoft.com/office/officeart/2018/2/layout/IconVerticalSolidList"/>
    <dgm:cxn modelId="{9C70CFC2-B9D3-4AFA-A01E-B3C0EF72B7FC}" type="presOf" srcId="{FB59F7C5-A396-47B2-B417-67A6E6587986}" destId="{EF7A611B-D2E5-44DB-9FE2-A590DC19A89F}" srcOrd="0" destOrd="0" presId="urn:microsoft.com/office/officeart/2018/2/layout/IconVerticalSolidList"/>
    <dgm:cxn modelId="{16E111CF-592A-4D0C-9E07-C39C41D8741B}" srcId="{1902649B-06EE-4692-8EE0-C514EEF3F8CF}" destId="{72A58939-21AD-4FA7-9AE7-69374E485465}" srcOrd="3" destOrd="0" parTransId="{BD425BED-CBE8-4223-80B5-1BDE4B55AC2D}" sibTransId="{6EA4FC9B-1188-4232-A57A-550F92ABE15B}"/>
    <dgm:cxn modelId="{733ACED6-06A0-486C-81CD-E3582C5F4327}" srcId="{1902649B-06EE-4692-8EE0-C514EEF3F8CF}" destId="{FB59F7C5-A396-47B2-B417-67A6E6587986}" srcOrd="1" destOrd="0" parTransId="{9533EDBA-F13A-4F7A-BB9B-B4C28B58D570}" sibTransId="{8BED8608-A5DB-478C-8FE4-257C04FFC0D0}"/>
    <dgm:cxn modelId="{993EBCEC-4208-4F5A-8F8B-A097C627BE68}" type="presOf" srcId="{1902649B-06EE-4692-8EE0-C514EEF3F8CF}" destId="{3EF941CD-2FF1-490E-9901-7CA14F97B998}" srcOrd="0" destOrd="0" presId="urn:microsoft.com/office/officeart/2018/2/layout/IconVerticalSolidList"/>
    <dgm:cxn modelId="{6C863397-BDE1-4CB8-802A-6C4BCFF0C814}" type="presParOf" srcId="{3EF941CD-2FF1-490E-9901-7CA14F97B998}" destId="{6B78840C-FF93-4B78-BE92-55676E0FB691}" srcOrd="0" destOrd="0" presId="urn:microsoft.com/office/officeart/2018/2/layout/IconVerticalSolidList"/>
    <dgm:cxn modelId="{CA9F0B5D-F08B-47E6-B17E-12A198A95D48}" type="presParOf" srcId="{6B78840C-FF93-4B78-BE92-55676E0FB691}" destId="{BC21C8D9-7F1C-4496-9208-CD98DEB00F9C}" srcOrd="0" destOrd="0" presId="urn:microsoft.com/office/officeart/2018/2/layout/IconVerticalSolidList"/>
    <dgm:cxn modelId="{F59AA092-2DF9-4B45-AD1B-744D229D80AF}" type="presParOf" srcId="{6B78840C-FF93-4B78-BE92-55676E0FB691}" destId="{AAD22ACE-0F30-48EB-8D81-827D2BB398ED}" srcOrd="1" destOrd="0" presId="urn:microsoft.com/office/officeart/2018/2/layout/IconVerticalSolidList"/>
    <dgm:cxn modelId="{0A683C8F-1A8E-439C-A716-1A7815895CF6}" type="presParOf" srcId="{6B78840C-FF93-4B78-BE92-55676E0FB691}" destId="{FFDD4958-5F67-47B3-BF9A-4D6F4DED1879}" srcOrd="2" destOrd="0" presId="urn:microsoft.com/office/officeart/2018/2/layout/IconVerticalSolidList"/>
    <dgm:cxn modelId="{3C6B3CFE-7F70-4FBE-96C9-6050BE6AC4B2}" type="presParOf" srcId="{6B78840C-FF93-4B78-BE92-55676E0FB691}" destId="{5E0CB9D6-620E-4775-B741-4EA2203E05DE}" srcOrd="3" destOrd="0" presId="urn:microsoft.com/office/officeart/2018/2/layout/IconVerticalSolidList"/>
    <dgm:cxn modelId="{F639EFE4-72EF-4E13-BE18-87E107E1FC6F}" type="presParOf" srcId="{3EF941CD-2FF1-490E-9901-7CA14F97B998}" destId="{6894D886-5F4C-4532-814C-D031E9182984}" srcOrd="1" destOrd="0" presId="urn:microsoft.com/office/officeart/2018/2/layout/IconVerticalSolidList"/>
    <dgm:cxn modelId="{5FF02C8B-9EE8-495A-8E4F-361E0E90A08F}" type="presParOf" srcId="{3EF941CD-2FF1-490E-9901-7CA14F97B998}" destId="{2DEB6C21-4CC9-49BC-B9E7-ED110968C24B}" srcOrd="2" destOrd="0" presId="urn:microsoft.com/office/officeart/2018/2/layout/IconVerticalSolidList"/>
    <dgm:cxn modelId="{D6607575-0045-4708-8DE9-753373D3DBCE}" type="presParOf" srcId="{2DEB6C21-4CC9-49BC-B9E7-ED110968C24B}" destId="{DD8943C6-8B0E-42B4-B45B-E40AF9FA371D}" srcOrd="0" destOrd="0" presId="urn:microsoft.com/office/officeart/2018/2/layout/IconVerticalSolidList"/>
    <dgm:cxn modelId="{CAC7BC35-3A57-4EE1-BD08-8E29A639C32E}" type="presParOf" srcId="{2DEB6C21-4CC9-49BC-B9E7-ED110968C24B}" destId="{79E05A96-5554-47BE-8E4C-3AD6B3224EB9}" srcOrd="1" destOrd="0" presId="urn:microsoft.com/office/officeart/2018/2/layout/IconVerticalSolidList"/>
    <dgm:cxn modelId="{C04FBA48-404B-4CF0-B26A-ABF26DCD5D30}" type="presParOf" srcId="{2DEB6C21-4CC9-49BC-B9E7-ED110968C24B}" destId="{A962952B-5286-478B-8C5E-5E865FC6420D}" srcOrd="2" destOrd="0" presId="urn:microsoft.com/office/officeart/2018/2/layout/IconVerticalSolidList"/>
    <dgm:cxn modelId="{90D30CC2-315D-4FA2-981D-AB0EB17C6792}" type="presParOf" srcId="{2DEB6C21-4CC9-49BC-B9E7-ED110968C24B}" destId="{EF7A611B-D2E5-44DB-9FE2-A590DC19A89F}" srcOrd="3" destOrd="0" presId="urn:microsoft.com/office/officeart/2018/2/layout/IconVerticalSolidList"/>
    <dgm:cxn modelId="{E730738F-84B3-4B92-AB9F-0CBD6E498154}" type="presParOf" srcId="{3EF941CD-2FF1-490E-9901-7CA14F97B998}" destId="{C5FED022-7846-4318-8E65-3F1CBB59FF9D}" srcOrd="3" destOrd="0" presId="urn:microsoft.com/office/officeart/2018/2/layout/IconVerticalSolidList"/>
    <dgm:cxn modelId="{A0F0E795-4339-4625-AB53-DB661DA3D0B5}" type="presParOf" srcId="{3EF941CD-2FF1-490E-9901-7CA14F97B998}" destId="{290D262F-9F4B-454D-A82D-9D5F78C6A949}" srcOrd="4" destOrd="0" presId="urn:microsoft.com/office/officeart/2018/2/layout/IconVerticalSolidList"/>
    <dgm:cxn modelId="{35D8D9B7-2C21-45DD-8886-3FB623246980}" type="presParOf" srcId="{290D262F-9F4B-454D-A82D-9D5F78C6A949}" destId="{537A45DD-09B8-4AC7-85AF-03567BAB18C5}" srcOrd="0" destOrd="0" presId="urn:microsoft.com/office/officeart/2018/2/layout/IconVerticalSolidList"/>
    <dgm:cxn modelId="{EDE02E2B-84F3-4D9D-83E8-A6379CF7D4FD}" type="presParOf" srcId="{290D262F-9F4B-454D-A82D-9D5F78C6A949}" destId="{17CA4979-93F6-47A8-8456-A47F2C91A599}" srcOrd="1" destOrd="0" presId="urn:microsoft.com/office/officeart/2018/2/layout/IconVerticalSolidList"/>
    <dgm:cxn modelId="{6B46BCCA-20AB-46A7-8388-324CABD48855}" type="presParOf" srcId="{290D262F-9F4B-454D-A82D-9D5F78C6A949}" destId="{9A79DC32-EFC7-4B74-BEC0-4D3C4CB9613B}" srcOrd="2" destOrd="0" presId="urn:microsoft.com/office/officeart/2018/2/layout/IconVerticalSolidList"/>
    <dgm:cxn modelId="{391EFCE7-16DB-47C6-93D4-CB8AD77E3649}" type="presParOf" srcId="{290D262F-9F4B-454D-A82D-9D5F78C6A949}" destId="{D0548839-23E6-424E-B379-B7A426C3A461}" srcOrd="3" destOrd="0" presId="urn:microsoft.com/office/officeart/2018/2/layout/IconVerticalSolidList"/>
    <dgm:cxn modelId="{9E711E20-5C58-4FBE-A4B6-668F41CDB595}" type="presParOf" srcId="{3EF941CD-2FF1-490E-9901-7CA14F97B998}" destId="{F8477787-7351-44C0-AB4E-81FD66A6C61D}" srcOrd="5" destOrd="0" presId="urn:microsoft.com/office/officeart/2018/2/layout/IconVerticalSolidList"/>
    <dgm:cxn modelId="{9EA6B898-2DED-4D86-AA23-A7A05CB01779}" type="presParOf" srcId="{3EF941CD-2FF1-490E-9901-7CA14F97B998}" destId="{68106EBD-7262-4DBF-A55E-051657F95F7F}" srcOrd="6" destOrd="0" presId="urn:microsoft.com/office/officeart/2018/2/layout/IconVerticalSolidList"/>
    <dgm:cxn modelId="{D5C117E5-1BB7-42E1-A0EE-CEC4E44D4D23}" type="presParOf" srcId="{68106EBD-7262-4DBF-A55E-051657F95F7F}" destId="{7C351CFC-C8F2-4AE7-85B9-5CA17E2633C1}" srcOrd="0" destOrd="0" presId="urn:microsoft.com/office/officeart/2018/2/layout/IconVerticalSolidList"/>
    <dgm:cxn modelId="{D47587DA-3245-462B-894A-C2BFBE35A01C}" type="presParOf" srcId="{68106EBD-7262-4DBF-A55E-051657F95F7F}" destId="{E8AA8E22-02A9-42FD-9ADB-42289370B9F4}" srcOrd="1" destOrd="0" presId="urn:microsoft.com/office/officeart/2018/2/layout/IconVerticalSolidList"/>
    <dgm:cxn modelId="{1819D7E9-469F-446E-A548-EE574D62C272}" type="presParOf" srcId="{68106EBD-7262-4DBF-A55E-051657F95F7F}" destId="{D2DB6793-02E7-460F-839D-93FDBB3828A5}" srcOrd="2" destOrd="0" presId="urn:microsoft.com/office/officeart/2018/2/layout/IconVerticalSolidList"/>
    <dgm:cxn modelId="{AA560352-01C8-4EC9-B1B3-02CB2EB89E0E}" type="presParOf" srcId="{68106EBD-7262-4DBF-A55E-051657F95F7F}" destId="{B4E44387-A446-48DE-9904-37CABD8E67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2649B-06EE-4692-8EE0-C514EEF3F8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B1677C-98C8-4CF2-9AD8-CC6E6EF239CD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Se deben desprender del objetivo general.</a:t>
          </a:r>
          <a:endParaRPr lang="en-US" dirty="0"/>
        </a:p>
      </dgm:t>
    </dgm:pt>
    <dgm:pt modelId="{9CA60CF9-587C-448F-BB17-73068AB64297}" type="parTrans" cxnId="{FB77CD82-57E1-4D18-AC95-B6D33E47A19C}">
      <dgm:prSet/>
      <dgm:spPr/>
      <dgm:t>
        <a:bodyPr/>
        <a:lstStyle/>
        <a:p>
          <a:endParaRPr lang="en-US"/>
        </a:p>
      </dgm:t>
    </dgm:pt>
    <dgm:pt modelId="{6FEF16E8-C7F2-480B-AB0D-6952464014CA}" type="sibTrans" cxnId="{FB77CD82-57E1-4D18-AC95-B6D33E47A19C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59F7C5-A396-47B2-B417-67A6E6587986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Se utilizan para especificar detalles del objetivo general.</a:t>
          </a:r>
          <a:endParaRPr lang="en-US" dirty="0"/>
        </a:p>
      </dgm:t>
    </dgm:pt>
    <dgm:pt modelId="{9533EDBA-F13A-4F7A-BB9B-B4C28B58D570}" type="parTrans" cxnId="{733ACED6-06A0-486C-81CD-E3582C5F4327}">
      <dgm:prSet/>
      <dgm:spPr/>
      <dgm:t>
        <a:bodyPr/>
        <a:lstStyle/>
        <a:p>
          <a:endParaRPr lang="en-US"/>
        </a:p>
      </dgm:t>
    </dgm:pt>
    <dgm:pt modelId="{8BED8608-A5DB-478C-8FE4-257C04FFC0D0}" type="sibTrans" cxnId="{733ACED6-06A0-486C-81CD-E3582C5F4327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9A4CC5-1C8B-4482-A864-312AC0C8E80F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Siempre deben estar comprendidos dentro del objetivo general.</a:t>
          </a:r>
          <a:endParaRPr lang="en-US" dirty="0"/>
        </a:p>
      </dgm:t>
    </dgm:pt>
    <dgm:pt modelId="{1557BBE6-4892-4E38-9C39-C4680BE78202}" type="parTrans" cxnId="{42542935-F530-4953-9117-A569D2060FF6}">
      <dgm:prSet/>
      <dgm:spPr/>
      <dgm:t>
        <a:bodyPr/>
        <a:lstStyle/>
        <a:p>
          <a:endParaRPr lang="en-US"/>
        </a:p>
      </dgm:t>
    </dgm:pt>
    <dgm:pt modelId="{30CADBE2-541E-4140-B446-F4B72A7293F7}" type="sibTrans" cxnId="{42542935-F530-4953-9117-A569D2060FF6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A58939-21AD-4FA7-9AE7-69374E485465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Su definición determina las gestiones del sistema.</a:t>
          </a:r>
          <a:endParaRPr lang="en-US" dirty="0"/>
        </a:p>
      </dgm:t>
    </dgm:pt>
    <dgm:pt modelId="{BD425BED-CBE8-4223-80B5-1BDE4B55AC2D}" type="parTrans" cxnId="{16E111CF-592A-4D0C-9E07-C39C41D8741B}">
      <dgm:prSet/>
      <dgm:spPr/>
      <dgm:t>
        <a:bodyPr/>
        <a:lstStyle/>
        <a:p>
          <a:endParaRPr lang="en-US"/>
        </a:p>
      </dgm:t>
    </dgm:pt>
    <dgm:pt modelId="{6EA4FC9B-1188-4232-A57A-550F92ABE15B}" type="sibTrans" cxnId="{16E111CF-592A-4D0C-9E07-C39C41D8741B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CBADEA-1D59-4057-9D35-7F49DB87C541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No deben enunciarse  funciones específicas que tendrá el sistema.</a:t>
          </a:r>
          <a:endParaRPr lang="en-US"/>
        </a:p>
      </dgm:t>
    </dgm:pt>
    <dgm:pt modelId="{0F973E67-3CC2-41E6-B26B-CB0AC2843587}" type="parTrans" cxnId="{B8B1425B-F775-4CA7-8EC9-6972874EEC36}">
      <dgm:prSet/>
      <dgm:spPr/>
      <dgm:t>
        <a:bodyPr/>
        <a:lstStyle/>
        <a:p>
          <a:endParaRPr lang="en-US"/>
        </a:p>
      </dgm:t>
    </dgm:pt>
    <dgm:pt modelId="{A4FF7462-A4E8-4DC1-8B8C-35E892C989B6}" type="sibTrans" cxnId="{B8B1425B-F775-4CA7-8EC9-6972874EEC36}">
      <dgm:prSet phldrT="5"/>
      <dgm:spPr/>
      <dgm:t>
        <a:bodyPr/>
        <a:lstStyle/>
        <a:p>
          <a:endParaRPr lang="en-US"/>
        </a:p>
      </dgm:t>
    </dgm:pt>
    <dgm:pt modelId="{3EF941CD-2FF1-490E-9901-7CA14F97B998}" type="pres">
      <dgm:prSet presAssocID="{1902649B-06EE-4692-8EE0-C514EEF3F8CF}" presName="root" presStyleCnt="0">
        <dgm:presLayoutVars>
          <dgm:dir/>
          <dgm:resizeHandles val="exact"/>
        </dgm:presLayoutVars>
      </dgm:prSet>
      <dgm:spPr/>
    </dgm:pt>
    <dgm:pt modelId="{6B78840C-FF93-4B78-BE92-55676E0FB691}" type="pres">
      <dgm:prSet presAssocID="{93B1677C-98C8-4CF2-9AD8-CC6E6EF239CD}" presName="compNode" presStyleCnt="0"/>
      <dgm:spPr/>
    </dgm:pt>
    <dgm:pt modelId="{BC21C8D9-7F1C-4496-9208-CD98DEB00F9C}" type="pres">
      <dgm:prSet presAssocID="{93B1677C-98C8-4CF2-9AD8-CC6E6EF239CD}" presName="bgRect" presStyleLbl="bgShp" presStyleIdx="0" presStyleCnt="5"/>
      <dgm:spPr/>
    </dgm:pt>
    <dgm:pt modelId="{AAD22ACE-0F30-48EB-8D81-827D2BB398ED}" type="pres">
      <dgm:prSet presAssocID="{93B1677C-98C8-4CF2-9AD8-CC6E6EF239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FDD4958-5F67-47B3-BF9A-4D6F4DED1879}" type="pres">
      <dgm:prSet presAssocID="{93B1677C-98C8-4CF2-9AD8-CC6E6EF239CD}" presName="spaceRect" presStyleCnt="0"/>
      <dgm:spPr/>
    </dgm:pt>
    <dgm:pt modelId="{5E0CB9D6-620E-4775-B741-4EA2203E05DE}" type="pres">
      <dgm:prSet presAssocID="{93B1677C-98C8-4CF2-9AD8-CC6E6EF239CD}" presName="parTx" presStyleLbl="revTx" presStyleIdx="0" presStyleCnt="5">
        <dgm:presLayoutVars>
          <dgm:chMax val="0"/>
          <dgm:chPref val="0"/>
        </dgm:presLayoutVars>
      </dgm:prSet>
      <dgm:spPr/>
    </dgm:pt>
    <dgm:pt modelId="{6894D886-5F4C-4532-814C-D031E9182984}" type="pres">
      <dgm:prSet presAssocID="{6FEF16E8-C7F2-480B-AB0D-6952464014CA}" presName="sibTrans" presStyleCnt="0"/>
      <dgm:spPr/>
    </dgm:pt>
    <dgm:pt modelId="{2DEB6C21-4CC9-49BC-B9E7-ED110968C24B}" type="pres">
      <dgm:prSet presAssocID="{FB59F7C5-A396-47B2-B417-67A6E6587986}" presName="compNode" presStyleCnt="0"/>
      <dgm:spPr/>
    </dgm:pt>
    <dgm:pt modelId="{DD8943C6-8B0E-42B4-B45B-E40AF9FA371D}" type="pres">
      <dgm:prSet presAssocID="{FB59F7C5-A396-47B2-B417-67A6E6587986}" presName="bgRect" presStyleLbl="bgShp" presStyleIdx="1" presStyleCnt="5"/>
      <dgm:spPr/>
    </dgm:pt>
    <dgm:pt modelId="{79E05A96-5554-47BE-8E4C-3AD6B3224EB9}" type="pres">
      <dgm:prSet presAssocID="{FB59F7C5-A396-47B2-B417-67A6E65879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962952B-5286-478B-8C5E-5E865FC6420D}" type="pres">
      <dgm:prSet presAssocID="{FB59F7C5-A396-47B2-B417-67A6E6587986}" presName="spaceRect" presStyleCnt="0"/>
      <dgm:spPr/>
    </dgm:pt>
    <dgm:pt modelId="{EF7A611B-D2E5-44DB-9FE2-A590DC19A89F}" type="pres">
      <dgm:prSet presAssocID="{FB59F7C5-A396-47B2-B417-67A6E6587986}" presName="parTx" presStyleLbl="revTx" presStyleIdx="1" presStyleCnt="5">
        <dgm:presLayoutVars>
          <dgm:chMax val="0"/>
          <dgm:chPref val="0"/>
        </dgm:presLayoutVars>
      </dgm:prSet>
      <dgm:spPr/>
    </dgm:pt>
    <dgm:pt modelId="{C5FED022-7846-4318-8E65-3F1CBB59FF9D}" type="pres">
      <dgm:prSet presAssocID="{8BED8608-A5DB-478C-8FE4-257C04FFC0D0}" presName="sibTrans" presStyleCnt="0"/>
      <dgm:spPr/>
    </dgm:pt>
    <dgm:pt modelId="{290D262F-9F4B-454D-A82D-9D5F78C6A949}" type="pres">
      <dgm:prSet presAssocID="{E79A4CC5-1C8B-4482-A864-312AC0C8E80F}" presName="compNode" presStyleCnt="0"/>
      <dgm:spPr/>
    </dgm:pt>
    <dgm:pt modelId="{537A45DD-09B8-4AC7-85AF-03567BAB18C5}" type="pres">
      <dgm:prSet presAssocID="{E79A4CC5-1C8B-4482-A864-312AC0C8E80F}" presName="bgRect" presStyleLbl="bgShp" presStyleIdx="2" presStyleCnt="5"/>
      <dgm:spPr/>
    </dgm:pt>
    <dgm:pt modelId="{17CA4979-93F6-47A8-8456-A47F2C91A599}" type="pres">
      <dgm:prSet presAssocID="{E79A4CC5-1C8B-4482-A864-312AC0C8E8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A79DC32-EFC7-4B74-BEC0-4D3C4CB9613B}" type="pres">
      <dgm:prSet presAssocID="{E79A4CC5-1C8B-4482-A864-312AC0C8E80F}" presName="spaceRect" presStyleCnt="0"/>
      <dgm:spPr/>
    </dgm:pt>
    <dgm:pt modelId="{D0548839-23E6-424E-B379-B7A426C3A461}" type="pres">
      <dgm:prSet presAssocID="{E79A4CC5-1C8B-4482-A864-312AC0C8E80F}" presName="parTx" presStyleLbl="revTx" presStyleIdx="2" presStyleCnt="5">
        <dgm:presLayoutVars>
          <dgm:chMax val="0"/>
          <dgm:chPref val="0"/>
        </dgm:presLayoutVars>
      </dgm:prSet>
      <dgm:spPr/>
    </dgm:pt>
    <dgm:pt modelId="{F8477787-7351-44C0-AB4E-81FD66A6C61D}" type="pres">
      <dgm:prSet presAssocID="{30CADBE2-541E-4140-B446-F4B72A7293F7}" presName="sibTrans" presStyleCnt="0"/>
      <dgm:spPr/>
    </dgm:pt>
    <dgm:pt modelId="{68106EBD-7262-4DBF-A55E-051657F95F7F}" type="pres">
      <dgm:prSet presAssocID="{72A58939-21AD-4FA7-9AE7-69374E485465}" presName="compNode" presStyleCnt="0"/>
      <dgm:spPr/>
    </dgm:pt>
    <dgm:pt modelId="{7C351CFC-C8F2-4AE7-85B9-5CA17E2633C1}" type="pres">
      <dgm:prSet presAssocID="{72A58939-21AD-4FA7-9AE7-69374E485465}" presName="bgRect" presStyleLbl="bgShp" presStyleIdx="3" presStyleCnt="5"/>
      <dgm:spPr/>
    </dgm:pt>
    <dgm:pt modelId="{E8AA8E22-02A9-42FD-9ADB-42289370B9F4}" type="pres">
      <dgm:prSet presAssocID="{72A58939-21AD-4FA7-9AE7-69374E4854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DB6793-02E7-460F-839D-93FDBB3828A5}" type="pres">
      <dgm:prSet presAssocID="{72A58939-21AD-4FA7-9AE7-69374E485465}" presName="spaceRect" presStyleCnt="0"/>
      <dgm:spPr/>
    </dgm:pt>
    <dgm:pt modelId="{B4E44387-A446-48DE-9904-37CABD8E6764}" type="pres">
      <dgm:prSet presAssocID="{72A58939-21AD-4FA7-9AE7-69374E485465}" presName="parTx" presStyleLbl="revTx" presStyleIdx="3" presStyleCnt="5">
        <dgm:presLayoutVars>
          <dgm:chMax val="0"/>
          <dgm:chPref val="0"/>
        </dgm:presLayoutVars>
      </dgm:prSet>
      <dgm:spPr/>
    </dgm:pt>
    <dgm:pt modelId="{F5DB2C3D-562A-484E-BA2F-78BAC0D5B5D7}" type="pres">
      <dgm:prSet presAssocID="{6EA4FC9B-1188-4232-A57A-550F92ABE15B}" presName="sibTrans" presStyleCnt="0"/>
      <dgm:spPr/>
    </dgm:pt>
    <dgm:pt modelId="{2F4F53EA-141C-4275-B8BE-4C6A1DD8A2C2}" type="pres">
      <dgm:prSet presAssocID="{17CBADEA-1D59-4057-9D35-7F49DB87C541}" presName="compNode" presStyleCnt="0"/>
      <dgm:spPr/>
    </dgm:pt>
    <dgm:pt modelId="{7DD608C4-E496-487D-82E4-EEE99CA79E28}" type="pres">
      <dgm:prSet presAssocID="{17CBADEA-1D59-4057-9D35-7F49DB87C541}" presName="bgRect" presStyleLbl="bgShp" presStyleIdx="4" presStyleCnt="5"/>
      <dgm:spPr/>
    </dgm:pt>
    <dgm:pt modelId="{F087AC6A-F18E-41A1-B631-952489D3C78B}" type="pres">
      <dgm:prSet presAssocID="{17CBADEA-1D59-4057-9D35-7F49DB87C5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80C1F13-60C1-45A7-8C3D-9FE2ED5CDE47}" type="pres">
      <dgm:prSet presAssocID="{17CBADEA-1D59-4057-9D35-7F49DB87C541}" presName="spaceRect" presStyleCnt="0"/>
      <dgm:spPr/>
    </dgm:pt>
    <dgm:pt modelId="{57BDADA2-0F17-4E1F-876B-1E52462542EB}" type="pres">
      <dgm:prSet presAssocID="{17CBADEA-1D59-4057-9D35-7F49DB87C5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542935-F530-4953-9117-A569D2060FF6}" srcId="{1902649B-06EE-4692-8EE0-C514EEF3F8CF}" destId="{E79A4CC5-1C8B-4482-A864-312AC0C8E80F}" srcOrd="2" destOrd="0" parTransId="{1557BBE6-4892-4E38-9C39-C4680BE78202}" sibTransId="{30CADBE2-541E-4140-B446-F4B72A7293F7}"/>
    <dgm:cxn modelId="{B8B1425B-F775-4CA7-8EC9-6972874EEC36}" srcId="{1902649B-06EE-4692-8EE0-C514EEF3F8CF}" destId="{17CBADEA-1D59-4057-9D35-7F49DB87C541}" srcOrd="4" destOrd="0" parTransId="{0F973E67-3CC2-41E6-B26B-CB0AC2843587}" sibTransId="{A4FF7462-A4E8-4DC1-8B8C-35E892C989B6}"/>
    <dgm:cxn modelId="{735B5A70-4EB5-4D74-B3D5-7C0B9FD35189}" type="presOf" srcId="{93B1677C-98C8-4CF2-9AD8-CC6E6EF239CD}" destId="{5E0CB9D6-620E-4775-B741-4EA2203E05DE}" srcOrd="0" destOrd="0" presId="urn:microsoft.com/office/officeart/2018/2/layout/IconVerticalSolidList"/>
    <dgm:cxn modelId="{5D1E2351-CE62-4A53-A3EF-795AAEA05605}" type="presOf" srcId="{E79A4CC5-1C8B-4482-A864-312AC0C8E80F}" destId="{D0548839-23E6-424E-B379-B7A426C3A461}" srcOrd="0" destOrd="0" presId="urn:microsoft.com/office/officeart/2018/2/layout/IconVerticalSolidList"/>
    <dgm:cxn modelId="{FB77CD82-57E1-4D18-AC95-B6D33E47A19C}" srcId="{1902649B-06EE-4692-8EE0-C514EEF3F8CF}" destId="{93B1677C-98C8-4CF2-9AD8-CC6E6EF239CD}" srcOrd="0" destOrd="0" parTransId="{9CA60CF9-587C-448F-BB17-73068AB64297}" sibTransId="{6FEF16E8-C7F2-480B-AB0D-6952464014CA}"/>
    <dgm:cxn modelId="{31F18C93-55B5-4EEB-8471-BC608D0CFA18}" type="presOf" srcId="{17CBADEA-1D59-4057-9D35-7F49DB87C541}" destId="{57BDADA2-0F17-4E1F-876B-1E52462542EB}" srcOrd="0" destOrd="0" presId="urn:microsoft.com/office/officeart/2018/2/layout/IconVerticalSolidList"/>
    <dgm:cxn modelId="{7D26E0B4-403C-404B-AEFC-DF0EEFAD9896}" type="presOf" srcId="{72A58939-21AD-4FA7-9AE7-69374E485465}" destId="{B4E44387-A446-48DE-9904-37CABD8E6764}" srcOrd="0" destOrd="0" presId="urn:microsoft.com/office/officeart/2018/2/layout/IconVerticalSolidList"/>
    <dgm:cxn modelId="{9C70CFC2-B9D3-4AFA-A01E-B3C0EF72B7FC}" type="presOf" srcId="{FB59F7C5-A396-47B2-B417-67A6E6587986}" destId="{EF7A611B-D2E5-44DB-9FE2-A590DC19A89F}" srcOrd="0" destOrd="0" presId="urn:microsoft.com/office/officeart/2018/2/layout/IconVerticalSolidList"/>
    <dgm:cxn modelId="{16E111CF-592A-4D0C-9E07-C39C41D8741B}" srcId="{1902649B-06EE-4692-8EE0-C514EEF3F8CF}" destId="{72A58939-21AD-4FA7-9AE7-69374E485465}" srcOrd="3" destOrd="0" parTransId="{BD425BED-CBE8-4223-80B5-1BDE4B55AC2D}" sibTransId="{6EA4FC9B-1188-4232-A57A-550F92ABE15B}"/>
    <dgm:cxn modelId="{733ACED6-06A0-486C-81CD-E3582C5F4327}" srcId="{1902649B-06EE-4692-8EE0-C514EEF3F8CF}" destId="{FB59F7C5-A396-47B2-B417-67A6E6587986}" srcOrd="1" destOrd="0" parTransId="{9533EDBA-F13A-4F7A-BB9B-B4C28B58D570}" sibTransId="{8BED8608-A5DB-478C-8FE4-257C04FFC0D0}"/>
    <dgm:cxn modelId="{993EBCEC-4208-4F5A-8F8B-A097C627BE68}" type="presOf" srcId="{1902649B-06EE-4692-8EE0-C514EEF3F8CF}" destId="{3EF941CD-2FF1-490E-9901-7CA14F97B998}" srcOrd="0" destOrd="0" presId="urn:microsoft.com/office/officeart/2018/2/layout/IconVerticalSolidList"/>
    <dgm:cxn modelId="{6C863397-BDE1-4CB8-802A-6C4BCFF0C814}" type="presParOf" srcId="{3EF941CD-2FF1-490E-9901-7CA14F97B998}" destId="{6B78840C-FF93-4B78-BE92-55676E0FB691}" srcOrd="0" destOrd="0" presId="urn:microsoft.com/office/officeart/2018/2/layout/IconVerticalSolidList"/>
    <dgm:cxn modelId="{CA9F0B5D-F08B-47E6-B17E-12A198A95D48}" type="presParOf" srcId="{6B78840C-FF93-4B78-BE92-55676E0FB691}" destId="{BC21C8D9-7F1C-4496-9208-CD98DEB00F9C}" srcOrd="0" destOrd="0" presId="urn:microsoft.com/office/officeart/2018/2/layout/IconVerticalSolidList"/>
    <dgm:cxn modelId="{F59AA092-2DF9-4B45-AD1B-744D229D80AF}" type="presParOf" srcId="{6B78840C-FF93-4B78-BE92-55676E0FB691}" destId="{AAD22ACE-0F30-48EB-8D81-827D2BB398ED}" srcOrd="1" destOrd="0" presId="urn:microsoft.com/office/officeart/2018/2/layout/IconVerticalSolidList"/>
    <dgm:cxn modelId="{0A683C8F-1A8E-439C-A716-1A7815895CF6}" type="presParOf" srcId="{6B78840C-FF93-4B78-BE92-55676E0FB691}" destId="{FFDD4958-5F67-47B3-BF9A-4D6F4DED1879}" srcOrd="2" destOrd="0" presId="urn:microsoft.com/office/officeart/2018/2/layout/IconVerticalSolidList"/>
    <dgm:cxn modelId="{3C6B3CFE-7F70-4FBE-96C9-6050BE6AC4B2}" type="presParOf" srcId="{6B78840C-FF93-4B78-BE92-55676E0FB691}" destId="{5E0CB9D6-620E-4775-B741-4EA2203E05DE}" srcOrd="3" destOrd="0" presId="urn:microsoft.com/office/officeart/2018/2/layout/IconVerticalSolidList"/>
    <dgm:cxn modelId="{F639EFE4-72EF-4E13-BE18-87E107E1FC6F}" type="presParOf" srcId="{3EF941CD-2FF1-490E-9901-7CA14F97B998}" destId="{6894D886-5F4C-4532-814C-D031E9182984}" srcOrd="1" destOrd="0" presId="urn:microsoft.com/office/officeart/2018/2/layout/IconVerticalSolidList"/>
    <dgm:cxn modelId="{5FF02C8B-9EE8-495A-8E4F-361E0E90A08F}" type="presParOf" srcId="{3EF941CD-2FF1-490E-9901-7CA14F97B998}" destId="{2DEB6C21-4CC9-49BC-B9E7-ED110968C24B}" srcOrd="2" destOrd="0" presId="urn:microsoft.com/office/officeart/2018/2/layout/IconVerticalSolidList"/>
    <dgm:cxn modelId="{D6607575-0045-4708-8DE9-753373D3DBCE}" type="presParOf" srcId="{2DEB6C21-4CC9-49BC-B9E7-ED110968C24B}" destId="{DD8943C6-8B0E-42B4-B45B-E40AF9FA371D}" srcOrd="0" destOrd="0" presId="urn:microsoft.com/office/officeart/2018/2/layout/IconVerticalSolidList"/>
    <dgm:cxn modelId="{CAC7BC35-3A57-4EE1-BD08-8E29A639C32E}" type="presParOf" srcId="{2DEB6C21-4CC9-49BC-B9E7-ED110968C24B}" destId="{79E05A96-5554-47BE-8E4C-3AD6B3224EB9}" srcOrd="1" destOrd="0" presId="urn:microsoft.com/office/officeart/2018/2/layout/IconVerticalSolidList"/>
    <dgm:cxn modelId="{C04FBA48-404B-4CF0-B26A-ABF26DCD5D30}" type="presParOf" srcId="{2DEB6C21-4CC9-49BC-B9E7-ED110968C24B}" destId="{A962952B-5286-478B-8C5E-5E865FC6420D}" srcOrd="2" destOrd="0" presId="urn:microsoft.com/office/officeart/2018/2/layout/IconVerticalSolidList"/>
    <dgm:cxn modelId="{90D30CC2-315D-4FA2-981D-AB0EB17C6792}" type="presParOf" srcId="{2DEB6C21-4CC9-49BC-B9E7-ED110968C24B}" destId="{EF7A611B-D2E5-44DB-9FE2-A590DC19A89F}" srcOrd="3" destOrd="0" presId="urn:microsoft.com/office/officeart/2018/2/layout/IconVerticalSolidList"/>
    <dgm:cxn modelId="{E730738F-84B3-4B92-AB9F-0CBD6E498154}" type="presParOf" srcId="{3EF941CD-2FF1-490E-9901-7CA14F97B998}" destId="{C5FED022-7846-4318-8E65-3F1CBB59FF9D}" srcOrd="3" destOrd="0" presId="urn:microsoft.com/office/officeart/2018/2/layout/IconVerticalSolidList"/>
    <dgm:cxn modelId="{A0F0E795-4339-4625-AB53-DB661DA3D0B5}" type="presParOf" srcId="{3EF941CD-2FF1-490E-9901-7CA14F97B998}" destId="{290D262F-9F4B-454D-A82D-9D5F78C6A949}" srcOrd="4" destOrd="0" presId="urn:microsoft.com/office/officeart/2018/2/layout/IconVerticalSolidList"/>
    <dgm:cxn modelId="{35D8D9B7-2C21-45DD-8886-3FB623246980}" type="presParOf" srcId="{290D262F-9F4B-454D-A82D-9D5F78C6A949}" destId="{537A45DD-09B8-4AC7-85AF-03567BAB18C5}" srcOrd="0" destOrd="0" presId="urn:microsoft.com/office/officeart/2018/2/layout/IconVerticalSolidList"/>
    <dgm:cxn modelId="{EDE02E2B-84F3-4D9D-83E8-A6379CF7D4FD}" type="presParOf" srcId="{290D262F-9F4B-454D-A82D-9D5F78C6A949}" destId="{17CA4979-93F6-47A8-8456-A47F2C91A599}" srcOrd="1" destOrd="0" presId="urn:microsoft.com/office/officeart/2018/2/layout/IconVerticalSolidList"/>
    <dgm:cxn modelId="{6B46BCCA-20AB-46A7-8388-324CABD48855}" type="presParOf" srcId="{290D262F-9F4B-454D-A82D-9D5F78C6A949}" destId="{9A79DC32-EFC7-4B74-BEC0-4D3C4CB9613B}" srcOrd="2" destOrd="0" presId="urn:microsoft.com/office/officeart/2018/2/layout/IconVerticalSolidList"/>
    <dgm:cxn modelId="{391EFCE7-16DB-47C6-93D4-CB8AD77E3649}" type="presParOf" srcId="{290D262F-9F4B-454D-A82D-9D5F78C6A949}" destId="{D0548839-23E6-424E-B379-B7A426C3A461}" srcOrd="3" destOrd="0" presId="urn:microsoft.com/office/officeart/2018/2/layout/IconVerticalSolidList"/>
    <dgm:cxn modelId="{9E711E20-5C58-4FBE-A4B6-668F41CDB595}" type="presParOf" srcId="{3EF941CD-2FF1-490E-9901-7CA14F97B998}" destId="{F8477787-7351-44C0-AB4E-81FD66A6C61D}" srcOrd="5" destOrd="0" presId="urn:microsoft.com/office/officeart/2018/2/layout/IconVerticalSolidList"/>
    <dgm:cxn modelId="{9EA6B898-2DED-4D86-AA23-A7A05CB01779}" type="presParOf" srcId="{3EF941CD-2FF1-490E-9901-7CA14F97B998}" destId="{68106EBD-7262-4DBF-A55E-051657F95F7F}" srcOrd="6" destOrd="0" presId="urn:microsoft.com/office/officeart/2018/2/layout/IconVerticalSolidList"/>
    <dgm:cxn modelId="{D5C117E5-1BB7-42E1-A0EE-CEC4E44D4D23}" type="presParOf" srcId="{68106EBD-7262-4DBF-A55E-051657F95F7F}" destId="{7C351CFC-C8F2-4AE7-85B9-5CA17E2633C1}" srcOrd="0" destOrd="0" presId="urn:microsoft.com/office/officeart/2018/2/layout/IconVerticalSolidList"/>
    <dgm:cxn modelId="{D47587DA-3245-462B-894A-C2BFBE35A01C}" type="presParOf" srcId="{68106EBD-7262-4DBF-A55E-051657F95F7F}" destId="{E8AA8E22-02A9-42FD-9ADB-42289370B9F4}" srcOrd="1" destOrd="0" presId="urn:microsoft.com/office/officeart/2018/2/layout/IconVerticalSolidList"/>
    <dgm:cxn modelId="{1819D7E9-469F-446E-A548-EE574D62C272}" type="presParOf" srcId="{68106EBD-7262-4DBF-A55E-051657F95F7F}" destId="{D2DB6793-02E7-460F-839D-93FDBB3828A5}" srcOrd="2" destOrd="0" presId="urn:microsoft.com/office/officeart/2018/2/layout/IconVerticalSolidList"/>
    <dgm:cxn modelId="{AA560352-01C8-4EC9-B1B3-02CB2EB89E0E}" type="presParOf" srcId="{68106EBD-7262-4DBF-A55E-051657F95F7F}" destId="{B4E44387-A446-48DE-9904-37CABD8E6764}" srcOrd="3" destOrd="0" presId="urn:microsoft.com/office/officeart/2018/2/layout/IconVerticalSolidList"/>
    <dgm:cxn modelId="{B3DBA04A-7F71-4D6E-B4FC-F1704C34A0F6}" type="presParOf" srcId="{3EF941CD-2FF1-490E-9901-7CA14F97B998}" destId="{F5DB2C3D-562A-484E-BA2F-78BAC0D5B5D7}" srcOrd="7" destOrd="0" presId="urn:microsoft.com/office/officeart/2018/2/layout/IconVerticalSolidList"/>
    <dgm:cxn modelId="{88C4D485-DDAE-4392-A940-7A6BA76D7E21}" type="presParOf" srcId="{3EF941CD-2FF1-490E-9901-7CA14F97B998}" destId="{2F4F53EA-141C-4275-B8BE-4C6A1DD8A2C2}" srcOrd="8" destOrd="0" presId="urn:microsoft.com/office/officeart/2018/2/layout/IconVerticalSolidList"/>
    <dgm:cxn modelId="{7C7A45AF-5CC1-47E2-83D1-6DE3819DEE78}" type="presParOf" srcId="{2F4F53EA-141C-4275-B8BE-4C6A1DD8A2C2}" destId="{7DD608C4-E496-487D-82E4-EEE99CA79E28}" srcOrd="0" destOrd="0" presId="urn:microsoft.com/office/officeart/2018/2/layout/IconVerticalSolidList"/>
    <dgm:cxn modelId="{82952D2B-4358-4377-8532-FA18FC203CA8}" type="presParOf" srcId="{2F4F53EA-141C-4275-B8BE-4C6A1DD8A2C2}" destId="{F087AC6A-F18E-41A1-B631-952489D3C78B}" srcOrd="1" destOrd="0" presId="urn:microsoft.com/office/officeart/2018/2/layout/IconVerticalSolidList"/>
    <dgm:cxn modelId="{48AEDE6B-67CD-462F-AC39-3B60F851E7D5}" type="presParOf" srcId="{2F4F53EA-141C-4275-B8BE-4C6A1DD8A2C2}" destId="{F80C1F13-60C1-45A7-8C3D-9FE2ED5CDE47}" srcOrd="2" destOrd="0" presId="urn:microsoft.com/office/officeart/2018/2/layout/IconVerticalSolidList"/>
    <dgm:cxn modelId="{6CC09F6A-1974-43F5-A3C5-EF42411A46B7}" type="presParOf" srcId="{2F4F53EA-141C-4275-B8BE-4C6A1DD8A2C2}" destId="{57BDADA2-0F17-4E1F-876B-1E52462542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1C8D9-7F1C-4496-9208-CD98DEB00F9C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2ACE-0F30-48EB-8D81-827D2BB398ED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CB9D6-620E-4775-B741-4EA2203E05DE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Motivos y necesidades que justifican la creación del sistema.</a:t>
          </a:r>
          <a:endParaRPr lang="en-US" sz="2100" kern="1200"/>
        </a:p>
      </dsp:txBody>
      <dsp:txXfrm>
        <a:off x="1144111" y="1954"/>
        <a:ext cx="5868258" cy="990573"/>
      </dsp:txXfrm>
    </dsp:sp>
    <dsp:sp modelId="{DD8943C6-8B0E-42B4-B45B-E40AF9FA371D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05A96-5554-47BE-8E4C-3AD6B3224EB9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A611B-D2E5-44DB-9FE2-A590DC19A89F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Justificación de </a:t>
          </a:r>
          <a:r>
            <a:rPr lang="es-AR" sz="2100" b="1" kern="1200" dirty="0"/>
            <a:t>por qué</a:t>
          </a:r>
          <a:r>
            <a:rPr lang="es-AR" sz="2100" kern="1200" dirty="0"/>
            <a:t> se hará el sistema.</a:t>
          </a:r>
          <a:endParaRPr lang="en-US" sz="2100" kern="1200" dirty="0"/>
        </a:p>
      </dsp:txBody>
      <dsp:txXfrm>
        <a:off x="1144111" y="1240170"/>
        <a:ext cx="5868258" cy="990573"/>
      </dsp:txXfrm>
    </dsp:sp>
    <dsp:sp modelId="{537A45DD-09B8-4AC7-85AF-03567BAB18C5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4979-93F6-47A8-8456-A47F2C91A599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48839-23E6-424E-B379-B7A426C3A461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Generalidades de la forma en que se piensa atender esos motivos o necesidades.</a:t>
          </a:r>
          <a:endParaRPr lang="en-US" sz="2100" kern="1200"/>
        </a:p>
      </dsp:txBody>
      <dsp:txXfrm>
        <a:off x="1144111" y="2478387"/>
        <a:ext cx="5868258" cy="990573"/>
      </dsp:txXfrm>
    </dsp:sp>
    <dsp:sp modelId="{7C351CFC-C8F2-4AE7-85B9-5CA17E2633C1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A8E22-02A9-42FD-9ADB-42289370B9F4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44387-A446-48DE-9904-37CABD8E6764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Información requerida por la organización.</a:t>
          </a:r>
          <a:endParaRPr lang="en-US" sz="2100" kern="1200" dirty="0"/>
        </a:p>
      </dsp:txBody>
      <dsp:txXfrm>
        <a:off x="1144111" y="3716603"/>
        <a:ext cx="5868258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1C8D9-7F1C-4496-9208-CD98DEB00F9C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2ACE-0F30-48EB-8D81-827D2BB398ED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CB9D6-620E-4775-B741-4EA2203E05DE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deben desprender del objetivo general.</a:t>
          </a:r>
          <a:endParaRPr lang="en-US" sz="1900" kern="1200" dirty="0"/>
        </a:p>
      </dsp:txBody>
      <dsp:txXfrm>
        <a:off x="905091" y="3679"/>
        <a:ext cx="6107278" cy="783628"/>
      </dsp:txXfrm>
    </dsp:sp>
    <dsp:sp modelId="{DD8943C6-8B0E-42B4-B45B-E40AF9FA371D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05A96-5554-47BE-8E4C-3AD6B3224EB9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A611B-D2E5-44DB-9FE2-A590DC19A89F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utilizan para especificar detalles del objetivo general.</a:t>
          </a:r>
          <a:endParaRPr lang="en-US" sz="1900" kern="1200" dirty="0"/>
        </a:p>
      </dsp:txBody>
      <dsp:txXfrm>
        <a:off x="905091" y="983215"/>
        <a:ext cx="6107278" cy="783628"/>
      </dsp:txXfrm>
    </dsp:sp>
    <dsp:sp modelId="{537A45DD-09B8-4AC7-85AF-03567BAB18C5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4979-93F6-47A8-8456-A47F2C91A599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48839-23E6-424E-B379-B7A426C3A461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Siempre deben estar comprendidos dentro del objetivo general.</a:t>
          </a:r>
          <a:endParaRPr lang="en-US" sz="1900" kern="1200" dirty="0"/>
        </a:p>
      </dsp:txBody>
      <dsp:txXfrm>
        <a:off x="905091" y="1962751"/>
        <a:ext cx="6107278" cy="783628"/>
      </dsp:txXfrm>
    </dsp:sp>
    <dsp:sp modelId="{7C351CFC-C8F2-4AE7-85B9-5CA17E2633C1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A8E22-02A9-42FD-9ADB-42289370B9F4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44387-A446-48DE-9904-37CABD8E6764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Su definición determina las gestiones del sistema.</a:t>
          </a:r>
          <a:endParaRPr lang="en-US" sz="1900" kern="1200" dirty="0"/>
        </a:p>
      </dsp:txBody>
      <dsp:txXfrm>
        <a:off x="905091" y="2942287"/>
        <a:ext cx="6107278" cy="783628"/>
      </dsp:txXfrm>
    </dsp:sp>
    <dsp:sp modelId="{7DD608C4-E496-487D-82E4-EEE99CA79E28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7AC6A-F18E-41A1-B631-952489D3C78B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DADA2-0F17-4E1F-876B-1E52462542EB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No deben enunciarse  funciones específicas que tendrá el sistema.</a:t>
          </a:r>
          <a:endParaRPr lang="en-US" sz="1900" kern="1200"/>
        </a:p>
      </dsp:txBody>
      <dsp:txXfrm>
        <a:off x="905091" y="3921823"/>
        <a:ext cx="6107278" cy="7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DE7EC-F0EB-4FEC-BC27-74ADAFB8F751}" type="datetimeFigureOut">
              <a:rPr lang="es-AR" smtClean="0"/>
              <a:t>9/11/2021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30C2-3A8E-49A2-B32E-7905EF6B9B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769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53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90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02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66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5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568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92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74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30C2-3A8E-49A2-B32E-7905EF6B9BB6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50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7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49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2E257-6586-499E-B341-854ED118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t">
            <a:normAutofit/>
          </a:bodyPr>
          <a:lstStyle/>
          <a:p>
            <a:r>
              <a:rPr lang="es-AR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</a:t>
            </a:r>
            <a:r>
              <a:rPr lang="es-A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 </a:t>
            </a:r>
            <a:r>
              <a:rPr lang="es-AR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</a:t>
            </a:r>
            <a:r>
              <a:rPr lang="es-A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i:</a:t>
            </a:r>
            <a:br>
              <a:rPr lang="es-AR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objetivos</a:t>
            </a:r>
            <a:b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alcance</a:t>
            </a:r>
            <a:b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análisis</a:t>
            </a:r>
            <a:b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E0E0C-D49B-4FB1-976F-D5455AE0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04" y="5710946"/>
            <a:ext cx="3511233" cy="1147054"/>
          </a:xfrm>
        </p:spPr>
        <p:txBody>
          <a:bodyPr anchor="t">
            <a:normAutofit/>
          </a:bodyPr>
          <a:lstStyle/>
          <a:p>
            <a:r>
              <a:rPr lang="es-AR" sz="1900" dirty="0">
                <a:solidFill>
                  <a:srgbClr val="FFFFFF">
                    <a:alpha val="75000"/>
                  </a:srgbClr>
                </a:solidFill>
              </a:rPr>
              <a:t>UAI </a:t>
            </a:r>
            <a:r>
              <a:rPr lang="es-AR" sz="1900" dirty="0" err="1">
                <a:solidFill>
                  <a:srgbClr val="FFFFFF">
                    <a:alpha val="75000"/>
                  </a:srgbClr>
                </a:solidFill>
              </a:rPr>
              <a:t>OnLine</a:t>
            </a:r>
            <a:r>
              <a:rPr lang="es-AR" sz="19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s-AR" sz="1900" dirty="0">
                <a:solidFill>
                  <a:srgbClr val="FFFFFF">
                    <a:alpha val="75000"/>
                  </a:srgbClr>
                </a:solidFill>
              </a:rPr>
              <a:t>Analista Programador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75C7-3141-481A-9599-E8F9BD595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0" r="1543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DA954F77-BDAD-4947-A926-4940CAF54A90}"/>
              </a:ext>
            </a:extLst>
          </p:cNvPr>
          <p:cNvSpPr txBox="1">
            <a:spLocks/>
          </p:cNvSpPr>
          <p:nvPr/>
        </p:nvSpPr>
        <p:spPr>
          <a:xfrm>
            <a:off x="8180380" y="6052008"/>
            <a:ext cx="3560066" cy="670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AR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Prof. Nicolás Battaglia</a:t>
            </a:r>
          </a:p>
        </p:txBody>
      </p:sp>
    </p:spTree>
    <p:extLst>
      <p:ext uri="{BB962C8B-B14F-4D97-AF65-F5344CB8AC3E}">
        <p14:creationId xmlns:p14="http://schemas.microsoft.com/office/powerpoint/2010/main" val="2105301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F0F15-9AE4-4FB8-AAFA-ABF0D8B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deL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GENERAL, OBJETIVOS PARTICULARES  y  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alcance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C6C118-5781-4A25-A8C2-0881AA72D115}"/>
              </a:ext>
            </a:extLst>
          </p:cNvPr>
          <p:cNvSpPr/>
          <p:nvPr/>
        </p:nvSpPr>
        <p:spPr>
          <a:xfrm>
            <a:off x="7652167" y="2967335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35853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objetivo General y objetivos específicos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C2122-F175-4E6C-BF35-B57672F8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0" y="600941"/>
            <a:ext cx="7342909" cy="5837380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es-AR" sz="2300" b="1" u="sng" dirty="0"/>
              <a:t>Objetivos</a:t>
            </a:r>
          </a:p>
          <a:p>
            <a:pPr algn="just"/>
            <a:r>
              <a:rPr lang="es-AR" sz="1600" b="1" dirty="0"/>
              <a:t>Contexto</a:t>
            </a:r>
            <a:r>
              <a:rPr lang="es-AR" sz="1600" dirty="0"/>
              <a:t>: Empresa de comidas rápidas.</a:t>
            </a:r>
          </a:p>
          <a:p>
            <a:pPr algn="just"/>
            <a:r>
              <a:rPr lang="es-AR" sz="1600" b="1" dirty="0"/>
              <a:t>Planteo del escenario inicial e identificación de los problemas que motiva el desarrollo.</a:t>
            </a:r>
          </a:p>
          <a:p>
            <a:pPr marL="604838" indent="-285750" algn="just"/>
            <a:r>
              <a:rPr lang="es-AR" sz="1500" dirty="0"/>
              <a:t>La rentabilidad del negocio se ve afectada debido a que los cajeros no pueden saber de manera sencilla cuáles son las promociones disponibles, generando mucho retraso y malestar entre los clientes con la consecuente pérdida de ventas.</a:t>
            </a:r>
          </a:p>
          <a:p>
            <a:pPr marL="604838" indent="-285750" algn="just"/>
            <a:r>
              <a:rPr lang="es-AR" sz="1500" dirty="0"/>
              <a:t>También se genera mucha cola de clientes esperando la entrega de su compra lo cual deteriora la gestión de ventas.</a:t>
            </a:r>
          </a:p>
          <a:p>
            <a:pPr marL="9525" lvl="1" indent="0" algn="just">
              <a:tabLst>
                <a:tab pos="352425" algn="l"/>
              </a:tabLst>
            </a:pPr>
            <a:r>
              <a:rPr lang="es-AR" b="1" dirty="0"/>
              <a:t> 	Objetivo General</a:t>
            </a:r>
          </a:p>
          <a:p>
            <a:pPr marL="604838" lvl="2" indent="-285750" algn="just">
              <a:lnSpc>
                <a:spcPct val="120000"/>
              </a:lnSpc>
              <a:tabLst>
                <a:tab pos="352425" algn="l"/>
              </a:tabLst>
            </a:pPr>
            <a:r>
              <a:rPr lang="es-AR" sz="1500" dirty="0"/>
              <a:t>Desarrollar un sistema que permita mejorar la rentabilidad por medio de la gestión efectiva y eficaz de los procesos de venta y promociones.</a:t>
            </a:r>
          </a:p>
          <a:p>
            <a:pPr marL="9525" lvl="1" indent="0" algn="just">
              <a:tabLst>
                <a:tab pos="352425" algn="l"/>
              </a:tabLst>
            </a:pPr>
            <a:r>
              <a:rPr lang="es-AR" b="1" dirty="0"/>
              <a:t> 	Objetivos Particulares</a:t>
            </a:r>
          </a:p>
          <a:p>
            <a:pPr lvl="1" algn="just"/>
            <a:r>
              <a:rPr lang="es-AR" sz="1500" dirty="0"/>
              <a:t>Informatizar la operación de toma de pedidos y facturación.</a:t>
            </a:r>
          </a:p>
          <a:p>
            <a:pPr lvl="1" algn="just"/>
            <a:r>
              <a:rPr lang="es-AR" sz="1500" dirty="0"/>
              <a:t>Automatizar el cálculo de las promociones por medio de un algoritmo que permita saber cuáles son las mismas en base a los siguientes factores: día de la semana, productos de la compra y método de pago.</a:t>
            </a:r>
          </a:p>
          <a:p>
            <a:pPr lvl="1" algn="just"/>
            <a:r>
              <a:rPr lang="es-AR" sz="1500" dirty="0"/>
              <a:t>Utilizar un sistema de entregas por medio de una pantalla que indique el estado de cada pedido y cuanto tiempo falta para que se termine, utilizando como base la cantidad de pedidos en curso y cocineros que estén trabajando.</a:t>
            </a:r>
          </a:p>
          <a:p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64F3B6-6AA1-495E-B797-E7ABAD16E8D1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26606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alcance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C2122-F175-4E6C-BF35-B57672F8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0" y="600941"/>
            <a:ext cx="7342909" cy="5837380"/>
          </a:xfrm>
        </p:spPr>
        <p:txBody>
          <a:bodyPr anchor="t">
            <a:normAutofit/>
          </a:bodyPr>
          <a:lstStyle/>
          <a:p>
            <a:pPr algn="just"/>
            <a:r>
              <a:rPr lang="es-AR" b="1" dirty="0"/>
              <a:t>Gestión de ventas</a:t>
            </a:r>
          </a:p>
          <a:p>
            <a:pPr marL="0" indent="0" algn="just">
              <a:buNone/>
            </a:pPr>
            <a:r>
              <a:rPr lang="es-AR" sz="1600" dirty="0"/>
              <a:t>Esta gestión comienza cuando un </a:t>
            </a:r>
            <a:r>
              <a:rPr lang="es-AR" sz="1600" b="1" dirty="0"/>
              <a:t>cliente</a:t>
            </a:r>
            <a:r>
              <a:rPr lang="es-AR" sz="1600" dirty="0"/>
              <a:t> llega al negocio en búsqueda de una  hamburguesa. Es recibido por una persona de atención al cliente, la cual </a:t>
            </a:r>
            <a:r>
              <a:rPr lang="es-AR" sz="1600" b="1" dirty="0"/>
              <a:t>tomará su orden</a:t>
            </a:r>
            <a:r>
              <a:rPr lang="es-AR" sz="1600" dirty="0"/>
              <a:t>. Luego de esto, revisará si hay </a:t>
            </a:r>
            <a:r>
              <a:rPr lang="es-AR" sz="1600" b="1" dirty="0"/>
              <a:t>elementos disponibles</a:t>
            </a:r>
            <a:r>
              <a:rPr lang="es-AR" sz="1600" dirty="0"/>
              <a:t> para completar el pedido y en caso de que no haya, consultará con el cliente si desea </a:t>
            </a:r>
            <a:r>
              <a:rPr lang="es-AR" sz="1600" b="1" dirty="0"/>
              <a:t>reemplazar aquellos productos </a:t>
            </a:r>
            <a:r>
              <a:rPr lang="es-AR" sz="1600" dirty="0"/>
              <a:t>de los que no tengan disponibilidad. Con el </a:t>
            </a:r>
            <a:r>
              <a:rPr lang="es-AR" sz="1600" b="1" dirty="0"/>
              <a:t>pedido confirmado</a:t>
            </a:r>
            <a:r>
              <a:rPr lang="es-AR" sz="1600" dirty="0"/>
              <a:t>, se realiza la </a:t>
            </a:r>
            <a:r>
              <a:rPr lang="es-AR" sz="1600" b="1" dirty="0"/>
              <a:t>cobranza</a:t>
            </a:r>
            <a:r>
              <a:rPr lang="es-AR" sz="1600" dirty="0"/>
              <a:t>, la cual podrá ser con los siguientes medios de pago (efectivo, tarjeta, MercadoPago) o bien con la combinación de ellos y, al realizar la cobranza, se le indica al cliente las </a:t>
            </a:r>
            <a:r>
              <a:rPr lang="es-AR" sz="1600" b="1" dirty="0"/>
              <a:t>promociones disponibles </a:t>
            </a:r>
            <a:r>
              <a:rPr lang="es-AR" sz="1600" dirty="0"/>
              <a:t>y el </a:t>
            </a:r>
            <a:r>
              <a:rPr lang="es-AR" sz="1600" b="1" dirty="0"/>
              <a:t>número de orden </a:t>
            </a:r>
            <a:r>
              <a:rPr lang="es-AR" sz="1600" dirty="0"/>
              <a:t>. Luego, se </a:t>
            </a:r>
            <a:r>
              <a:rPr lang="es-AR" sz="1600" b="1" dirty="0"/>
              <a:t>emite una orden a la cocina</a:t>
            </a:r>
            <a:r>
              <a:rPr lang="es-AR" sz="1600" dirty="0"/>
              <a:t>, la cual es recibida por algun cocinero y comienza el </a:t>
            </a:r>
            <a:r>
              <a:rPr lang="es-AR" sz="1600" b="1" dirty="0"/>
              <a:t>proceso de preparación</a:t>
            </a:r>
            <a:r>
              <a:rPr lang="es-AR" sz="1600" dirty="0"/>
              <a:t>. Al finalizar, se indica que la </a:t>
            </a:r>
            <a:r>
              <a:rPr lang="es-AR" sz="1600" b="1" dirty="0"/>
              <a:t>orden esta lista </a:t>
            </a:r>
            <a:r>
              <a:rPr lang="es-AR" sz="1600" dirty="0"/>
              <a:t>para ser </a:t>
            </a:r>
            <a:r>
              <a:rPr lang="es-AR" sz="1600" b="1" dirty="0"/>
              <a:t>retirada</a:t>
            </a:r>
            <a:r>
              <a:rPr lang="es-AR" sz="1600" dirty="0"/>
              <a:t>, dando por finalizada la gestión.</a:t>
            </a:r>
          </a:p>
          <a:p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de la gestión de manera literal.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64F3B6-6AA1-495E-B797-E7ABAD16E8D1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27118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alcance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C2122-F175-4E6C-BF35-B57672F8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492" y="698073"/>
            <a:ext cx="7825253" cy="6026000"/>
          </a:xfrm>
        </p:spPr>
        <p:txBody>
          <a:bodyPr anchor="t">
            <a:normAutofit/>
          </a:bodyPr>
          <a:lstStyle/>
          <a:p>
            <a:r>
              <a:rPr lang="es-AR" b="1" dirty="0"/>
              <a:t>Gestión de ventas</a:t>
            </a:r>
          </a:p>
          <a:p>
            <a:pPr lvl="1"/>
            <a:r>
              <a:rPr lang="es-AR" sz="1400" b="1" dirty="0"/>
              <a:t>Módulo de toma de pedidos</a:t>
            </a:r>
          </a:p>
          <a:p>
            <a:pPr lvl="2"/>
            <a:r>
              <a:rPr lang="es-AR" sz="1200" b="1" dirty="0"/>
              <a:t>Tomar Pedido</a:t>
            </a:r>
            <a:r>
              <a:rPr lang="es-AR" sz="1200" dirty="0"/>
              <a:t>: El cajero toma el pedido del cliente donde indicará todos los productos que él desea y sus cantidades. Además podrá indicar opcionales que el sistema muestra como sugerencia. Luego de completar el pedido, el sistema le indica si hay disponibilidad de todos los productos y </a:t>
            </a:r>
            <a:r>
              <a:rPr lang="es-AR" sz="1200" b="1" u="sng" dirty="0"/>
              <a:t>sugiere un conjunto de promociones que podrán ser utilizadas según los productos, día de la semana y medio de pago elegido</a:t>
            </a:r>
            <a:r>
              <a:rPr lang="es-AR" sz="1200" b="1" dirty="0"/>
              <a:t>.</a:t>
            </a:r>
          </a:p>
          <a:p>
            <a:pPr lvl="1"/>
            <a:r>
              <a:rPr lang="es-AR" sz="1400" b="1" dirty="0"/>
              <a:t>Módulo de ordenes</a:t>
            </a:r>
          </a:p>
          <a:p>
            <a:pPr lvl="2"/>
            <a:r>
              <a:rPr lang="es-AR" sz="1200" b="1" dirty="0"/>
              <a:t>Realizar Cobranza: </a:t>
            </a:r>
            <a:r>
              <a:rPr lang="es-AR" sz="1200" dirty="0"/>
              <a:t>Al finalizar el pedido,  se realiza la cobranza y el sistema emite una factura para el cliente la que contiene el número del pedido. </a:t>
            </a:r>
            <a:endParaRPr lang="es-AR" sz="1200" b="1" dirty="0"/>
          </a:p>
          <a:p>
            <a:pPr lvl="2"/>
            <a:r>
              <a:rPr lang="es-AR" sz="1200" b="1" dirty="0"/>
              <a:t>Crear Orden de Cocina:</a:t>
            </a:r>
            <a:r>
              <a:rPr lang="es-AR" sz="1200" dirty="0"/>
              <a:t> Finalizada la cobranza, se genera una orden de cocina para su confección y posterior liberación para la entrega. </a:t>
            </a:r>
          </a:p>
          <a:p>
            <a:pPr lvl="1"/>
            <a:r>
              <a:rPr lang="es-AR" sz="1600" b="1" dirty="0"/>
              <a:t>Módulo de cocina</a:t>
            </a:r>
          </a:p>
          <a:p>
            <a:pPr lvl="2"/>
            <a:r>
              <a:rPr lang="es-AR" sz="1200" b="1" dirty="0"/>
              <a:t>Comenzar Orden: </a:t>
            </a:r>
            <a:r>
              <a:rPr lang="es-AR" sz="1200" dirty="0"/>
              <a:t>El cocinero toma el pedido indicando en el sistema que está en preparación. En este momento se verá en pantalla que el pedido está en construcción y se </a:t>
            </a:r>
            <a:r>
              <a:rPr lang="es-AR" sz="1200" b="1" u="sng" dirty="0"/>
              <a:t>informará el tiempo estimado para su entrega </a:t>
            </a:r>
            <a:r>
              <a:rPr lang="es-AR" sz="1200" dirty="0"/>
              <a:t>(el cálculo se hará en base a la cantidad de pedidos en curso y a la cantidad de cocineros que estén trabajando en ese momento).</a:t>
            </a:r>
          </a:p>
          <a:p>
            <a:pPr lvl="2"/>
            <a:r>
              <a:rPr lang="es-AR" sz="1200" b="1" dirty="0"/>
              <a:t>Finalizar Orden: </a:t>
            </a:r>
            <a:r>
              <a:rPr lang="es-AR" sz="1200" dirty="0"/>
              <a:t>Al finalizar, el cocinero indicará que la orden está completa y lista para su entrega.</a:t>
            </a:r>
          </a:p>
          <a:p>
            <a:pPr lvl="1"/>
            <a:r>
              <a:rPr lang="es-AR" sz="1400" b="1" dirty="0"/>
              <a:t>Módulo de entregas</a:t>
            </a:r>
          </a:p>
          <a:p>
            <a:pPr lvl="2"/>
            <a:r>
              <a:rPr lang="es-AR" sz="1200" b="1" dirty="0"/>
              <a:t>Realizar Entrega: </a:t>
            </a:r>
            <a:r>
              <a:rPr lang="es-AR" sz="1200" dirty="0"/>
              <a:t>El encargado de entregas indicará al sistema que el pedido está listo y esta información se reflejará en una pantalla. Cuando el cliente retire el pedido,  informará al sistema que el pedido fue entregado y se dará por finalizada la orden.</a:t>
            </a:r>
          </a:p>
          <a:p>
            <a:endParaRPr lang="es-AR" u="sng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de los módulos del sistema para la gestión de ventas.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Nota: Se puede observar la información que genera cada módulo en base al texto subrayado.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392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F0F15-9AE4-4FB8-AAFA-ABF0D8B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en-US" sz="6600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n-US" sz="6600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C6C118-5781-4A25-A8C2-0881AA72D115}"/>
              </a:ext>
            </a:extLst>
          </p:cNvPr>
          <p:cNvSpPr/>
          <p:nvPr/>
        </p:nvSpPr>
        <p:spPr>
          <a:xfrm>
            <a:off x="7652168" y="2967335"/>
            <a:ext cx="2877711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</a:p>
          <a:p>
            <a:pPr algn="ctr"/>
            <a:r>
              <a:rPr lang="es-AR" sz="20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 buenas prácticas)</a:t>
            </a:r>
            <a:endParaRPr lang="es-AR" sz="5400" b="0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04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casos de uso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Gestiones, módulos y casos de uso asociados.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00ED38-E424-4FF3-AD4B-87217DC62F24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B060C4-45DB-4734-8F59-9C07CAC35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4" t="6753" r="2443" b="2012"/>
          <a:stretch/>
        </p:blipFill>
        <p:spPr>
          <a:xfrm>
            <a:off x="4604506" y="1372987"/>
            <a:ext cx="7382934" cy="4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9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Especificación de un caso de uso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00ED38-E424-4FF3-AD4B-87217DC62F24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694BC92A-FAE5-4327-BF59-89BD17AC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01" y="600941"/>
            <a:ext cx="7342909" cy="5837380"/>
          </a:xfrm>
        </p:spPr>
        <p:txBody>
          <a:bodyPr anchor="t">
            <a:normAutofit fontScale="77500" lnSpcReduction="20000"/>
          </a:bodyPr>
          <a:lstStyle/>
          <a:p>
            <a:pPr algn="just"/>
            <a:r>
              <a:rPr lang="es-AR" b="1" dirty="0"/>
              <a:t>Caso de uso: Tomar pedido</a:t>
            </a:r>
          </a:p>
          <a:p>
            <a:pPr lvl="1"/>
            <a:r>
              <a:rPr lang="es-AR" dirty="0"/>
              <a:t>Actor: Vendedor</a:t>
            </a:r>
          </a:p>
          <a:p>
            <a:pPr lvl="1"/>
            <a:r>
              <a:rPr lang="es-AR" dirty="0"/>
              <a:t>Precondición: Que llegue el turno del cliente. </a:t>
            </a:r>
          </a:p>
          <a:p>
            <a:pPr lvl="1"/>
            <a:r>
              <a:rPr lang="es-AR" dirty="0"/>
              <a:t>Escenario principal: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actor agrega un producto y la cantidad al pedido.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sistema informa que el producto está disponible.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actor indica el método de pago.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sistema confirma cuales son las promociones disponibles.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actor selecciona una promoción.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sistema confirma el importe total del pedido.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actor ingresa la cobranza.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sistema confirma la cobranza.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actor confirma el pedido.</a:t>
            </a:r>
          </a:p>
          <a:p>
            <a:pPr marL="972900" lvl="2" indent="-342900">
              <a:buFont typeface="+mj-lt"/>
              <a:buAutoNum type="arabicPeriod"/>
            </a:pPr>
            <a:r>
              <a:rPr lang="es-AR" dirty="0"/>
              <a:t>El sistema informa que el pedido fue creado correctamente.</a:t>
            </a:r>
          </a:p>
          <a:p>
            <a:pPr marL="702900" lvl="1" indent="-342900"/>
            <a:r>
              <a:rPr lang="es-AR" dirty="0"/>
              <a:t>Escenario alternativo paso 2: (</a:t>
            </a:r>
            <a:r>
              <a:rPr lang="es-AR" sz="1400" dirty="0"/>
              <a:t>debe haber un escenario alternativo por cada posibilidad alternativa o excepción</a:t>
            </a:r>
            <a:r>
              <a:rPr lang="es-AR" dirty="0"/>
              <a:t>)</a:t>
            </a:r>
          </a:p>
          <a:p>
            <a:pPr marL="630000" lvl="2" indent="0">
              <a:buNone/>
            </a:pPr>
            <a:r>
              <a:rPr lang="es-AR" dirty="0"/>
              <a:t>2.1 En el paso 2, el sistema informa que no hay disponibilidad de los productos solicitados.</a:t>
            </a:r>
          </a:p>
          <a:p>
            <a:pPr marL="630000" lvl="2" indent="0">
              <a:buNone/>
            </a:pPr>
            <a:r>
              <a:rPr lang="es-AR" dirty="0"/>
              <a:t>2.2 El actor carga nuevos productos.</a:t>
            </a:r>
          </a:p>
          <a:p>
            <a:pPr marL="630000" lvl="2" indent="0">
              <a:buNone/>
            </a:pPr>
            <a:r>
              <a:rPr lang="es-AR" dirty="0"/>
              <a:t>2.3 El sistema confirma la disponibilidad.</a:t>
            </a:r>
          </a:p>
          <a:p>
            <a:pPr lvl="1"/>
            <a:r>
              <a:rPr lang="es-AR" dirty="0"/>
              <a:t>Postcondición: Un nuevo pedido fue cargado en el sistema y espera por su facturación y posterior creación de orden.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D00299-9509-463A-AE8B-970D47D4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0" t="27009" r="5662" b="22730"/>
          <a:stretch/>
        </p:blipFill>
        <p:spPr>
          <a:xfrm>
            <a:off x="366754" y="3613693"/>
            <a:ext cx="3812747" cy="130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secuencia DE SISTEMA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00ED38-E424-4FF3-AD4B-87217DC62F24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B5290F-38F4-440C-A17D-E91246BD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01" y="600941"/>
            <a:ext cx="4144367" cy="5837380"/>
          </a:xfrm>
        </p:spPr>
        <p:txBody>
          <a:bodyPr anchor="t">
            <a:normAutofit/>
          </a:bodyPr>
          <a:lstStyle/>
          <a:p>
            <a:pPr algn="just"/>
            <a:r>
              <a:rPr lang="es-AR" b="1" dirty="0"/>
              <a:t>Diagrama de secuencia de sistema</a:t>
            </a:r>
          </a:p>
          <a:p>
            <a:pPr lvl="1" algn="just"/>
            <a:r>
              <a:rPr lang="es-AR" dirty="0"/>
              <a:t>Muestra la </a:t>
            </a:r>
            <a:r>
              <a:rPr lang="es-AR" b="1" dirty="0"/>
              <a:t>vista “Dinámica” </a:t>
            </a:r>
            <a:r>
              <a:rPr lang="es-AR" dirty="0"/>
              <a:t>del sistema en donde se observan las </a:t>
            </a:r>
            <a:r>
              <a:rPr lang="es-AR" b="1" dirty="0"/>
              <a:t>responsabilidades</a:t>
            </a:r>
            <a:r>
              <a:rPr lang="es-AR" dirty="0"/>
              <a:t> de todos los componentes.</a:t>
            </a:r>
          </a:p>
          <a:p>
            <a:pPr lvl="1" algn="just"/>
            <a:r>
              <a:rPr lang="es-AR" dirty="0"/>
              <a:t>Muestra la </a:t>
            </a:r>
            <a:r>
              <a:rPr lang="es-AR" b="1" dirty="0"/>
              <a:t>interacción</a:t>
            </a:r>
            <a:r>
              <a:rPr lang="es-AR" dirty="0"/>
              <a:t> del actor con el sistema respetando lo documentado en el </a:t>
            </a:r>
            <a:r>
              <a:rPr lang="es-AR" b="1" dirty="0"/>
              <a:t>caso de uso</a:t>
            </a:r>
          </a:p>
          <a:p>
            <a:pPr lvl="1" algn="just"/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1103FE-CE51-4D34-BB92-310C47A7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12" y="803993"/>
            <a:ext cx="2159761" cy="525001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9029644-9D34-4DD8-A7BD-839D814C7335}"/>
              </a:ext>
            </a:extLst>
          </p:cNvPr>
          <p:cNvSpPr/>
          <p:nvPr/>
        </p:nvSpPr>
        <p:spPr>
          <a:xfrm>
            <a:off x="5430315" y="5730027"/>
            <a:ext cx="3280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(Ejemplo acotado)</a:t>
            </a:r>
          </a:p>
        </p:txBody>
      </p:sp>
    </p:spTree>
    <p:extLst>
      <p:ext uri="{BB962C8B-B14F-4D97-AF65-F5344CB8AC3E}">
        <p14:creationId xmlns:p14="http://schemas.microsoft.com/office/powerpoint/2010/main" val="238309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DOMINIO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00ED38-E424-4FF3-AD4B-87217DC62F24}"/>
              </a:ext>
            </a:extLst>
          </p:cNvPr>
          <p:cNvSpPr/>
          <p:nvPr/>
        </p:nvSpPr>
        <p:spPr>
          <a:xfrm>
            <a:off x="844927" y="5376381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B5290F-38F4-440C-A17D-E91246BD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01" y="600941"/>
            <a:ext cx="7342909" cy="5837380"/>
          </a:xfrm>
        </p:spPr>
        <p:txBody>
          <a:bodyPr anchor="t">
            <a:normAutofit/>
          </a:bodyPr>
          <a:lstStyle/>
          <a:p>
            <a:pPr algn="just"/>
            <a:r>
              <a:rPr lang="es-AR" b="1" dirty="0"/>
              <a:t>Modelo de dominio</a:t>
            </a:r>
          </a:p>
          <a:p>
            <a:pPr lvl="1" algn="just"/>
            <a:r>
              <a:rPr lang="es-AR" dirty="0"/>
              <a:t>Muestra la </a:t>
            </a:r>
            <a:r>
              <a:rPr lang="es-AR" b="1" dirty="0"/>
              <a:t>vista “estática” </a:t>
            </a:r>
            <a:r>
              <a:rPr lang="es-AR" dirty="0"/>
              <a:t>del sistema en donde se observan las entidades del dominio.</a:t>
            </a:r>
          </a:p>
          <a:p>
            <a:pPr lvl="1" algn="just"/>
            <a:r>
              <a:rPr lang="es-AR" dirty="0"/>
              <a:t>Deben verse </a:t>
            </a:r>
            <a:r>
              <a:rPr lang="es-AR" b="1" dirty="0"/>
              <a:t>las relaciones principales </a:t>
            </a:r>
            <a:r>
              <a:rPr lang="es-AR" dirty="0"/>
              <a:t>entre entidades y su </a:t>
            </a:r>
            <a:r>
              <a:rPr lang="es-AR" b="1" dirty="0"/>
              <a:t>multiplicidad</a:t>
            </a:r>
            <a:r>
              <a:rPr lang="es-AR" dirty="0"/>
              <a:t>.</a:t>
            </a:r>
          </a:p>
          <a:p>
            <a:pPr lvl="1" algn="just"/>
            <a:r>
              <a:rPr lang="es-AR" b="1" dirty="0"/>
              <a:t>NO</a:t>
            </a:r>
            <a:r>
              <a:rPr lang="es-AR" dirty="0"/>
              <a:t> se deben utilizar atributos para relacionar entidades</a:t>
            </a:r>
          </a:p>
          <a:p>
            <a:pPr lvl="1" algn="just"/>
            <a:r>
              <a:rPr lang="es-AR" b="1" dirty="0"/>
              <a:t>NO</a:t>
            </a:r>
            <a:r>
              <a:rPr lang="es-AR" dirty="0"/>
              <a:t> utilizar atributos </a:t>
            </a:r>
            <a:r>
              <a:rPr lang="es-AR" b="1" dirty="0"/>
              <a:t>ID</a:t>
            </a:r>
            <a:r>
              <a:rPr lang="es-AR" dirty="0"/>
              <a:t> como descriptores de las entidades</a:t>
            </a:r>
          </a:p>
          <a:p>
            <a:pPr lvl="1" algn="just"/>
            <a:endParaRPr lang="es-AR" dirty="0"/>
          </a:p>
          <a:p>
            <a:pPr algn="just"/>
            <a:r>
              <a:rPr lang="es-AR" dirty="0"/>
              <a:t>DER o Diagrama Entidad Relación (Conceptual)</a:t>
            </a:r>
          </a:p>
          <a:p>
            <a:pPr lvl="1" algn="just"/>
            <a:r>
              <a:rPr lang="es-AR" dirty="0"/>
              <a:t>Debe utilizarse el modelo con notación Chen.</a:t>
            </a:r>
          </a:p>
          <a:p>
            <a:pPr lvl="1"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26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1E93DB-D76F-4243-8D0D-C52E08B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601791-4A05-4335-AFE6-1545C1D3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Definición de los objetivos del sistema.</a:t>
            </a:r>
          </a:p>
          <a:p>
            <a:r>
              <a:rPr lang="es-AR" dirty="0"/>
              <a:t>Definición del alcance del sistema.</a:t>
            </a:r>
          </a:p>
          <a:p>
            <a:r>
              <a:rPr lang="es-AR" dirty="0"/>
              <a:t>Ejemplo sobre definición de objetivos y alcance.</a:t>
            </a:r>
          </a:p>
          <a:p>
            <a:r>
              <a:rPr lang="es-AR" dirty="0"/>
              <a:t>Ejemplo sobre análisis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A42F90-9090-454B-9DA8-DEF69762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En esta presentación trataremos los siguientes temas:</a:t>
            </a:r>
          </a:p>
        </p:txBody>
      </p:sp>
    </p:spTree>
    <p:extLst>
      <p:ext uri="{BB962C8B-B14F-4D97-AF65-F5344CB8AC3E}">
        <p14:creationId xmlns:p14="http://schemas.microsoft.com/office/powerpoint/2010/main" val="40491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F0F15-9AE4-4FB8-AAFA-ABF0D8B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los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784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A5036-EC1D-4EBA-AEEC-A32B067C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s-AR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deL objetivo</a:t>
            </a:r>
            <a:br>
              <a:rPr lang="es-AR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1187A5C3-1FFA-4439-B19F-98D58BDEB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5367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8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A5036-EC1D-4EBA-AEEC-A32B067C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147" y="1039774"/>
            <a:ext cx="3716294" cy="4709131"/>
          </a:xfrm>
        </p:spPr>
        <p:txBody>
          <a:bodyPr anchor="ctr">
            <a:normAutofit/>
          </a:bodyPr>
          <a:lstStyle/>
          <a:p>
            <a:r>
              <a:rPr lang="es-AR" sz="4300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LOS objetivoS</a:t>
            </a:r>
            <a:br>
              <a:rPr lang="es-AR" sz="4300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4300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1187A5C3-1FFA-4439-B19F-98D58BDEB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369968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6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F0F15-9AE4-4FB8-AAFA-ABF0D8B8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</a:t>
            </a:r>
            <a:r>
              <a:rPr lang="en-US" sz="6600" kern="1200" cap="all" dirty="0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 </a:t>
            </a:r>
            <a:r>
              <a:rPr lang="en-US" sz="6600" kern="1200" cap="all" dirty="0" err="1">
                <a:solidFill>
                  <a:srgbClr val="FFFFFF">
                    <a:alpha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alcance</a:t>
            </a:r>
            <a:endParaRPr lang="en-US" sz="6600" kern="1200" cap="all" dirty="0">
              <a:solidFill>
                <a:srgbClr val="FFFFFF">
                  <a:alpha val="9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A5036-EC1D-4EBA-AEEC-A32B067C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AR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1CE42-BA60-4188-B7B1-01F1A881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 anchor="t">
            <a:normAutofit fontScale="85000" lnSpcReduction="20000"/>
          </a:bodyPr>
          <a:lstStyle/>
          <a:p>
            <a:r>
              <a:rPr lang="es-AR" dirty="0"/>
              <a:t>Debe organizarse en gestiones y módulos.</a:t>
            </a:r>
          </a:p>
          <a:p>
            <a:r>
              <a:rPr lang="es-AR" dirty="0"/>
              <a:t>La suma de la definición de cada gestión determina el alcance del sistema.</a:t>
            </a:r>
          </a:p>
          <a:p>
            <a:r>
              <a:rPr lang="es-AR" dirty="0"/>
              <a:t> Contempla todas las funcionalidades que tendrá el sistema para poder generarle valor a la organización.</a:t>
            </a:r>
          </a:p>
          <a:p>
            <a:r>
              <a:rPr lang="es-AR" dirty="0"/>
              <a:t>El sistema a desarrollar, debe ser un sistema de información, por lo tanto deberá quedar muy en claro, toda la información que el sistema genere para la toma de decisiones.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Ejemplo</a:t>
            </a:r>
          </a:p>
          <a:p>
            <a:r>
              <a:rPr lang="es-AR" dirty="0"/>
              <a:t>Gestión de Ventas</a:t>
            </a:r>
          </a:p>
          <a:p>
            <a:pPr lvl="1"/>
            <a:r>
              <a:rPr lang="es-AR" dirty="0"/>
              <a:t>Módulo de facturación</a:t>
            </a:r>
          </a:p>
          <a:p>
            <a:pPr lvl="1"/>
            <a:r>
              <a:rPr lang="es-AR" dirty="0"/>
              <a:t>Módulo de cobranzas</a:t>
            </a:r>
          </a:p>
          <a:p>
            <a:pPr lvl="1"/>
            <a:r>
              <a:rPr lang="es-AR" dirty="0"/>
              <a:t>Módulo de entregas</a:t>
            </a:r>
          </a:p>
          <a:p>
            <a:r>
              <a:rPr lang="es-AR" dirty="0"/>
              <a:t>Gestión de Stock</a:t>
            </a:r>
          </a:p>
          <a:p>
            <a:pPr lvl="1"/>
            <a:r>
              <a:rPr lang="es-AR" dirty="0"/>
              <a:t>Módulo de valorización de stock.</a:t>
            </a:r>
          </a:p>
          <a:p>
            <a:pPr lvl="1"/>
            <a:r>
              <a:rPr lang="es-AR" dirty="0"/>
              <a:t>Módulo de orden de reposición.</a:t>
            </a:r>
          </a:p>
          <a:p>
            <a:pPr lvl="1"/>
            <a:r>
              <a:rPr lang="es-AR" dirty="0"/>
              <a:t>Etc.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34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alcance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C2122-F175-4E6C-BF35-B57672F8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746" y="933450"/>
            <a:ext cx="7342909" cy="5837380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Las gestiones deberán responder al </a:t>
            </a:r>
            <a:r>
              <a:rPr lang="es-AR" b="1" dirty="0"/>
              <a:t>¿Qué?</a:t>
            </a:r>
            <a:r>
              <a:rPr lang="es-AR" dirty="0"/>
              <a:t>. Esto está relacionado con los </a:t>
            </a:r>
            <a:r>
              <a:rPr lang="es-AR" b="1" dirty="0"/>
              <a:t>procesos de negocio que generan valor</a:t>
            </a:r>
            <a:r>
              <a:rPr lang="es-AR" dirty="0"/>
              <a:t>. </a:t>
            </a:r>
          </a:p>
          <a:p>
            <a:r>
              <a:rPr lang="es-AR" dirty="0"/>
              <a:t>Deberán </a:t>
            </a:r>
            <a:r>
              <a:rPr lang="es-AR" b="1" dirty="0"/>
              <a:t>explicarse en detalle</a:t>
            </a:r>
            <a:r>
              <a:rPr lang="es-AR" dirty="0"/>
              <a:t> cada una de las gestiones.</a:t>
            </a:r>
          </a:p>
          <a:p>
            <a:r>
              <a:rPr lang="es-AR" dirty="0"/>
              <a:t>Se deberán identificar los </a:t>
            </a:r>
            <a:r>
              <a:rPr lang="es-AR" b="1" dirty="0"/>
              <a:t>roles funcionales</a:t>
            </a:r>
            <a:r>
              <a:rPr lang="es-AR" dirty="0"/>
              <a:t>, las </a:t>
            </a:r>
            <a:r>
              <a:rPr lang="es-AR" b="1" dirty="0"/>
              <a:t>actividades y las interacciones </a:t>
            </a:r>
            <a:r>
              <a:rPr lang="es-AR" dirty="0"/>
              <a:t>que existen en la organización durante una gestión.</a:t>
            </a:r>
          </a:p>
          <a:p>
            <a:r>
              <a:rPr lang="es-AR" dirty="0"/>
              <a:t>Generalmente, las gestiones </a:t>
            </a:r>
            <a:r>
              <a:rPr lang="es-AR" b="1" dirty="0"/>
              <a:t>están documentadas en la organización</a:t>
            </a:r>
            <a:r>
              <a:rPr lang="es-AR" dirty="0"/>
              <a:t> que nos contrata para diseñarles un sistema.</a:t>
            </a:r>
          </a:p>
          <a:p>
            <a:r>
              <a:rPr lang="es-AR" dirty="0"/>
              <a:t>El </a:t>
            </a:r>
            <a:r>
              <a:rPr lang="es-AR" b="1" dirty="0"/>
              <a:t>analista funcional </a:t>
            </a:r>
            <a:r>
              <a:rPr lang="es-AR" dirty="0"/>
              <a:t>deberá poder modelar un sistema acorde para cumplir con las expectativas del cliente.</a:t>
            </a:r>
          </a:p>
          <a:p>
            <a:r>
              <a:rPr lang="es-AR" dirty="0"/>
              <a:t>Una gestión </a:t>
            </a:r>
            <a:r>
              <a:rPr lang="es-AR" b="1" dirty="0"/>
              <a:t>NO</a:t>
            </a:r>
            <a:r>
              <a:rPr lang="es-AR" dirty="0"/>
              <a:t> es una </a:t>
            </a:r>
            <a:r>
              <a:rPr lang="es-AR" b="1" dirty="0"/>
              <a:t>funcionalidad del sistema</a:t>
            </a:r>
            <a:r>
              <a:rPr lang="es-AR" dirty="0"/>
              <a:t>, ni debe verse reflejada en el mismo.</a:t>
            </a:r>
          </a:p>
          <a:p>
            <a:r>
              <a:rPr lang="es-AR" dirty="0"/>
              <a:t>Una gestión </a:t>
            </a:r>
            <a:r>
              <a:rPr lang="es-AR" b="1" dirty="0"/>
              <a:t>NO</a:t>
            </a:r>
            <a:r>
              <a:rPr lang="es-AR" dirty="0"/>
              <a:t> depende del </a:t>
            </a:r>
            <a:r>
              <a:rPr lang="es-AR" b="1" dirty="0"/>
              <a:t>uso del sistema</a:t>
            </a:r>
            <a:r>
              <a:rPr lang="es-AR" dirty="0"/>
              <a:t>, debe ser a nivel “negocio”.</a:t>
            </a:r>
          </a:p>
          <a:p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Gestiones</a:t>
            </a:r>
          </a:p>
        </p:txBody>
      </p:sp>
    </p:spTree>
    <p:extLst>
      <p:ext uri="{BB962C8B-B14F-4D97-AF65-F5344CB8AC3E}">
        <p14:creationId xmlns:p14="http://schemas.microsoft.com/office/powerpoint/2010/main" val="262082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0670EA-CAF8-4063-9757-42E05ED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alcance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FBC2122-F175-4E6C-BF35-B57672F8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Los módulos </a:t>
            </a:r>
            <a:r>
              <a:rPr lang="es-AR" b="1" dirty="0"/>
              <a:t>documentarán todas las funcionalidades</a:t>
            </a:r>
            <a:r>
              <a:rPr lang="es-AR" dirty="0"/>
              <a:t> que tendrá el sistema para informatizar las diferentes actividades de la gestión.</a:t>
            </a:r>
          </a:p>
          <a:p>
            <a:r>
              <a:rPr lang="es-AR" dirty="0"/>
              <a:t>Los módulos serán </a:t>
            </a:r>
            <a:r>
              <a:rPr lang="es-AR" b="1" dirty="0"/>
              <a:t>implementados por uno o más casos de uso</a:t>
            </a:r>
            <a:r>
              <a:rPr lang="es-AR" dirty="0"/>
              <a:t>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7ED9069-972E-4D35-9817-4AA16903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Módulos</a:t>
            </a:r>
          </a:p>
        </p:txBody>
      </p:sp>
    </p:spTree>
    <p:extLst>
      <p:ext uri="{BB962C8B-B14F-4D97-AF65-F5344CB8AC3E}">
        <p14:creationId xmlns:p14="http://schemas.microsoft.com/office/powerpoint/2010/main" val="41563388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54B520"/>
      </a:accent1>
      <a:accent2>
        <a:srgbClr val="8AAE13"/>
      </a:accent2>
      <a:accent3>
        <a:srgbClr val="BA9E21"/>
      </a:accent3>
      <a:accent4>
        <a:srgbClr val="D56317"/>
      </a:accent4>
      <a:accent5>
        <a:srgbClr val="E7292C"/>
      </a:accent5>
      <a:accent6>
        <a:srgbClr val="D51769"/>
      </a:accent6>
      <a:hlink>
        <a:srgbClr val="C05542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1467</Words>
  <Application>Microsoft Office PowerPoint</Application>
  <PresentationFormat>Panorámica</PresentationFormat>
  <Paragraphs>158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Univers</vt:lpstr>
      <vt:lpstr>Univers Condensed</vt:lpstr>
      <vt:lpstr>Wingdings 2</vt:lpstr>
      <vt:lpstr>DividendVTI</vt:lpstr>
      <vt:lpstr>Tp final mds i:  - objetivos  - alcance  - análisis  </vt:lpstr>
      <vt:lpstr>agenda</vt:lpstr>
      <vt:lpstr>Definición los objetivos</vt:lpstr>
      <vt:lpstr>Definición deL objetivo GENERAL</vt:lpstr>
      <vt:lpstr>Definición de LOS objetivoS PARTICULARES</vt:lpstr>
      <vt:lpstr>Definición de  alcance</vt:lpstr>
      <vt:lpstr>Definición de alcance</vt:lpstr>
      <vt:lpstr>Definición de alcance</vt:lpstr>
      <vt:lpstr>Definición de alcance</vt:lpstr>
      <vt:lpstr>Definición deL objetivO GENERAL, OBJETIVOS PARTICULARES  y   alcance</vt:lpstr>
      <vt:lpstr>Definición de objetivo General y objetivos específicos</vt:lpstr>
      <vt:lpstr>Definición de alcance</vt:lpstr>
      <vt:lpstr>Definición de alcance</vt:lpstr>
      <vt:lpstr>Análisis del problema</vt:lpstr>
      <vt:lpstr>Diagrama de casos de uso</vt:lpstr>
      <vt:lpstr>Especificación de un caso de uso</vt:lpstr>
      <vt:lpstr>Diagrama de secuencia DE SISTEMA</vt:lpstr>
      <vt:lpstr>MODELO DE DOMINIO y 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final:  - objetivos  - alcance  - análisis  - diseño </dc:title>
  <dc:creator>Battaglia, Nicolas</dc:creator>
  <cp:lastModifiedBy>Miguel Prigioniero</cp:lastModifiedBy>
  <cp:revision>32</cp:revision>
  <dcterms:created xsi:type="dcterms:W3CDTF">2020-06-04T00:49:19Z</dcterms:created>
  <dcterms:modified xsi:type="dcterms:W3CDTF">2021-11-09T17:01:28Z</dcterms:modified>
</cp:coreProperties>
</file>