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Lato-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Lato-italic.fntdata"/><Relationship Id="rId23" Type="http://schemas.openxmlformats.org/officeDocument/2006/relationships/slide" Target="slides/slide19.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La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85ca8436e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5ca8436e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85ca8436e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5ca8436e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9618812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61881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85ca8436e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5ca8436e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85ca8436e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5ca8436e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85ca8436e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85ca8436e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85ca8436e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5ca8436e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85ca8436e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85ca8436e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85ca8436e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5ca8436e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85ca8436e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5ca8436e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85ca8436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5ca8436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29618812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618812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85dead9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5dead9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85dead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5dead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 función es traducir la dirección numérica de los equipos conectados a una red a un nombre más amigable para los usuarios y así no tener que recordar una serie de números.</a:t>
            </a:r>
            <a:endParaRPr/>
          </a:p>
          <a:p>
            <a:pPr indent="0" lvl="0" marL="0" rtl="0" algn="l">
              <a:spcBef>
                <a:spcPts val="0"/>
              </a:spcBef>
              <a:spcAft>
                <a:spcPts val="0"/>
              </a:spcAft>
              <a:buNone/>
            </a:pPr>
            <a:r>
              <a:rPr lang="es"/>
              <a:t>concibió este sistema como un sistema jerárquico similar a un sistema de archivos de cualquier ordenador. A cada nivel le asigno un nombre excepto al nivel 0 o raíz que no tiene nombre.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85dead9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5dead9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sz="700">
                <a:latin typeface="Times New Roman"/>
                <a:ea typeface="Times New Roman"/>
                <a:cs typeface="Times New Roman"/>
                <a:sym typeface="Times New Roman"/>
              </a:rPr>
              <a:t>        </a:t>
            </a:r>
            <a:r>
              <a:rPr lang="es"/>
              <a:t>Pueden tener letras, números, guiones en el medio, pero no pueden iniciar o terminar con guion.</a:t>
            </a:r>
            <a:endParaRPr/>
          </a:p>
          <a:p>
            <a:pPr indent="0" lvl="0" marL="0" rtl="0" algn="l">
              <a:spcBef>
                <a:spcPts val="0"/>
              </a:spcBef>
              <a:spcAft>
                <a:spcPts val="0"/>
              </a:spcAft>
              <a:buNone/>
            </a:pPr>
            <a:r>
              <a:rPr lang="es"/>
              <a:t>·</a:t>
            </a:r>
            <a:r>
              <a:rPr lang="es" sz="700">
                <a:latin typeface="Times New Roman"/>
                <a:ea typeface="Times New Roman"/>
                <a:cs typeface="Times New Roman"/>
                <a:sym typeface="Times New Roman"/>
              </a:rPr>
              <a:t>        </a:t>
            </a:r>
            <a:r>
              <a:rPr lang="es"/>
              <a:t>Cada etiqueta puede tener un máximo de 63 caracteres.</a:t>
            </a:r>
            <a:endParaRPr/>
          </a:p>
          <a:p>
            <a:pPr indent="0" lvl="0" marL="0" rtl="0" algn="l">
              <a:spcBef>
                <a:spcPts val="0"/>
              </a:spcBef>
              <a:spcAft>
                <a:spcPts val="0"/>
              </a:spcAft>
              <a:buNone/>
            </a:pPr>
            <a:r>
              <a:rPr lang="es"/>
              <a:t>·</a:t>
            </a:r>
            <a:r>
              <a:rPr lang="es" sz="700">
                <a:latin typeface="Times New Roman"/>
                <a:ea typeface="Times New Roman"/>
                <a:cs typeface="Times New Roman"/>
                <a:sym typeface="Times New Roman"/>
              </a:rPr>
              <a:t>        </a:t>
            </a:r>
            <a:r>
              <a:rPr lang="es"/>
              <a:t>Hay 127 niveles.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96557ab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6557a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DNS se puede definir como un arbol con estrucutra jerarquica.  Cuando se habla de DNS es muy comun ubicarse en el contexto de internet, en ese </a:t>
            </a:r>
            <a:r>
              <a:rPr lang="es"/>
              <a:t>contexto</a:t>
            </a:r>
            <a:r>
              <a:rPr lang="es"/>
              <a:t> nos ayuda para </a:t>
            </a:r>
            <a:r>
              <a:rPr lang="es"/>
              <a:t>definir</a:t>
            </a:r>
            <a:r>
              <a:rPr lang="es"/>
              <a:t> nombres alfanumericos para poder recordar sitios existentes en la web. Pero tambien puede utilizarse dentro de una intranet, red corporativa etc. Esto ayuda que los equipos de encuentren mas rapidamente.</a:t>
            </a:r>
            <a:endParaRPr/>
          </a:p>
          <a:p>
            <a:pPr indent="0" lvl="0" marL="0" rtl="0" algn="l">
              <a:spcBef>
                <a:spcPts val="0"/>
              </a:spcBef>
              <a:spcAft>
                <a:spcPts val="0"/>
              </a:spcAft>
              <a:buNone/>
            </a:pPr>
            <a:r>
              <a:rPr lang="es"/>
              <a:t>Dominio Raiz, es la fuente de todos los dominios manejada por Internic. que es el servidor DNS root/raiz</a:t>
            </a:r>
            <a:endParaRPr/>
          </a:p>
          <a:p>
            <a:pPr indent="0" lvl="0" marL="0" rtl="0" algn="l">
              <a:spcBef>
                <a:spcPts val="0"/>
              </a:spcBef>
              <a:spcAft>
                <a:spcPts val="0"/>
              </a:spcAft>
              <a:buNone/>
            </a:pPr>
            <a:r>
              <a:rPr lang="es"/>
              <a:t>Dominios de nivel superior, org,com(comerciales) prefijos para zonas geograficas.</a:t>
            </a:r>
            <a:endParaRPr/>
          </a:p>
          <a:p>
            <a:pPr indent="0" lvl="0" marL="0" rtl="0" algn="l">
              <a:spcBef>
                <a:spcPts val="0"/>
              </a:spcBef>
              <a:spcAft>
                <a:spcPts val="0"/>
              </a:spcAft>
              <a:buNone/>
            </a:pPr>
            <a:r>
              <a:rPr lang="es"/>
              <a:t>Dominios de segundo nivel, empresas u organismos se adjudican un nombre de dominio.</a:t>
            </a:r>
            <a:endParaRPr/>
          </a:p>
          <a:p>
            <a:pPr indent="0" lvl="0" marL="0" rtl="0" algn="l">
              <a:spcBef>
                <a:spcPts val="0"/>
              </a:spcBef>
              <a:spcAft>
                <a:spcPts val="0"/>
              </a:spcAft>
              <a:buNone/>
            </a:pPr>
            <a:r>
              <a:rPr lang="es"/>
              <a:t>Luego aparecen los subdominios, que son subdivisiones del dominio del segundo nivel.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285dead9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5dead9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96557ab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96557ab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a:t>
            </a:r>
            <a:r>
              <a:rPr lang="es" sz="700"/>
              <a:t>  	</a:t>
            </a:r>
            <a:r>
              <a:rPr lang="es"/>
              <a:t>Cliente DNS: se ejecuta en el ordenador cliente y su función es realizar solicitud al servidor DNS para que resuelva nombres. No es un programa sino una librería del sistema operativo.</a:t>
            </a:r>
            <a:endParaRPr/>
          </a:p>
          <a:p>
            <a:pPr indent="0" lvl="0" marL="0" rtl="0" algn="l">
              <a:spcBef>
                <a:spcPts val="0"/>
              </a:spcBef>
              <a:spcAft>
                <a:spcPts val="0"/>
              </a:spcAft>
              <a:buNone/>
            </a:pPr>
            <a:r>
              <a:rPr lang="es"/>
              <a:t>2.</a:t>
            </a:r>
            <a:r>
              <a:rPr lang="es" sz="700"/>
              <a:t>  	</a:t>
            </a:r>
            <a:r>
              <a:rPr lang="es"/>
              <a:t>Servidor DNS: resuelve la petición enviada por el cliente DNS y envía la respuesta hay diferentes tipos de Servidores DNS.</a:t>
            </a:r>
            <a:endParaRPr/>
          </a:p>
          <a:p>
            <a:pPr indent="0" lvl="0" marL="0" rtl="0" algn="l">
              <a:spcBef>
                <a:spcPts val="0"/>
              </a:spcBef>
              <a:spcAft>
                <a:spcPts val="0"/>
              </a:spcAft>
              <a:buNone/>
            </a:pPr>
            <a:r>
              <a:rPr lang="es"/>
              <a:t>3.</a:t>
            </a:r>
            <a:r>
              <a:rPr lang="es" sz="700"/>
              <a:t>  	</a:t>
            </a:r>
            <a:r>
              <a:rPr lang="es"/>
              <a:t>Zona de Autoridad: espacio de nombres de dominio sobre la que es responsable el servidor DNS.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85dead93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5dead9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285dead93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5dead93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una solicitud de </a:t>
            </a:r>
            <a:r>
              <a:rPr lang="es"/>
              <a:t>resolución</a:t>
            </a:r>
            <a:r>
              <a:rPr lang="es"/>
              <a:t> de nombre de modo local.Es una consulta enviada al DNS server, el cliente realiza la consulta en el DNS server que provee la respuesta completa.</a:t>
            </a:r>
            <a:endParaRPr/>
          </a:p>
          <a:p>
            <a:pPr indent="0" lvl="0" marL="0" rtl="0" algn="l">
              <a:spcBef>
                <a:spcPts val="0"/>
              </a:spcBef>
              <a:spcAft>
                <a:spcPts val="0"/>
              </a:spcAft>
              <a:buNone/>
            </a:pPr>
            <a:r>
              <a:rPr lang="es"/>
              <a:t>Este servidor tiene todos los registros con las direcciones IP definidas, se le da una respuesta a la consulta con la </a:t>
            </a:r>
            <a:r>
              <a:rPr lang="es"/>
              <a:t>dirección</a:t>
            </a:r>
            <a:r>
              <a:rPr lang="es"/>
              <a:t> IP.</a:t>
            </a:r>
            <a:endParaRPr/>
          </a:p>
          <a:p>
            <a:pPr indent="0" lvl="0" marL="0" rtl="0" algn="l">
              <a:spcBef>
                <a:spcPts val="0"/>
              </a:spcBef>
              <a:spcAft>
                <a:spcPts val="0"/>
              </a:spcAft>
              <a:buNone/>
            </a:pPr>
            <a:r>
              <a:rPr lang="es"/>
              <a:t>Que pasa cuando no encuentra el nombre que enviamos en la DB</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285dead9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5dead9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Primero se le envia al servidor DNS local, Y dps va buscando por servidor para encontrar el buscado, Salida a internet se va a hacer desde el el server DNS del ISP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85ca8436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5ca8436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96557ab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6557ab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servidor designado  por otros  servidores DNS internos para reenviar consultas y resolver nombres.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96557aba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6557ab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el proceso  de almacenar de forma temporal la </a:t>
            </a:r>
            <a:r>
              <a:rPr lang="es"/>
              <a:t>información</a:t>
            </a:r>
            <a:r>
              <a:rPr lang="es"/>
              <a:t>  a la que se ha tenido acceso  recientemente.  TTL tiempo que dira la direccion IP en la cache.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96557ab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6557ab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2727"/>
              </a:lnSpc>
              <a:spcBef>
                <a:spcPts val="0"/>
              </a:spcBef>
              <a:spcAft>
                <a:spcPts val="0"/>
              </a:spcAft>
              <a:buNone/>
            </a:pPr>
            <a:r>
              <a:rPr lang="es" sz="1000">
                <a:solidFill>
                  <a:srgbClr val="2A2A2A"/>
                </a:solidFill>
                <a:latin typeface="Verdana"/>
                <a:ea typeface="Verdana"/>
                <a:cs typeface="Verdana"/>
                <a:sym typeface="Verdana"/>
              </a:rPr>
              <a:t>DNS también proporciona un proceso de búsqueda inversa, en el que los clientes usan una dirección IP conocida y buscan un nombre de equipo basado en su dirección. La búsqueda inversa adopta la forma de una pregunta, como "¿Puede indicar el nombre DNS del equipo que usa la dirección IP 192.168.1.20?"</a:t>
            </a:r>
            <a:endParaRPr sz="1000">
              <a:solidFill>
                <a:srgbClr val="2A2A2A"/>
              </a:solidFill>
              <a:latin typeface="Verdana"/>
              <a:ea typeface="Verdana"/>
              <a:cs typeface="Verdana"/>
              <a:sym typeface="Verdana"/>
            </a:endParaRPr>
          </a:p>
          <a:p>
            <a:pPr indent="0" lvl="0" marL="0" rtl="0" algn="l">
              <a:lnSpc>
                <a:spcPct val="122727"/>
              </a:lnSpc>
              <a:spcBef>
                <a:spcPts val="0"/>
              </a:spcBef>
              <a:spcAft>
                <a:spcPts val="0"/>
              </a:spcAft>
              <a:buNone/>
            </a:pPr>
            <a:r>
              <a:rPr lang="es" sz="1000">
                <a:solidFill>
                  <a:srgbClr val="2A2A2A"/>
                </a:solidFill>
                <a:latin typeface="Verdana"/>
                <a:ea typeface="Verdana"/>
                <a:cs typeface="Verdana"/>
                <a:sym typeface="Verdana"/>
              </a:rPr>
              <a:t>DNS no se diseñó en un principio para admitir este tipo de consultas. Un problema para admitir el proceso de consultas inversas es la diferencia con la que el espacio de nombres DNS organiza e indiza los nombres y la forma de asignar las direcciones IP. Si el único método para responder la consulta anterior es buscar en todos los dominios del espacio de nombres DNS, una consulta inversa tardaría demasiado y requeriría demasiados procesos para resultar útil.</a:t>
            </a:r>
            <a:endParaRPr sz="1000">
              <a:solidFill>
                <a:srgbClr val="2A2A2A"/>
              </a:solidFill>
              <a:latin typeface="Verdana"/>
              <a:ea typeface="Verdana"/>
              <a:cs typeface="Verdana"/>
              <a:sym typeface="Verdana"/>
            </a:endParaRPr>
          </a:p>
          <a:p>
            <a:pPr indent="0" lvl="0" marL="0" rtl="0" algn="l">
              <a:lnSpc>
                <a:spcPct val="122727"/>
              </a:lnSpc>
              <a:spcBef>
                <a:spcPts val="0"/>
              </a:spcBef>
              <a:spcAft>
                <a:spcPts val="0"/>
              </a:spcAft>
              <a:buNone/>
            </a:pPr>
            <a:r>
              <a:rPr lang="es" sz="1000">
                <a:solidFill>
                  <a:srgbClr val="2A2A2A"/>
                </a:solidFill>
                <a:latin typeface="Verdana"/>
                <a:ea typeface="Verdana"/>
                <a:cs typeface="Verdana"/>
                <a:sym typeface="Verdana"/>
              </a:rPr>
              <a:t>Para resolver este problema, se ha definido un dominio especial en los estándares DNS, el dominio in-addr.arpa, y se ha reservado en el espacio de nombres DNS de Internet para proporcionar una forma práctica y confiable de llevar a cabo consultas inversas. Para crear el espacio de nombres inverso, se forman subdominios dentro del dominio in-addr.arpa, con la clasificación inversa de los números en la notación decimal con punto de direcciones IP.</a:t>
            </a:r>
            <a:endParaRPr sz="1000">
              <a:solidFill>
                <a:srgbClr val="2A2A2A"/>
              </a:solidFill>
              <a:latin typeface="Verdana"/>
              <a:ea typeface="Verdana"/>
              <a:cs typeface="Verdana"/>
              <a:sym typeface="Verdana"/>
            </a:endParaRPr>
          </a:p>
          <a:p>
            <a:pPr indent="0" lvl="0" marL="0" rtl="0" algn="l">
              <a:lnSpc>
                <a:spcPct val="122727"/>
              </a:lnSpc>
              <a:spcBef>
                <a:spcPts val="0"/>
              </a:spcBef>
              <a:spcAft>
                <a:spcPts val="0"/>
              </a:spcAft>
              <a:buNone/>
            </a:pPr>
            <a:r>
              <a:rPr lang="es" sz="1000">
                <a:solidFill>
                  <a:srgbClr val="2A2A2A"/>
                </a:solidFill>
                <a:latin typeface="Verdana"/>
                <a:ea typeface="Verdana"/>
                <a:cs typeface="Verdana"/>
                <a:sym typeface="Verdana"/>
              </a:rPr>
              <a:t>Esta clasificación inversa de los dominios para cada valor de octeto es necesaria ya que, a diferencia de los nombres DNS, cuando las direcciones IP se leen de izquierda a derecha, se interpretan de forma opuesta. Cuando se lee una dirección IP de izquierda a derecha, se visualiza desde su información más generalizada (una dirección de red IP) en la primera parte de la dirección hasta la información más específica (una dirección de host IP) que está contenida en los últimos octetos.</a:t>
            </a:r>
            <a:endParaRPr sz="1000">
              <a:solidFill>
                <a:srgbClr val="2A2A2A"/>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296557ab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6557ab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2A2A2A"/>
                </a:solidFill>
                <a:latin typeface="Verdana"/>
                <a:ea typeface="Verdana"/>
                <a:cs typeface="Verdana"/>
                <a:sym typeface="Verdana"/>
              </a:rPr>
              <a:t>un registro de recursos  es una estructura de datos DNS standar  que contiene informacion para procesar consultas DNS</a:t>
            </a:r>
            <a:endParaRPr sz="1000">
              <a:solidFill>
                <a:srgbClr val="2A2A2A"/>
              </a:solidFill>
              <a:latin typeface="Verdana"/>
              <a:ea typeface="Verdana"/>
              <a:cs typeface="Verdana"/>
              <a:sym typeface="Verdana"/>
            </a:endParaRPr>
          </a:p>
          <a:p>
            <a:pPr indent="0" lvl="0" marL="0" rtl="0" algn="l">
              <a:spcBef>
                <a:spcPts val="0"/>
              </a:spcBef>
              <a:spcAft>
                <a:spcPts val="0"/>
              </a:spcAft>
              <a:buNone/>
            </a:pPr>
            <a:r>
              <a:rPr lang="es" sz="1000">
                <a:solidFill>
                  <a:srgbClr val="2A2A2A"/>
                </a:solidFill>
                <a:latin typeface="Verdana"/>
                <a:ea typeface="Verdana"/>
                <a:cs typeface="Verdana"/>
                <a:sym typeface="Verdana"/>
              </a:rPr>
              <a:t>un zona es una parte de la base  de datos DNS que contiene los registros  de recursos  con los nombres  de propietario  que pertenecen  a la parte contigua  del espacio de nombres DNS.</a:t>
            </a:r>
            <a:endParaRPr sz="1000">
              <a:solidFill>
                <a:srgbClr val="2A2A2A"/>
              </a:solidFill>
              <a:latin typeface="Verdana"/>
              <a:ea typeface="Verdana"/>
              <a:cs typeface="Verdana"/>
              <a:sym typeface="Verdan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96557ab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96557ab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2A2A2A"/>
                </a:solidFill>
                <a:latin typeface="Verdana"/>
                <a:ea typeface="Verdana"/>
                <a:cs typeface="Verdana"/>
                <a:sym typeface="Verdana"/>
              </a:rPr>
              <a:t>Estos son los registros de recursos más comunes</a:t>
            </a:r>
            <a:endParaRPr sz="1000">
              <a:solidFill>
                <a:srgbClr val="2A2A2A"/>
              </a:solidFill>
              <a:latin typeface="Verdana"/>
              <a:ea typeface="Verdana"/>
              <a:cs typeface="Verdana"/>
              <a:sym typeface="Verdan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29618812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618812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85ca8436e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5ca8436e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85ca8436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5ca8436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85ca8436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5ca8436e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85ca8436e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5ca8436e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85ca8436e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5ca8436e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85ca8436e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5ca8436e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DHCP y DNS</a:t>
            </a:r>
            <a:endParaRPr/>
          </a:p>
        </p:txBody>
      </p:sp>
      <p:sp>
        <p:nvSpPr>
          <p:cNvPr id="135" name="Google Shape;135;p13"/>
          <p:cNvSpPr txBox="1"/>
          <p:nvPr>
            <p:ph idx="1" type="subTitle"/>
          </p:nvPr>
        </p:nvSpPr>
        <p:spPr>
          <a:xfrm>
            <a:off x="4533275" y="3546875"/>
            <a:ext cx="4937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Alumnos: Gabriel Guzman - Nicolas Rubino - Cristian Zalazar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Profesor: Marcelo Semeria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BOOTP</a:t>
            </a:r>
            <a:endParaRPr/>
          </a:p>
          <a:p>
            <a:pPr indent="0" lvl="0" marL="0" rtl="0" algn="l">
              <a:spcBef>
                <a:spcPts val="0"/>
              </a:spcBef>
              <a:spcAft>
                <a:spcPts val="0"/>
              </a:spcAft>
              <a:buNone/>
            </a:pPr>
            <a:r>
              <a:rPr lang="es"/>
              <a:t>(Bootstrap Protocol)</a:t>
            </a:r>
            <a:endParaRPr/>
          </a:p>
        </p:txBody>
      </p:sp>
      <p:sp>
        <p:nvSpPr>
          <p:cNvPr id="186" name="Google Shape;18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Se utiliza mediante paquetes UDP</a:t>
            </a:r>
            <a:endParaRPr sz="1800"/>
          </a:p>
          <a:p>
            <a:pPr indent="-342900" lvl="0" marL="457200" rtl="0" algn="l">
              <a:spcBef>
                <a:spcPts val="0"/>
              </a:spcBef>
              <a:spcAft>
                <a:spcPts val="0"/>
              </a:spcAft>
              <a:buSzPts val="1800"/>
              <a:buChar char="●"/>
            </a:pPr>
            <a:r>
              <a:rPr lang="es" sz="1800"/>
              <a:t>Utiliza el puerto 67 para enviar y el 68 para recibir</a:t>
            </a:r>
            <a:endParaRPr sz="1800"/>
          </a:p>
          <a:p>
            <a:pPr indent="-342900" lvl="0" marL="457200" rtl="0" algn="l">
              <a:spcBef>
                <a:spcPts val="0"/>
              </a:spcBef>
              <a:spcAft>
                <a:spcPts val="0"/>
              </a:spcAft>
              <a:buSzPts val="1800"/>
              <a:buChar char="●"/>
            </a:pPr>
            <a:r>
              <a:rPr lang="es" sz="1800"/>
              <a:t>RFC </a:t>
            </a:r>
            <a:r>
              <a:rPr lang="es" sz="1800"/>
              <a:t>951</a:t>
            </a:r>
            <a:endParaRPr sz="1800"/>
          </a:p>
          <a:p>
            <a:pPr indent="-342900" lvl="0" marL="457200" rtl="0" algn="l">
              <a:spcBef>
                <a:spcPts val="0"/>
              </a:spcBef>
              <a:spcAft>
                <a:spcPts val="0"/>
              </a:spcAft>
              <a:buSzPts val="1800"/>
              <a:buChar char="●"/>
            </a:pPr>
            <a:r>
              <a:rPr lang="es" sz="1800"/>
              <a:t>Agente de retransmisión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DHCP</a:t>
            </a:r>
            <a:endParaRPr/>
          </a:p>
          <a:p>
            <a:pPr indent="0" lvl="0" marL="0" rtl="0" algn="l">
              <a:spcBef>
                <a:spcPts val="0"/>
              </a:spcBef>
              <a:spcAft>
                <a:spcPts val="0"/>
              </a:spcAft>
              <a:buNone/>
            </a:pPr>
            <a:r>
              <a:rPr lang="es"/>
              <a:t>(Dynamic Host Configuration Protocol)	</a:t>
            </a:r>
            <a:endParaRPr/>
          </a:p>
        </p:txBody>
      </p:sp>
      <p:sp>
        <p:nvSpPr>
          <p:cNvPr id="192" name="Google Shape;19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Extensión de BOOTP</a:t>
            </a:r>
            <a:endParaRPr sz="1800"/>
          </a:p>
          <a:p>
            <a:pPr indent="-342900" lvl="0" marL="457200" rtl="0" algn="l">
              <a:spcBef>
                <a:spcPts val="0"/>
              </a:spcBef>
              <a:spcAft>
                <a:spcPts val="0"/>
              </a:spcAft>
              <a:buSzPts val="1800"/>
              <a:buChar char="●"/>
            </a:pPr>
            <a:r>
              <a:rPr lang="es" sz="1800"/>
              <a:t>Proporciona recuperación de IPs en desuso</a:t>
            </a:r>
            <a:endParaRPr sz="1800"/>
          </a:p>
          <a:p>
            <a:pPr indent="-342900" lvl="0" marL="457200" rtl="0" algn="l">
              <a:spcBef>
                <a:spcPts val="0"/>
              </a:spcBef>
              <a:spcAft>
                <a:spcPts val="0"/>
              </a:spcAft>
              <a:buSzPts val="1800"/>
              <a:buChar char="●"/>
            </a:pPr>
            <a:r>
              <a:rPr lang="es" sz="1800"/>
              <a:t>La configuración se completa automáticamente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a:off x="1728788" y="671513"/>
            <a:ext cx="5686425" cy="38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Formas de </a:t>
            </a:r>
            <a:r>
              <a:rPr lang="es"/>
              <a:t>asignación</a:t>
            </a:r>
            <a:r>
              <a:rPr lang="es"/>
              <a:t> de direcciones IP</a:t>
            </a:r>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Asignación</a:t>
            </a:r>
            <a:r>
              <a:rPr lang="es" sz="1800"/>
              <a:t> manual o </a:t>
            </a:r>
            <a:r>
              <a:rPr lang="es" sz="1800"/>
              <a:t>estática</a:t>
            </a:r>
            <a:endParaRPr sz="1800"/>
          </a:p>
          <a:p>
            <a:pPr indent="-342900" lvl="0" marL="457200" rtl="0" algn="l">
              <a:spcBef>
                <a:spcPts val="0"/>
              </a:spcBef>
              <a:spcAft>
                <a:spcPts val="0"/>
              </a:spcAft>
              <a:buSzPts val="1800"/>
              <a:buChar char="●"/>
            </a:pPr>
            <a:r>
              <a:rPr lang="es" sz="1800"/>
              <a:t>Asignación</a:t>
            </a:r>
            <a:r>
              <a:rPr lang="es" sz="1800"/>
              <a:t> </a:t>
            </a:r>
            <a:r>
              <a:rPr lang="es" sz="1800"/>
              <a:t>automática</a:t>
            </a:r>
            <a:endParaRPr sz="1800"/>
          </a:p>
          <a:p>
            <a:pPr indent="-342900" lvl="0" marL="457200" rtl="0" algn="l">
              <a:spcBef>
                <a:spcPts val="0"/>
              </a:spcBef>
              <a:spcAft>
                <a:spcPts val="0"/>
              </a:spcAft>
              <a:buSzPts val="1800"/>
              <a:buChar char="●"/>
            </a:pPr>
            <a:r>
              <a:rPr lang="es" sz="1800"/>
              <a:t>Asignación</a:t>
            </a:r>
            <a:r>
              <a:rPr lang="es" sz="1800"/>
              <a:t> </a:t>
            </a:r>
            <a:r>
              <a:rPr lang="es" sz="1800"/>
              <a:t>dinámica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221300" y="345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Configuraciones mediante DHCP </a:t>
            </a:r>
            <a:r>
              <a:rPr lang="es"/>
              <a:t>(1/2)</a:t>
            </a:r>
            <a:endParaRPr/>
          </a:p>
        </p:txBody>
      </p:sp>
      <p:sp>
        <p:nvSpPr>
          <p:cNvPr id="209" name="Google Shape;20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685800" rtl="0" algn="l">
              <a:spcBef>
                <a:spcPts val="300"/>
              </a:spcBef>
              <a:spcAft>
                <a:spcPts val="0"/>
              </a:spcAft>
              <a:buClr>
                <a:srgbClr val="EFEFEF"/>
              </a:buClr>
              <a:buSzPts val="1800"/>
              <a:buFont typeface="Arial"/>
              <a:buChar char="●"/>
            </a:pPr>
            <a:r>
              <a:rPr lang="es" sz="1800">
                <a:solidFill>
                  <a:srgbClr val="EFEFEF"/>
                </a:solidFill>
                <a:latin typeface="Arial"/>
                <a:ea typeface="Arial"/>
                <a:cs typeface="Arial"/>
                <a:sym typeface="Arial"/>
              </a:rPr>
              <a:t>Dirección del servidor DNS</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Nombre DNS</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Puerta de enlace predeterminada </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Dirección broadcast</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Máscara de subred</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Tiempo máximo de espera del ARP</a:t>
            </a:r>
            <a:endParaRPr sz="1800">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t>
            </a:r>
            <a:r>
              <a:rPr lang="es"/>
              <a:t>onfiguraciones mediante DHCP (2/2)</a:t>
            </a:r>
            <a:endParaRPr/>
          </a:p>
        </p:txBody>
      </p:sp>
      <p:sp>
        <p:nvSpPr>
          <p:cNvPr id="215" name="Google Shape;21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685800" rtl="0" algn="l">
              <a:spcBef>
                <a:spcPts val="300"/>
              </a:spcBef>
              <a:spcAft>
                <a:spcPts val="0"/>
              </a:spcAft>
              <a:buClr>
                <a:srgbClr val="EFEFEF"/>
              </a:buClr>
              <a:buSzPts val="1800"/>
              <a:buFont typeface="Arial"/>
              <a:buChar char="●"/>
            </a:pPr>
            <a:r>
              <a:rPr lang="es" sz="1800">
                <a:solidFill>
                  <a:srgbClr val="EFEFEF"/>
                </a:solidFill>
                <a:latin typeface="Arial"/>
                <a:ea typeface="Arial"/>
                <a:cs typeface="Arial"/>
                <a:sym typeface="Arial"/>
              </a:rPr>
              <a:t>MTU (</a:t>
            </a:r>
            <a:r>
              <a:rPr i="1" lang="es" sz="1800">
                <a:solidFill>
                  <a:srgbClr val="EFEFEF"/>
                </a:solidFill>
                <a:latin typeface="Arial"/>
                <a:ea typeface="Arial"/>
                <a:cs typeface="Arial"/>
                <a:sym typeface="Arial"/>
              </a:rPr>
              <a:t>Unidad de Transferencia Máxima)</a:t>
            </a:r>
            <a:r>
              <a:rPr lang="es" sz="1800">
                <a:solidFill>
                  <a:srgbClr val="EFEFEF"/>
                </a:solidFill>
                <a:latin typeface="Arial"/>
                <a:ea typeface="Arial"/>
                <a:cs typeface="Arial"/>
                <a:sym typeface="Arial"/>
              </a:rPr>
              <a:t> para la interfaz</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Servidores NIS (</a:t>
            </a:r>
            <a:r>
              <a:rPr i="1" lang="es" sz="1800">
                <a:solidFill>
                  <a:srgbClr val="EFEFEF"/>
                </a:solidFill>
                <a:latin typeface="Arial"/>
                <a:ea typeface="Arial"/>
                <a:cs typeface="Arial"/>
                <a:sym typeface="Arial"/>
              </a:rPr>
              <a:t>Servicio de Información de Red</a:t>
            </a:r>
            <a:r>
              <a:rPr lang="es" sz="1800">
                <a:solidFill>
                  <a:srgbClr val="EFEFEF"/>
                </a:solidFill>
                <a:latin typeface="Arial"/>
                <a:ea typeface="Arial"/>
                <a:cs typeface="Arial"/>
                <a:sym typeface="Arial"/>
              </a:rPr>
              <a:t>)</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Dominios NIS</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Servidores NTP (</a:t>
            </a:r>
            <a:r>
              <a:rPr i="1" lang="es" sz="1800">
                <a:solidFill>
                  <a:srgbClr val="EFEFEF"/>
                </a:solidFill>
                <a:latin typeface="Arial"/>
                <a:ea typeface="Arial"/>
                <a:cs typeface="Arial"/>
                <a:sym typeface="Arial"/>
              </a:rPr>
              <a:t>Protocolo de Tiempo de Red</a:t>
            </a:r>
            <a:r>
              <a:rPr lang="es" sz="1800">
                <a:solidFill>
                  <a:srgbClr val="EFEFEF"/>
                </a:solidFill>
                <a:latin typeface="Arial"/>
                <a:ea typeface="Arial"/>
                <a:cs typeface="Arial"/>
                <a:sym typeface="Arial"/>
              </a:rPr>
              <a:t>)</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Servidor SMTP</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Servidor TFTP</a:t>
            </a:r>
            <a:endParaRPr sz="1800">
              <a:solidFill>
                <a:srgbClr val="EFEFEF"/>
              </a:solidFill>
              <a:latin typeface="Arial"/>
              <a:ea typeface="Arial"/>
              <a:cs typeface="Arial"/>
              <a:sym typeface="Arial"/>
            </a:endParaRPr>
          </a:p>
          <a:p>
            <a:pPr indent="-342900" lvl="0" marL="685800" rtl="0" algn="l">
              <a:spcBef>
                <a:spcPts val="0"/>
              </a:spcBef>
              <a:spcAft>
                <a:spcPts val="0"/>
              </a:spcAft>
              <a:buClr>
                <a:srgbClr val="EFEFEF"/>
              </a:buClr>
              <a:buSzPts val="1800"/>
              <a:buFont typeface="Arial"/>
              <a:buChar char="●"/>
            </a:pPr>
            <a:r>
              <a:rPr lang="es" sz="1800">
                <a:solidFill>
                  <a:srgbClr val="EFEFEF"/>
                </a:solidFill>
                <a:latin typeface="Arial"/>
                <a:ea typeface="Arial"/>
                <a:cs typeface="Arial"/>
                <a:sym typeface="Arial"/>
              </a:rPr>
              <a:t>Nombre del servidor de nombres de Windows (WINS)</a:t>
            </a:r>
            <a:endParaRPr sz="1800">
              <a:solidFill>
                <a:srgbClr val="EFEFEF"/>
              </a:solidFill>
              <a:latin typeface="Arial"/>
              <a:ea typeface="Arial"/>
              <a:cs typeface="Arial"/>
              <a:sym typeface="Arial"/>
            </a:endParaRPr>
          </a:p>
          <a:p>
            <a:pPr indent="0" lvl="0" marL="0" rtl="0" algn="l">
              <a:spcBef>
                <a:spcPts val="100"/>
              </a:spcBef>
              <a:spcAft>
                <a:spcPts val="0"/>
              </a:spcAft>
              <a:buNone/>
            </a:pPr>
            <a:r>
              <a:t/>
            </a:r>
            <a:endParaRPr sz="1800">
              <a:solidFill>
                <a:srgbClr val="EFEFEF"/>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descr="Resultado de imagen para Esquema DHCP" id="220" name="Google Shape;220;p28"/>
          <p:cNvPicPr preferRelativeResize="0"/>
          <p:nvPr/>
        </p:nvPicPr>
        <p:blipFill>
          <a:blip r:embed="rId3">
            <a:alphaModFix/>
          </a:blip>
          <a:stretch>
            <a:fillRect/>
          </a:stretch>
        </p:blipFill>
        <p:spPr>
          <a:xfrm>
            <a:off x="2367325" y="1415525"/>
            <a:ext cx="4409350" cy="3517750"/>
          </a:xfrm>
          <a:prstGeom prst="rect">
            <a:avLst/>
          </a:prstGeom>
          <a:noFill/>
          <a:ln>
            <a:noFill/>
          </a:ln>
        </p:spPr>
      </p:pic>
      <p:sp>
        <p:nvSpPr>
          <p:cNvPr id="221" name="Google Shape;221;p28"/>
          <p:cNvSpPr txBox="1"/>
          <p:nvPr/>
        </p:nvSpPr>
        <p:spPr>
          <a:xfrm>
            <a:off x="1264875" y="496650"/>
            <a:ext cx="59985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3F3F3"/>
                </a:solidFill>
              </a:rPr>
              <a:t>Esquema </a:t>
            </a:r>
            <a:r>
              <a:rPr lang="es" sz="2400">
                <a:solidFill>
                  <a:srgbClr val="F3F3F3"/>
                </a:solidFill>
              </a:rPr>
              <a:t>básico</a:t>
            </a:r>
            <a:endParaRPr sz="2400">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Otros paquetes</a:t>
            </a:r>
            <a:endParaRPr/>
          </a:p>
        </p:txBody>
      </p:sp>
      <p:sp>
        <p:nvSpPr>
          <p:cNvPr id="227" name="Google Shape;227;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DHCP Decline</a:t>
            </a:r>
            <a:endParaRPr sz="1800"/>
          </a:p>
          <a:p>
            <a:pPr indent="-342900" lvl="0" marL="457200" rtl="0" algn="l">
              <a:spcBef>
                <a:spcPts val="0"/>
              </a:spcBef>
              <a:spcAft>
                <a:spcPts val="0"/>
              </a:spcAft>
              <a:buSzPts val="1800"/>
              <a:buChar char="●"/>
            </a:pPr>
            <a:r>
              <a:rPr lang="es" sz="1800"/>
              <a:t>DHCP NAck</a:t>
            </a:r>
            <a:endParaRPr sz="1800"/>
          </a:p>
          <a:p>
            <a:pPr indent="-342900" lvl="0" marL="457200" rtl="0" algn="l">
              <a:spcBef>
                <a:spcPts val="0"/>
              </a:spcBef>
              <a:spcAft>
                <a:spcPts val="0"/>
              </a:spcAft>
              <a:buSzPts val="1800"/>
              <a:buChar char="●"/>
            </a:pPr>
            <a:r>
              <a:rPr lang="es" sz="1800"/>
              <a:t>DHCP Release</a:t>
            </a:r>
            <a:endParaRPr sz="1800"/>
          </a:p>
          <a:p>
            <a:pPr indent="-342900" lvl="0" marL="457200" rtl="0" algn="l">
              <a:spcBef>
                <a:spcPts val="0"/>
              </a:spcBef>
              <a:spcAft>
                <a:spcPts val="0"/>
              </a:spcAft>
              <a:buSzPts val="1800"/>
              <a:buChar char="●"/>
            </a:pPr>
            <a:r>
              <a:rPr lang="es" sz="1800"/>
              <a:t>DHCP Inform</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descr="dhcp-2-servers.gif" id="232" name="Google Shape;232;p30" title="dhcp-2-servers.gif"/>
          <p:cNvPicPr preferRelativeResize="0"/>
          <p:nvPr/>
        </p:nvPicPr>
        <p:blipFill>
          <a:blip r:embed="rId3">
            <a:alphaModFix/>
          </a:blip>
          <a:stretch>
            <a:fillRect/>
          </a:stretch>
        </p:blipFill>
        <p:spPr>
          <a:xfrm>
            <a:off x="2644850" y="63063"/>
            <a:ext cx="3186950" cy="501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descr="Figura: Formato del mensaje DHCP" id="237" name="Google Shape;237;p31"/>
          <p:cNvPicPr preferRelativeResize="0"/>
          <p:nvPr/>
        </p:nvPicPr>
        <p:blipFill>
          <a:blip r:embed="rId3">
            <a:alphaModFix/>
          </a:blip>
          <a:stretch>
            <a:fillRect/>
          </a:stretch>
        </p:blipFill>
        <p:spPr>
          <a:xfrm>
            <a:off x="3352800" y="1065125"/>
            <a:ext cx="2438400"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DHCP</a:t>
            </a:r>
            <a:endParaRPr/>
          </a:p>
        </p:txBody>
      </p:sp>
      <p:sp>
        <p:nvSpPr>
          <p:cNvPr id="141" name="Google Shape;141;p14"/>
          <p:cNvSpPr txBox="1"/>
          <p:nvPr/>
        </p:nvSpPr>
        <p:spPr>
          <a:xfrm>
            <a:off x="3536150" y="2448100"/>
            <a:ext cx="48591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FEF"/>
                </a:solidFill>
              </a:rPr>
              <a:t>Dynamic Host Configuration Protocol</a:t>
            </a:r>
            <a:endParaRPr>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297500" y="393750"/>
            <a:ext cx="7728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APIPA</a:t>
            </a:r>
            <a:endParaRPr/>
          </a:p>
          <a:p>
            <a:pPr indent="0" lvl="0" marL="0" rtl="0" algn="l">
              <a:spcBef>
                <a:spcPts val="0"/>
              </a:spcBef>
              <a:spcAft>
                <a:spcPts val="0"/>
              </a:spcAft>
              <a:buNone/>
            </a:pPr>
            <a:r>
              <a:rPr lang="es" sz="1800"/>
              <a:t>(Automatic Private Internet Protocol Addressing)</a:t>
            </a:r>
            <a:endParaRPr sz="1800"/>
          </a:p>
        </p:txBody>
      </p:sp>
      <p:sp>
        <p:nvSpPr>
          <p:cNvPr id="243" name="Google Shape;243;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Se utiliza desde Windows 98 en adelante</a:t>
            </a:r>
            <a:endParaRPr sz="1800"/>
          </a:p>
          <a:p>
            <a:pPr indent="-342900" lvl="0" marL="457200" rtl="0" algn="l">
              <a:spcBef>
                <a:spcPts val="0"/>
              </a:spcBef>
              <a:spcAft>
                <a:spcPts val="0"/>
              </a:spcAft>
              <a:buSzPts val="1800"/>
              <a:buChar char="●"/>
            </a:pPr>
            <a:r>
              <a:rPr lang="es" sz="1800"/>
              <a:t>Se utiliza cuando no se encuentra el servidor DHCP</a:t>
            </a:r>
            <a:endParaRPr sz="1800"/>
          </a:p>
          <a:p>
            <a:pPr indent="-342900" lvl="0" marL="457200" rtl="0" algn="l">
              <a:spcBef>
                <a:spcPts val="0"/>
              </a:spcBef>
              <a:spcAft>
                <a:spcPts val="0"/>
              </a:spcAft>
              <a:buSzPts val="1800"/>
              <a:buChar char="●"/>
            </a:pPr>
            <a:r>
              <a:rPr lang="es" sz="1800"/>
              <a:t>No proporciona salida a internet</a:t>
            </a:r>
            <a:endParaRPr sz="1800"/>
          </a:p>
          <a:p>
            <a:pPr indent="-342900" lvl="0" marL="457200" rtl="0" algn="l">
              <a:spcBef>
                <a:spcPts val="0"/>
              </a:spcBef>
              <a:spcAft>
                <a:spcPts val="0"/>
              </a:spcAft>
              <a:buSzPts val="1800"/>
              <a:buChar char="●"/>
            </a:pPr>
            <a:r>
              <a:rPr lang="es" sz="1800"/>
              <a:t>Solo funciona con IPv4</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DNS</a:t>
            </a:r>
            <a:endParaRPr/>
          </a:p>
        </p:txBody>
      </p:sp>
      <p:sp>
        <p:nvSpPr>
          <p:cNvPr id="249" name="Google Shape;249;p33"/>
          <p:cNvSpPr txBox="1"/>
          <p:nvPr/>
        </p:nvSpPr>
        <p:spPr>
          <a:xfrm>
            <a:off x="3536150" y="2448100"/>
            <a:ext cx="48591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EFEFEF"/>
                </a:solidFill>
              </a:rPr>
              <a:t>Domain Name System</a:t>
            </a:r>
            <a:endParaRPr>
              <a:solidFill>
                <a:srgbClr val="EFEFE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a:t>
            </a:r>
            <a:r>
              <a:rPr lang="es"/>
              <a:t> es DNS?</a:t>
            </a:r>
            <a:endParaRPr/>
          </a:p>
        </p:txBody>
      </p:sp>
      <p:sp>
        <p:nvSpPr>
          <p:cNvPr id="255" name="Google Shape;255;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6" name="Google Shape;256;p34"/>
          <p:cNvPicPr preferRelativeResize="0"/>
          <p:nvPr/>
        </p:nvPicPr>
        <p:blipFill>
          <a:blip r:embed="rId3">
            <a:alphaModFix/>
          </a:blip>
          <a:stretch>
            <a:fillRect/>
          </a:stretch>
        </p:blipFill>
        <p:spPr>
          <a:xfrm>
            <a:off x="1541550" y="1353550"/>
            <a:ext cx="5619750" cy="3619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Etiquetas</a:t>
            </a:r>
            <a:endParaRPr/>
          </a:p>
        </p:txBody>
      </p:sp>
      <p:sp>
        <p:nvSpPr>
          <p:cNvPr id="262" name="Google Shape;262;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3" name="Google Shape;263;p35"/>
          <p:cNvPicPr preferRelativeResize="0"/>
          <p:nvPr/>
        </p:nvPicPr>
        <p:blipFill>
          <a:blip r:embed="rId3">
            <a:alphaModFix/>
          </a:blip>
          <a:stretch>
            <a:fillRect/>
          </a:stretch>
        </p:blipFill>
        <p:spPr>
          <a:xfrm>
            <a:off x="1650325" y="1662613"/>
            <a:ext cx="5943600" cy="298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Espacio de Nombre de Dominio</a:t>
            </a:r>
            <a:endParaRPr/>
          </a:p>
        </p:txBody>
      </p:sp>
      <p:sp>
        <p:nvSpPr>
          <p:cNvPr id="269" name="Google Shape;269;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36"/>
          <p:cNvPicPr preferRelativeResize="0"/>
          <p:nvPr/>
        </p:nvPicPr>
        <p:blipFill>
          <a:blip r:embed="rId3">
            <a:alphaModFix/>
          </a:blip>
          <a:stretch>
            <a:fillRect/>
          </a:stretch>
        </p:blipFill>
        <p:spPr>
          <a:xfrm>
            <a:off x="1350875" y="1294213"/>
            <a:ext cx="4918950" cy="3457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Funcionamiento de DNS</a:t>
            </a:r>
            <a:endParaRPr/>
          </a:p>
          <a:p>
            <a:pPr indent="0" lvl="0" marL="0" rtl="0" algn="l">
              <a:spcBef>
                <a:spcPts val="0"/>
              </a:spcBef>
              <a:spcAft>
                <a:spcPts val="0"/>
              </a:spcAft>
              <a:buNone/>
            </a:pPr>
            <a:r>
              <a:rPr lang="es" sz="2000"/>
              <a:t>Componentes</a:t>
            </a:r>
            <a:endParaRPr sz="2000"/>
          </a:p>
        </p:txBody>
      </p:sp>
      <p:sp>
        <p:nvSpPr>
          <p:cNvPr id="276" name="Google Shape;276;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s" sz="2400"/>
              <a:t>Cliente DNS</a:t>
            </a:r>
            <a:endParaRPr sz="2400"/>
          </a:p>
          <a:p>
            <a:pPr indent="-381000" lvl="0" marL="457200" rtl="0" algn="l">
              <a:spcBef>
                <a:spcPts val="0"/>
              </a:spcBef>
              <a:spcAft>
                <a:spcPts val="0"/>
              </a:spcAft>
              <a:buSzPts val="2400"/>
              <a:buChar char="●"/>
            </a:pPr>
            <a:r>
              <a:rPr lang="es" sz="2400"/>
              <a:t>Servidor DNS</a:t>
            </a:r>
            <a:endParaRPr sz="2400"/>
          </a:p>
          <a:p>
            <a:pPr indent="-381000" lvl="0" marL="457200" rtl="0" algn="l">
              <a:spcBef>
                <a:spcPts val="0"/>
              </a:spcBef>
              <a:spcAft>
                <a:spcPts val="0"/>
              </a:spcAft>
              <a:buSzPts val="2400"/>
              <a:buChar char="●"/>
            </a:pPr>
            <a:r>
              <a:rPr lang="es" sz="2400"/>
              <a:t>Zona de Autoridad</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Funcionamiento de DNS</a:t>
            </a:r>
            <a:endParaRPr/>
          </a:p>
          <a:p>
            <a:pPr indent="0" lvl="0" marL="0" rtl="0" algn="l">
              <a:spcBef>
                <a:spcPts val="0"/>
              </a:spcBef>
              <a:spcAft>
                <a:spcPts val="0"/>
              </a:spcAft>
              <a:buNone/>
            </a:pPr>
            <a:r>
              <a:rPr lang="es" sz="2000"/>
              <a:t>Componentes</a:t>
            </a:r>
            <a:endParaRPr sz="2000"/>
          </a:p>
        </p:txBody>
      </p:sp>
      <p:sp>
        <p:nvSpPr>
          <p:cNvPr id="282" name="Google Shape;282;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p>
        </p:txBody>
      </p:sp>
      <p:pic>
        <p:nvPicPr>
          <p:cNvPr id="283" name="Google Shape;283;p38"/>
          <p:cNvPicPr preferRelativeResize="0"/>
          <p:nvPr/>
        </p:nvPicPr>
        <p:blipFill>
          <a:blip r:embed="rId3">
            <a:alphaModFix/>
          </a:blip>
          <a:stretch>
            <a:fillRect/>
          </a:stretch>
        </p:blipFill>
        <p:spPr>
          <a:xfrm>
            <a:off x="2270900" y="1307850"/>
            <a:ext cx="4733200" cy="354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Consulta DNS</a:t>
            </a:r>
            <a:endParaRPr/>
          </a:p>
        </p:txBody>
      </p:sp>
      <p:sp>
        <p:nvSpPr>
          <p:cNvPr id="289" name="Google Shape;289;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39"/>
          <p:cNvPicPr preferRelativeResize="0"/>
          <p:nvPr/>
        </p:nvPicPr>
        <p:blipFill>
          <a:blip r:embed="rId3">
            <a:alphaModFix/>
          </a:blip>
          <a:stretch>
            <a:fillRect/>
          </a:stretch>
        </p:blipFill>
        <p:spPr>
          <a:xfrm>
            <a:off x="1243000" y="1307838"/>
            <a:ext cx="6657975" cy="374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Consulta</a:t>
            </a:r>
            <a:endParaRPr/>
          </a:p>
          <a:p>
            <a:pPr indent="0" lvl="0" marL="0" rtl="0" algn="l">
              <a:spcBef>
                <a:spcPts val="0"/>
              </a:spcBef>
              <a:spcAft>
                <a:spcPts val="0"/>
              </a:spcAft>
              <a:buNone/>
            </a:pPr>
            <a:r>
              <a:rPr lang="es"/>
              <a:t>Recursiva</a:t>
            </a:r>
            <a:endParaRPr/>
          </a:p>
        </p:txBody>
      </p:sp>
      <p:sp>
        <p:nvSpPr>
          <p:cNvPr id="296" name="Google Shape;296;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40"/>
          <p:cNvPicPr preferRelativeResize="0"/>
          <p:nvPr/>
        </p:nvPicPr>
        <p:blipFill>
          <a:blip r:embed="rId3">
            <a:alphaModFix/>
          </a:blip>
          <a:stretch>
            <a:fillRect/>
          </a:stretch>
        </p:blipFill>
        <p:spPr>
          <a:xfrm>
            <a:off x="1297488" y="1567550"/>
            <a:ext cx="6677025" cy="350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Consulta</a:t>
            </a:r>
            <a:endParaRPr/>
          </a:p>
          <a:p>
            <a:pPr indent="0" lvl="0" marL="0" rtl="0" algn="l">
              <a:spcBef>
                <a:spcPts val="0"/>
              </a:spcBef>
              <a:spcAft>
                <a:spcPts val="0"/>
              </a:spcAft>
              <a:buNone/>
            </a:pPr>
            <a:r>
              <a:rPr lang="es"/>
              <a:t>Iterativa</a:t>
            </a:r>
            <a:endParaRPr/>
          </a:p>
        </p:txBody>
      </p:sp>
      <p:sp>
        <p:nvSpPr>
          <p:cNvPr id="303" name="Google Shape;303;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4" name="Google Shape;304;p41"/>
          <p:cNvPicPr preferRelativeResize="0"/>
          <p:nvPr/>
        </p:nvPicPr>
        <p:blipFill>
          <a:blip r:embed="rId3">
            <a:alphaModFix/>
          </a:blip>
          <a:stretch>
            <a:fillRect/>
          </a:stretch>
        </p:blipFill>
        <p:spPr>
          <a:xfrm>
            <a:off x="1477850" y="1567554"/>
            <a:ext cx="6342650" cy="338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Protocolo que permite, a un equipo, obtener una configuración de red</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Reenviadores</a:t>
            </a:r>
            <a:endParaRPr/>
          </a:p>
        </p:txBody>
      </p:sp>
      <p:sp>
        <p:nvSpPr>
          <p:cNvPr id="310" name="Google Shape;310;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1" name="Google Shape;311;p42"/>
          <p:cNvPicPr preferRelativeResize="0"/>
          <p:nvPr/>
        </p:nvPicPr>
        <p:blipFill>
          <a:blip r:embed="rId3">
            <a:alphaModFix/>
          </a:blip>
          <a:stretch>
            <a:fillRect/>
          </a:stretch>
        </p:blipFill>
        <p:spPr>
          <a:xfrm>
            <a:off x="1297501" y="1567550"/>
            <a:ext cx="5500088" cy="2911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Almacenamiento en </a:t>
            </a:r>
            <a:r>
              <a:rPr lang="es"/>
              <a:t>Caché</a:t>
            </a:r>
            <a:endParaRPr/>
          </a:p>
        </p:txBody>
      </p:sp>
      <p:sp>
        <p:nvSpPr>
          <p:cNvPr id="317" name="Google Shape;317;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8" name="Google Shape;318;p43"/>
          <p:cNvPicPr preferRelativeResize="0"/>
          <p:nvPr/>
        </p:nvPicPr>
        <p:blipFill>
          <a:blip r:embed="rId3">
            <a:alphaModFix/>
          </a:blip>
          <a:stretch>
            <a:fillRect/>
          </a:stretch>
        </p:blipFill>
        <p:spPr>
          <a:xfrm>
            <a:off x="1297500" y="1567552"/>
            <a:ext cx="5418800" cy="3321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Búsqueda</a:t>
            </a:r>
            <a:r>
              <a:rPr lang="es"/>
              <a:t> Directa e Inversa</a:t>
            </a:r>
            <a:endParaRPr/>
          </a:p>
        </p:txBody>
      </p:sp>
      <p:sp>
        <p:nvSpPr>
          <p:cNvPr id="324" name="Google Shape;324;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5" name="Google Shape;325;p44"/>
          <p:cNvPicPr preferRelativeResize="0"/>
          <p:nvPr/>
        </p:nvPicPr>
        <p:blipFill>
          <a:blip r:embed="rId3">
            <a:alphaModFix/>
          </a:blip>
          <a:stretch>
            <a:fillRect/>
          </a:stretch>
        </p:blipFill>
        <p:spPr>
          <a:xfrm>
            <a:off x="1297500" y="1076363"/>
            <a:ext cx="5191424" cy="3893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a:t>
            </a:r>
            <a:r>
              <a:rPr lang="es"/>
              <a:t> se Almacenan y se mantienen los datos DNS</a:t>
            </a:r>
            <a:endParaRPr/>
          </a:p>
        </p:txBody>
      </p:sp>
      <p:sp>
        <p:nvSpPr>
          <p:cNvPr id="331" name="Google Shape;331;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2" name="Google Shape;332;p45"/>
          <p:cNvPicPr preferRelativeResize="0"/>
          <p:nvPr/>
        </p:nvPicPr>
        <p:blipFill>
          <a:blip r:embed="rId3">
            <a:alphaModFix/>
          </a:blip>
          <a:stretch>
            <a:fillRect/>
          </a:stretch>
        </p:blipFill>
        <p:spPr>
          <a:xfrm>
            <a:off x="1297488" y="1561050"/>
            <a:ext cx="5800725" cy="2924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Registro de Recursos (RR)</a:t>
            </a:r>
            <a:endParaRPr/>
          </a:p>
        </p:txBody>
      </p:sp>
      <p:sp>
        <p:nvSpPr>
          <p:cNvPr id="338" name="Google Shape;338;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9" name="Google Shape;339;p46"/>
          <p:cNvPicPr preferRelativeResize="0"/>
          <p:nvPr/>
        </p:nvPicPr>
        <p:blipFill>
          <a:blip r:embed="rId3">
            <a:alphaModFix/>
          </a:blip>
          <a:stretch>
            <a:fillRect/>
          </a:stretch>
        </p:blipFill>
        <p:spPr>
          <a:xfrm>
            <a:off x="1297497" y="1307847"/>
            <a:ext cx="5490551" cy="3489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descr="Resultado de imagen para darth vader" id="344" name="Google Shape;344;p47"/>
          <p:cNvPicPr preferRelativeResize="0"/>
          <p:nvPr/>
        </p:nvPicPr>
        <p:blipFill>
          <a:blip r:embed="rId3">
            <a:alphaModFix/>
          </a:blip>
          <a:stretch>
            <a:fillRect/>
          </a:stretch>
        </p:blipFill>
        <p:spPr>
          <a:xfrm>
            <a:off x="443825" y="393750"/>
            <a:ext cx="8136751" cy="4574750"/>
          </a:xfrm>
          <a:prstGeom prst="rect">
            <a:avLst/>
          </a:prstGeom>
          <a:noFill/>
          <a:ln>
            <a:noFill/>
          </a:ln>
        </p:spPr>
      </p:pic>
      <p:sp>
        <p:nvSpPr>
          <p:cNvPr id="345" name="Google Shape;345;p47"/>
          <p:cNvSpPr txBox="1"/>
          <p:nvPr>
            <p:ph type="title"/>
          </p:nvPr>
        </p:nvSpPr>
        <p:spPr>
          <a:xfrm>
            <a:off x="711275"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Preguntas?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Imagen relacionada" id="152" name="Google Shape;152;p16"/>
          <p:cNvPicPr preferRelativeResize="0"/>
          <p:nvPr/>
        </p:nvPicPr>
        <p:blipFill>
          <a:blip r:embed="rId3">
            <a:alphaModFix/>
          </a:blip>
          <a:stretch>
            <a:fillRect/>
          </a:stretch>
        </p:blipFill>
        <p:spPr>
          <a:xfrm>
            <a:off x="2451100" y="1238250"/>
            <a:ext cx="42418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Imagen relacionada" id="157" name="Google Shape;157;p17"/>
          <p:cNvPicPr preferRelativeResize="0"/>
          <p:nvPr/>
        </p:nvPicPr>
        <p:blipFill>
          <a:blip r:embed="rId3">
            <a:alphaModFix/>
          </a:blip>
          <a:stretch>
            <a:fillRect/>
          </a:stretch>
        </p:blipFill>
        <p:spPr>
          <a:xfrm>
            <a:off x="2299750" y="1651675"/>
            <a:ext cx="4544500" cy="3027100"/>
          </a:xfrm>
          <a:prstGeom prst="rect">
            <a:avLst/>
          </a:prstGeom>
          <a:noFill/>
          <a:ln>
            <a:noFill/>
          </a:ln>
        </p:spPr>
      </p:pic>
      <p:sp>
        <p:nvSpPr>
          <p:cNvPr id="158" name="Google Shape;158;p17"/>
          <p:cNvSpPr txBox="1"/>
          <p:nvPr/>
        </p:nvSpPr>
        <p:spPr>
          <a:xfrm>
            <a:off x="1669175" y="568750"/>
            <a:ext cx="57246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EFEFEF"/>
                </a:solidFill>
              </a:rPr>
              <a:t>Un ejemplo </a:t>
            </a:r>
            <a:r>
              <a:rPr lang="es" sz="2400">
                <a:solidFill>
                  <a:srgbClr val="EFEFEF"/>
                </a:solidFill>
              </a:rPr>
              <a:t>práctico</a:t>
            </a:r>
            <a:endParaRPr sz="24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Request for Comments (RFC)</a:t>
            </a:r>
            <a:endParaRPr/>
          </a:p>
          <a:p>
            <a:pPr indent="0" lvl="0" marL="0" rtl="0" algn="l">
              <a:spcBef>
                <a:spcPts val="0"/>
              </a:spcBef>
              <a:spcAft>
                <a:spcPts val="0"/>
              </a:spcAft>
              <a:buNone/>
            </a:pPr>
            <a:r>
              <a:rPr lang="es"/>
              <a:t>IETF (Internet Engineering Task Force)</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RFC 1531 (1993)</a:t>
            </a:r>
            <a:endParaRPr sz="1800"/>
          </a:p>
          <a:p>
            <a:pPr indent="-342900" lvl="0" marL="457200" rtl="0" algn="l">
              <a:spcBef>
                <a:spcPts val="0"/>
              </a:spcBef>
              <a:spcAft>
                <a:spcPts val="0"/>
              </a:spcAft>
              <a:buSzPts val="1800"/>
              <a:buChar char="●"/>
            </a:pPr>
            <a:r>
              <a:rPr lang="es" sz="1800"/>
              <a:t>RFC 1541 (1993)</a:t>
            </a:r>
            <a:endParaRPr sz="1800"/>
          </a:p>
          <a:p>
            <a:pPr indent="-342900" lvl="0" marL="457200" rtl="0" algn="l">
              <a:spcBef>
                <a:spcPts val="0"/>
              </a:spcBef>
              <a:spcAft>
                <a:spcPts val="0"/>
              </a:spcAft>
              <a:buSzPts val="1800"/>
              <a:buChar char="●"/>
            </a:pPr>
            <a:r>
              <a:rPr lang="es" sz="1800"/>
              <a:t>RFC 2131 (1997) IPv4</a:t>
            </a:r>
            <a:endParaRPr sz="1800"/>
          </a:p>
          <a:p>
            <a:pPr indent="-317500" lvl="1" marL="914400" rtl="0" algn="l">
              <a:spcBef>
                <a:spcPts val="0"/>
              </a:spcBef>
              <a:spcAft>
                <a:spcPts val="0"/>
              </a:spcAft>
              <a:buSzPts val="1400"/>
              <a:buChar char="○"/>
            </a:pPr>
            <a:r>
              <a:rPr lang="es" sz="1400"/>
              <a:t>RFC 3396, 4361, 5494, 6842</a:t>
            </a:r>
            <a:endParaRPr sz="1400"/>
          </a:p>
          <a:p>
            <a:pPr indent="-342900" lvl="0" marL="457200" rtl="0" algn="l">
              <a:spcBef>
                <a:spcPts val="0"/>
              </a:spcBef>
              <a:spcAft>
                <a:spcPts val="0"/>
              </a:spcAft>
              <a:buSzPts val="1800"/>
              <a:buChar char="●"/>
            </a:pPr>
            <a:r>
              <a:rPr lang="es" sz="1800"/>
              <a:t>RFC 3315 (2003) IPv6</a:t>
            </a:r>
            <a:endParaRPr sz="1800"/>
          </a:p>
          <a:p>
            <a:pPr indent="-317500" lvl="1" marL="914400" rtl="0" algn="l">
              <a:spcBef>
                <a:spcPts val="0"/>
              </a:spcBef>
              <a:spcAft>
                <a:spcPts val="0"/>
              </a:spcAft>
              <a:buSzPts val="1400"/>
              <a:buChar char="○"/>
            </a:pPr>
            <a:r>
              <a:rPr lang="es" sz="1400"/>
              <a:t>RFC 3633, 3736</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052550" y="2255500"/>
            <a:ext cx="7038900" cy="97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t>RARP → BOOTP → DHCP</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RARP</a:t>
            </a:r>
            <a:endParaRPr/>
          </a:p>
          <a:p>
            <a:pPr indent="0" lvl="0" marL="0" rtl="0" algn="l">
              <a:spcBef>
                <a:spcPts val="0"/>
              </a:spcBef>
              <a:spcAft>
                <a:spcPts val="0"/>
              </a:spcAft>
              <a:buNone/>
            </a:pPr>
            <a:r>
              <a:rPr lang="es"/>
              <a:t>(Reverse </a:t>
            </a:r>
            <a:r>
              <a:rPr lang="es"/>
              <a:t>Address</a:t>
            </a:r>
            <a:r>
              <a:rPr lang="es"/>
              <a:t> Resolution Protocol)</a:t>
            </a:r>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Se obtiene la </a:t>
            </a:r>
            <a:r>
              <a:rPr lang="es" sz="1800"/>
              <a:t>Dirección</a:t>
            </a:r>
            <a:r>
              <a:rPr lang="es" sz="1800"/>
              <a:t> IP mediante la </a:t>
            </a:r>
            <a:r>
              <a:rPr lang="es" sz="1800"/>
              <a:t>dirección</a:t>
            </a:r>
            <a:r>
              <a:rPr lang="es" sz="1800"/>
              <a:t> MAC</a:t>
            </a:r>
            <a:endParaRPr sz="1800"/>
          </a:p>
          <a:p>
            <a:pPr indent="-342900" lvl="0" marL="457200" rtl="0" algn="l">
              <a:spcBef>
                <a:spcPts val="0"/>
              </a:spcBef>
              <a:spcAft>
                <a:spcPts val="0"/>
              </a:spcAft>
              <a:buSzPts val="1800"/>
              <a:buChar char="●"/>
            </a:pPr>
            <a:r>
              <a:rPr lang="es" sz="1800"/>
              <a:t>RFC 903</a:t>
            </a:r>
            <a:endParaRPr sz="1800"/>
          </a:p>
          <a:p>
            <a:pPr indent="-342900" lvl="0" marL="457200" rtl="0" algn="l">
              <a:spcBef>
                <a:spcPts val="0"/>
              </a:spcBef>
              <a:spcAft>
                <a:spcPts val="0"/>
              </a:spcAft>
              <a:buSzPts val="1800"/>
              <a:buChar char="●"/>
            </a:pPr>
            <a:r>
              <a:rPr lang="es" sz="1800"/>
              <a:t>Se </a:t>
            </a:r>
            <a:r>
              <a:rPr lang="es" sz="1800"/>
              <a:t>debía</a:t>
            </a:r>
            <a:r>
              <a:rPr lang="es" sz="1800"/>
              <a:t> tener en todas las subredes un servidor RARP</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descr="Resultado de imagen para RARP" id="180" name="Google Shape;180;p21"/>
          <p:cNvPicPr preferRelativeResize="0"/>
          <p:nvPr/>
        </p:nvPicPr>
        <p:blipFill>
          <a:blip r:embed="rId3">
            <a:alphaModFix/>
          </a:blip>
          <a:stretch>
            <a:fillRect/>
          </a:stretch>
        </p:blipFill>
        <p:spPr>
          <a:xfrm>
            <a:off x="1520800" y="460625"/>
            <a:ext cx="6102400" cy="4222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