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57" r:id="rId2"/>
    <p:sldId id="460" r:id="rId3"/>
    <p:sldId id="458" r:id="rId4"/>
    <p:sldId id="459" r:id="rId5"/>
    <p:sldId id="461"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4/11/2019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 y="504825"/>
            <a:ext cx="3962400" cy="2000250"/>
          </a:xfrm>
          <a:prstGeom prst="rect">
            <a:avLst/>
          </a:prstGeom>
          <a:ln/>
        </p:spPr>
        <p:style>
          <a:lnRef idx="1">
            <a:schemeClr val="accent4"/>
          </a:lnRef>
          <a:fillRef idx="3">
            <a:schemeClr val="accent4"/>
          </a:fillRef>
          <a:effectRef idx="2">
            <a:schemeClr val="accent4"/>
          </a:effectRef>
          <a:fontRef idx="minor">
            <a:schemeClr val="lt1"/>
          </a:fontRef>
        </p:style>
      </p:pic>
      <p:sp>
        <p:nvSpPr>
          <p:cNvPr id="5" name="Rectangle 4"/>
          <p:cNvSpPr/>
          <p:nvPr/>
        </p:nvSpPr>
        <p:spPr>
          <a:xfrm>
            <a:off x="155574" y="2819400"/>
            <a:ext cx="8845551" cy="193899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b="1" dirty="0"/>
              <a:t>JMS Administered </a:t>
            </a:r>
            <a:r>
              <a:rPr lang="en-US" sz="1200" b="1" dirty="0" smtClean="0"/>
              <a:t>Objects:</a:t>
            </a:r>
            <a:br>
              <a:rPr lang="en-US" sz="1200" b="1" dirty="0" smtClean="0"/>
            </a:br>
            <a:endParaRPr lang="en-US" sz="1200" b="1" dirty="0"/>
          </a:p>
          <a:p>
            <a:pPr marL="171450" indent="-171450">
              <a:buFont typeface="Wingdings" pitchFamily="2" charset="2"/>
              <a:buChar char="ü"/>
            </a:pPr>
            <a:r>
              <a:rPr lang="en-US" sz="1200" dirty="0"/>
              <a:t>Two parts of a JMS application, destinations and connection factories, are best maintained administratively rather than programmatically. </a:t>
            </a:r>
            <a:r>
              <a:rPr lang="en-US" sz="1200" dirty="0" smtClean="0"/>
              <a:t/>
            </a:r>
            <a:br>
              <a:rPr lang="en-US" sz="1200" dirty="0" smtClean="0"/>
            </a:br>
            <a:endParaRPr lang="en-US" sz="1200" dirty="0" smtClean="0"/>
          </a:p>
          <a:p>
            <a:pPr marL="171450" indent="-171450">
              <a:buFont typeface="Wingdings" pitchFamily="2" charset="2"/>
              <a:buChar char="ü"/>
            </a:pPr>
            <a:r>
              <a:rPr lang="en-US" sz="1200" dirty="0" smtClean="0"/>
              <a:t>The </a:t>
            </a:r>
            <a:r>
              <a:rPr lang="en-US" sz="1200" dirty="0"/>
              <a:t>technology underlying these objects is likely to be very different from one implementation of the JMS API to another. Therefore, the management of these objects belongs with other administrative tasks that vary from provider to provider.</a:t>
            </a:r>
          </a:p>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JMS </a:t>
            </a:r>
            <a:r>
              <a:rPr lang="en-US" sz="1200" dirty="0"/>
              <a:t>clients access these objects through interfaces that are portable, so a client application can run with little or no change on more than one implementation of the JMS API. Ordinarily, an administrator configures administered objects in a JNDI namespace, and JMS clients then access them by using resource injection.</a:t>
            </a:r>
          </a:p>
        </p:txBody>
      </p:sp>
    </p:spTree>
    <p:extLst>
      <p:ext uri="{BB962C8B-B14F-4D97-AF65-F5344CB8AC3E}">
        <p14:creationId xmlns:p14="http://schemas.microsoft.com/office/powerpoint/2010/main" val="8401600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6" name="Picture 2" descr="jms-programming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90600"/>
            <a:ext cx="4124325" cy="3400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7700" y="381000"/>
            <a:ext cx="4572000" cy="4293483"/>
          </a:xfrm>
          <a:prstGeom prst="rect">
            <a:avLst/>
          </a:prstGeom>
          <a:ln w="3175"/>
        </p:spPr>
        <p:style>
          <a:lnRef idx="2">
            <a:schemeClr val="accent4"/>
          </a:lnRef>
          <a:fillRef idx="1">
            <a:schemeClr val="lt1"/>
          </a:fillRef>
          <a:effectRef idx="0">
            <a:schemeClr val="accent4"/>
          </a:effectRef>
          <a:fontRef idx="minor">
            <a:schemeClr val="dk1"/>
          </a:fontRef>
        </p:style>
        <p:txBody>
          <a:bodyPr>
            <a:spAutoFit/>
          </a:bodyPr>
          <a:lstStyle/>
          <a:p>
            <a:pPr marL="171450" indent="-171450">
              <a:buFont typeface="Wingdings" pitchFamily="2" charset="2"/>
              <a:buChar char="ü"/>
            </a:pPr>
            <a:endParaRPr lang="en-US" sz="1100" dirty="0" smtClean="0"/>
          </a:p>
          <a:p>
            <a:pPr marL="171450" indent="-171450">
              <a:buFont typeface="Wingdings" pitchFamily="2" charset="2"/>
              <a:buChar char="ü"/>
            </a:pPr>
            <a:r>
              <a:rPr lang="en-US" sz="1100" dirty="0" smtClean="0"/>
              <a:t>Java </a:t>
            </a:r>
            <a:r>
              <a:rPr lang="en-US" sz="1100" dirty="0"/>
              <a:t>Messaging Service (JMS) is all about applications communicating using standard based messaging. With JMS, applications communicates with each other by sending and receiving messages</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dirty="0"/>
              <a:t>There are various JMS providers which implements JMS standard and provides additional </a:t>
            </a:r>
            <a:r>
              <a:rPr lang="en-US" sz="1100" dirty="0" smtClean="0"/>
              <a:t>implementation-specific </a:t>
            </a:r>
            <a:r>
              <a:rPr lang="en-US" sz="1100" dirty="0"/>
              <a:t>functionalities. Apache </a:t>
            </a:r>
            <a:r>
              <a:rPr lang="en-US" sz="1100" dirty="0" err="1"/>
              <a:t>ActiveMQ</a:t>
            </a:r>
            <a:r>
              <a:rPr lang="en-US" sz="1100" dirty="0"/>
              <a:t> , IBM </a:t>
            </a:r>
            <a:r>
              <a:rPr lang="en-US" sz="1100" dirty="0" err="1"/>
              <a:t>Websphere</a:t>
            </a:r>
            <a:r>
              <a:rPr lang="en-US" sz="1100" dirty="0"/>
              <a:t> MQ , </a:t>
            </a:r>
            <a:r>
              <a:rPr lang="en-US" sz="1100" dirty="0" err="1"/>
              <a:t>JBoss</a:t>
            </a:r>
            <a:r>
              <a:rPr lang="en-US" sz="1100" dirty="0"/>
              <a:t> </a:t>
            </a:r>
            <a:r>
              <a:rPr lang="en-US" sz="1100" dirty="0" err="1"/>
              <a:t>hornetQ</a:t>
            </a:r>
            <a:r>
              <a:rPr lang="en-US" sz="1100" dirty="0"/>
              <a:t> to name a </a:t>
            </a:r>
            <a:r>
              <a:rPr lang="en-US" sz="1100" dirty="0" smtClean="0"/>
              <a:t>few</a:t>
            </a:r>
            <a:br>
              <a:rPr lang="en-US" sz="1100" dirty="0" smtClean="0"/>
            </a:br>
            <a:endParaRPr lang="en-US" sz="1100" dirty="0" smtClean="0"/>
          </a:p>
          <a:p>
            <a:pPr marL="171450" indent="-171450">
              <a:buFont typeface="Wingdings" pitchFamily="2" charset="2"/>
              <a:buChar char="ü"/>
            </a:pPr>
            <a:r>
              <a:rPr lang="en-US" sz="1100" b="1" dirty="0" smtClean="0"/>
              <a:t>JMS </a:t>
            </a:r>
            <a:r>
              <a:rPr lang="en-US" sz="1100" b="1" dirty="0"/>
              <a:t>Connection </a:t>
            </a:r>
            <a:r>
              <a:rPr lang="en-US" sz="1100" b="1" dirty="0" smtClean="0"/>
              <a:t>Factories: </a:t>
            </a:r>
            <a:r>
              <a:rPr lang="en-US" sz="1100" dirty="0" smtClean="0"/>
              <a:t>A</a:t>
            </a:r>
            <a:r>
              <a:rPr lang="en-US" sz="1100" dirty="0"/>
              <a:t> </a:t>
            </a:r>
            <a:r>
              <a:rPr lang="en-US" sz="1100" b="1" dirty="0"/>
              <a:t>connection factory</a:t>
            </a:r>
            <a:r>
              <a:rPr lang="en-US" sz="1100" dirty="0"/>
              <a:t> is the object a client uses to create a connection to a provider. A connection factory encapsulates a set of connection configuration parameters that has been defined by an administrator. Each connection factory is an instance of the </a:t>
            </a:r>
            <a:r>
              <a:rPr lang="en-US" sz="1100" dirty="0" err="1"/>
              <a:t>ConnectionFactory</a:t>
            </a:r>
            <a:r>
              <a:rPr lang="en-US" sz="1100" dirty="0"/>
              <a:t>, </a:t>
            </a:r>
            <a:r>
              <a:rPr lang="en-US" sz="1100" dirty="0" err="1"/>
              <a:t>QueueConnectionFactory</a:t>
            </a:r>
            <a:r>
              <a:rPr lang="en-US" sz="1100" dirty="0"/>
              <a:t>, or </a:t>
            </a:r>
            <a:r>
              <a:rPr lang="en-US" sz="1100" dirty="0" err="1"/>
              <a:t>TopicConnectionFactory</a:t>
            </a:r>
            <a:r>
              <a:rPr lang="en-US" sz="1100" dirty="0"/>
              <a:t> </a:t>
            </a:r>
            <a:r>
              <a:rPr lang="en-US" sz="1100" dirty="0" smtClean="0"/>
              <a:t>interface.</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a:t>
            </a:r>
            <a:r>
              <a:rPr lang="en-US" sz="1100" b="1" dirty="0" smtClean="0"/>
              <a:t>Destinations: </a:t>
            </a:r>
            <a:r>
              <a:rPr lang="en-US" sz="1100" dirty="0" smtClean="0"/>
              <a:t>A</a:t>
            </a:r>
            <a:r>
              <a:rPr lang="en-US" sz="1100" dirty="0"/>
              <a:t> </a:t>
            </a:r>
            <a:r>
              <a:rPr lang="en-US" sz="1100" b="1" dirty="0"/>
              <a:t>destination</a:t>
            </a:r>
            <a:r>
              <a:rPr lang="en-US" sz="1100" dirty="0"/>
              <a:t> is the object a client uses to specify the target of messages it produces and the source of messages it consumes</a:t>
            </a:r>
            <a:r>
              <a:rPr lang="en-US" sz="1100" dirty="0" smtClean="0"/>
              <a:t>.</a:t>
            </a:r>
            <a:r>
              <a:rPr lang="en-US" sz="1100" dirty="0"/>
              <a:t> There are two types of destination in JMS: queues and topics.</a:t>
            </a:r>
          </a:p>
          <a:p>
            <a:pPr marL="171450" indent="-171450" fontAlgn="base">
              <a:buFont typeface="Wingdings" pitchFamily="2" charset="2"/>
              <a:buChar char="ü"/>
            </a:pPr>
            <a:endParaRPr lang="en-US" sz="1100" dirty="0"/>
          </a:p>
          <a:p>
            <a:pPr marL="171450" indent="-171450" fontAlgn="base">
              <a:buFont typeface="Wingdings" pitchFamily="2" charset="2"/>
              <a:buChar char="ü"/>
            </a:pPr>
            <a:r>
              <a:rPr lang="en-US" sz="1100" b="1" dirty="0"/>
              <a:t>JMS </a:t>
            </a:r>
            <a:r>
              <a:rPr lang="en-US" sz="1100" b="1" dirty="0" smtClean="0"/>
              <a:t>Connections:  </a:t>
            </a:r>
            <a:r>
              <a:rPr lang="en-US" sz="1100" dirty="0" smtClean="0"/>
              <a:t>A</a:t>
            </a:r>
            <a:r>
              <a:rPr lang="en-US" sz="1100" dirty="0"/>
              <a:t> </a:t>
            </a:r>
            <a:r>
              <a:rPr lang="en-US" sz="1100" b="1" dirty="0"/>
              <a:t>connection</a:t>
            </a:r>
            <a:r>
              <a:rPr lang="en-US" sz="1100" dirty="0"/>
              <a:t> encapsulates a virtual connection with a JMS provider. A connection could represent an open TCP/IP socket between a client and a provider service daemon. You use a connection to create one or more sessions</a:t>
            </a:r>
            <a:r>
              <a:rPr lang="en-US" sz="1100" dirty="0" smtClean="0"/>
              <a:t>.</a:t>
            </a:r>
            <a:endParaRPr lang="en-US" sz="1100" dirty="0"/>
          </a:p>
          <a:p>
            <a:pPr marL="171450" indent="-171450">
              <a:buFont typeface="Wingdings" pitchFamily="2" charset="2"/>
              <a:buChar char="ü"/>
            </a:pPr>
            <a:endParaRPr lang="en-US" sz="1100" dirty="0"/>
          </a:p>
        </p:txBody>
      </p:sp>
    </p:spTree>
    <p:extLst>
      <p:ext uri="{BB962C8B-B14F-4D97-AF65-F5344CB8AC3E}">
        <p14:creationId xmlns:p14="http://schemas.microsoft.com/office/powerpoint/2010/main" val="702468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6" name="Picture 2" descr="jms-programming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90600"/>
            <a:ext cx="4124325" cy="3400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7700" y="457200"/>
            <a:ext cx="4572000" cy="3985706"/>
          </a:xfrm>
          <a:prstGeom prst="rect">
            <a:avLst/>
          </a:prstGeom>
          <a:ln w="3175"/>
        </p:spPr>
        <p:style>
          <a:lnRef idx="2">
            <a:schemeClr val="accent4"/>
          </a:lnRef>
          <a:fillRef idx="1">
            <a:schemeClr val="lt1"/>
          </a:fillRef>
          <a:effectRef idx="0">
            <a:schemeClr val="accent4"/>
          </a:effectRef>
          <a:fontRef idx="minor">
            <a:schemeClr val="dk1"/>
          </a:fontRef>
        </p:style>
        <p:txBody>
          <a:bodyPr>
            <a:spAutoFit/>
          </a:bodyPr>
          <a:lstStyle/>
          <a:p>
            <a:pPr marL="171450" indent="-171450">
              <a:buFont typeface="Wingdings" pitchFamily="2" charset="2"/>
              <a:buChar char="ü"/>
            </a:pPr>
            <a:r>
              <a:rPr lang="en-US" sz="1100" b="1" dirty="0"/>
              <a:t>JMS Sessions:  </a:t>
            </a:r>
            <a:r>
              <a:rPr lang="en-US" sz="1100" dirty="0"/>
              <a:t>A </a:t>
            </a:r>
            <a:r>
              <a:rPr lang="en-US" sz="1100" b="1" dirty="0"/>
              <a:t>session</a:t>
            </a:r>
            <a:r>
              <a:rPr lang="en-US" sz="1100" dirty="0"/>
              <a:t> is a single-threaded context for producing and consuming messages. You use sessions to create the following:</a:t>
            </a:r>
            <a:br>
              <a:rPr lang="en-US" sz="1100" dirty="0"/>
            </a:br>
            <a:endParaRPr lang="en-US" sz="1100" dirty="0"/>
          </a:p>
          <a:p>
            <a:pPr marL="628650" lvl="1" indent="-171450">
              <a:buFont typeface="Wingdings" pitchFamily="2" charset="2"/>
              <a:buChar char="ü"/>
            </a:pPr>
            <a:r>
              <a:rPr lang="en-US" sz="1100" dirty="0"/>
              <a:t>Message producers</a:t>
            </a:r>
          </a:p>
          <a:p>
            <a:pPr marL="628650" lvl="1" indent="-171450">
              <a:buFont typeface="Wingdings" pitchFamily="2" charset="2"/>
              <a:buChar char="ü"/>
            </a:pPr>
            <a:r>
              <a:rPr lang="en-US" sz="1100" dirty="0"/>
              <a:t>Message consumers</a:t>
            </a:r>
          </a:p>
          <a:p>
            <a:pPr marL="628650" lvl="1" indent="-171450">
              <a:buFont typeface="Wingdings" pitchFamily="2" charset="2"/>
              <a:buChar char="ü"/>
            </a:pPr>
            <a:r>
              <a:rPr lang="en-US" sz="1100" dirty="0"/>
              <a:t>Messages</a:t>
            </a:r>
          </a:p>
          <a:p>
            <a:pPr marL="628650" lvl="1" indent="-171450">
              <a:buFont typeface="Wingdings" pitchFamily="2" charset="2"/>
              <a:buChar char="ü"/>
            </a:pPr>
            <a:r>
              <a:rPr lang="en-US" sz="1100" dirty="0"/>
              <a:t>Queue browsers</a:t>
            </a:r>
          </a:p>
          <a:p>
            <a:pPr marL="628650" lvl="1" indent="-171450">
              <a:buFont typeface="Wingdings" pitchFamily="2" charset="2"/>
              <a:buChar char="ü"/>
            </a:pPr>
            <a:r>
              <a:rPr lang="en-US" sz="1100" dirty="0"/>
              <a:t>Temporary queues and topics</a:t>
            </a:r>
            <a:endParaRPr lang="en-US" sz="1100" b="1" dirty="0" smtClean="0"/>
          </a:p>
          <a:p>
            <a:pPr marL="171450" indent="-171450">
              <a:buFont typeface="Wingdings" pitchFamily="2" charset="2"/>
              <a:buChar char="ü"/>
            </a:pPr>
            <a:endParaRPr lang="en-US" sz="1100" b="1" dirty="0"/>
          </a:p>
          <a:p>
            <a:pPr marL="171450" indent="-171450">
              <a:buFont typeface="Wingdings" pitchFamily="2" charset="2"/>
              <a:buChar char="ü"/>
            </a:pPr>
            <a:r>
              <a:rPr lang="en-US" sz="1100" b="1" dirty="0" smtClean="0"/>
              <a:t>JMS </a:t>
            </a:r>
            <a:r>
              <a:rPr lang="en-US" sz="1100" b="1" dirty="0"/>
              <a:t>Message </a:t>
            </a:r>
            <a:r>
              <a:rPr lang="en-US" sz="1100" b="1" dirty="0" smtClean="0"/>
              <a:t>Producers: </a:t>
            </a:r>
            <a:r>
              <a:rPr lang="en-US" sz="1100" dirty="0" smtClean="0"/>
              <a:t>A</a:t>
            </a:r>
            <a:r>
              <a:rPr lang="en-US" sz="1100" dirty="0"/>
              <a:t> </a:t>
            </a:r>
            <a:r>
              <a:rPr lang="en-US" sz="1100" b="1" dirty="0"/>
              <a:t>message producer</a:t>
            </a:r>
            <a:r>
              <a:rPr lang="en-US" sz="1100" dirty="0"/>
              <a:t> is an object that is created by a session and used for sending messages to a destination. It implements the MessageProducer interface</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Message </a:t>
            </a:r>
            <a:r>
              <a:rPr lang="en-US" sz="1100" b="1" dirty="0" smtClean="0"/>
              <a:t>Consumers:  </a:t>
            </a:r>
            <a:r>
              <a:rPr lang="en-US" sz="1100" dirty="0" smtClean="0"/>
              <a:t>A</a:t>
            </a:r>
            <a:r>
              <a:rPr lang="en-US" sz="1100" dirty="0"/>
              <a:t> </a:t>
            </a:r>
            <a:r>
              <a:rPr lang="en-US" sz="1100" b="1" dirty="0"/>
              <a:t>message consumer</a:t>
            </a:r>
            <a:r>
              <a:rPr lang="en-US" sz="1100" dirty="0"/>
              <a:t> is an object that is created by a session and used for receiving messages sent to a destination. It implements the </a:t>
            </a:r>
            <a:r>
              <a:rPr lang="en-US" sz="1100" dirty="0" err="1" smtClean="0"/>
              <a:t>MessageConsumer</a:t>
            </a:r>
            <a:r>
              <a:rPr lang="en-US" sz="1100" dirty="0" smtClean="0"/>
              <a:t> interface.</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Message </a:t>
            </a:r>
            <a:r>
              <a:rPr lang="en-US" sz="1100" b="1" dirty="0" smtClean="0"/>
              <a:t>Listeners: </a:t>
            </a:r>
            <a:r>
              <a:rPr lang="en-US" sz="1100" dirty="0" smtClean="0"/>
              <a:t>A</a:t>
            </a:r>
            <a:r>
              <a:rPr lang="en-US" sz="1100" dirty="0"/>
              <a:t> </a:t>
            </a:r>
            <a:r>
              <a:rPr lang="en-US" sz="1100" b="1" dirty="0"/>
              <a:t>message listener</a:t>
            </a:r>
            <a:r>
              <a:rPr lang="en-US" sz="1100" dirty="0"/>
              <a:t> is an object that acts as an asynchronous event handler for messages. This object implements the </a:t>
            </a:r>
            <a:r>
              <a:rPr lang="en-US" sz="1100" dirty="0" err="1"/>
              <a:t>MessageListener</a:t>
            </a:r>
            <a:r>
              <a:rPr lang="en-US" sz="1100" dirty="0"/>
              <a:t> interface, which contains one method, </a:t>
            </a:r>
            <a:r>
              <a:rPr lang="en-US" sz="1100" dirty="0" err="1"/>
              <a:t>onMessage</a:t>
            </a:r>
            <a:r>
              <a:rPr lang="en-US" sz="1100" dirty="0"/>
              <a:t>. In the </a:t>
            </a:r>
            <a:r>
              <a:rPr lang="en-US" sz="1100" dirty="0" err="1"/>
              <a:t>onMessage</a:t>
            </a:r>
            <a:r>
              <a:rPr lang="en-US" sz="1100" dirty="0"/>
              <a:t> method, you define the actions to be taken when a message </a:t>
            </a:r>
            <a:r>
              <a:rPr lang="en-US" sz="1100" dirty="0" err="1" smtClean="0"/>
              <a:t>arrives.You</a:t>
            </a:r>
            <a:r>
              <a:rPr lang="en-US" sz="1100" dirty="0" smtClean="0"/>
              <a:t> </a:t>
            </a:r>
            <a:r>
              <a:rPr lang="en-US" sz="1100" dirty="0"/>
              <a:t>register the message listener with a </a:t>
            </a:r>
            <a:r>
              <a:rPr lang="en-US" sz="1100" dirty="0" smtClean="0"/>
              <a:t>specific</a:t>
            </a:r>
            <a:r>
              <a:rPr lang="en-US" sz="1100" dirty="0"/>
              <a:t> </a:t>
            </a:r>
            <a:r>
              <a:rPr lang="en-US" sz="1100" dirty="0" err="1"/>
              <a:t>MessageConsumer</a:t>
            </a:r>
            <a:r>
              <a:rPr lang="en-US" sz="1100" dirty="0"/>
              <a:t> by using the </a:t>
            </a:r>
            <a:r>
              <a:rPr lang="en-US" sz="1100" dirty="0" err="1"/>
              <a:t>setMessageListener</a:t>
            </a:r>
            <a:r>
              <a:rPr lang="en-US" sz="1100" dirty="0"/>
              <a:t> method</a:t>
            </a:r>
            <a:r>
              <a:rPr lang="en-US" sz="1100" dirty="0" smtClean="0"/>
              <a:t>.</a:t>
            </a:r>
            <a:endParaRPr lang="en-US" sz="1100" dirty="0"/>
          </a:p>
        </p:txBody>
      </p:sp>
    </p:spTree>
    <p:extLst>
      <p:ext uri="{BB962C8B-B14F-4D97-AF65-F5344CB8AC3E}">
        <p14:creationId xmlns:p14="http://schemas.microsoft.com/office/powerpoint/2010/main" val="394527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pic>
        <p:nvPicPr>
          <p:cNvPr id="1026" name="Picture 2" descr="jms-programming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90600"/>
            <a:ext cx="4124325" cy="3400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57700" y="457200"/>
            <a:ext cx="4572000" cy="3816429"/>
          </a:xfrm>
          <a:prstGeom prst="rect">
            <a:avLst/>
          </a:prstGeom>
          <a:ln w="3175"/>
        </p:spPr>
        <p:style>
          <a:lnRef idx="2">
            <a:schemeClr val="accent4"/>
          </a:lnRef>
          <a:fillRef idx="1">
            <a:schemeClr val="lt1"/>
          </a:fillRef>
          <a:effectRef idx="0">
            <a:schemeClr val="accent4"/>
          </a:effectRef>
          <a:fontRef idx="minor">
            <a:schemeClr val="dk1"/>
          </a:fontRef>
        </p:style>
        <p:txBody>
          <a:bodyPr>
            <a:spAutoFit/>
          </a:bodyPr>
          <a:lstStyle/>
          <a:p>
            <a:pPr marL="171450" indent="-171450">
              <a:buFont typeface="Wingdings" pitchFamily="2" charset="2"/>
              <a:buChar char="ü"/>
            </a:pPr>
            <a:r>
              <a:rPr lang="en-US" sz="1100" b="1" dirty="0"/>
              <a:t>JMS Message </a:t>
            </a:r>
            <a:r>
              <a:rPr lang="en-US" sz="1100" b="1" dirty="0" smtClean="0"/>
              <a:t>Selectors: </a:t>
            </a:r>
            <a:r>
              <a:rPr lang="en-US" sz="1100" dirty="0" smtClean="0"/>
              <a:t>If </a:t>
            </a:r>
            <a:r>
              <a:rPr lang="en-US" sz="1100" dirty="0"/>
              <a:t>your messaging application needs to filter the messages it receives, you can use a JMS API message selector, which allows a message consumer to specify the messages it is interested in. Message selectors assign the work of filtering messages to the JMS provider rather than to the application</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a:t>
            </a:r>
            <a:r>
              <a:rPr lang="en-US" sz="1100" b="1" dirty="0" smtClean="0"/>
              <a:t>Messages: </a:t>
            </a:r>
            <a:r>
              <a:rPr lang="en-US" sz="1100" dirty="0" smtClean="0"/>
              <a:t>The </a:t>
            </a:r>
            <a:r>
              <a:rPr lang="en-US" sz="1100" dirty="0"/>
              <a:t>ultimate purpose of a JMS application is to produce and to consume messages that can then be used by other software applications. JMS messages have a basic format that is simple but highly flexible, allowing you to create messages that match formats used by non-JMS applications on heterogeneous platforms</a:t>
            </a:r>
            <a:r>
              <a:rPr lang="en-US" sz="1100" dirty="0" smtClean="0"/>
              <a:t>. </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Queue </a:t>
            </a:r>
            <a:r>
              <a:rPr lang="en-US" sz="1100" b="1" dirty="0" smtClean="0"/>
              <a:t>Browsers: </a:t>
            </a:r>
            <a:r>
              <a:rPr lang="en-US" sz="1100" dirty="0" smtClean="0"/>
              <a:t>You </a:t>
            </a:r>
            <a:r>
              <a:rPr lang="en-US" sz="1100" dirty="0"/>
              <a:t>can create a </a:t>
            </a:r>
            <a:r>
              <a:rPr lang="en-US" sz="1100" dirty="0" err="1"/>
              <a:t>QueueBrowser</a:t>
            </a:r>
            <a:r>
              <a:rPr lang="en-US" sz="1100" dirty="0"/>
              <a:t> object to inspect the messages in a queue. Messages sent to a queue remain in the queue until the message consumer for that queue consumes them. Therefore, the JMS API provides an object that allows you to browse the messages in the queue and display the header values for each message</a:t>
            </a:r>
            <a:r>
              <a:rPr lang="en-US" sz="1100" dirty="0" smtClean="0"/>
              <a:t>.</a:t>
            </a:r>
          </a:p>
          <a:p>
            <a:pPr marL="171450" indent="-171450">
              <a:buFont typeface="Wingdings" pitchFamily="2" charset="2"/>
              <a:buChar char="ü"/>
            </a:pPr>
            <a:endParaRPr lang="en-US" sz="1100" dirty="0"/>
          </a:p>
          <a:p>
            <a:pPr marL="171450" indent="-171450">
              <a:buFont typeface="Wingdings" pitchFamily="2" charset="2"/>
              <a:buChar char="ü"/>
            </a:pPr>
            <a:r>
              <a:rPr lang="en-US" sz="1100" b="1" dirty="0"/>
              <a:t>JMS Exception </a:t>
            </a:r>
            <a:r>
              <a:rPr lang="en-US" sz="1100" b="1" dirty="0" smtClean="0"/>
              <a:t>Handling: </a:t>
            </a:r>
            <a:r>
              <a:rPr lang="en-US" sz="1100" dirty="0" smtClean="0"/>
              <a:t>The </a:t>
            </a:r>
            <a:r>
              <a:rPr lang="en-US" sz="1100" dirty="0"/>
              <a:t>root class for exceptions thrown by JMS API methods is </a:t>
            </a:r>
            <a:r>
              <a:rPr lang="en-US" sz="1100" dirty="0" err="1"/>
              <a:t>JMSException</a:t>
            </a:r>
            <a:r>
              <a:rPr lang="en-US" sz="1100" dirty="0"/>
              <a:t>. Catching </a:t>
            </a:r>
            <a:r>
              <a:rPr lang="en-US" sz="1100" dirty="0" err="1"/>
              <a:t>JMSException</a:t>
            </a:r>
            <a:r>
              <a:rPr lang="en-US" sz="1100" dirty="0"/>
              <a:t> provides a generic way of handling all exceptions related to the JMS API.</a:t>
            </a:r>
          </a:p>
          <a:p>
            <a:pPr marL="171450" indent="-171450">
              <a:buFont typeface="Wingdings" pitchFamily="2" charset="2"/>
              <a:buChar char="ü"/>
            </a:pPr>
            <a:endParaRPr lang="en-US" sz="1100" dirty="0"/>
          </a:p>
        </p:txBody>
      </p:sp>
    </p:spTree>
    <p:extLst>
      <p:ext uri="{BB962C8B-B14F-4D97-AF65-F5344CB8AC3E}">
        <p14:creationId xmlns:p14="http://schemas.microsoft.com/office/powerpoint/2010/main" val="19783624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057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sz="1200" i="1" dirty="0"/>
              <a:t>JMS API Programming Model </a:t>
            </a:r>
            <a:endParaRPr lang="en-US" sz="1200" dirty="0"/>
          </a:p>
        </p:txBody>
      </p:sp>
      <p:sp>
        <p:nvSpPr>
          <p:cNvPr id="5" name="Rectangle 4"/>
          <p:cNvSpPr/>
          <p:nvPr/>
        </p:nvSpPr>
        <p:spPr>
          <a:xfrm>
            <a:off x="307975" y="457200"/>
            <a:ext cx="8683625" cy="1905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200" b="1" dirty="0"/>
              <a:t>Persistent/Non-persistent Messages [Aka Delivery Mode : for Messages</a:t>
            </a:r>
            <a:r>
              <a:rPr lang="en-US" sz="1200" b="1" dirty="0" smtClean="0"/>
              <a:t>]</a:t>
            </a:r>
            <a:br>
              <a:rPr lang="en-US" sz="1200" b="1" dirty="0" smtClean="0"/>
            </a:br>
            <a:endParaRPr lang="en-US" sz="1200" b="1" dirty="0"/>
          </a:p>
          <a:p>
            <a:pPr marL="171450" indent="-171450" fontAlgn="base">
              <a:buFont typeface="Wingdings" pitchFamily="2" charset="2"/>
              <a:buChar char="ü"/>
            </a:pPr>
            <a:r>
              <a:rPr lang="en-US" sz="1200" dirty="0"/>
              <a:t>Delivery Mode refers to persistence/non-persistence of messages which can be specified on MessageProducer level as well as on individual message level. </a:t>
            </a:r>
            <a:endParaRPr lang="en-US" sz="1200" dirty="0" smtClean="0"/>
          </a:p>
          <a:p>
            <a:pPr marL="171450" indent="-171450" fontAlgn="base">
              <a:buFont typeface="Wingdings" pitchFamily="2" charset="2"/>
              <a:buChar char="ü"/>
            </a:pPr>
            <a:endParaRPr lang="en-US" sz="1200" dirty="0"/>
          </a:p>
          <a:p>
            <a:pPr marL="171450" indent="-171450" fontAlgn="base">
              <a:buFont typeface="Wingdings" pitchFamily="2" charset="2"/>
              <a:buChar char="ü"/>
            </a:pPr>
            <a:r>
              <a:rPr lang="en-US" sz="1200" dirty="0" smtClean="0"/>
              <a:t>Default </a:t>
            </a:r>
            <a:r>
              <a:rPr lang="en-US" sz="1200" dirty="0"/>
              <a:t>delivery mode is PERSISTENT, means messages will be stored on disk/database until it is consumed by a consumer, and will survive a broker restart. </a:t>
            </a:r>
            <a:endParaRPr lang="en-US" sz="1200" dirty="0" smtClean="0"/>
          </a:p>
          <a:p>
            <a:pPr marL="171450" indent="-171450" fontAlgn="base">
              <a:buFont typeface="Wingdings" pitchFamily="2" charset="2"/>
              <a:buChar char="ü"/>
            </a:pPr>
            <a:endParaRPr lang="en-US" sz="1200" dirty="0"/>
          </a:p>
          <a:p>
            <a:pPr marL="171450" indent="-171450" fontAlgn="base">
              <a:buFont typeface="Wingdings" pitchFamily="2" charset="2"/>
              <a:buChar char="ü"/>
            </a:pPr>
            <a:r>
              <a:rPr lang="en-US" sz="1200" dirty="0" smtClean="0"/>
              <a:t>When </a:t>
            </a:r>
            <a:r>
              <a:rPr lang="en-US" sz="1200" dirty="0"/>
              <a:t>using non-persistent delivery, if you kill a broker then you will lose all in-transit messages</a:t>
            </a:r>
            <a:r>
              <a:rPr lang="en-US" sz="1200" dirty="0" smtClean="0"/>
              <a:t>.</a:t>
            </a:r>
            <a:endParaRPr lang="en-US" sz="1200" dirty="0"/>
          </a:p>
        </p:txBody>
      </p:sp>
      <p:sp>
        <p:nvSpPr>
          <p:cNvPr id="8" name="Rectangle 7"/>
          <p:cNvSpPr/>
          <p:nvPr/>
        </p:nvSpPr>
        <p:spPr>
          <a:xfrm>
            <a:off x="307975" y="2819400"/>
            <a:ext cx="8683625" cy="1905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200" b="1" dirty="0"/>
              <a:t>Durable / Non-durable subscriptions[for Topics</a:t>
            </a:r>
            <a:r>
              <a:rPr lang="en-US" sz="1200" b="1" dirty="0" smtClean="0"/>
              <a:t>]</a:t>
            </a:r>
          </a:p>
          <a:p>
            <a:pPr fontAlgn="base"/>
            <a:endParaRPr lang="en-US" sz="1200" b="1" dirty="0"/>
          </a:p>
          <a:p>
            <a:pPr fontAlgn="base"/>
            <a:r>
              <a:rPr lang="en-US" sz="1200" dirty="0"/>
              <a:t>Subscription refers to subscription on a topic. </a:t>
            </a:r>
            <a:endParaRPr lang="en-US" sz="1200" dirty="0" smtClean="0"/>
          </a:p>
          <a:p>
            <a:pPr fontAlgn="base"/>
            <a:endParaRPr lang="en-US" sz="1200" dirty="0"/>
          </a:p>
          <a:p>
            <a:pPr fontAlgn="base"/>
            <a:r>
              <a:rPr lang="en-US" sz="1200" dirty="0" smtClean="0"/>
              <a:t>With </a:t>
            </a:r>
            <a:r>
              <a:rPr lang="en-US" sz="1200" dirty="0"/>
              <a:t>a durable subscription, if the subscriber [which has subscribed for message on a topic] is down for some time, once it comes up, it will receive all the messages sent for it(including the ones sent when it was down). </a:t>
            </a:r>
            <a:endParaRPr lang="en-US" sz="1200" dirty="0" smtClean="0"/>
          </a:p>
          <a:p>
            <a:pPr fontAlgn="base"/>
            <a:endParaRPr lang="en-US" sz="1200" dirty="0"/>
          </a:p>
          <a:p>
            <a:pPr fontAlgn="base"/>
            <a:r>
              <a:rPr lang="en-US" sz="1200" dirty="0" smtClean="0"/>
              <a:t>With </a:t>
            </a:r>
            <a:r>
              <a:rPr lang="en-US" sz="1200" dirty="0"/>
              <a:t>Non-durable subscription, a subscriber will receive only the messages when it was connected to topic (will loose all the ones sent when it was down). Note that this is not applicable for Queue’s as they can be considered always durable [only one consumer, and it will always receive the message destined for it in queue].</a:t>
            </a:r>
          </a:p>
        </p:txBody>
      </p:sp>
    </p:spTree>
    <p:extLst>
      <p:ext uri="{BB962C8B-B14F-4D97-AF65-F5344CB8AC3E}">
        <p14:creationId xmlns:p14="http://schemas.microsoft.com/office/powerpoint/2010/main" val="31453339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83293</TotalTime>
  <Words>344</Words>
  <Application>Microsoft Office PowerPoint</Application>
  <PresentationFormat>Custom</PresentationFormat>
  <Paragraphs>56</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9199</cp:revision>
  <dcterms:created xsi:type="dcterms:W3CDTF">2006-08-16T00:00:00Z</dcterms:created>
  <dcterms:modified xsi:type="dcterms:W3CDTF">2019-04-11T05:30:05Z</dcterms:modified>
</cp:coreProperties>
</file>