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62" r:id="rId3"/>
    <p:sldId id="257" r:id="rId4"/>
    <p:sldId id="259" r:id="rId5"/>
    <p:sldId id="265" r:id="rId6"/>
    <p:sldId id="263" r:id="rId7"/>
    <p:sldId id="264" r:id="rId8"/>
    <p:sldId id="258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/>
    <p:restoredTop sz="97536"/>
  </p:normalViewPr>
  <p:slideViewPr>
    <p:cSldViewPr snapToGrid="0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13621-6685-3C4C-9FDB-57C0DB140596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26AB-58F1-5A49-8642-DE6C37F7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26AB-58F1-5A49-8642-DE6C37F754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26AB-58F1-5A49-8642-DE6C37F754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26AB-58F1-5A49-8642-DE6C37F754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1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0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0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60D9-2005-364F-8417-002D90CDADC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5BF2-AA4A-6D48-A79F-E31BB8AD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heck-mark-button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50556944/109288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A425A2-3B7C-24DF-3843-2B0BB1661415}"/>
              </a:ext>
            </a:extLst>
          </p:cNvPr>
          <p:cNvSpPr/>
          <p:nvPr/>
        </p:nvSpPr>
        <p:spPr>
          <a:xfrm>
            <a:off x="1317309" y="2695575"/>
            <a:ext cx="1395095" cy="96139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>
                <a:solidFill>
                  <a:schemeClr val="tx1"/>
                </a:solidFill>
              </a:rPr>
              <a:t>Light Condition</a:t>
            </a:r>
          </a:p>
          <a:p>
            <a:pPr algn="ctr"/>
            <a:r>
              <a:rPr lang="en-US" sz="1801" b="1">
                <a:solidFill>
                  <a:schemeClr val="tx1"/>
                </a:solidFill>
              </a:rPr>
              <a:t>check</a:t>
            </a:r>
            <a:r>
              <a:rPr lang="en-US" sz="1801" b="1"/>
              <a:t>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21367B-8A55-113C-23ED-03450DA8567E}"/>
              </a:ext>
            </a:extLst>
          </p:cNvPr>
          <p:cNvSpPr/>
          <p:nvPr/>
        </p:nvSpPr>
        <p:spPr>
          <a:xfrm>
            <a:off x="3268029" y="2695575"/>
            <a:ext cx="1395095" cy="96139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0011FF"/>
                </a:solidFill>
              </a:rPr>
              <a:t>Edge Detection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6C1EA1-2CA8-FC1D-7994-CE3C32A9AE93}"/>
              </a:ext>
            </a:extLst>
          </p:cNvPr>
          <p:cNvSpPr/>
          <p:nvPr/>
        </p:nvSpPr>
        <p:spPr>
          <a:xfrm>
            <a:off x="7235510" y="2695575"/>
            <a:ext cx="1395095" cy="96139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>
                <a:solidFill>
                  <a:schemeClr val="tx1"/>
                </a:solidFill>
              </a:rPr>
              <a:t>Card Flip Check</a:t>
            </a:r>
            <a:r>
              <a:rPr lang="en-US" sz="180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697829-1F3E-340E-B502-ACFEF1767EB2}"/>
              </a:ext>
            </a:extLst>
          </p:cNvPr>
          <p:cNvSpPr/>
          <p:nvPr/>
        </p:nvSpPr>
        <p:spPr>
          <a:xfrm>
            <a:off x="5218114" y="2695575"/>
            <a:ext cx="1476375" cy="96139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1"/>
                </a:solidFill>
              </a:rPr>
              <a:t>Card Type</a:t>
            </a:r>
          </a:p>
          <a:p>
            <a:pPr algn="ctr"/>
            <a:r>
              <a:rPr lang="en-US" sz="1801" b="1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BAF3FB-57F9-8C7B-2170-2F8826B42331}"/>
              </a:ext>
            </a:extLst>
          </p:cNvPr>
          <p:cNvSpPr/>
          <p:nvPr/>
        </p:nvSpPr>
        <p:spPr>
          <a:xfrm>
            <a:off x="9156384" y="2695575"/>
            <a:ext cx="1687195" cy="96139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>
                <a:solidFill>
                  <a:schemeClr val="tx1"/>
                </a:solidFill>
              </a:rPr>
              <a:t>Card Quality Check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0BBBBE9-AACD-1C1A-41FA-AE8D01EB3204}"/>
              </a:ext>
            </a:extLst>
          </p:cNvPr>
          <p:cNvSpPr/>
          <p:nvPr/>
        </p:nvSpPr>
        <p:spPr>
          <a:xfrm>
            <a:off x="2843849" y="3070860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727CAFD-9156-AE60-93DD-31663F1F71F0}"/>
              </a:ext>
            </a:extLst>
          </p:cNvPr>
          <p:cNvSpPr/>
          <p:nvPr/>
        </p:nvSpPr>
        <p:spPr>
          <a:xfrm>
            <a:off x="4794569" y="3070860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0803F13-A1F1-3680-D5B4-7DD86C6C0A63}"/>
              </a:ext>
            </a:extLst>
          </p:cNvPr>
          <p:cNvSpPr/>
          <p:nvPr/>
        </p:nvSpPr>
        <p:spPr>
          <a:xfrm>
            <a:off x="6818949" y="3070860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A3C5EC6-F70E-751A-B9E2-71A3AA66E0BF}"/>
              </a:ext>
            </a:extLst>
          </p:cNvPr>
          <p:cNvSpPr/>
          <p:nvPr/>
        </p:nvSpPr>
        <p:spPr>
          <a:xfrm>
            <a:off x="8746809" y="3070860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15C3D37-4985-15F7-7F91-83A9B50C5EB3}"/>
              </a:ext>
            </a:extLst>
          </p:cNvPr>
          <p:cNvSpPr/>
          <p:nvPr/>
        </p:nvSpPr>
        <p:spPr>
          <a:xfrm>
            <a:off x="10948989" y="3070860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1C096EDB-51B0-D57A-84B4-B0DD85D4CD0D}"/>
              </a:ext>
            </a:extLst>
          </p:cNvPr>
          <p:cNvSpPr txBox="1"/>
          <p:nvPr/>
        </p:nvSpPr>
        <p:spPr>
          <a:xfrm>
            <a:off x="11241723" y="2853690"/>
            <a:ext cx="83185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Auto Scan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3DD90669-5FC9-DC96-2846-911C0C57C701}"/>
              </a:ext>
            </a:extLst>
          </p:cNvPr>
          <p:cNvSpPr txBox="1"/>
          <p:nvPr/>
        </p:nvSpPr>
        <p:spPr>
          <a:xfrm>
            <a:off x="118428" y="2991540"/>
            <a:ext cx="831850" cy="3694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1" b="1" dirty="0"/>
              <a:t>e-KTP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11FBA6C-B4BF-F8AC-C6B6-0E81F06BF475}"/>
              </a:ext>
            </a:extLst>
          </p:cNvPr>
          <p:cNvSpPr/>
          <p:nvPr/>
        </p:nvSpPr>
        <p:spPr>
          <a:xfrm>
            <a:off x="950279" y="3070860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B72618-0231-E266-D8A3-5D0AEF83FCC4}"/>
              </a:ext>
            </a:extLst>
          </p:cNvPr>
          <p:cNvSpPr/>
          <p:nvPr/>
        </p:nvSpPr>
        <p:spPr>
          <a:xfrm>
            <a:off x="2971998" y="2284816"/>
            <a:ext cx="1968620" cy="1782908"/>
          </a:xfrm>
          <a:prstGeom prst="roundRect">
            <a:avLst/>
          </a:prstGeom>
          <a:noFill/>
          <a:ln w="28575">
            <a:solidFill>
              <a:srgbClr val="0011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rgbClr val="00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1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FB74A3BB-065B-583B-D74E-80CDDC4C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38" y="692382"/>
            <a:ext cx="3810462" cy="239261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F4F4DB4-D5CE-383F-39AD-624EF75C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10" y="692382"/>
            <a:ext cx="3810462" cy="2392615"/>
          </a:xfrm>
          <a:prstGeom prst="rect">
            <a:avLst/>
          </a:prstGeom>
        </p:spPr>
      </p:pic>
      <p:pic>
        <p:nvPicPr>
          <p:cNvPr id="10" name="Picture 9" descr="A close-up of a newspaper&#10;&#10;Description automatically generated with medium confidence">
            <a:extLst>
              <a:ext uri="{FF2B5EF4-FFF2-40B4-BE49-F238E27FC236}">
                <a16:creationId xmlns:a16="http://schemas.microsoft.com/office/drawing/2014/main" id="{6BD4AD4E-D4E8-182B-E822-8E8436EE5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38" y="3309176"/>
            <a:ext cx="3810462" cy="2392615"/>
          </a:xfrm>
          <a:prstGeom prst="rect">
            <a:avLst/>
          </a:prstGeom>
        </p:spPr>
      </p:pic>
      <p:pic>
        <p:nvPicPr>
          <p:cNvPr id="12" name="Picture 11" descr="A person's face on a paper&#10;&#10;Description automatically generated with low confidence">
            <a:extLst>
              <a:ext uri="{FF2B5EF4-FFF2-40B4-BE49-F238E27FC236}">
                <a16:creationId xmlns:a16="http://schemas.microsoft.com/office/drawing/2014/main" id="{FF63EBD9-EAA9-6BBE-9F10-1B271AC28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162" y="3321409"/>
            <a:ext cx="3810462" cy="23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A425A2-3B7C-24DF-3843-2B0BB1661415}"/>
              </a:ext>
            </a:extLst>
          </p:cNvPr>
          <p:cNvSpPr/>
          <p:nvPr/>
        </p:nvSpPr>
        <p:spPr>
          <a:xfrm>
            <a:off x="1584256" y="2723973"/>
            <a:ext cx="1395095" cy="96139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Image Preprocessing</a:t>
            </a:r>
            <a:endParaRPr lang="en-US" sz="1400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21367B-8A55-113C-23ED-03450DA8567E}"/>
              </a:ext>
            </a:extLst>
          </p:cNvPr>
          <p:cNvSpPr/>
          <p:nvPr/>
        </p:nvSpPr>
        <p:spPr>
          <a:xfrm>
            <a:off x="3534976" y="2723973"/>
            <a:ext cx="1395095" cy="96139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Line/Edge Detection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6C1EA1-2CA8-FC1D-7994-CE3C32A9AE93}"/>
              </a:ext>
            </a:extLst>
          </p:cNvPr>
          <p:cNvSpPr/>
          <p:nvPr/>
        </p:nvSpPr>
        <p:spPr>
          <a:xfrm>
            <a:off x="7502457" y="2723973"/>
            <a:ext cx="1395095" cy="96139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Contour &amp; Contrast Ranking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697829-1F3E-340E-B502-ACFEF1767EB2}"/>
              </a:ext>
            </a:extLst>
          </p:cNvPr>
          <p:cNvSpPr/>
          <p:nvPr/>
        </p:nvSpPr>
        <p:spPr>
          <a:xfrm>
            <a:off x="5485061" y="2723973"/>
            <a:ext cx="1476375" cy="96139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Missing Edge Reconstruction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BAF3FB-57F9-8C7B-2170-2F8826B42331}"/>
              </a:ext>
            </a:extLst>
          </p:cNvPr>
          <p:cNvSpPr/>
          <p:nvPr/>
        </p:nvSpPr>
        <p:spPr>
          <a:xfrm>
            <a:off x="9423331" y="2723973"/>
            <a:ext cx="1395095" cy="96139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Quadrilateral Filtering &amp; Reordering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0BBBBE9-AACD-1C1A-41FA-AE8D01EB3204}"/>
              </a:ext>
            </a:extLst>
          </p:cNvPr>
          <p:cNvSpPr/>
          <p:nvPr/>
        </p:nvSpPr>
        <p:spPr>
          <a:xfrm>
            <a:off x="3110796" y="3099258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727CAFD-9156-AE60-93DD-31663F1F71F0}"/>
              </a:ext>
            </a:extLst>
          </p:cNvPr>
          <p:cNvSpPr/>
          <p:nvPr/>
        </p:nvSpPr>
        <p:spPr>
          <a:xfrm>
            <a:off x="5061516" y="3099258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0803F13-A1F1-3680-D5B4-7DD86C6C0A63}"/>
              </a:ext>
            </a:extLst>
          </p:cNvPr>
          <p:cNvSpPr/>
          <p:nvPr/>
        </p:nvSpPr>
        <p:spPr>
          <a:xfrm>
            <a:off x="7085896" y="3099258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A3C5EC6-F70E-751A-B9E2-71A3AA66E0BF}"/>
              </a:ext>
            </a:extLst>
          </p:cNvPr>
          <p:cNvSpPr/>
          <p:nvPr/>
        </p:nvSpPr>
        <p:spPr>
          <a:xfrm>
            <a:off x="9013756" y="3099258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15C3D37-4985-15F7-7F91-83A9B50C5EB3}"/>
              </a:ext>
            </a:extLst>
          </p:cNvPr>
          <p:cNvSpPr/>
          <p:nvPr/>
        </p:nvSpPr>
        <p:spPr>
          <a:xfrm>
            <a:off x="10935266" y="3058541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1C096EDB-51B0-D57A-84B4-B0DD85D4CD0D}"/>
              </a:ext>
            </a:extLst>
          </p:cNvPr>
          <p:cNvSpPr txBox="1"/>
          <p:nvPr/>
        </p:nvSpPr>
        <p:spPr>
          <a:xfrm>
            <a:off x="11228001" y="2902341"/>
            <a:ext cx="83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Auto Scan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3DD90669-5FC9-DC96-2846-911C0C57C701}"/>
              </a:ext>
            </a:extLst>
          </p:cNvPr>
          <p:cNvSpPr txBox="1"/>
          <p:nvPr/>
        </p:nvSpPr>
        <p:spPr>
          <a:xfrm>
            <a:off x="153347" y="2943058"/>
            <a:ext cx="10638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Documents / Cards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11FBA6C-B4BF-F8AC-C6B6-0E81F06BF475}"/>
              </a:ext>
            </a:extLst>
          </p:cNvPr>
          <p:cNvSpPr/>
          <p:nvPr/>
        </p:nvSpPr>
        <p:spPr>
          <a:xfrm>
            <a:off x="1217226" y="3099258"/>
            <a:ext cx="292735" cy="2108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B72618-0231-E266-D8A3-5D0AEF83FCC4}"/>
              </a:ext>
            </a:extLst>
          </p:cNvPr>
          <p:cNvSpPr/>
          <p:nvPr/>
        </p:nvSpPr>
        <p:spPr>
          <a:xfrm>
            <a:off x="5207883" y="2548685"/>
            <a:ext cx="5865129" cy="131196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rgbClr val="00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5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A1E5F-7124-8EEB-8465-14C4D28E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0" y="4274257"/>
            <a:ext cx="2909076" cy="217595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A6D3C80-5ECA-AD3D-B7A7-5D1937526B7D}"/>
              </a:ext>
            </a:extLst>
          </p:cNvPr>
          <p:cNvGrpSpPr/>
          <p:nvPr/>
        </p:nvGrpSpPr>
        <p:grpSpPr>
          <a:xfrm>
            <a:off x="35601" y="3175971"/>
            <a:ext cx="12156399" cy="961390"/>
            <a:chOff x="118428" y="2695575"/>
            <a:chExt cx="12156399" cy="961390"/>
          </a:xfrm>
        </p:grpSpPr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3B00DB7A-9BC6-128C-FD1F-309862EC7278}"/>
                </a:ext>
              </a:extLst>
            </p:cNvPr>
            <p:cNvSpPr txBox="1"/>
            <p:nvPr/>
          </p:nvSpPr>
          <p:spPr>
            <a:xfrm>
              <a:off x="118428" y="2806746"/>
              <a:ext cx="831850" cy="739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1" b="1" dirty="0"/>
                <a:t>Webcam/Video Frame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C115CE-C171-92D2-0EF5-B15118CD8B10}"/>
                </a:ext>
              </a:extLst>
            </p:cNvPr>
            <p:cNvSpPr/>
            <p:nvPr/>
          </p:nvSpPr>
          <p:spPr>
            <a:xfrm>
              <a:off x="1317308" y="2695575"/>
              <a:ext cx="1395095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Apply mask to guide user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AFF1CC6-257C-7524-3FC0-6842EB0EA4F2}"/>
                </a:ext>
              </a:extLst>
            </p:cNvPr>
            <p:cNvSpPr/>
            <p:nvPr/>
          </p:nvSpPr>
          <p:spPr>
            <a:xfrm>
              <a:off x="3268028" y="2695575"/>
              <a:ext cx="1395095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Image Processing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5E648D-EA7C-9B60-EB0D-B59E92566E67}"/>
                </a:ext>
              </a:extLst>
            </p:cNvPr>
            <p:cNvSpPr/>
            <p:nvPr/>
          </p:nvSpPr>
          <p:spPr>
            <a:xfrm>
              <a:off x="7235508" y="2695575"/>
              <a:ext cx="1395095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Find corners in 4 corner regions</a:t>
              </a:r>
              <a:endParaRPr lang="en-US" sz="1600" dirty="0">
                <a:solidFill>
                  <a:srgbClr val="0011FF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8B66F5-807E-FDF1-7A88-68DC413ABE54}"/>
                </a:ext>
              </a:extLst>
            </p:cNvPr>
            <p:cNvSpPr/>
            <p:nvPr/>
          </p:nvSpPr>
          <p:spPr>
            <a:xfrm>
              <a:off x="5218113" y="2695575"/>
              <a:ext cx="1476375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Find lines in 4 side regions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002A3D3-BB62-D4FD-38E6-CAB108615794}"/>
                </a:ext>
              </a:extLst>
            </p:cNvPr>
            <p:cNvSpPr/>
            <p:nvPr/>
          </p:nvSpPr>
          <p:spPr>
            <a:xfrm>
              <a:off x="9155749" y="2695575"/>
              <a:ext cx="1804036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Found 3 corners for Y milliseconds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4934D78-81CA-31A3-A5AC-601AA68CC6FA}"/>
                </a:ext>
              </a:extLst>
            </p:cNvPr>
            <p:cNvSpPr/>
            <p:nvPr/>
          </p:nvSpPr>
          <p:spPr>
            <a:xfrm>
              <a:off x="2843848" y="3070860"/>
              <a:ext cx="292735" cy="210820"/>
            </a:xfrm>
            <a:prstGeom prst="rightArrow">
              <a:avLst/>
            </a:prstGeom>
            <a:solidFill>
              <a:srgbClr val="00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38C48330-B611-5CF8-7886-716342111B20}"/>
                </a:ext>
              </a:extLst>
            </p:cNvPr>
            <p:cNvSpPr/>
            <p:nvPr/>
          </p:nvSpPr>
          <p:spPr>
            <a:xfrm>
              <a:off x="4794568" y="3070860"/>
              <a:ext cx="292735" cy="210820"/>
            </a:xfrm>
            <a:prstGeom prst="rightArrow">
              <a:avLst/>
            </a:prstGeom>
            <a:solidFill>
              <a:srgbClr val="00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64382242-FCFD-FD75-7DC4-F74E9442D94C}"/>
                </a:ext>
              </a:extLst>
            </p:cNvPr>
            <p:cNvSpPr/>
            <p:nvPr/>
          </p:nvSpPr>
          <p:spPr>
            <a:xfrm>
              <a:off x="6818948" y="3070860"/>
              <a:ext cx="292735" cy="210820"/>
            </a:xfrm>
            <a:prstGeom prst="rightArrow">
              <a:avLst/>
            </a:prstGeom>
            <a:solidFill>
              <a:srgbClr val="00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FDB29D1-9D13-59CE-D282-42C6E0986654}"/>
                </a:ext>
              </a:extLst>
            </p:cNvPr>
            <p:cNvSpPr/>
            <p:nvPr/>
          </p:nvSpPr>
          <p:spPr>
            <a:xfrm>
              <a:off x="8746808" y="3070860"/>
              <a:ext cx="292735" cy="210820"/>
            </a:xfrm>
            <a:prstGeom prst="rightArrow">
              <a:avLst/>
            </a:prstGeom>
            <a:solidFill>
              <a:srgbClr val="00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7999E19-2A9B-3BB8-B671-A9318344393D}"/>
                </a:ext>
              </a:extLst>
            </p:cNvPr>
            <p:cNvSpPr/>
            <p:nvPr/>
          </p:nvSpPr>
          <p:spPr>
            <a:xfrm>
              <a:off x="11075991" y="3070860"/>
              <a:ext cx="292735" cy="210820"/>
            </a:xfrm>
            <a:prstGeom prst="rightArrow">
              <a:avLst/>
            </a:prstGeom>
            <a:solidFill>
              <a:srgbClr val="00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1578AD1A-E821-E85A-36AA-0ACC928B096D}"/>
                </a:ext>
              </a:extLst>
            </p:cNvPr>
            <p:cNvSpPr txBox="1"/>
            <p:nvPr/>
          </p:nvSpPr>
          <p:spPr>
            <a:xfrm>
              <a:off x="11360151" y="2853690"/>
              <a:ext cx="914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Auto Capture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4C4016AD-C329-B91C-5852-6A3FF76ABC65}"/>
                </a:ext>
              </a:extLst>
            </p:cNvPr>
            <p:cNvSpPr/>
            <p:nvPr/>
          </p:nvSpPr>
          <p:spPr>
            <a:xfrm>
              <a:off x="950278" y="3070860"/>
              <a:ext cx="292735" cy="210820"/>
            </a:xfrm>
            <a:prstGeom prst="rightArrow">
              <a:avLst/>
            </a:prstGeom>
            <a:solidFill>
              <a:srgbClr val="00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7404A02-4124-420E-E374-36763756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43" y="886140"/>
            <a:ext cx="2525077" cy="16220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585B3C6-608E-D642-0A9F-E8B20B8A8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402" y="4354528"/>
            <a:ext cx="2909076" cy="18722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4EDE41-ED58-5BFD-37BD-65699D8365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211"/>
          <a:stretch/>
        </p:blipFill>
        <p:spPr>
          <a:xfrm>
            <a:off x="1897635" y="207159"/>
            <a:ext cx="2068254" cy="259788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49ECABB-B13F-2946-4112-D9B1DB15B815}"/>
              </a:ext>
            </a:extLst>
          </p:cNvPr>
          <p:cNvSpPr txBox="1"/>
          <p:nvPr/>
        </p:nvSpPr>
        <p:spPr>
          <a:xfrm>
            <a:off x="688482" y="661588"/>
            <a:ext cx="1181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1. Grayscale</a:t>
            </a:r>
          </a:p>
          <a:p>
            <a:pPr algn="ctr"/>
            <a:r>
              <a:rPr lang="en-US" sz="1600" dirty="0"/>
              <a:t>&amp; Blur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D9D9A8-C79C-845A-9E82-7DEDC09A304E}"/>
              </a:ext>
            </a:extLst>
          </p:cNvPr>
          <p:cNvSpPr txBox="1"/>
          <p:nvPr/>
        </p:nvSpPr>
        <p:spPr>
          <a:xfrm>
            <a:off x="762525" y="1923376"/>
            <a:ext cx="943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2. Canny </a:t>
            </a:r>
          </a:p>
          <a:p>
            <a:pPr algn="ctr"/>
            <a:r>
              <a:rPr lang="en-US" sz="1600" dirty="0"/>
              <a:t>Detector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329C3A-9CAE-8259-C0E2-B5829F31D1F1}"/>
              </a:ext>
            </a:extLst>
          </p:cNvPr>
          <p:cNvSpPr txBox="1"/>
          <p:nvPr/>
        </p:nvSpPr>
        <p:spPr>
          <a:xfrm>
            <a:off x="4618318" y="524124"/>
            <a:ext cx="1033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 Dilation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30D182C-1136-7706-D19A-ABF95C2D13D5}"/>
              </a:ext>
            </a:extLst>
          </p:cNvPr>
          <p:cNvSpPr/>
          <p:nvPr/>
        </p:nvSpPr>
        <p:spPr>
          <a:xfrm>
            <a:off x="658895" y="49438"/>
            <a:ext cx="6077226" cy="288002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rgbClr val="0011FF"/>
              </a:solidFill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E205BAF-1B00-C5AE-C380-6D2D7122A250}"/>
              </a:ext>
            </a:extLst>
          </p:cNvPr>
          <p:cNvSpPr/>
          <p:nvPr/>
        </p:nvSpPr>
        <p:spPr>
          <a:xfrm rot="16200000">
            <a:off x="3812801" y="3018688"/>
            <a:ext cx="139897" cy="680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rgbClr val="0011FF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66548DA-5CEF-36EB-1ADA-116A4FD565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9522" b="83606"/>
          <a:stretch/>
        </p:blipFill>
        <p:spPr>
          <a:xfrm>
            <a:off x="7166146" y="2055540"/>
            <a:ext cx="304800" cy="30692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DD062F4-04D0-6CBF-1D6E-DEA0EDCA4A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607" r="89550"/>
          <a:stretch/>
        </p:blipFill>
        <p:spPr>
          <a:xfrm>
            <a:off x="7166146" y="2622534"/>
            <a:ext cx="303993" cy="30692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7319DEA-E1CD-FEDC-7766-927E3C2A97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522" b="83607"/>
          <a:stretch/>
        </p:blipFill>
        <p:spPr>
          <a:xfrm>
            <a:off x="8215602" y="2052040"/>
            <a:ext cx="304800" cy="3069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DA22301-C58D-81BA-62D8-6A8E7144C7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522" t="83607"/>
          <a:stretch/>
        </p:blipFill>
        <p:spPr>
          <a:xfrm>
            <a:off x="8215602" y="2622534"/>
            <a:ext cx="304800" cy="30692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3B8002B-CC64-804C-B015-2B31AC12F262}"/>
              </a:ext>
            </a:extLst>
          </p:cNvPr>
          <p:cNvSpPr txBox="1"/>
          <p:nvPr/>
        </p:nvSpPr>
        <p:spPr>
          <a:xfrm>
            <a:off x="4911863" y="6226805"/>
            <a:ext cx="1923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4. Probabilistic</a:t>
            </a:r>
          </a:p>
          <a:p>
            <a:pPr algn="ctr"/>
            <a:r>
              <a:rPr lang="en-US" sz="1600" dirty="0" err="1"/>
              <a:t>Houghline</a:t>
            </a:r>
            <a:r>
              <a:rPr lang="en-US" sz="1600" dirty="0"/>
              <a:t> Transform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D8CFD0-74C6-78E8-0243-99FF0680D7FF}"/>
              </a:ext>
            </a:extLst>
          </p:cNvPr>
          <p:cNvSpPr txBox="1"/>
          <p:nvPr/>
        </p:nvSpPr>
        <p:spPr>
          <a:xfrm>
            <a:off x="7028857" y="1358681"/>
            <a:ext cx="1619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5. Shi-</a:t>
            </a:r>
            <a:r>
              <a:rPr lang="en-US" sz="1600" dirty="0" err="1"/>
              <a:t>Tomasi</a:t>
            </a:r>
            <a:endParaRPr lang="en-US" sz="1600" dirty="0"/>
          </a:p>
          <a:p>
            <a:pPr algn="ctr"/>
            <a:r>
              <a:rPr lang="en-US" sz="1600" dirty="0"/>
              <a:t>Corner Detection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B7722F-FA42-A853-F505-B7A18CCDCCB1}"/>
              </a:ext>
            </a:extLst>
          </p:cNvPr>
          <p:cNvGrpSpPr/>
          <p:nvPr/>
        </p:nvGrpSpPr>
        <p:grpSpPr>
          <a:xfrm>
            <a:off x="4498946" y="4279694"/>
            <a:ext cx="2909076" cy="1906383"/>
            <a:chOff x="1933303" y="701090"/>
            <a:chExt cx="8325394" cy="5455819"/>
          </a:xfrm>
        </p:grpSpPr>
        <p:pic>
          <p:nvPicPr>
            <p:cNvPr id="2" name="Picture 1" descr="A picture containing text, newspaper, receipt&#10;&#10;Description automatically generated">
              <a:extLst>
                <a:ext uri="{FF2B5EF4-FFF2-40B4-BE49-F238E27FC236}">
                  <a16:creationId xmlns:a16="http://schemas.microsoft.com/office/drawing/2014/main" id="{048C2912-7879-DAE3-3B5E-C07A7F17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9800" y="988828"/>
              <a:ext cx="7772400" cy="488034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575D68-3A6C-0DFE-35EF-B642509154A9}"/>
                </a:ext>
              </a:extLst>
            </p:cNvPr>
            <p:cNvSpPr/>
            <p:nvPr/>
          </p:nvSpPr>
          <p:spPr>
            <a:xfrm>
              <a:off x="1933303" y="701090"/>
              <a:ext cx="8325394" cy="5754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6BB6E5-D7DA-A49A-AD9A-1AED618AC796}"/>
                </a:ext>
              </a:extLst>
            </p:cNvPr>
            <p:cNvSpPr/>
            <p:nvPr/>
          </p:nvSpPr>
          <p:spPr>
            <a:xfrm>
              <a:off x="1933303" y="5581434"/>
              <a:ext cx="8325394" cy="5754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7D2F6E-80DA-A993-DE7A-DCAAFB815D54}"/>
                </a:ext>
              </a:extLst>
            </p:cNvPr>
            <p:cNvSpPr/>
            <p:nvPr/>
          </p:nvSpPr>
          <p:spPr>
            <a:xfrm>
              <a:off x="1933303" y="701090"/>
              <a:ext cx="627017" cy="54558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749645-A873-8C88-6035-76340F9BB122}"/>
                </a:ext>
              </a:extLst>
            </p:cNvPr>
            <p:cNvSpPr/>
            <p:nvPr/>
          </p:nvSpPr>
          <p:spPr>
            <a:xfrm>
              <a:off x="9631680" y="701090"/>
              <a:ext cx="627017" cy="54558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42509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A6D3C80-5ECA-AD3D-B7A7-5D1937526B7D}"/>
              </a:ext>
            </a:extLst>
          </p:cNvPr>
          <p:cNvGrpSpPr/>
          <p:nvPr/>
        </p:nvGrpSpPr>
        <p:grpSpPr>
          <a:xfrm>
            <a:off x="0" y="3222385"/>
            <a:ext cx="12016268" cy="961388"/>
            <a:chOff x="-104429" y="2695575"/>
            <a:chExt cx="12016268" cy="961390"/>
          </a:xfrm>
        </p:grpSpPr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3B00DB7A-9BC6-128C-FD1F-309862EC7278}"/>
                </a:ext>
              </a:extLst>
            </p:cNvPr>
            <p:cNvSpPr txBox="1"/>
            <p:nvPr/>
          </p:nvSpPr>
          <p:spPr>
            <a:xfrm>
              <a:off x="-104429" y="2698958"/>
              <a:ext cx="1054706" cy="9546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1" b="1" dirty="0"/>
                <a:t>Android Camera Input in </a:t>
              </a:r>
              <a:r>
                <a:rPr lang="en-US" sz="1401" b="1" dirty="0" err="1"/>
                <a:t>byteArray</a:t>
              </a:r>
              <a:endParaRPr lang="en-US" sz="1401" b="1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C115CE-C171-92D2-0EF5-B15118CD8B10}"/>
                </a:ext>
              </a:extLst>
            </p:cNvPr>
            <p:cNvSpPr/>
            <p:nvPr/>
          </p:nvSpPr>
          <p:spPr>
            <a:xfrm>
              <a:off x="1317308" y="2695575"/>
              <a:ext cx="1395095" cy="96139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1" b="1" dirty="0">
                  <a:solidFill>
                    <a:sysClr val="windowText" lastClr="000000"/>
                  </a:solidFill>
                </a:rPr>
                <a:t>Java Bitmap Preprocessing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AFF1CC6-257C-7524-3FC0-6842EB0EA4F2}"/>
                </a:ext>
              </a:extLst>
            </p:cNvPr>
            <p:cNvSpPr/>
            <p:nvPr/>
          </p:nvSpPr>
          <p:spPr>
            <a:xfrm>
              <a:off x="3268028" y="2695575"/>
              <a:ext cx="1395095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Custom Canny Edge Detection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5E648D-EA7C-9B60-EB0D-B59E92566E67}"/>
                </a:ext>
              </a:extLst>
            </p:cNvPr>
            <p:cNvSpPr/>
            <p:nvPr/>
          </p:nvSpPr>
          <p:spPr>
            <a:xfrm>
              <a:off x="7235508" y="2695575"/>
              <a:ext cx="1395095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Find corners in 4 corner regions</a:t>
              </a:r>
              <a:endParaRPr lang="en-US" sz="1600" dirty="0">
                <a:solidFill>
                  <a:srgbClr val="0011FF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8B66F5-807E-FDF1-7A88-68DC413ABE54}"/>
                </a:ext>
              </a:extLst>
            </p:cNvPr>
            <p:cNvSpPr/>
            <p:nvPr/>
          </p:nvSpPr>
          <p:spPr>
            <a:xfrm>
              <a:off x="5218113" y="2695575"/>
              <a:ext cx="1476375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Custom Hough Line Transform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002A3D3-BB62-D4FD-38E6-CAB108615794}"/>
                </a:ext>
              </a:extLst>
            </p:cNvPr>
            <p:cNvSpPr/>
            <p:nvPr/>
          </p:nvSpPr>
          <p:spPr>
            <a:xfrm>
              <a:off x="9155749" y="2695575"/>
              <a:ext cx="1395095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Found 3 or 4 corners </a:t>
              </a:r>
              <a:r>
                <a:rPr lang="en-SG" sz="1200" dirty="0">
                  <a:solidFill>
                    <a:schemeClr val="bg1">
                      <a:lumMod val="85000"/>
                    </a:schemeClr>
                  </a:solidFill>
                  <a:latin typeface="Apple Color Emoji" pitchFamily="2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✅</a:t>
              </a:r>
              <a:endParaRPr lang="en-SG" sz="16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4934D78-81CA-31A3-A5AC-601AA68CC6FA}"/>
                </a:ext>
              </a:extLst>
            </p:cNvPr>
            <p:cNvSpPr/>
            <p:nvPr/>
          </p:nvSpPr>
          <p:spPr>
            <a:xfrm>
              <a:off x="2843848" y="3070860"/>
              <a:ext cx="292735" cy="21082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38C48330-B611-5CF8-7886-716342111B20}"/>
                </a:ext>
              </a:extLst>
            </p:cNvPr>
            <p:cNvSpPr/>
            <p:nvPr/>
          </p:nvSpPr>
          <p:spPr>
            <a:xfrm>
              <a:off x="4794568" y="3070860"/>
              <a:ext cx="292735" cy="210820"/>
            </a:xfrm>
            <a:prstGeom prst="rightArrow">
              <a:avLst/>
            </a:prstGeom>
            <a:solidFill>
              <a:srgbClr val="00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64382242-FCFD-FD75-7DC4-F74E9442D94C}"/>
                </a:ext>
              </a:extLst>
            </p:cNvPr>
            <p:cNvSpPr/>
            <p:nvPr/>
          </p:nvSpPr>
          <p:spPr>
            <a:xfrm>
              <a:off x="6818948" y="3070860"/>
              <a:ext cx="292735" cy="210820"/>
            </a:xfrm>
            <a:prstGeom prst="rightArrow">
              <a:avLst/>
            </a:prstGeom>
            <a:solidFill>
              <a:srgbClr val="00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FDB29D1-9D13-59CE-D282-42C6E0986654}"/>
                </a:ext>
              </a:extLst>
            </p:cNvPr>
            <p:cNvSpPr/>
            <p:nvPr/>
          </p:nvSpPr>
          <p:spPr>
            <a:xfrm>
              <a:off x="8746808" y="3070860"/>
              <a:ext cx="292735" cy="210820"/>
            </a:xfrm>
            <a:prstGeom prst="rightArrow">
              <a:avLst/>
            </a:prstGeom>
            <a:solidFill>
              <a:srgbClr val="00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7999E19-2A9B-3BB8-B671-A9318344393D}"/>
                </a:ext>
              </a:extLst>
            </p:cNvPr>
            <p:cNvSpPr/>
            <p:nvPr/>
          </p:nvSpPr>
          <p:spPr>
            <a:xfrm>
              <a:off x="10665878" y="3070860"/>
              <a:ext cx="292735" cy="21082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1578AD1A-E821-E85A-36AA-0ACC928B096D}"/>
                </a:ext>
              </a:extLst>
            </p:cNvPr>
            <p:cNvSpPr txBox="1"/>
            <p:nvPr/>
          </p:nvSpPr>
          <p:spPr>
            <a:xfrm>
              <a:off x="10958613" y="2796164"/>
              <a:ext cx="953226" cy="523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1" b="1" dirty="0"/>
                <a:t>Card Type Detection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4C4016AD-C329-B91C-5852-6A3FF76ABC65}"/>
                </a:ext>
              </a:extLst>
            </p:cNvPr>
            <p:cNvSpPr/>
            <p:nvPr/>
          </p:nvSpPr>
          <p:spPr>
            <a:xfrm>
              <a:off x="950278" y="3070860"/>
              <a:ext cx="292735" cy="21082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7404A02-4124-420E-E374-36763756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999" y="932561"/>
            <a:ext cx="2525077" cy="16220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4EDE41-ED58-5BFD-37BD-65699D8365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11"/>
          <a:stretch/>
        </p:blipFill>
        <p:spPr>
          <a:xfrm>
            <a:off x="2084892" y="253580"/>
            <a:ext cx="2068254" cy="259788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49ECABB-B13F-2946-4112-D9B1DB15B815}"/>
              </a:ext>
            </a:extLst>
          </p:cNvPr>
          <p:cNvSpPr txBox="1"/>
          <p:nvPr/>
        </p:nvSpPr>
        <p:spPr>
          <a:xfrm>
            <a:off x="846151" y="708008"/>
            <a:ext cx="123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 </a:t>
            </a:r>
            <a:r>
              <a:rPr lang="en-US" sz="1200" strike="sngStrike" dirty="0"/>
              <a:t>Grayscale</a:t>
            </a:r>
            <a:r>
              <a:rPr lang="en-US" sz="1200" dirty="0"/>
              <a:t> (done by preprocessing) and Blur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D9D9A8-C79C-845A-9E82-7DEDC09A304E}"/>
              </a:ext>
            </a:extLst>
          </p:cNvPr>
          <p:cNvSpPr txBox="1"/>
          <p:nvPr/>
        </p:nvSpPr>
        <p:spPr>
          <a:xfrm>
            <a:off x="846151" y="1969797"/>
            <a:ext cx="1236889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dirty="0"/>
              <a:t>2. Canny Detector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329C3A-9CAE-8259-C0E2-B5829F31D1F1}"/>
              </a:ext>
            </a:extLst>
          </p:cNvPr>
          <p:cNvSpPr txBox="1"/>
          <p:nvPr/>
        </p:nvSpPr>
        <p:spPr>
          <a:xfrm>
            <a:off x="4153148" y="419949"/>
            <a:ext cx="2645771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strike="sngStrike" dirty="0"/>
              <a:t>3. Dilation</a:t>
            </a:r>
            <a:r>
              <a:rPr lang="en-US" sz="1401" dirty="0"/>
              <a:t> (I believe custom algo does not implement dilation)</a:t>
            </a:r>
            <a:endParaRPr lang="en-US" sz="1401" strike="sngStrike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30D182C-1136-7706-D19A-ABF95C2D13D5}"/>
              </a:ext>
            </a:extLst>
          </p:cNvPr>
          <p:cNvSpPr/>
          <p:nvPr/>
        </p:nvSpPr>
        <p:spPr>
          <a:xfrm>
            <a:off x="846151" y="95859"/>
            <a:ext cx="6077226" cy="288002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rgbClr val="0011FF"/>
              </a:solidFill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E205BAF-1B00-C5AE-C380-6D2D7122A250}"/>
              </a:ext>
            </a:extLst>
          </p:cNvPr>
          <p:cNvSpPr/>
          <p:nvPr/>
        </p:nvSpPr>
        <p:spPr>
          <a:xfrm rot="16200000">
            <a:off x="4000056" y="3065109"/>
            <a:ext cx="139897" cy="680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rgbClr val="0011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B8002B-CC64-804C-B015-2B31AC12F262}"/>
              </a:ext>
            </a:extLst>
          </p:cNvPr>
          <p:cNvSpPr txBox="1"/>
          <p:nvPr/>
        </p:nvSpPr>
        <p:spPr>
          <a:xfrm>
            <a:off x="4616012" y="6273225"/>
            <a:ext cx="2889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4. Find lines in the 4 side regions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D8CFD0-74C6-78E8-0243-99FF0680D7FF}"/>
              </a:ext>
            </a:extLst>
          </p:cNvPr>
          <p:cNvSpPr txBox="1"/>
          <p:nvPr/>
        </p:nvSpPr>
        <p:spPr>
          <a:xfrm>
            <a:off x="6992592" y="744183"/>
            <a:ext cx="2089785" cy="117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dirty="0"/>
              <a:t>5. </a:t>
            </a:r>
            <a:r>
              <a:rPr lang="en-US" sz="1401" strike="sngStrike" dirty="0"/>
              <a:t>Shi-</a:t>
            </a:r>
            <a:r>
              <a:rPr lang="en-US" sz="1401" strike="sngStrike" dirty="0" err="1"/>
              <a:t>Tomasi</a:t>
            </a:r>
            <a:endParaRPr lang="en-US" sz="1401" strike="sngStrike" dirty="0"/>
          </a:p>
          <a:p>
            <a:pPr algn="ctr"/>
            <a:r>
              <a:rPr lang="en-US" sz="1401" strike="sngStrike" dirty="0"/>
              <a:t>Corner Detection</a:t>
            </a:r>
          </a:p>
          <a:p>
            <a:pPr algn="ctr"/>
            <a:r>
              <a:rPr lang="en-US" sz="1401" dirty="0"/>
              <a:t>Simple corner detection by checking if line found in the 4 corner regions</a:t>
            </a:r>
            <a:endParaRPr lang="en-US" sz="1401" strike="sngStrik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B7722F-FA42-A853-F505-B7A18CCDCCB1}"/>
              </a:ext>
            </a:extLst>
          </p:cNvPr>
          <p:cNvGrpSpPr/>
          <p:nvPr/>
        </p:nvGrpSpPr>
        <p:grpSpPr>
          <a:xfrm>
            <a:off x="4686202" y="4326115"/>
            <a:ext cx="2909076" cy="1906383"/>
            <a:chOff x="1933303" y="701090"/>
            <a:chExt cx="8325394" cy="5455819"/>
          </a:xfrm>
        </p:grpSpPr>
        <p:pic>
          <p:nvPicPr>
            <p:cNvPr id="2" name="Picture 1" descr="A picture containing text, newspaper, receipt&#10;&#10;Description automatically generated">
              <a:extLst>
                <a:ext uri="{FF2B5EF4-FFF2-40B4-BE49-F238E27FC236}">
                  <a16:creationId xmlns:a16="http://schemas.microsoft.com/office/drawing/2014/main" id="{048C2912-7879-DAE3-3B5E-C07A7F17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09800" y="988828"/>
              <a:ext cx="7772400" cy="488034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575D68-3A6C-0DFE-35EF-B642509154A9}"/>
                </a:ext>
              </a:extLst>
            </p:cNvPr>
            <p:cNvSpPr/>
            <p:nvPr/>
          </p:nvSpPr>
          <p:spPr>
            <a:xfrm>
              <a:off x="1933303" y="701090"/>
              <a:ext cx="8325394" cy="5754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6BB6E5-D7DA-A49A-AD9A-1AED618AC796}"/>
                </a:ext>
              </a:extLst>
            </p:cNvPr>
            <p:cNvSpPr/>
            <p:nvPr/>
          </p:nvSpPr>
          <p:spPr>
            <a:xfrm>
              <a:off x="1933303" y="5581434"/>
              <a:ext cx="8325394" cy="5754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7D2F6E-80DA-A993-DE7A-DCAAFB815D54}"/>
                </a:ext>
              </a:extLst>
            </p:cNvPr>
            <p:cNvSpPr/>
            <p:nvPr/>
          </p:nvSpPr>
          <p:spPr>
            <a:xfrm>
              <a:off x="1933303" y="701090"/>
              <a:ext cx="627017" cy="54558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749645-A873-8C88-6035-76340F9BB122}"/>
                </a:ext>
              </a:extLst>
            </p:cNvPr>
            <p:cNvSpPr/>
            <p:nvPr/>
          </p:nvSpPr>
          <p:spPr>
            <a:xfrm>
              <a:off x="9631680" y="701090"/>
              <a:ext cx="627017" cy="54558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23" name="Text Box 15">
            <a:extLst>
              <a:ext uri="{FF2B5EF4-FFF2-40B4-BE49-F238E27FC236}">
                <a16:creationId xmlns:a16="http://schemas.microsoft.com/office/drawing/2014/main" id="{868DAED0-3D3B-0667-4B2D-81E0DE9C5D96}"/>
              </a:ext>
            </a:extLst>
          </p:cNvPr>
          <p:cNvSpPr txBox="1"/>
          <p:nvPr/>
        </p:nvSpPr>
        <p:spPr>
          <a:xfrm>
            <a:off x="1121432" y="4367662"/>
            <a:ext cx="1971014" cy="18169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8" indent="-342908">
              <a:buFont typeface="+mj-lt"/>
              <a:buAutoNum type="arabicPeriod"/>
            </a:pPr>
            <a:r>
              <a:rPr lang="en-US" sz="1401" dirty="0"/>
              <a:t>C++ </a:t>
            </a:r>
            <a:r>
              <a:rPr lang="en-US" sz="1401" dirty="0" err="1"/>
              <a:t>byteArray</a:t>
            </a:r>
            <a:endParaRPr lang="en-US" sz="1401" dirty="0"/>
          </a:p>
          <a:p>
            <a:pPr marL="342908" indent="-342908">
              <a:buFont typeface="+mj-lt"/>
              <a:buAutoNum type="arabicPeriod"/>
            </a:pPr>
            <a:r>
              <a:rPr lang="en-US" sz="1401" dirty="0"/>
              <a:t>-&gt; Java Bitmap</a:t>
            </a:r>
          </a:p>
          <a:p>
            <a:pPr marL="342908" indent="-342908">
              <a:buFont typeface="+mj-lt"/>
              <a:buAutoNum type="arabicPeriod"/>
            </a:pPr>
            <a:r>
              <a:rPr lang="en-US" sz="1401" dirty="0"/>
              <a:t>Crop/Resize</a:t>
            </a:r>
          </a:p>
          <a:p>
            <a:pPr marL="342908" indent="-342908">
              <a:buFont typeface="+mj-lt"/>
              <a:buAutoNum type="arabicPeriod"/>
            </a:pPr>
            <a:r>
              <a:rPr lang="en-US" sz="1401" dirty="0"/>
              <a:t>Grayscale</a:t>
            </a:r>
          </a:p>
          <a:p>
            <a:pPr marL="342908" indent="-342908">
              <a:buFont typeface="+mj-lt"/>
              <a:buAutoNum type="arabicPeriod"/>
            </a:pPr>
            <a:r>
              <a:rPr lang="en-US" sz="1401" dirty="0"/>
              <a:t>-&gt; C++ </a:t>
            </a:r>
            <a:r>
              <a:rPr lang="en-US" sz="1401" dirty="0" err="1"/>
              <a:t>byteArray</a:t>
            </a:r>
            <a:endParaRPr lang="en-US" sz="1401" dirty="0"/>
          </a:p>
          <a:p>
            <a:pPr marL="342908" indent="-342908">
              <a:buFont typeface="+mj-lt"/>
              <a:buAutoNum type="arabicPeriod"/>
            </a:pPr>
            <a:r>
              <a:rPr lang="en-US" sz="1401" dirty="0"/>
              <a:t>Sent into edge detection model as `unsigned char *`</a:t>
            </a:r>
          </a:p>
        </p:txBody>
      </p:sp>
      <p:pic>
        <p:nvPicPr>
          <p:cNvPr id="26" name="Picture 25" descr="Text&#10;&#10;Description automatically generated with low confidence">
            <a:extLst>
              <a:ext uri="{FF2B5EF4-FFF2-40B4-BE49-F238E27FC236}">
                <a16:creationId xmlns:a16="http://schemas.microsoft.com/office/drawing/2014/main" id="{C1D98841-979F-456F-A023-2F4DC8880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2904" y="4339979"/>
            <a:ext cx="3049644" cy="1911110"/>
          </a:xfrm>
          <a:prstGeom prst="rect">
            <a:avLst/>
          </a:prstGeom>
        </p:spPr>
      </p:pic>
      <p:pic>
        <p:nvPicPr>
          <p:cNvPr id="28" name="Picture 27" descr="Text&#10;&#10;Description automatically generated with low confidence">
            <a:extLst>
              <a:ext uri="{FF2B5EF4-FFF2-40B4-BE49-F238E27FC236}">
                <a16:creationId xmlns:a16="http://schemas.microsoft.com/office/drawing/2014/main" id="{C2CF3D7B-6178-82E8-CFB2-1770D9AA04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8203" b="81104"/>
          <a:stretch/>
        </p:blipFill>
        <p:spPr>
          <a:xfrm>
            <a:off x="7339937" y="2005586"/>
            <a:ext cx="359759" cy="361125"/>
          </a:xfrm>
          <a:prstGeom prst="rect">
            <a:avLst/>
          </a:prstGeom>
        </p:spPr>
      </p:pic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BD16F8A8-A66A-09EE-D240-62970EA15A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8711" t="506" r="-508" b="80598"/>
          <a:stretch/>
        </p:blipFill>
        <p:spPr>
          <a:xfrm>
            <a:off x="8403127" y="2005586"/>
            <a:ext cx="359759" cy="361125"/>
          </a:xfrm>
          <a:prstGeom prst="rect">
            <a:avLst/>
          </a:prstGeom>
        </p:spPr>
      </p:pic>
      <p:pic>
        <p:nvPicPr>
          <p:cNvPr id="31" name="Picture 30" descr="Text&#10;&#10;Description automatically generated with low confidence">
            <a:extLst>
              <a:ext uri="{FF2B5EF4-FFF2-40B4-BE49-F238E27FC236}">
                <a16:creationId xmlns:a16="http://schemas.microsoft.com/office/drawing/2014/main" id="{A0847AF2-9EE9-D9EA-A80D-6302105421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0" t="80185" r="88063" b="919"/>
          <a:stretch/>
        </p:blipFill>
        <p:spPr>
          <a:xfrm>
            <a:off x="7339937" y="2610942"/>
            <a:ext cx="359759" cy="361125"/>
          </a:xfrm>
          <a:prstGeom prst="rect">
            <a:avLst/>
          </a:prstGeom>
        </p:spPr>
      </p:pic>
      <p:pic>
        <p:nvPicPr>
          <p:cNvPr id="32" name="Picture 31" descr="Text&#10;&#10;Description automatically generated with low confidence">
            <a:extLst>
              <a:ext uri="{FF2B5EF4-FFF2-40B4-BE49-F238E27FC236}">
                <a16:creationId xmlns:a16="http://schemas.microsoft.com/office/drawing/2014/main" id="{5C36D1D1-4A18-DECE-7226-CFC3557B06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939" t="80935" r="1264" b="169"/>
          <a:stretch/>
        </p:blipFill>
        <p:spPr>
          <a:xfrm>
            <a:off x="8403126" y="2610941"/>
            <a:ext cx="359759" cy="361125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748AB0-93BC-1DF4-4059-676BC62400C0}"/>
              </a:ext>
            </a:extLst>
          </p:cNvPr>
          <p:cNvCxnSpPr/>
          <p:nvPr/>
        </p:nvCxnSpPr>
        <p:spPr>
          <a:xfrm>
            <a:off x="4153146" y="943169"/>
            <a:ext cx="2526929" cy="1611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E2F179-E5B1-FFEE-88DE-6A453EA851C7}"/>
              </a:ext>
            </a:extLst>
          </p:cNvPr>
          <p:cNvCxnSpPr>
            <a:cxnSpLocks/>
          </p:cNvCxnSpPr>
          <p:nvPr/>
        </p:nvCxnSpPr>
        <p:spPr>
          <a:xfrm flipV="1">
            <a:off x="4151295" y="953779"/>
            <a:ext cx="2528782" cy="15793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A6D3C80-5ECA-AD3D-B7A7-5D1937526B7D}"/>
              </a:ext>
            </a:extLst>
          </p:cNvPr>
          <p:cNvGrpSpPr/>
          <p:nvPr/>
        </p:nvGrpSpPr>
        <p:grpSpPr>
          <a:xfrm>
            <a:off x="0" y="3222385"/>
            <a:ext cx="12016268" cy="961388"/>
            <a:chOff x="-104429" y="2695575"/>
            <a:chExt cx="12016268" cy="961390"/>
          </a:xfrm>
        </p:grpSpPr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3B00DB7A-9BC6-128C-FD1F-309862EC7278}"/>
                </a:ext>
              </a:extLst>
            </p:cNvPr>
            <p:cNvSpPr txBox="1"/>
            <p:nvPr/>
          </p:nvSpPr>
          <p:spPr>
            <a:xfrm>
              <a:off x="-104429" y="2698958"/>
              <a:ext cx="1054706" cy="9546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1" b="1" dirty="0"/>
                <a:t>Android Camera Input in </a:t>
              </a:r>
              <a:r>
                <a:rPr lang="en-US" sz="1401" b="1" dirty="0" err="1"/>
                <a:t>byteArray</a:t>
              </a:r>
              <a:endParaRPr lang="en-US" sz="1401" b="1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C115CE-C171-92D2-0EF5-B15118CD8B10}"/>
                </a:ext>
              </a:extLst>
            </p:cNvPr>
            <p:cNvSpPr/>
            <p:nvPr/>
          </p:nvSpPr>
          <p:spPr>
            <a:xfrm>
              <a:off x="1317308" y="2695575"/>
              <a:ext cx="1395095" cy="96139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1" b="1" dirty="0">
                  <a:solidFill>
                    <a:sysClr val="windowText" lastClr="000000"/>
                  </a:solidFill>
                </a:rPr>
                <a:t>Mobile FE Preprocessing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5E648D-EA7C-9B60-EB0D-B59E92566E67}"/>
                </a:ext>
              </a:extLst>
            </p:cNvPr>
            <p:cNvSpPr/>
            <p:nvPr/>
          </p:nvSpPr>
          <p:spPr>
            <a:xfrm>
              <a:off x="6930172" y="2695575"/>
              <a:ext cx="1700432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Find lines and corners in 4 regions</a:t>
              </a:r>
              <a:endParaRPr lang="en-US" sz="1600" dirty="0">
                <a:solidFill>
                  <a:srgbClr val="0011FF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8B66F5-807E-FDF1-7A88-68DC413ABE54}"/>
                </a:ext>
              </a:extLst>
            </p:cNvPr>
            <p:cNvSpPr/>
            <p:nvPr/>
          </p:nvSpPr>
          <p:spPr>
            <a:xfrm>
              <a:off x="3251617" y="2695575"/>
              <a:ext cx="3143151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Pure C++ Library</a:t>
              </a:r>
            </a:p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Grayscale </a:t>
              </a:r>
              <a:r>
                <a:rPr lang="en-US" sz="1600" b="1" dirty="0">
                  <a:solidFill>
                    <a:srgbClr val="0011FF"/>
                  </a:solidFill>
                  <a:sym typeface="Wingdings" pitchFamily="2" charset="2"/>
                </a:rPr>
                <a:t> Canny  </a:t>
              </a:r>
              <a:r>
                <a:rPr lang="en-US" sz="1600" b="1" dirty="0" err="1">
                  <a:solidFill>
                    <a:srgbClr val="0011FF"/>
                  </a:solidFill>
                  <a:sym typeface="Wingdings" pitchFamily="2" charset="2"/>
                </a:rPr>
                <a:t>Houghline</a:t>
              </a:r>
              <a:endParaRPr lang="en-US" sz="1600" b="1" dirty="0">
                <a:solidFill>
                  <a:srgbClr val="0011FF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002A3D3-BB62-D4FD-38E6-CAB108615794}"/>
                </a:ext>
              </a:extLst>
            </p:cNvPr>
            <p:cNvSpPr/>
            <p:nvPr/>
          </p:nvSpPr>
          <p:spPr>
            <a:xfrm>
              <a:off x="9155749" y="2695575"/>
              <a:ext cx="1395095" cy="961390"/>
            </a:xfrm>
            <a:prstGeom prst="roundRect">
              <a:avLst/>
            </a:prstGeom>
            <a:solidFill>
              <a:schemeClr val="bg2"/>
            </a:solidFill>
            <a:ln w="28575" cmpd="sng">
              <a:solidFill>
                <a:srgbClr val="0011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11FF"/>
                  </a:solidFill>
                </a:rPr>
                <a:t>Corner Moving Average</a:t>
              </a:r>
              <a:endParaRPr lang="en-SG" sz="16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4934D78-81CA-31A3-A5AC-601AA68CC6FA}"/>
                </a:ext>
              </a:extLst>
            </p:cNvPr>
            <p:cNvSpPr/>
            <p:nvPr/>
          </p:nvSpPr>
          <p:spPr>
            <a:xfrm>
              <a:off x="2843848" y="3070860"/>
              <a:ext cx="292735" cy="21082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64382242-FCFD-FD75-7DC4-F74E9442D94C}"/>
                </a:ext>
              </a:extLst>
            </p:cNvPr>
            <p:cNvSpPr/>
            <p:nvPr/>
          </p:nvSpPr>
          <p:spPr>
            <a:xfrm>
              <a:off x="6522402" y="3057903"/>
              <a:ext cx="292735" cy="210820"/>
            </a:xfrm>
            <a:prstGeom prst="rightArrow">
              <a:avLst/>
            </a:prstGeom>
            <a:solidFill>
              <a:srgbClr val="00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FDB29D1-9D13-59CE-D282-42C6E0986654}"/>
                </a:ext>
              </a:extLst>
            </p:cNvPr>
            <p:cNvSpPr/>
            <p:nvPr/>
          </p:nvSpPr>
          <p:spPr>
            <a:xfrm>
              <a:off x="8746808" y="3070860"/>
              <a:ext cx="292735" cy="210820"/>
            </a:xfrm>
            <a:prstGeom prst="rightArrow">
              <a:avLst/>
            </a:prstGeom>
            <a:solidFill>
              <a:srgbClr val="00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7999E19-2A9B-3BB8-B671-A9318344393D}"/>
                </a:ext>
              </a:extLst>
            </p:cNvPr>
            <p:cNvSpPr/>
            <p:nvPr/>
          </p:nvSpPr>
          <p:spPr>
            <a:xfrm>
              <a:off x="10665878" y="3070860"/>
              <a:ext cx="292735" cy="21082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1578AD1A-E821-E85A-36AA-0ACC928B096D}"/>
                </a:ext>
              </a:extLst>
            </p:cNvPr>
            <p:cNvSpPr txBox="1"/>
            <p:nvPr/>
          </p:nvSpPr>
          <p:spPr>
            <a:xfrm>
              <a:off x="10958613" y="2796164"/>
              <a:ext cx="953226" cy="523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1" b="1" dirty="0"/>
                <a:t>Card Type Detection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4C4016AD-C329-B91C-5852-6A3FF76ABC65}"/>
                </a:ext>
              </a:extLst>
            </p:cNvPr>
            <p:cNvSpPr/>
            <p:nvPr/>
          </p:nvSpPr>
          <p:spPr>
            <a:xfrm>
              <a:off x="950278" y="3070860"/>
              <a:ext cx="292735" cy="21082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0011FF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E94EDE41-ED58-5BFD-37BD-65699D836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11"/>
          <a:stretch/>
        </p:blipFill>
        <p:spPr>
          <a:xfrm>
            <a:off x="2084892" y="253580"/>
            <a:ext cx="2068254" cy="259788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49ECABB-B13F-2946-4112-D9B1DB15B815}"/>
              </a:ext>
            </a:extLst>
          </p:cNvPr>
          <p:cNvSpPr txBox="1"/>
          <p:nvPr/>
        </p:nvSpPr>
        <p:spPr>
          <a:xfrm>
            <a:off x="846151" y="708008"/>
            <a:ext cx="123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Gaussian Blur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D9D9A8-C79C-845A-9E82-7DEDC09A304E}"/>
              </a:ext>
            </a:extLst>
          </p:cNvPr>
          <p:cNvSpPr txBox="1"/>
          <p:nvPr/>
        </p:nvSpPr>
        <p:spPr>
          <a:xfrm>
            <a:off x="846151" y="1969797"/>
            <a:ext cx="1236889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dirty="0"/>
              <a:t>2. Canny Detector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329C3A-9CAE-8259-C0E2-B5829F31D1F1}"/>
              </a:ext>
            </a:extLst>
          </p:cNvPr>
          <p:cNvSpPr txBox="1"/>
          <p:nvPr/>
        </p:nvSpPr>
        <p:spPr>
          <a:xfrm>
            <a:off x="4153146" y="391770"/>
            <a:ext cx="2645771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dirty="0"/>
              <a:t>3. Probabilistic Hough Line Transform</a:t>
            </a:r>
            <a:endParaRPr lang="en-US" sz="1401" strike="sngStrike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30D182C-1136-7706-D19A-ABF95C2D13D5}"/>
              </a:ext>
            </a:extLst>
          </p:cNvPr>
          <p:cNvSpPr/>
          <p:nvPr/>
        </p:nvSpPr>
        <p:spPr>
          <a:xfrm>
            <a:off x="846151" y="95859"/>
            <a:ext cx="6077226" cy="288002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rgbClr val="0011FF"/>
              </a:solidFill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E205BAF-1B00-C5AE-C380-6D2D7122A250}"/>
              </a:ext>
            </a:extLst>
          </p:cNvPr>
          <p:cNvSpPr/>
          <p:nvPr/>
        </p:nvSpPr>
        <p:spPr>
          <a:xfrm rot="16200000">
            <a:off x="4000056" y="3065109"/>
            <a:ext cx="139897" cy="680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rgbClr val="0011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B8002B-CC64-804C-B015-2B31AC12F262}"/>
              </a:ext>
            </a:extLst>
          </p:cNvPr>
          <p:cNvSpPr txBox="1"/>
          <p:nvPr/>
        </p:nvSpPr>
        <p:spPr>
          <a:xfrm>
            <a:off x="4378256" y="6273225"/>
            <a:ext cx="336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4. Filter only lines in the 4 side regions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D8CFD0-74C6-78E8-0243-99FF0680D7FF}"/>
              </a:ext>
            </a:extLst>
          </p:cNvPr>
          <p:cNvSpPr txBox="1"/>
          <p:nvPr/>
        </p:nvSpPr>
        <p:spPr>
          <a:xfrm>
            <a:off x="6903690" y="1330211"/>
            <a:ext cx="2267587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dirty="0"/>
              <a:t>5. Filter line start/end points in the 4 corner regions</a:t>
            </a:r>
            <a:endParaRPr lang="en-US" sz="1401" strike="sngStrik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B7722F-FA42-A853-F505-B7A18CCDCCB1}"/>
              </a:ext>
            </a:extLst>
          </p:cNvPr>
          <p:cNvGrpSpPr/>
          <p:nvPr/>
        </p:nvGrpSpPr>
        <p:grpSpPr>
          <a:xfrm>
            <a:off x="4686202" y="4326115"/>
            <a:ext cx="2909076" cy="1906383"/>
            <a:chOff x="1933303" y="701090"/>
            <a:chExt cx="8325394" cy="5455819"/>
          </a:xfrm>
        </p:grpSpPr>
        <p:pic>
          <p:nvPicPr>
            <p:cNvPr id="2" name="Picture 1" descr="A picture containing text, newspaper, receipt&#10;&#10;Description automatically generated">
              <a:extLst>
                <a:ext uri="{FF2B5EF4-FFF2-40B4-BE49-F238E27FC236}">
                  <a16:creationId xmlns:a16="http://schemas.microsoft.com/office/drawing/2014/main" id="{048C2912-7879-DAE3-3B5E-C07A7F17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988828"/>
              <a:ext cx="7772400" cy="488034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575D68-3A6C-0DFE-35EF-B642509154A9}"/>
                </a:ext>
              </a:extLst>
            </p:cNvPr>
            <p:cNvSpPr/>
            <p:nvPr/>
          </p:nvSpPr>
          <p:spPr>
            <a:xfrm>
              <a:off x="1933303" y="701090"/>
              <a:ext cx="8325394" cy="5754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6BB6E5-D7DA-A49A-AD9A-1AED618AC796}"/>
                </a:ext>
              </a:extLst>
            </p:cNvPr>
            <p:cNvSpPr/>
            <p:nvPr/>
          </p:nvSpPr>
          <p:spPr>
            <a:xfrm>
              <a:off x="1933303" y="5581434"/>
              <a:ext cx="8325394" cy="5754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7D2F6E-80DA-A993-DE7A-DCAAFB815D54}"/>
                </a:ext>
              </a:extLst>
            </p:cNvPr>
            <p:cNvSpPr/>
            <p:nvPr/>
          </p:nvSpPr>
          <p:spPr>
            <a:xfrm>
              <a:off x="1933303" y="701090"/>
              <a:ext cx="627017" cy="54558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749645-A873-8C88-6035-76340F9BB122}"/>
                </a:ext>
              </a:extLst>
            </p:cNvPr>
            <p:cNvSpPr/>
            <p:nvPr/>
          </p:nvSpPr>
          <p:spPr>
            <a:xfrm>
              <a:off x="9631680" y="701090"/>
              <a:ext cx="627017" cy="54558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23" name="Text Box 15">
            <a:extLst>
              <a:ext uri="{FF2B5EF4-FFF2-40B4-BE49-F238E27FC236}">
                <a16:creationId xmlns:a16="http://schemas.microsoft.com/office/drawing/2014/main" id="{868DAED0-3D3B-0667-4B2D-81E0DE9C5D96}"/>
              </a:ext>
            </a:extLst>
          </p:cNvPr>
          <p:cNvSpPr txBox="1"/>
          <p:nvPr/>
        </p:nvSpPr>
        <p:spPr>
          <a:xfrm>
            <a:off x="871078" y="4433657"/>
            <a:ext cx="2496412" cy="11701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8" indent="-342908">
              <a:buFont typeface="+mj-lt"/>
              <a:buAutoNum type="arabicPeriod"/>
            </a:pPr>
            <a:r>
              <a:rPr lang="en-US" sz="1401" dirty="0"/>
              <a:t>Crop/Flip Camera Frame</a:t>
            </a:r>
          </a:p>
          <a:p>
            <a:pPr marL="342908" indent="-342908">
              <a:buFont typeface="+mj-lt"/>
              <a:buAutoNum type="arabicPeriod"/>
            </a:pPr>
            <a:r>
              <a:rPr lang="en-US" sz="1401" dirty="0"/>
              <a:t>Grayscale by summing RGB values</a:t>
            </a:r>
          </a:p>
          <a:p>
            <a:pPr marL="342908" indent="-342908">
              <a:buFont typeface="+mj-lt"/>
              <a:buAutoNum type="arabicPeriod"/>
            </a:pPr>
            <a:r>
              <a:rPr lang="en-US" sz="1401" dirty="0"/>
              <a:t>Sent into edge detection model as `unsigned char *`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AEA4DC-64D3-D497-8FC4-781BD8C3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903" y="915247"/>
            <a:ext cx="2068255" cy="13005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0994C45-70EB-204B-A166-9FE25250EC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6171" b="80942"/>
          <a:stretch/>
        </p:blipFill>
        <p:spPr>
          <a:xfrm>
            <a:off x="7339937" y="2000857"/>
            <a:ext cx="443724" cy="3838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22B8D56-B63E-706B-F114-D321D41E04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056" t="286" r="115" b="80656"/>
          <a:stretch/>
        </p:blipFill>
        <p:spPr>
          <a:xfrm>
            <a:off x="8291308" y="2015172"/>
            <a:ext cx="443724" cy="3838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14D4372-D36E-C988-9B93-8432CD2332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1279" r="86171" b="-337"/>
          <a:stretch/>
        </p:blipFill>
        <p:spPr>
          <a:xfrm>
            <a:off x="7339937" y="2721979"/>
            <a:ext cx="443724" cy="3838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74CC389-06CE-5D7C-C162-476A0C943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098" t="81042" r="73" b="-100"/>
          <a:stretch/>
        </p:blipFill>
        <p:spPr>
          <a:xfrm>
            <a:off x="8291308" y="2721979"/>
            <a:ext cx="443724" cy="383839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C09CC41-C356-C0FE-3C46-3E6B0142C8B3}"/>
              </a:ext>
            </a:extLst>
          </p:cNvPr>
          <p:cNvGrpSpPr/>
          <p:nvPr/>
        </p:nvGrpSpPr>
        <p:grpSpPr>
          <a:xfrm>
            <a:off x="8560294" y="4527199"/>
            <a:ext cx="2252622" cy="1476194"/>
            <a:chOff x="1933304" y="701092"/>
            <a:chExt cx="8325395" cy="5455819"/>
          </a:xfrm>
          <a:scene3d>
            <a:camera prst="orthographicFront">
              <a:rot lat="20399999" lon="2400000" rev="0"/>
            </a:camera>
            <a:lightRig rig="threePt" dir="t"/>
          </a:scene3d>
        </p:grpSpPr>
        <p:pic>
          <p:nvPicPr>
            <p:cNvPr id="43" name="Picture 42" descr="A picture containing text, newspaper, receipt&#10;&#10;Description automatically generated">
              <a:extLst>
                <a:ext uri="{FF2B5EF4-FFF2-40B4-BE49-F238E27FC236}">
                  <a16:creationId xmlns:a16="http://schemas.microsoft.com/office/drawing/2014/main" id="{F902B829-D81C-A041-8F5D-0F87EB1E5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1" y="988828"/>
              <a:ext cx="7772400" cy="488034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86F58E6-E0DE-D167-4A24-E88E4684281A}"/>
                </a:ext>
              </a:extLst>
            </p:cNvPr>
            <p:cNvSpPr/>
            <p:nvPr/>
          </p:nvSpPr>
          <p:spPr>
            <a:xfrm>
              <a:off x="1933304" y="5581435"/>
              <a:ext cx="8325394" cy="575474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03D2A3E-B099-2C93-8718-742A5D973EF9}"/>
                </a:ext>
              </a:extLst>
            </p:cNvPr>
            <p:cNvSpPr/>
            <p:nvPr/>
          </p:nvSpPr>
          <p:spPr>
            <a:xfrm>
              <a:off x="9631682" y="701092"/>
              <a:ext cx="627017" cy="5455819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6764E1-54EE-AC2F-95FB-0B94F1F8CA53}"/>
                </a:ext>
              </a:extLst>
            </p:cNvPr>
            <p:cNvSpPr/>
            <p:nvPr/>
          </p:nvSpPr>
          <p:spPr>
            <a:xfrm>
              <a:off x="1933304" y="701092"/>
              <a:ext cx="8325394" cy="57547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97B25E-300E-627D-5BEB-78052E38AB9A}"/>
                </a:ext>
              </a:extLst>
            </p:cNvPr>
            <p:cNvSpPr/>
            <p:nvPr/>
          </p:nvSpPr>
          <p:spPr>
            <a:xfrm>
              <a:off x="1933304" y="701092"/>
              <a:ext cx="627017" cy="545581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09FD72F-81F3-00A1-F482-8F4D2B4FCE03}"/>
                </a:ext>
              </a:extLst>
            </p:cNvPr>
            <p:cNvSpPr/>
            <p:nvPr/>
          </p:nvSpPr>
          <p:spPr>
            <a:xfrm>
              <a:off x="2141354" y="920382"/>
              <a:ext cx="136889" cy="136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3CBA52-FC40-DD70-8A20-890629E525C8}"/>
              </a:ext>
            </a:extLst>
          </p:cNvPr>
          <p:cNvGrpSpPr/>
          <p:nvPr/>
        </p:nvGrpSpPr>
        <p:grpSpPr>
          <a:xfrm>
            <a:off x="8836790" y="4814933"/>
            <a:ext cx="2252622" cy="1476194"/>
            <a:chOff x="1933304" y="701092"/>
            <a:chExt cx="8325395" cy="5455819"/>
          </a:xfrm>
          <a:scene3d>
            <a:camera prst="orthographicFront">
              <a:rot lat="20399999" lon="2400000" rev="0"/>
            </a:camera>
            <a:lightRig rig="threePt" dir="t"/>
          </a:scene3d>
        </p:grpSpPr>
        <p:pic>
          <p:nvPicPr>
            <p:cNvPr id="54" name="Picture 53" descr="A picture containing text, newspaper, receipt&#10;&#10;Description automatically generated">
              <a:extLst>
                <a:ext uri="{FF2B5EF4-FFF2-40B4-BE49-F238E27FC236}">
                  <a16:creationId xmlns:a16="http://schemas.microsoft.com/office/drawing/2014/main" id="{E21465CF-4592-8AD7-B776-687B7D7AA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1" y="988828"/>
              <a:ext cx="7772400" cy="4880345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D6F130-A2AA-DB0E-FF2A-37E2FBE97770}"/>
                </a:ext>
              </a:extLst>
            </p:cNvPr>
            <p:cNvSpPr/>
            <p:nvPr/>
          </p:nvSpPr>
          <p:spPr>
            <a:xfrm>
              <a:off x="1933304" y="5581435"/>
              <a:ext cx="8325394" cy="575474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D980E2B-14AB-F08E-949F-F5C9961845D8}"/>
                </a:ext>
              </a:extLst>
            </p:cNvPr>
            <p:cNvSpPr/>
            <p:nvPr/>
          </p:nvSpPr>
          <p:spPr>
            <a:xfrm>
              <a:off x="9631682" y="701092"/>
              <a:ext cx="627017" cy="5455819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F2D248-78E9-0C19-AFAF-DD9D8C6B958B}"/>
                </a:ext>
              </a:extLst>
            </p:cNvPr>
            <p:cNvSpPr/>
            <p:nvPr/>
          </p:nvSpPr>
          <p:spPr>
            <a:xfrm>
              <a:off x="1933304" y="701092"/>
              <a:ext cx="8325394" cy="57547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B0B03CA-A79F-6220-0C04-17424C063719}"/>
                </a:ext>
              </a:extLst>
            </p:cNvPr>
            <p:cNvSpPr/>
            <p:nvPr/>
          </p:nvSpPr>
          <p:spPr>
            <a:xfrm>
              <a:off x="1933304" y="701092"/>
              <a:ext cx="627017" cy="545581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AA92BB3-A811-566E-BF33-680B9E3CAF63}"/>
                </a:ext>
              </a:extLst>
            </p:cNvPr>
            <p:cNvSpPr/>
            <p:nvPr/>
          </p:nvSpPr>
          <p:spPr>
            <a:xfrm>
              <a:off x="2141354" y="920382"/>
              <a:ext cx="136889" cy="136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C69A22-946B-5447-51FE-DBE812275324}"/>
              </a:ext>
            </a:extLst>
          </p:cNvPr>
          <p:cNvGrpSpPr/>
          <p:nvPr/>
        </p:nvGrpSpPr>
        <p:grpSpPr>
          <a:xfrm>
            <a:off x="9150298" y="5102667"/>
            <a:ext cx="2252622" cy="1476194"/>
            <a:chOff x="1933304" y="701092"/>
            <a:chExt cx="8325395" cy="5455819"/>
          </a:xfrm>
          <a:scene3d>
            <a:camera prst="orthographicFront">
              <a:rot lat="20399999" lon="2400000" rev="0"/>
            </a:camera>
            <a:lightRig rig="threePt" dir="t"/>
          </a:scene3d>
        </p:grpSpPr>
        <p:pic>
          <p:nvPicPr>
            <p:cNvPr id="61" name="Picture 60" descr="A picture containing text, newspaper, receipt&#10;&#10;Description automatically generated">
              <a:extLst>
                <a:ext uri="{FF2B5EF4-FFF2-40B4-BE49-F238E27FC236}">
                  <a16:creationId xmlns:a16="http://schemas.microsoft.com/office/drawing/2014/main" id="{D3833F5E-E793-C03B-C078-70D5555B2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1" y="988828"/>
              <a:ext cx="7772400" cy="4880345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C463C5-5913-08D8-C922-5EE2ED157989}"/>
                </a:ext>
              </a:extLst>
            </p:cNvPr>
            <p:cNvSpPr/>
            <p:nvPr/>
          </p:nvSpPr>
          <p:spPr>
            <a:xfrm>
              <a:off x="1933304" y="5581435"/>
              <a:ext cx="8325394" cy="575474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26AB00F-3E06-59BB-CABC-624C50BA099D}"/>
                </a:ext>
              </a:extLst>
            </p:cNvPr>
            <p:cNvSpPr/>
            <p:nvPr/>
          </p:nvSpPr>
          <p:spPr>
            <a:xfrm>
              <a:off x="9631682" y="701092"/>
              <a:ext cx="627017" cy="5455819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81C3F0-04DB-1543-A36F-416356747BDC}"/>
                </a:ext>
              </a:extLst>
            </p:cNvPr>
            <p:cNvSpPr/>
            <p:nvPr/>
          </p:nvSpPr>
          <p:spPr>
            <a:xfrm>
              <a:off x="1933304" y="701092"/>
              <a:ext cx="8325394" cy="57547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013DA56-A6BB-B662-77AA-B88FAFDF9B0C}"/>
                </a:ext>
              </a:extLst>
            </p:cNvPr>
            <p:cNvSpPr/>
            <p:nvPr/>
          </p:nvSpPr>
          <p:spPr>
            <a:xfrm>
              <a:off x="1933304" y="701092"/>
              <a:ext cx="627017" cy="545581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BECB2D9-7F62-DB5F-95E4-F2738B7E2EDF}"/>
                </a:ext>
              </a:extLst>
            </p:cNvPr>
            <p:cNvSpPr/>
            <p:nvPr/>
          </p:nvSpPr>
          <p:spPr>
            <a:xfrm>
              <a:off x="2141354" y="920382"/>
              <a:ext cx="136889" cy="136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C76FCAA-21AE-0ACB-4251-0BA34B4BA109}"/>
              </a:ext>
            </a:extLst>
          </p:cNvPr>
          <p:cNvCxnSpPr>
            <a:cxnSpLocks/>
          </p:cNvCxnSpPr>
          <p:nvPr/>
        </p:nvCxnSpPr>
        <p:spPr>
          <a:xfrm>
            <a:off x="8620917" y="4891753"/>
            <a:ext cx="996124" cy="996124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4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0D131A25-020D-7C02-2993-D90B3863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24493"/>
            <a:ext cx="7772400" cy="48803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95E448-E35F-CD11-AA14-2C0A636CFD11}"/>
              </a:ext>
            </a:extLst>
          </p:cNvPr>
          <p:cNvSpPr/>
          <p:nvPr/>
        </p:nvSpPr>
        <p:spPr>
          <a:xfrm>
            <a:off x="2209800" y="524492"/>
            <a:ext cx="7772398" cy="48803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06AE2-0897-2109-0E31-CB91EE5DB9E8}"/>
              </a:ext>
            </a:extLst>
          </p:cNvPr>
          <p:cNvSpPr/>
          <p:nvPr/>
        </p:nvSpPr>
        <p:spPr>
          <a:xfrm>
            <a:off x="1882680" y="234057"/>
            <a:ext cx="8426639" cy="546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011A3-3E49-CC43-B2BC-21EC024F82E6}"/>
              </a:ext>
            </a:extLst>
          </p:cNvPr>
          <p:cNvSpPr/>
          <p:nvPr/>
        </p:nvSpPr>
        <p:spPr>
          <a:xfrm>
            <a:off x="2581757" y="904832"/>
            <a:ext cx="7028481" cy="4119664"/>
          </a:xfrm>
          <a:prstGeom prst="rect">
            <a:avLst/>
          </a:prstGeom>
          <a:solidFill>
            <a:srgbClr val="FFFC00">
              <a:alpha val="74902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D761E-C53A-7031-6CC1-6C71BDC5F3C5}"/>
              </a:ext>
            </a:extLst>
          </p:cNvPr>
          <p:cNvSpPr txBox="1"/>
          <p:nvPr/>
        </p:nvSpPr>
        <p:spPr>
          <a:xfrm>
            <a:off x="2599709" y="5712757"/>
            <a:ext cx="624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F91F3-7A5E-1B40-BC61-2138721A4547}"/>
              </a:ext>
            </a:extLst>
          </p:cNvPr>
          <p:cNvSpPr txBox="1"/>
          <p:nvPr/>
        </p:nvSpPr>
        <p:spPr>
          <a:xfrm>
            <a:off x="2592792" y="5389920"/>
            <a:ext cx="94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</a:rPr>
              <a:t>guideview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B3489E-D502-B529-C7A5-48ACF5ECF4AE}"/>
              </a:ext>
            </a:extLst>
          </p:cNvPr>
          <p:cNvSpPr txBox="1"/>
          <p:nvPr/>
        </p:nvSpPr>
        <p:spPr>
          <a:xfrm>
            <a:off x="2599709" y="5071218"/>
            <a:ext cx="894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detection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B1801-EC39-98C0-73A5-F16C6757D9C0}"/>
              </a:ext>
            </a:extLst>
          </p:cNvPr>
          <p:cNvCxnSpPr>
            <a:cxnSpLocks/>
          </p:cNvCxnSpPr>
          <p:nvPr/>
        </p:nvCxnSpPr>
        <p:spPr>
          <a:xfrm flipV="1">
            <a:off x="2237736" y="5034656"/>
            <a:ext cx="344020" cy="326082"/>
          </a:xfrm>
          <a:prstGeom prst="straightConnector1">
            <a:avLst/>
          </a:prstGeom>
          <a:ln w="28575">
            <a:solidFill>
              <a:srgbClr val="001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8C9B37-19D7-1D49-C025-32A839147D4C}"/>
              </a:ext>
            </a:extLst>
          </p:cNvPr>
          <p:cNvCxnSpPr>
            <a:cxnSpLocks/>
          </p:cNvCxnSpPr>
          <p:nvPr/>
        </p:nvCxnSpPr>
        <p:spPr>
          <a:xfrm flipV="1">
            <a:off x="1875763" y="5405352"/>
            <a:ext cx="312362" cy="296074"/>
          </a:xfrm>
          <a:prstGeom prst="straightConnector1">
            <a:avLst/>
          </a:prstGeom>
          <a:ln w="28575">
            <a:solidFill>
              <a:srgbClr val="001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5677FED-6F15-C30B-A4C4-449E3FD4A519}"/>
              </a:ext>
            </a:extLst>
          </p:cNvPr>
          <p:cNvSpPr/>
          <p:nvPr/>
        </p:nvSpPr>
        <p:spPr>
          <a:xfrm>
            <a:off x="1878958" y="4998622"/>
            <a:ext cx="699076" cy="6990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2D8533-2589-BF50-F542-BBB9B97A8F9F}"/>
              </a:ext>
            </a:extLst>
          </p:cNvPr>
          <p:cNvSpPr/>
          <p:nvPr/>
        </p:nvSpPr>
        <p:spPr>
          <a:xfrm>
            <a:off x="1942264" y="5077545"/>
            <a:ext cx="108711" cy="1087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92C014-021A-CB4F-66BB-887B632DBF86}"/>
              </a:ext>
            </a:extLst>
          </p:cNvPr>
          <p:cNvCxnSpPr>
            <a:cxnSpLocks/>
          </p:cNvCxnSpPr>
          <p:nvPr/>
        </p:nvCxnSpPr>
        <p:spPr>
          <a:xfrm>
            <a:off x="2033586" y="5179936"/>
            <a:ext cx="142910" cy="231737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7A1492-071F-B0C6-9551-67FAEB440A85}"/>
                  </a:ext>
                </a:extLst>
              </p:cNvPr>
              <p:cNvSpPr txBox="1"/>
              <p:nvPr/>
            </p:nvSpPr>
            <p:spPr>
              <a:xfrm>
                <a:off x="1875763" y="6063121"/>
                <a:ext cx="3890146" cy="45089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𝒄𝒐𝒓𝒏𝒆𝒓𝑺𝒄𝒐𝒓𝒆</m:t>
                      </m:r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𝒅𝒊𝒔𝒕</m:t>
                          </m:r>
                          <m:d>
                            <m:d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𝒇𝒐𝒖𝒏𝒅𝑪𝒐𝒓𝒏𝒆𝒓</m:t>
                              </m:r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11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𝒈𝒖𝒊𝒅𝒆𝑪𝒐𝒓𝒏𝒆𝒓</m:t>
                              </m:r>
                            </m:e>
                          </m:d>
                        </m:num>
                        <m:den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𝒅𝒊𝒔𝒕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𝒇𝒓𝒂𝒎𝒆𝑪𝒐𝒓𝒏𝒆𝒓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𝒈𝒖𝒊𝒅𝒆𝑪𝒐𝒓𝒏𝒆𝒓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7A1492-071F-B0C6-9551-67FAEB44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763" y="6063121"/>
                <a:ext cx="3890146" cy="450893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A74CEF5-A9F5-C0B7-CF9A-AE4BE77D5D31}"/>
              </a:ext>
            </a:extLst>
          </p:cNvPr>
          <p:cNvSpPr txBox="1"/>
          <p:nvPr/>
        </p:nvSpPr>
        <p:spPr>
          <a:xfrm>
            <a:off x="5932719" y="6150067"/>
            <a:ext cx="4376600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Hence, if </a:t>
            </a:r>
            <a:r>
              <a:rPr lang="en-US" sz="1200" b="1" dirty="0" err="1">
                <a:solidFill>
                  <a:srgbClr val="00B0F0"/>
                </a:solidFill>
              </a:rPr>
              <a:t>foundCorner</a:t>
            </a:r>
            <a:r>
              <a:rPr lang="en-US" sz="1200" b="1" dirty="0">
                <a:solidFill>
                  <a:srgbClr val="00B0F0"/>
                </a:solidFill>
              </a:rPr>
              <a:t> </a:t>
            </a:r>
            <a:r>
              <a:rPr lang="en-US" sz="1200" b="1" dirty="0"/>
              <a:t>close to </a:t>
            </a:r>
            <a:r>
              <a:rPr lang="en-US" sz="1200" b="1" dirty="0" err="1">
                <a:solidFill>
                  <a:srgbClr val="00B050"/>
                </a:solidFill>
              </a:rPr>
              <a:t>guideCorner</a:t>
            </a:r>
            <a:r>
              <a:rPr lang="en-US" sz="1200" b="1" dirty="0"/>
              <a:t>, </a:t>
            </a:r>
            <a:r>
              <a:rPr lang="en-US" sz="1200" b="1" dirty="0" err="1">
                <a:solidFill>
                  <a:srgbClr val="0070C0"/>
                </a:solidFill>
              </a:rPr>
              <a:t>cornerScore</a:t>
            </a:r>
            <a:r>
              <a:rPr lang="en-US" sz="1200" b="1" dirty="0"/>
              <a:t> is higher</a:t>
            </a:r>
          </a:p>
        </p:txBody>
      </p:sp>
    </p:spTree>
    <p:extLst>
      <p:ext uri="{BB962C8B-B14F-4D97-AF65-F5344CB8AC3E}">
        <p14:creationId xmlns:p14="http://schemas.microsoft.com/office/powerpoint/2010/main" val="279045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9B63CD84-0779-E41E-A5D6-6DEDC11E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641" y="1293262"/>
            <a:ext cx="6802716" cy="427147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3581D7-4776-2642-EB76-09611CBECB96}"/>
              </a:ext>
            </a:extLst>
          </p:cNvPr>
          <p:cNvSpPr/>
          <p:nvPr/>
        </p:nvSpPr>
        <p:spPr>
          <a:xfrm>
            <a:off x="2452640" y="5312895"/>
            <a:ext cx="7286718" cy="503678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72158-4D6E-C11B-2083-ACFE56EB8A72}"/>
              </a:ext>
            </a:extLst>
          </p:cNvPr>
          <p:cNvSpPr/>
          <p:nvPr/>
        </p:nvSpPr>
        <p:spPr>
          <a:xfrm>
            <a:off x="9190569" y="1041424"/>
            <a:ext cx="548790" cy="4775151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747C3C-A018-FEFA-FC00-C9FBBD2AE8FD}"/>
              </a:ext>
            </a:extLst>
          </p:cNvPr>
          <p:cNvSpPr/>
          <p:nvPr/>
        </p:nvSpPr>
        <p:spPr>
          <a:xfrm>
            <a:off x="2452640" y="1041424"/>
            <a:ext cx="7286718" cy="503678"/>
          </a:xfrm>
          <a:prstGeom prst="rect">
            <a:avLst/>
          </a:prstGeom>
          <a:noFill/>
          <a:ln w="57150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90532-1BA0-3002-2589-04C90D420664}"/>
              </a:ext>
            </a:extLst>
          </p:cNvPr>
          <p:cNvSpPr/>
          <p:nvPr/>
        </p:nvSpPr>
        <p:spPr>
          <a:xfrm>
            <a:off x="2452640" y="1041424"/>
            <a:ext cx="548790" cy="4775151"/>
          </a:xfrm>
          <a:prstGeom prst="rect">
            <a:avLst/>
          </a:prstGeom>
          <a:noFill/>
          <a:ln w="57150">
            <a:solidFill>
              <a:srgbClr val="92D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B360D7-B519-1396-75D4-43A816027124}"/>
              </a:ext>
            </a:extLst>
          </p:cNvPr>
          <p:cNvSpPr/>
          <p:nvPr/>
        </p:nvSpPr>
        <p:spPr>
          <a:xfrm>
            <a:off x="2634734" y="1233355"/>
            <a:ext cx="119811" cy="119811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415F12-6106-4E0E-30F8-926E03E87FB1}"/>
              </a:ext>
            </a:extLst>
          </p:cNvPr>
          <p:cNvGrpSpPr/>
          <p:nvPr/>
        </p:nvGrpSpPr>
        <p:grpSpPr>
          <a:xfrm>
            <a:off x="2452640" y="751839"/>
            <a:ext cx="7286719" cy="4775151"/>
            <a:chOff x="1933304" y="701092"/>
            <a:chExt cx="8325395" cy="5455819"/>
          </a:xfrm>
          <a:scene3d>
            <a:camera prst="orthographicFront">
              <a:rot lat="20399999" lon="2400000" rev="0"/>
            </a:camera>
            <a:lightRig rig="threePt" dir="t"/>
          </a:scene3d>
        </p:grpSpPr>
        <p:pic>
          <p:nvPicPr>
            <p:cNvPr id="5" name="Picture 4" descr="A picture containing text, newspaper, receipt&#10;&#10;Description automatically generated">
              <a:extLst>
                <a:ext uri="{FF2B5EF4-FFF2-40B4-BE49-F238E27FC236}">
                  <a16:creationId xmlns:a16="http://schemas.microsoft.com/office/drawing/2014/main" id="{EF31C7C2-EDEA-B916-27E8-1A1EABB9B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1" y="988828"/>
              <a:ext cx="7772400" cy="48803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52A5AE-2AB4-3121-CDC9-D3EEB74E0D9D}"/>
                </a:ext>
              </a:extLst>
            </p:cNvPr>
            <p:cNvSpPr/>
            <p:nvPr/>
          </p:nvSpPr>
          <p:spPr>
            <a:xfrm>
              <a:off x="1933304" y="5581435"/>
              <a:ext cx="8325394" cy="575474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C7994-35F3-F271-3FD6-2000E1A36680}"/>
                </a:ext>
              </a:extLst>
            </p:cNvPr>
            <p:cNvSpPr/>
            <p:nvPr/>
          </p:nvSpPr>
          <p:spPr>
            <a:xfrm>
              <a:off x="9631682" y="701092"/>
              <a:ext cx="627017" cy="5455819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F56B14-7A8A-D0A4-2F60-A81593A064FA}"/>
                </a:ext>
              </a:extLst>
            </p:cNvPr>
            <p:cNvSpPr/>
            <p:nvPr/>
          </p:nvSpPr>
          <p:spPr>
            <a:xfrm>
              <a:off x="1933304" y="701092"/>
              <a:ext cx="8325394" cy="57547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B84CEC-F6D6-B686-FB33-B5F0264B0772}"/>
                </a:ext>
              </a:extLst>
            </p:cNvPr>
            <p:cNvSpPr/>
            <p:nvPr/>
          </p:nvSpPr>
          <p:spPr>
            <a:xfrm>
              <a:off x="1933304" y="701092"/>
              <a:ext cx="627017" cy="545581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0A8074-42BA-F66C-7F83-7E8E8C66B39D}"/>
                </a:ext>
              </a:extLst>
            </p:cNvPr>
            <p:cNvSpPr/>
            <p:nvPr/>
          </p:nvSpPr>
          <p:spPr>
            <a:xfrm>
              <a:off x="2141354" y="920382"/>
              <a:ext cx="136889" cy="136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DCE415-83C8-B3C8-A062-D2390DD61901}"/>
              </a:ext>
            </a:extLst>
          </p:cNvPr>
          <p:cNvGrpSpPr/>
          <p:nvPr/>
        </p:nvGrpSpPr>
        <p:grpSpPr>
          <a:xfrm>
            <a:off x="2729136" y="1039573"/>
            <a:ext cx="7286719" cy="4775151"/>
            <a:chOff x="1933304" y="701092"/>
            <a:chExt cx="8325395" cy="5455819"/>
          </a:xfrm>
          <a:scene3d>
            <a:camera prst="orthographicFront">
              <a:rot lat="20399999" lon="2400000" rev="0"/>
            </a:camera>
            <a:lightRig rig="threePt" dir="t"/>
          </a:scene3d>
        </p:grpSpPr>
        <p:pic>
          <p:nvPicPr>
            <p:cNvPr id="12" name="Picture 11" descr="A picture containing text, newspaper, receipt&#10;&#10;Description automatically generated">
              <a:extLst>
                <a:ext uri="{FF2B5EF4-FFF2-40B4-BE49-F238E27FC236}">
                  <a16:creationId xmlns:a16="http://schemas.microsoft.com/office/drawing/2014/main" id="{13A5EB4E-5717-3C1B-D456-4FBD26BD5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1" y="988828"/>
              <a:ext cx="7772400" cy="48803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008DB-BA8B-3D25-2C83-84DF68741002}"/>
                </a:ext>
              </a:extLst>
            </p:cNvPr>
            <p:cNvSpPr/>
            <p:nvPr/>
          </p:nvSpPr>
          <p:spPr>
            <a:xfrm>
              <a:off x="1933304" y="5581435"/>
              <a:ext cx="8325394" cy="575474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8E4AC3-AD8D-E575-5087-A5E1ED14DFC6}"/>
                </a:ext>
              </a:extLst>
            </p:cNvPr>
            <p:cNvSpPr/>
            <p:nvPr/>
          </p:nvSpPr>
          <p:spPr>
            <a:xfrm>
              <a:off x="9631682" y="701092"/>
              <a:ext cx="627017" cy="5455819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1630E8-09AD-129D-9E29-2216B09C04B3}"/>
                </a:ext>
              </a:extLst>
            </p:cNvPr>
            <p:cNvSpPr/>
            <p:nvPr/>
          </p:nvSpPr>
          <p:spPr>
            <a:xfrm>
              <a:off x="1933304" y="701092"/>
              <a:ext cx="8325394" cy="57547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69E076-C576-A7AA-E48A-0E43A580325D}"/>
                </a:ext>
              </a:extLst>
            </p:cNvPr>
            <p:cNvSpPr/>
            <p:nvPr/>
          </p:nvSpPr>
          <p:spPr>
            <a:xfrm>
              <a:off x="1933304" y="701092"/>
              <a:ext cx="627017" cy="545581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A3C852-80B4-AB6D-2CB5-C7330CED15B4}"/>
                </a:ext>
              </a:extLst>
            </p:cNvPr>
            <p:cNvSpPr/>
            <p:nvPr/>
          </p:nvSpPr>
          <p:spPr>
            <a:xfrm>
              <a:off x="2141354" y="920382"/>
              <a:ext cx="136889" cy="136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3C443B-6CE7-B27B-A240-434752C2FDCC}"/>
              </a:ext>
            </a:extLst>
          </p:cNvPr>
          <p:cNvGrpSpPr/>
          <p:nvPr/>
        </p:nvGrpSpPr>
        <p:grpSpPr>
          <a:xfrm>
            <a:off x="3042644" y="1327307"/>
            <a:ext cx="7286719" cy="4775151"/>
            <a:chOff x="1933304" y="701092"/>
            <a:chExt cx="8325395" cy="5455819"/>
          </a:xfrm>
          <a:scene3d>
            <a:camera prst="orthographicFront">
              <a:rot lat="20399999" lon="2400000" rev="0"/>
            </a:camera>
            <a:lightRig rig="threePt" dir="t"/>
          </a:scene3d>
        </p:grpSpPr>
        <p:pic>
          <p:nvPicPr>
            <p:cNvPr id="26" name="Picture 25" descr="A picture containing text, newspaper, receipt&#10;&#10;Description automatically generated">
              <a:extLst>
                <a:ext uri="{FF2B5EF4-FFF2-40B4-BE49-F238E27FC236}">
                  <a16:creationId xmlns:a16="http://schemas.microsoft.com/office/drawing/2014/main" id="{AF1746B6-AACA-9E9A-B89B-659B93ABE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1" y="988828"/>
              <a:ext cx="7772400" cy="488034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5CB90B-F8F3-01B7-CA8C-3BFA2017090E}"/>
                </a:ext>
              </a:extLst>
            </p:cNvPr>
            <p:cNvSpPr/>
            <p:nvPr/>
          </p:nvSpPr>
          <p:spPr>
            <a:xfrm>
              <a:off x="1933304" y="5581435"/>
              <a:ext cx="8325394" cy="575474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6E6A50-FA67-09CF-DE36-637305670743}"/>
                </a:ext>
              </a:extLst>
            </p:cNvPr>
            <p:cNvSpPr/>
            <p:nvPr/>
          </p:nvSpPr>
          <p:spPr>
            <a:xfrm>
              <a:off x="9631682" y="701092"/>
              <a:ext cx="627017" cy="5455819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579BF9-F96A-654C-AB3C-1FEE81DB22C4}"/>
                </a:ext>
              </a:extLst>
            </p:cNvPr>
            <p:cNvSpPr/>
            <p:nvPr/>
          </p:nvSpPr>
          <p:spPr>
            <a:xfrm>
              <a:off x="1933304" y="701092"/>
              <a:ext cx="8325394" cy="57547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244195-5A88-DF41-DE74-76A7102C1065}"/>
                </a:ext>
              </a:extLst>
            </p:cNvPr>
            <p:cNvSpPr/>
            <p:nvPr/>
          </p:nvSpPr>
          <p:spPr>
            <a:xfrm>
              <a:off x="1933304" y="701092"/>
              <a:ext cx="627017" cy="545581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449849-AC6A-3D33-3F97-D066CEAA79DA}"/>
                </a:ext>
              </a:extLst>
            </p:cNvPr>
            <p:cNvSpPr/>
            <p:nvPr/>
          </p:nvSpPr>
          <p:spPr>
            <a:xfrm>
              <a:off x="2141354" y="920382"/>
              <a:ext cx="136889" cy="136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2695A1-C5E3-B278-6BA8-1E8D2A163088}"/>
              </a:ext>
            </a:extLst>
          </p:cNvPr>
          <p:cNvCxnSpPr/>
          <p:nvPr/>
        </p:nvCxnSpPr>
        <p:spPr>
          <a:xfrm>
            <a:off x="2971135" y="2002918"/>
            <a:ext cx="1186535" cy="1186535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2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271A-6FAA-92ED-3438-7A952C31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Possible Improvements for Card Detection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C1F959-2326-C5BB-A130-B44B2C51E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101275"/>
              </p:ext>
            </p:extLst>
          </p:nvPr>
        </p:nvGraphicFramePr>
        <p:xfrm>
          <a:off x="501192" y="996066"/>
          <a:ext cx="11189616" cy="521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7404">
                  <a:extLst>
                    <a:ext uri="{9D8B030D-6E8A-4147-A177-3AD203B41FA5}">
                      <a16:colId xmlns:a16="http://schemas.microsoft.com/office/drawing/2014/main" val="3272197608"/>
                    </a:ext>
                  </a:extLst>
                </a:gridCol>
                <a:gridCol w="2797404">
                  <a:extLst>
                    <a:ext uri="{9D8B030D-6E8A-4147-A177-3AD203B41FA5}">
                      <a16:colId xmlns:a16="http://schemas.microsoft.com/office/drawing/2014/main" val="3847923380"/>
                    </a:ext>
                  </a:extLst>
                </a:gridCol>
                <a:gridCol w="2797404">
                  <a:extLst>
                    <a:ext uri="{9D8B030D-6E8A-4147-A177-3AD203B41FA5}">
                      <a16:colId xmlns:a16="http://schemas.microsoft.com/office/drawing/2014/main" val="1446905349"/>
                    </a:ext>
                  </a:extLst>
                </a:gridCol>
                <a:gridCol w="2797404">
                  <a:extLst>
                    <a:ext uri="{9D8B030D-6E8A-4147-A177-3AD203B41FA5}">
                      <a16:colId xmlns:a16="http://schemas.microsoft.com/office/drawing/2014/main" val="1924956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4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Current method: use edge/line detection then find “corners” in the 4 corner regions using Shi-</a:t>
                      </a:r>
                      <a:r>
                        <a:rPr lang="en-US" sz="1400" dirty="0" err="1"/>
                        <a:t>Tomasi</a:t>
                      </a:r>
                      <a:r>
                        <a:rPr lang="en-US" sz="1400" dirty="0"/>
                        <a:t> or naïve algo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Canny and </a:t>
                      </a:r>
                      <a:r>
                        <a:rPr lang="en-US" sz="1400" dirty="0" err="1"/>
                        <a:t>HoughLine</a:t>
                      </a:r>
                      <a:r>
                        <a:rPr lang="en-US" sz="1400" dirty="0"/>
                        <a:t> algos to find edges and lines followed by Harris or Shi-</a:t>
                      </a:r>
                      <a:r>
                        <a:rPr lang="en-US" sz="1400" dirty="0" err="1"/>
                        <a:t>Tomasi</a:t>
                      </a:r>
                      <a:r>
                        <a:rPr lang="en-US" sz="1400" dirty="0"/>
                        <a:t> or naïve algo to find “corners”.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Trying to use line intersections to find corners is also not reliable.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Able to remove OpenCV dependency (only need open-source edge/line </a:t>
                      </a:r>
                      <a:r>
                        <a:rPr lang="en-US" sz="1400"/>
                        <a:t>detection algo)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- Simple and straightforward allows the model size to be very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Not stable. It is very difficult to find “corners”, especially when they are rounded (not 90 degrees)</a:t>
                      </a:r>
                    </a:p>
                    <a:p>
                      <a:r>
                        <a:rPr lang="en-US" sz="1400" dirty="0"/>
                        <a:t>- Allowing 3 corner cards to pass also adds a lot of problems because we cannot easily use contouring or segmentation to get a closed rectangular 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0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Relying only on Harris or Shi-</a:t>
                      </a:r>
                      <a:r>
                        <a:rPr lang="en-US" sz="1400" dirty="0" err="1"/>
                        <a:t>Tomasi</a:t>
                      </a:r>
                      <a:r>
                        <a:rPr lang="en-US" sz="1400" dirty="0"/>
                        <a:t> corner detection and filtering them based on some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Maybe skipping edge/line detection could help? Preprocessing such as bilateral filter instead of Gaussian filter then corner detection followed by checking if in corner regions [</a:t>
                      </a:r>
                      <a:r>
                        <a:rPr lang="en-US" sz="1400" dirty="0">
                          <a:hlinkClick r:id="rId2"/>
                        </a:rPr>
                        <a:t>link</a:t>
                      </a:r>
                      <a:r>
                        <a:rPr lang="en-US" sz="1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Need to prototype in OpenCV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- Need to prototype in OpenCV 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0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Document scanning method: using edge/line detection then extract the contours in the image to find the largest closed rectangular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Again, Canny and </a:t>
                      </a:r>
                      <a:r>
                        <a:rPr lang="en-US" sz="1400" dirty="0" err="1"/>
                        <a:t>HoughLine</a:t>
                      </a:r>
                      <a:r>
                        <a:rPr lang="en-US" sz="1400" dirty="0"/>
                        <a:t> to get a binary image followed by contouring algorithm to find the biggest 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Accurately finds the 4 corners</a:t>
                      </a:r>
                    </a:p>
                    <a:p>
                      <a:r>
                        <a:rPr lang="en-US" sz="1400" dirty="0"/>
                        <a:t>- Cards that are slanted, tilted, warped, too small will still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Must have all 4 corners of the card to form a closed shape</a:t>
                      </a:r>
                    </a:p>
                    <a:p>
                      <a:r>
                        <a:rPr lang="en-US" sz="1400" dirty="0"/>
                        <a:t>- Would need to find a few more algorithms to be custom made in </a:t>
                      </a:r>
                      <a:r>
                        <a:rPr lang="en-US" sz="1400" dirty="0" err="1"/>
                        <a:t>cpp</a:t>
                      </a:r>
                      <a:r>
                        <a:rPr lang="en-US" sz="1400" dirty="0"/>
                        <a:t> instead of OpenCV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5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ML method: NN regression model or </a:t>
                      </a:r>
                      <a:r>
                        <a:rPr lang="en-US" sz="1400" dirty="0" err="1"/>
                        <a:t>Haar</a:t>
                      </a:r>
                      <a:r>
                        <a:rPr lang="en-US" sz="1400" dirty="0"/>
                        <a:t>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9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8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6044</TotalTime>
  <Words>623</Words>
  <Application>Microsoft Macintosh PowerPoint</Application>
  <PresentationFormat>Widescreen</PresentationFormat>
  <Paragraphs>102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Apple Color Emoji</vt:lpstr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Improvements for Card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 Zher Min</dc:creator>
  <cp:lastModifiedBy>Tam Zher Min</cp:lastModifiedBy>
  <cp:revision>24</cp:revision>
  <cp:lastPrinted>2022-10-05T07:06:05Z</cp:lastPrinted>
  <dcterms:created xsi:type="dcterms:W3CDTF">2022-09-14T09:37:00Z</dcterms:created>
  <dcterms:modified xsi:type="dcterms:W3CDTF">2022-12-09T07:47:33Z</dcterms:modified>
</cp:coreProperties>
</file>