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92" r:id="rId2"/>
    <p:sldId id="262" r:id="rId3"/>
    <p:sldId id="293" r:id="rId4"/>
    <p:sldId id="265" r:id="rId5"/>
    <p:sldId id="290" r:id="rId6"/>
    <p:sldId id="289" r:id="rId7"/>
    <p:sldId id="271" r:id="rId8"/>
    <p:sldId id="270" r:id="rId9"/>
    <p:sldId id="269" r:id="rId10"/>
    <p:sldId id="273" r:id="rId11"/>
    <p:sldId id="287" r:id="rId12"/>
    <p:sldId id="272" r:id="rId13"/>
    <p:sldId id="274" r:id="rId14"/>
    <p:sldId id="275" r:id="rId15"/>
    <p:sldId id="280" r:id="rId16"/>
    <p:sldId id="281" r:id="rId17"/>
    <p:sldId id="291" r:id="rId18"/>
    <p:sldId id="294" r:id="rId19"/>
    <p:sldId id="295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7324" autoAdjust="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1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8415-AB11-4E7A-9F28-51017FFE8D4D}" type="datetimeFigureOut">
              <a:rPr lang="hr-HR" smtClean="0"/>
              <a:t>29.9.2015.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AEFA-14D2-418A-9591-C4477BED3B5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1046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522DE-4346-4201-B12B-539E8C32F206}" type="datetimeFigureOut">
              <a:rPr lang="hr-HR" smtClean="0"/>
              <a:t>29.9.2015.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2748D-D5CB-4021-8FBC-1C45241001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13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Vodopad</a:t>
            </a:r>
            <a:r>
              <a:rPr lang="hr-HR" baseline="0" dirty="0" smtClean="0"/>
              <a:t> – zamjena postojećeg sustava (dobro poznati proces, prednosti, mane)</a:t>
            </a:r>
          </a:p>
          <a:p>
            <a:r>
              <a:rPr lang="hr-HR" baseline="0" dirty="0" smtClean="0"/>
              <a:t>Evolucijski razvoj – vrlo nejasna specifikacija i krajnji cilj (prototipovi, mobilne aplikacije gdje se testiraju očekivanja korisnika)</a:t>
            </a:r>
          </a:p>
          <a:p>
            <a:r>
              <a:rPr lang="hr-HR" baseline="0" dirty="0" smtClean="0"/>
              <a:t>Inkrementalni – ključni moduli/cjeline su definirane, </a:t>
            </a:r>
            <a:r>
              <a:rPr lang="hr-HR" baseline="0" dirty="0" err="1" smtClean="0"/>
              <a:t>npr</a:t>
            </a:r>
            <a:r>
              <a:rPr lang="hr-HR" baseline="0" dirty="0" smtClean="0"/>
              <a:t> veliki sustavi po narudžbi, poznat poslovni proces, upitna sredstva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748D-D5CB-4021-8FBC-1C45241001D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240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7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4348862"/>
            <a:ext cx="7488613" cy="1283370"/>
          </a:xfrm>
          <a:prstGeom prst="rect">
            <a:avLst/>
          </a:prstGeom>
        </p:spPr>
        <p:txBody>
          <a:bodyPr/>
          <a:lstStyle>
            <a:lvl1pPr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230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181101"/>
            <a:ext cx="3703320" cy="46308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81100"/>
            <a:ext cx="3703320" cy="463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smtClean="0"/>
              <a:t>Marko Pršić</a:t>
            </a:r>
          </a:p>
          <a:p>
            <a:r>
              <a:rPr lang="hr-HR" smtClean="0"/>
              <a:t>mprsic@hotmail.com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4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1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48504"/>
            <a:ext cx="7543800" cy="80877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680"/>
            <a:ext cx="7543801" cy="46362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6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r-HR" dirty="0" smtClean="0"/>
              <a:t>Marko Pršić</a:t>
            </a:r>
          </a:p>
          <a:p>
            <a:r>
              <a:rPr lang="hr-HR" dirty="0" smtClean="0"/>
              <a:t>mprsic@hotmail.com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691" y="3559822"/>
            <a:ext cx="7488613" cy="12507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800" dirty="0" smtClean="0"/>
              <a:t>Programsko </a:t>
            </a:r>
            <a:r>
              <a:rPr lang="hr-HR" sz="2800" dirty="0" smtClean="0"/>
              <a:t>inženjerstvo</a:t>
            </a:r>
            <a:br>
              <a:rPr lang="hr-HR" sz="2800" dirty="0" smtClean="0"/>
            </a:br>
            <a:r>
              <a:rPr lang="hr-HR" sz="2400" b="0" dirty="0" smtClean="0"/>
              <a:t>Vježbe (1/15)</a:t>
            </a:r>
            <a:endParaRPr lang="hr-HR" sz="24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33563" y="5380977"/>
            <a:ext cx="3240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mr</a:t>
            </a:r>
            <a:r>
              <a:rPr lang="hr-HR" dirty="0" smtClean="0">
                <a:solidFill>
                  <a:schemeClr val="bg1"/>
                </a:solidFill>
              </a:rPr>
              <a:t>. sc</a:t>
            </a:r>
            <a:r>
              <a:rPr lang="hr-HR" dirty="0">
                <a:solidFill>
                  <a:schemeClr val="bg1"/>
                </a:solidFill>
              </a:rPr>
              <a:t>. Marko Pršić, dipl</a:t>
            </a:r>
            <a:r>
              <a:rPr lang="hr-HR" dirty="0" smtClean="0">
                <a:solidFill>
                  <a:schemeClr val="bg1"/>
                </a:solidFill>
              </a:rPr>
              <a:t>. ing. </a:t>
            </a:r>
            <a:r>
              <a:rPr lang="hr-HR" dirty="0" err="1" smtClean="0">
                <a:solidFill>
                  <a:schemeClr val="bg1"/>
                </a:solidFill>
              </a:rPr>
              <a:t>rač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MSF timski model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74291" y="48466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05891" y="4343400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35903" y="38433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69091" y="33353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05453" y="2832100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38641" y="23320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4053" y="3830638"/>
            <a:ext cx="1136650" cy="514350"/>
          </a:xfrm>
          <a:prstGeom prst="rect">
            <a:avLst/>
          </a:prstGeom>
          <a:solidFill>
            <a:srgbClr val="584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046766" y="2332038"/>
            <a:ext cx="5148263" cy="1498600"/>
            <a:chOff x="1969" y="1658"/>
            <a:chExt cx="3243" cy="944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969" y="165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N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06" y="199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705" y="165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N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454" y="231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N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190" y="231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N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936" y="231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N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415315" y="2332039"/>
            <a:ext cx="2762250" cy="2001838"/>
            <a:chOff x="3461" y="1658"/>
            <a:chExt cx="1740" cy="1261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461" y="165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P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4200" y="263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P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197" y="165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P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944" y="199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P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946" y="263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P</a:t>
              </a: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401028" y="2332038"/>
            <a:ext cx="2794000" cy="2495550"/>
            <a:chOff x="3452" y="1658"/>
            <a:chExt cx="1760" cy="1572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936" y="294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U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452" y="199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U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188" y="199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U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933" y="165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latin typeface="Arial Black" panose="020B0A04020102020204" pitchFamily="34" charset="0"/>
                </a:rPr>
                <a:t>U</a:t>
              </a:r>
            </a:p>
          </p:txBody>
        </p: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7380641" y="1820863"/>
            <a:ext cx="1171575" cy="504825"/>
          </a:xfrm>
          <a:prstGeom prst="rect">
            <a:avLst/>
          </a:prstGeom>
          <a:solidFill>
            <a:srgbClr val="CA8E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207478" y="1819275"/>
            <a:ext cx="1177925" cy="504825"/>
          </a:xfrm>
          <a:prstGeom prst="rect">
            <a:avLst/>
          </a:prstGeom>
          <a:solidFill>
            <a:srgbClr val="993F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045428" y="1817688"/>
            <a:ext cx="1162050" cy="508000"/>
          </a:xfrm>
          <a:prstGeom prst="rect">
            <a:avLst/>
          </a:prstGeom>
          <a:solidFill>
            <a:srgbClr val="584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3877028" y="1820863"/>
            <a:ext cx="1171575" cy="504825"/>
          </a:xfrm>
          <a:prstGeom prst="rect">
            <a:avLst/>
          </a:prstGeom>
          <a:solidFill>
            <a:srgbClr val="75B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2713391" y="1822450"/>
            <a:ext cx="1157287" cy="495300"/>
          </a:xfrm>
          <a:prstGeom prst="rect">
            <a:avLst/>
          </a:prstGeom>
          <a:solidFill>
            <a:srgbClr val="3090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1544991" y="1817688"/>
            <a:ext cx="1166812" cy="508000"/>
          </a:xfrm>
          <a:prstGeom prst="rect">
            <a:avLst/>
          </a:prstGeom>
          <a:solidFill>
            <a:srgbClr val="E035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400403" y="2824163"/>
            <a:ext cx="1133475" cy="504825"/>
          </a:xfrm>
          <a:prstGeom prst="rect">
            <a:avLst/>
          </a:prstGeom>
          <a:solidFill>
            <a:srgbClr val="3090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95641" y="3328988"/>
            <a:ext cx="1147762" cy="504825"/>
          </a:xfrm>
          <a:prstGeom prst="rect">
            <a:avLst/>
          </a:prstGeom>
          <a:solidFill>
            <a:srgbClr val="75B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395641" y="4338638"/>
            <a:ext cx="1128712" cy="504825"/>
          </a:xfrm>
          <a:prstGeom prst="rect">
            <a:avLst/>
          </a:prstGeom>
          <a:solidFill>
            <a:srgbClr val="993F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95641" y="4838700"/>
            <a:ext cx="1128712" cy="504825"/>
          </a:xfrm>
          <a:prstGeom prst="rect">
            <a:avLst/>
          </a:prstGeom>
          <a:solidFill>
            <a:srgbClr val="CA8E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400403" y="2319338"/>
            <a:ext cx="1147763" cy="504825"/>
          </a:xfrm>
          <a:prstGeom prst="rect">
            <a:avLst/>
          </a:prstGeom>
          <a:solidFill>
            <a:srgbClr val="E035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>
            <a:off x="1522766" y="1812925"/>
            <a:ext cx="25400" cy="353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389291" y="5651500"/>
            <a:ext cx="5426075" cy="414338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BBBBB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422628" y="5670550"/>
            <a:ext cx="1306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Arial Black" panose="020B0A04020102020204" pitchFamily="34" charset="0"/>
              </a:rPr>
              <a:t>P</a:t>
            </a:r>
            <a:r>
              <a:rPr lang="en-US" sz="1600"/>
              <a:t>   Possible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1946628" y="5670550"/>
            <a:ext cx="1306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Arial Black" panose="020B0A04020102020204" pitchFamily="34" charset="0"/>
              </a:rPr>
              <a:t>U</a:t>
            </a:r>
            <a:r>
              <a:rPr lang="en-US" sz="1600"/>
              <a:t>   Unlikely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3373791" y="5670550"/>
            <a:ext cx="2441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Arial Black" panose="020B0A04020102020204" pitchFamily="34" charset="0"/>
              </a:rPr>
              <a:t>N</a:t>
            </a:r>
            <a:r>
              <a:rPr lang="en-US" sz="1600"/>
              <a:t>   Not Recommended</a:t>
            </a: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>
            <a:off x="737429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 flipH="1">
            <a:off x="619954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 flipH="1">
            <a:off x="503749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386274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H="1">
            <a:off x="270069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1500541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Product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2681641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Program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3843691" y="1917700"/>
            <a:ext cx="1223962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5005741" y="1917700"/>
            <a:ext cx="1223962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6186841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User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48016" y="231775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Product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349603" y="2832100"/>
            <a:ext cx="1223963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Program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349603" y="3422650"/>
            <a:ext cx="1223963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349603" y="3917950"/>
            <a:ext cx="1223963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349603" y="4337050"/>
            <a:ext cx="1223963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User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349603" y="4841875"/>
            <a:ext cx="1223963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Release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384528" y="1814513"/>
            <a:ext cx="8161338" cy="35353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378178" y="231933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378178" y="283368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378178" y="332898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378178" y="3833813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378178" y="433863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378178" y="4843463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7383816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Release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2535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1.2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 grupama od 3, 4 ili 5 studenata predložiti strukturu tima koji uključuje svih 6 rola: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r-H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50" y="2352844"/>
            <a:ext cx="6066050" cy="33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MSF timski model</a:t>
            </a:r>
          </a:p>
        </p:txBody>
      </p:sp>
      <p:grpSp>
        <p:nvGrpSpPr>
          <p:cNvPr id="84" name="Group 4"/>
          <p:cNvGrpSpPr>
            <a:grpSpLocks/>
          </p:cNvGrpSpPr>
          <p:nvPr/>
        </p:nvGrpSpPr>
        <p:grpSpPr bwMode="auto">
          <a:xfrm>
            <a:off x="1433513" y="3994500"/>
            <a:ext cx="1809750" cy="600075"/>
            <a:chOff x="807" y="2598"/>
            <a:chExt cx="1140" cy="378"/>
          </a:xfrm>
        </p:grpSpPr>
        <p:sp>
          <p:nvSpPr>
            <p:cNvPr id="85" name="Oval 5"/>
            <p:cNvSpPr>
              <a:spLocks noChangeArrowheads="1"/>
            </p:cNvSpPr>
            <p:nvPr/>
          </p:nvSpPr>
          <p:spPr bwMode="auto">
            <a:xfrm>
              <a:off x="807" y="2598"/>
              <a:ext cx="1140" cy="378"/>
            </a:xfrm>
            <a:prstGeom prst="ellipse">
              <a:avLst/>
            </a:prstGeom>
            <a:solidFill>
              <a:srgbClr val="993F8C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963" y="2613"/>
              <a:ext cx="844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User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Experience</a:t>
              </a:r>
            </a:p>
          </p:txBody>
        </p:sp>
      </p:grpSp>
      <p:grpSp>
        <p:nvGrpSpPr>
          <p:cNvPr id="87" name="Group 7"/>
          <p:cNvGrpSpPr>
            <a:grpSpLocks/>
          </p:cNvGrpSpPr>
          <p:nvPr/>
        </p:nvGrpSpPr>
        <p:grpSpPr bwMode="auto">
          <a:xfrm>
            <a:off x="1452563" y="4689825"/>
            <a:ext cx="1809750" cy="600075"/>
            <a:chOff x="819" y="3036"/>
            <a:chExt cx="1140" cy="378"/>
          </a:xfrm>
        </p:grpSpPr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819" y="3036"/>
              <a:ext cx="1140" cy="378"/>
            </a:xfrm>
            <a:prstGeom prst="ellipse">
              <a:avLst/>
            </a:prstGeom>
            <a:solidFill>
              <a:srgbClr val="E03500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923" y="3051"/>
              <a:ext cx="948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Product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grpSp>
        <p:nvGrpSpPr>
          <p:cNvPr id="90" name="Group 10"/>
          <p:cNvGrpSpPr>
            <a:grpSpLocks/>
          </p:cNvGrpSpPr>
          <p:nvPr/>
        </p:nvGrpSpPr>
        <p:grpSpPr bwMode="auto">
          <a:xfrm>
            <a:off x="1433513" y="5404200"/>
            <a:ext cx="1809750" cy="600075"/>
            <a:chOff x="834" y="3486"/>
            <a:chExt cx="1140" cy="378"/>
          </a:xfrm>
        </p:grpSpPr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834" y="3486"/>
              <a:ext cx="1140" cy="378"/>
            </a:xfrm>
            <a:prstGeom prst="ellipse">
              <a:avLst/>
            </a:prstGeom>
            <a:solidFill>
              <a:srgbClr val="5840BE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1206" y="3565"/>
              <a:ext cx="396" cy="221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Test</a:t>
              </a:r>
            </a:p>
          </p:txBody>
        </p:sp>
      </p:grpSp>
      <p:grpSp>
        <p:nvGrpSpPr>
          <p:cNvPr id="93" name="Group 13"/>
          <p:cNvGrpSpPr>
            <a:grpSpLocks/>
          </p:cNvGrpSpPr>
          <p:nvPr/>
        </p:nvGrpSpPr>
        <p:grpSpPr bwMode="auto">
          <a:xfrm>
            <a:off x="3733800" y="3994500"/>
            <a:ext cx="1809750" cy="600075"/>
            <a:chOff x="2256" y="2598"/>
            <a:chExt cx="1140" cy="378"/>
          </a:xfrm>
        </p:grpSpPr>
        <p:sp>
          <p:nvSpPr>
            <p:cNvPr id="94" name="Oval 14"/>
            <p:cNvSpPr>
              <a:spLocks noChangeArrowheads="1"/>
            </p:cNvSpPr>
            <p:nvPr/>
          </p:nvSpPr>
          <p:spPr bwMode="auto">
            <a:xfrm>
              <a:off x="2256" y="2598"/>
              <a:ext cx="1140" cy="378"/>
            </a:xfrm>
            <a:prstGeom prst="ellipse">
              <a:avLst/>
            </a:prstGeom>
            <a:solidFill>
              <a:srgbClr val="309030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95" name="Text Box 15"/>
            <p:cNvSpPr txBox="1">
              <a:spLocks noChangeArrowheads="1"/>
            </p:cNvSpPr>
            <p:nvPr/>
          </p:nvSpPr>
          <p:spPr bwMode="auto">
            <a:xfrm>
              <a:off x="2360" y="2621"/>
              <a:ext cx="948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Program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3752850" y="4689825"/>
            <a:ext cx="1809750" cy="600075"/>
          </a:xfrm>
          <a:prstGeom prst="ellipse">
            <a:avLst/>
          </a:prstGeom>
          <a:solidFill>
            <a:srgbClr val="CA8E22"/>
          </a:solidFill>
          <a:ln>
            <a:noFill/>
          </a:ln>
          <a:effectLst>
            <a:outerShdw dist="45791" dir="3378596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97" name="Text Box 17"/>
          <p:cNvSpPr txBox="1">
            <a:spLocks noChangeArrowheads="1"/>
          </p:cNvSpPr>
          <p:nvPr/>
        </p:nvSpPr>
        <p:spPr bwMode="auto">
          <a:xfrm>
            <a:off x="3917950" y="4726338"/>
            <a:ext cx="1504950" cy="533400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sz="1700" b="1">
                <a:solidFill>
                  <a:schemeClr val="bg1"/>
                </a:solidFill>
              </a:rPr>
              <a:t>Release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Management</a:t>
            </a:r>
          </a:p>
        </p:txBody>
      </p:sp>
      <p:grpSp>
        <p:nvGrpSpPr>
          <p:cNvPr id="98" name="Group 18"/>
          <p:cNvGrpSpPr>
            <a:grpSpLocks/>
          </p:cNvGrpSpPr>
          <p:nvPr/>
        </p:nvGrpSpPr>
        <p:grpSpPr bwMode="auto">
          <a:xfrm>
            <a:off x="6010275" y="3994500"/>
            <a:ext cx="1809750" cy="600075"/>
            <a:chOff x="3600" y="2598"/>
            <a:chExt cx="1140" cy="378"/>
          </a:xfrm>
        </p:grpSpPr>
        <p:sp>
          <p:nvSpPr>
            <p:cNvPr id="99" name="Oval 19"/>
            <p:cNvSpPr>
              <a:spLocks noChangeArrowheads="1"/>
            </p:cNvSpPr>
            <p:nvPr/>
          </p:nvSpPr>
          <p:spPr bwMode="auto">
            <a:xfrm>
              <a:off x="3600" y="2598"/>
              <a:ext cx="1140" cy="378"/>
            </a:xfrm>
            <a:prstGeom prst="ellipse">
              <a:avLst/>
            </a:prstGeom>
            <a:solidFill>
              <a:srgbClr val="75BAFF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100" name="Text Box 20"/>
            <p:cNvSpPr txBox="1">
              <a:spLocks noChangeArrowheads="1"/>
            </p:cNvSpPr>
            <p:nvPr/>
          </p:nvSpPr>
          <p:spPr bwMode="auto">
            <a:xfrm>
              <a:off x="3684" y="2677"/>
              <a:ext cx="971" cy="221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Development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1865313" y="1827563"/>
            <a:ext cx="965200" cy="2020887"/>
            <a:chOff x="4411" y="1346"/>
            <a:chExt cx="608" cy="1273"/>
          </a:xfrm>
        </p:grpSpPr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3" name="AutoShape 24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4" name="Group 25"/>
          <p:cNvGrpSpPr>
            <a:grpSpLocks/>
          </p:cNvGrpSpPr>
          <p:nvPr/>
        </p:nvGrpSpPr>
        <p:grpSpPr bwMode="auto">
          <a:xfrm>
            <a:off x="4148138" y="1830738"/>
            <a:ext cx="965200" cy="2020887"/>
            <a:chOff x="4411" y="1346"/>
            <a:chExt cx="608" cy="1273"/>
          </a:xfrm>
        </p:grpSpPr>
        <p:sp>
          <p:nvSpPr>
            <p:cNvPr id="105" name="Oval 26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6" name="AutoShape 27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7" name="Group 28"/>
          <p:cNvGrpSpPr>
            <a:grpSpLocks/>
          </p:cNvGrpSpPr>
          <p:nvPr/>
        </p:nvGrpSpPr>
        <p:grpSpPr bwMode="auto">
          <a:xfrm>
            <a:off x="6450013" y="1825975"/>
            <a:ext cx="965200" cy="2020888"/>
            <a:chOff x="4411" y="1346"/>
            <a:chExt cx="608" cy="1273"/>
          </a:xfrm>
        </p:grpSpPr>
        <p:sp>
          <p:nvSpPr>
            <p:cNvPr id="108" name="Oval 29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9" name="AutoShape 30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10" name="Rectangle 31"/>
          <p:cNvSpPr>
            <a:spLocks noChangeAspect="1" noChangeArrowheads="1"/>
          </p:cNvSpPr>
          <p:nvPr/>
        </p:nvSpPr>
        <p:spPr bwMode="auto">
          <a:xfrm>
            <a:off x="1379538" y="1760888"/>
            <a:ext cx="1951037" cy="4357687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1" name="Rectangle 32"/>
          <p:cNvSpPr>
            <a:spLocks noChangeAspect="1" noChangeArrowheads="1"/>
          </p:cNvSpPr>
          <p:nvPr/>
        </p:nvSpPr>
        <p:spPr bwMode="auto">
          <a:xfrm>
            <a:off x="3611563" y="1760888"/>
            <a:ext cx="2068512" cy="363537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2" name="Rectangle 33"/>
          <p:cNvSpPr>
            <a:spLocks noChangeAspect="1" noChangeArrowheads="1"/>
          </p:cNvSpPr>
          <p:nvPr/>
        </p:nvSpPr>
        <p:spPr bwMode="auto">
          <a:xfrm>
            <a:off x="5954713" y="1760888"/>
            <a:ext cx="1951037" cy="294322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 smtClean="0"/>
              <a:t>Na primjeru tima od 3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8619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10" grpId="0" animBg="1"/>
      <p:bldP spid="111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MSF timski model</a:t>
            </a:r>
          </a:p>
        </p:txBody>
      </p:sp>
      <p:grpSp>
        <p:nvGrpSpPr>
          <p:cNvPr id="84" name="Group 4"/>
          <p:cNvGrpSpPr>
            <a:grpSpLocks/>
          </p:cNvGrpSpPr>
          <p:nvPr/>
        </p:nvGrpSpPr>
        <p:grpSpPr bwMode="auto">
          <a:xfrm>
            <a:off x="383646" y="3994500"/>
            <a:ext cx="1809750" cy="600075"/>
            <a:chOff x="807" y="2598"/>
            <a:chExt cx="1140" cy="378"/>
          </a:xfrm>
        </p:grpSpPr>
        <p:sp>
          <p:nvSpPr>
            <p:cNvPr id="85" name="Oval 5"/>
            <p:cNvSpPr>
              <a:spLocks noChangeArrowheads="1"/>
            </p:cNvSpPr>
            <p:nvPr/>
          </p:nvSpPr>
          <p:spPr bwMode="auto">
            <a:xfrm>
              <a:off x="807" y="2598"/>
              <a:ext cx="1140" cy="378"/>
            </a:xfrm>
            <a:prstGeom prst="ellipse">
              <a:avLst/>
            </a:prstGeom>
            <a:solidFill>
              <a:srgbClr val="993F8C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963" y="2613"/>
              <a:ext cx="844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User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Experience</a:t>
              </a:r>
            </a:p>
          </p:txBody>
        </p:sp>
      </p:grpSp>
      <p:grpSp>
        <p:nvGrpSpPr>
          <p:cNvPr id="87" name="Group 7"/>
          <p:cNvGrpSpPr>
            <a:grpSpLocks/>
          </p:cNvGrpSpPr>
          <p:nvPr/>
        </p:nvGrpSpPr>
        <p:grpSpPr bwMode="auto">
          <a:xfrm>
            <a:off x="402696" y="4689825"/>
            <a:ext cx="1809750" cy="600075"/>
            <a:chOff x="819" y="3036"/>
            <a:chExt cx="1140" cy="378"/>
          </a:xfrm>
        </p:grpSpPr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819" y="3036"/>
              <a:ext cx="1140" cy="378"/>
            </a:xfrm>
            <a:prstGeom prst="ellipse">
              <a:avLst/>
            </a:prstGeom>
            <a:solidFill>
              <a:srgbClr val="E03500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923" y="3051"/>
              <a:ext cx="948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Product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grpSp>
        <p:nvGrpSpPr>
          <p:cNvPr id="93" name="Group 13"/>
          <p:cNvGrpSpPr>
            <a:grpSpLocks/>
          </p:cNvGrpSpPr>
          <p:nvPr/>
        </p:nvGrpSpPr>
        <p:grpSpPr bwMode="auto">
          <a:xfrm>
            <a:off x="2582330" y="3994500"/>
            <a:ext cx="1809750" cy="600075"/>
            <a:chOff x="2256" y="2598"/>
            <a:chExt cx="1140" cy="378"/>
          </a:xfrm>
        </p:grpSpPr>
        <p:sp>
          <p:nvSpPr>
            <p:cNvPr id="94" name="Oval 14"/>
            <p:cNvSpPr>
              <a:spLocks noChangeArrowheads="1"/>
            </p:cNvSpPr>
            <p:nvPr/>
          </p:nvSpPr>
          <p:spPr bwMode="auto">
            <a:xfrm>
              <a:off x="2256" y="2598"/>
              <a:ext cx="1140" cy="378"/>
            </a:xfrm>
            <a:prstGeom prst="ellipse">
              <a:avLst/>
            </a:prstGeom>
            <a:solidFill>
              <a:srgbClr val="309030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95" name="Text Box 15"/>
            <p:cNvSpPr txBox="1">
              <a:spLocks noChangeArrowheads="1"/>
            </p:cNvSpPr>
            <p:nvPr/>
          </p:nvSpPr>
          <p:spPr bwMode="auto">
            <a:xfrm>
              <a:off x="2360" y="2621"/>
              <a:ext cx="948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Program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2601380" y="4689825"/>
            <a:ext cx="1809750" cy="600075"/>
          </a:xfrm>
          <a:prstGeom prst="ellipse">
            <a:avLst/>
          </a:prstGeom>
          <a:solidFill>
            <a:srgbClr val="CA8E22"/>
          </a:solidFill>
          <a:ln>
            <a:noFill/>
          </a:ln>
          <a:effectLst>
            <a:outerShdw dist="45791" dir="3378596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97" name="Text Box 17"/>
          <p:cNvSpPr txBox="1">
            <a:spLocks noChangeArrowheads="1"/>
          </p:cNvSpPr>
          <p:nvPr/>
        </p:nvSpPr>
        <p:spPr bwMode="auto">
          <a:xfrm>
            <a:off x="2766480" y="4726338"/>
            <a:ext cx="1504950" cy="533400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sz="1700" b="1">
                <a:solidFill>
                  <a:schemeClr val="bg1"/>
                </a:solidFill>
              </a:rPr>
              <a:t>Release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Management</a:t>
            </a:r>
          </a:p>
        </p:txBody>
      </p:sp>
      <p:grpSp>
        <p:nvGrpSpPr>
          <p:cNvPr id="98" name="Group 18"/>
          <p:cNvGrpSpPr>
            <a:grpSpLocks/>
          </p:cNvGrpSpPr>
          <p:nvPr/>
        </p:nvGrpSpPr>
        <p:grpSpPr bwMode="auto">
          <a:xfrm>
            <a:off x="6992408" y="3994500"/>
            <a:ext cx="1809750" cy="600075"/>
            <a:chOff x="3600" y="2598"/>
            <a:chExt cx="1140" cy="378"/>
          </a:xfrm>
        </p:grpSpPr>
        <p:sp>
          <p:nvSpPr>
            <p:cNvPr id="99" name="Oval 19"/>
            <p:cNvSpPr>
              <a:spLocks noChangeArrowheads="1"/>
            </p:cNvSpPr>
            <p:nvPr/>
          </p:nvSpPr>
          <p:spPr bwMode="auto">
            <a:xfrm>
              <a:off x="3600" y="2598"/>
              <a:ext cx="1140" cy="378"/>
            </a:xfrm>
            <a:prstGeom prst="ellipse">
              <a:avLst/>
            </a:prstGeom>
            <a:solidFill>
              <a:srgbClr val="75BAFF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100" name="Text Box 20"/>
            <p:cNvSpPr txBox="1">
              <a:spLocks noChangeArrowheads="1"/>
            </p:cNvSpPr>
            <p:nvPr/>
          </p:nvSpPr>
          <p:spPr bwMode="auto">
            <a:xfrm>
              <a:off x="3684" y="2677"/>
              <a:ext cx="971" cy="221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Development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815446" y="1827563"/>
            <a:ext cx="965200" cy="2020887"/>
            <a:chOff x="4411" y="1346"/>
            <a:chExt cx="608" cy="1273"/>
          </a:xfrm>
        </p:grpSpPr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3" name="AutoShape 24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4" name="Group 25"/>
          <p:cNvGrpSpPr>
            <a:grpSpLocks/>
          </p:cNvGrpSpPr>
          <p:nvPr/>
        </p:nvGrpSpPr>
        <p:grpSpPr bwMode="auto">
          <a:xfrm>
            <a:off x="2996668" y="1830738"/>
            <a:ext cx="965200" cy="2020887"/>
            <a:chOff x="4411" y="1346"/>
            <a:chExt cx="608" cy="1273"/>
          </a:xfrm>
        </p:grpSpPr>
        <p:sp>
          <p:nvSpPr>
            <p:cNvPr id="105" name="Oval 26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6" name="AutoShape 27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7" name="Group 28"/>
          <p:cNvGrpSpPr>
            <a:grpSpLocks/>
          </p:cNvGrpSpPr>
          <p:nvPr/>
        </p:nvGrpSpPr>
        <p:grpSpPr bwMode="auto">
          <a:xfrm>
            <a:off x="7432146" y="1825975"/>
            <a:ext cx="965200" cy="2020888"/>
            <a:chOff x="4411" y="1346"/>
            <a:chExt cx="608" cy="1273"/>
          </a:xfrm>
        </p:grpSpPr>
        <p:sp>
          <p:nvSpPr>
            <p:cNvPr id="108" name="Oval 29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9" name="AutoShape 30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10" name="Rectangle 31"/>
          <p:cNvSpPr>
            <a:spLocks noChangeAspect="1" noChangeArrowheads="1"/>
          </p:cNvSpPr>
          <p:nvPr/>
        </p:nvSpPr>
        <p:spPr bwMode="auto">
          <a:xfrm>
            <a:off x="329671" y="1760888"/>
            <a:ext cx="1951037" cy="363537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1" name="Rectangle 32"/>
          <p:cNvSpPr>
            <a:spLocks noChangeAspect="1" noChangeArrowheads="1"/>
          </p:cNvSpPr>
          <p:nvPr/>
        </p:nvSpPr>
        <p:spPr bwMode="auto">
          <a:xfrm>
            <a:off x="2482671" y="1760888"/>
            <a:ext cx="2068512" cy="363537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2" name="Rectangle 33"/>
          <p:cNvSpPr>
            <a:spLocks noChangeAspect="1" noChangeArrowheads="1"/>
          </p:cNvSpPr>
          <p:nvPr/>
        </p:nvSpPr>
        <p:spPr bwMode="auto">
          <a:xfrm>
            <a:off x="6936846" y="1760888"/>
            <a:ext cx="1951037" cy="294322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 smtClean="0"/>
              <a:t>Na primjeru tima od 4</a:t>
            </a:r>
            <a:endParaRPr lang="hr-HR" sz="2400" dirty="0"/>
          </a:p>
        </p:txBody>
      </p:sp>
      <p:grpSp>
        <p:nvGrpSpPr>
          <p:cNvPr id="36" name="Group 28"/>
          <p:cNvGrpSpPr>
            <a:grpSpLocks/>
          </p:cNvGrpSpPr>
          <p:nvPr/>
        </p:nvGrpSpPr>
        <p:grpSpPr bwMode="auto">
          <a:xfrm>
            <a:off x="5238146" y="1825975"/>
            <a:ext cx="965200" cy="2020888"/>
            <a:chOff x="4411" y="1346"/>
            <a:chExt cx="608" cy="1273"/>
          </a:xfrm>
        </p:grpSpPr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39" name="Rectangle 33"/>
          <p:cNvSpPr>
            <a:spLocks noChangeAspect="1" noChangeArrowheads="1"/>
          </p:cNvSpPr>
          <p:nvPr/>
        </p:nvSpPr>
        <p:spPr bwMode="auto">
          <a:xfrm>
            <a:off x="4742846" y="1760888"/>
            <a:ext cx="1951037" cy="294322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4797121" y="3967844"/>
            <a:ext cx="1809750" cy="600075"/>
            <a:chOff x="834" y="3486"/>
            <a:chExt cx="1140" cy="378"/>
          </a:xfrm>
        </p:grpSpPr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834" y="3486"/>
              <a:ext cx="1140" cy="378"/>
            </a:xfrm>
            <a:prstGeom prst="ellipse">
              <a:avLst/>
            </a:prstGeom>
            <a:solidFill>
              <a:srgbClr val="5840BE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1206" y="3565"/>
              <a:ext cx="396" cy="221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04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10" grpId="0" animBg="1"/>
      <p:bldP spid="111" grpId="0" animBg="1"/>
      <p:bldP spid="112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MSF timski model</a:t>
            </a:r>
          </a:p>
        </p:txBody>
      </p:sp>
      <p:grpSp>
        <p:nvGrpSpPr>
          <p:cNvPr id="84" name="Group 4"/>
          <p:cNvGrpSpPr>
            <a:grpSpLocks/>
          </p:cNvGrpSpPr>
          <p:nvPr/>
        </p:nvGrpSpPr>
        <p:grpSpPr bwMode="auto">
          <a:xfrm>
            <a:off x="4794146" y="4682053"/>
            <a:ext cx="1809750" cy="600075"/>
            <a:chOff x="807" y="2598"/>
            <a:chExt cx="1140" cy="378"/>
          </a:xfrm>
        </p:grpSpPr>
        <p:sp>
          <p:nvSpPr>
            <p:cNvPr id="85" name="Oval 5"/>
            <p:cNvSpPr>
              <a:spLocks noChangeArrowheads="1"/>
            </p:cNvSpPr>
            <p:nvPr/>
          </p:nvSpPr>
          <p:spPr bwMode="auto">
            <a:xfrm>
              <a:off x="807" y="2598"/>
              <a:ext cx="1140" cy="378"/>
            </a:xfrm>
            <a:prstGeom prst="ellipse">
              <a:avLst/>
            </a:prstGeom>
            <a:solidFill>
              <a:srgbClr val="993F8C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963" y="2613"/>
              <a:ext cx="844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User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Experience</a:t>
              </a:r>
            </a:p>
          </p:txBody>
        </p:sp>
      </p:grpSp>
      <p:grpSp>
        <p:nvGrpSpPr>
          <p:cNvPr id="87" name="Group 7"/>
          <p:cNvGrpSpPr>
            <a:grpSpLocks/>
          </p:cNvGrpSpPr>
          <p:nvPr/>
        </p:nvGrpSpPr>
        <p:grpSpPr bwMode="auto">
          <a:xfrm>
            <a:off x="392377" y="3994500"/>
            <a:ext cx="1809750" cy="600075"/>
            <a:chOff x="819" y="3036"/>
            <a:chExt cx="1140" cy="378"/>
          </a:xfrm>
        </p:grpSpPr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819" y="3036"/>
              <a:ext cx="1140" cy="378"/>
            </a:xfrm>
            <a:prstGeom prst="ellipse">
              <a:avLst/>
            </a:prstGeom>
            <a:solidFill>
              <a:srgbClr val="E03500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923" y="3051"/>
              <a:ext cx="948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 dirty="0">
                  <a:solidFill>
                    <a:schemeClr val="bg1"/>
                  </a:solidFill>
                </a:rPr>
                <a:t>Product</a:t>
              </a:r>
              <a:br>
                <a:rPr lang="en-US" sz="1700" b="1" dirty="0">
                  <a:solidFill>
                    <a:schemeClr val="bg1"/>
                  </a:solidFill>
                </a:rPr>
              </a:br>
              <a:r>
                <a:rPr lang="en-US" sz="1700" b="1" dirty="0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grpSp>
        <p:nvGrpSpPr>
          <p:cNvPr id="93" name="Group 13"/>
          <p:cNvGrpSpPr>
            <a:grpSpLocks/>
          </p:cNvGrpSpPr>
          <p:nvPr/>
        </p:nvGrpSpPr>
        <p:grpSpPr bwMode="auto">
          <a:xfrm>
            <a:off x="2582330" y="3994500"/>
            <a:ext cx="1809750" cy="600075"/>
            <a:chOff x="2256" y="2598"/>
            <a:chExt cx="1140" cy="378"/>
          </a:xfrm>
        </p:grpSpPr>
        <p:sp>
          <p:nvSpPr>
            <p:cNvPr id="94" name="Oval 14"/>
            <p:cNvSpPr>
              <a:spLocks noChangeArrowheads="1"/>
            </p:cNvSpPr>
            <p:nvPr/>
          </p:nvSpPr>
          <p:spPr bwMode="auto">
            <a:xfrm>
              <a:off x="2256" y="2598"/>
              <a:ext cx="1140" cy="378"/>
            </a:xfrm>
            <a:prstGeom prst="ellipse">
              <a:avLst/>
            </a:prstGeom>
            <a:solidFill>
              <a:srgbClr val="309030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95" name="Text Box 15"/>
            <p:cNvSpPr txBox="1">
              <a:spLocks noChangeArrowheads="1"/>
            </p:cNvSpPr>
            <p:nvPr/>
          </p:nvSpPr>
          <p:spPr bwMode="auto">
            <a:xfrm>
              <a:off x="2360" y="2621"/>
              <a:ext cx="948" cy="336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Program</a:t>
              </a:r>
              <a:br>
                <a:rPr lang="en-US" sz="1700" b="1">
                  <a:solidFill>
                    <a:schemeClr val="bg1"/>
                  </a:solidFill>
                </a:rPr>
              </a:br>
              <a:r>
                <a:rPr lang="en-US" sz="1700" b="1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2601380" y="4689825"/>
            <a:ext cx="1809750" cy="600075"/>
          </a:xfrm>
          <a:prstGeom prst="ellipse">
            <a:avLst/>
          </a:prstGeom>
          <a:solidFill>
            <a:srgbClr val="CA8E22"/>
          </a:solidFill>
          <a:ln>
            <a:noFill/>
          </a:ln>
          <a:effectLst>
            <a:outerShdw dist="45791" dir="3378596" algn="ctr" rotWithShape="0">
              <a:srgbClr val="8D8D8D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97" name="Text Box 17"/>
          <p:cNvSpPr txBox="1">
            <a:spLocks noChangeArrowheads="1"/>
          </p:cNvSpPr>
          <p:nvPr/>
        </p:nvSpPr>
        <p:spPr bwMode="auto">
          <a:xfrm>
            <a:off x="2766480" y="4726338"/>
            <a:ext cx="1504950" cy="533400"/>
          </a:xfrm>
          <a:prstGeom prst="rect">
            <a:avLst/>
          </a:prstGeom>
          <a:noFill/>
          <a:ln>
            <a:noFill/>
          </a:ln>
          <a:effectLst>
            <a:outerShdw dist="127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sz="1700" b="1">
                <a:solidFill>
                  <a:schemeClr val="bg1"/>
                </a:solidFill>
              </a:rPr>
              <a:t>Release</a:t>
            </a:r>
            <a:br>
              <a:rPr lang="en-US" sz="1700" b="1">
                <a:solidFill>
                  <a:schemeClr val="bg1"/>
                </a:solidFill>
              </a:rPr>
            </a:br>
            <a:r>
              <a:rPr lang="en-US" sz="1700" b="1">
                <a:solidFill>
                  <a:schemeClr val="bg1"/>
                </a:solidFill>
              </a:rPr>
              <a:t>Management</a:t>
            </a:r>
          </a:p>
        </p:txBody>
      </p:sp>
      <p:grpSp>
        <p:nvGrpSpPr>
          <p:cNvPr id="98" name="Group 18"/>
          <p:cNvGrpSpPr>
            <a:grpSpLocks/>
          </p:cNvGrpSpPr>
          <p:nvPr/>
        </p:nvGrpSpPr>
        <p:grpSpPr bwMode="auto">
          <a:xfrm>
            <a:off x="6992408" y="3994500"/>
            <a:ext cx="1809750" cy="600075"/>
            <a:chOff x="3600" y="2598"/>
            <a:chExt cx="1140" cy="378"/>
          </a:xfrm>
        </p:grpSpPr>
        <p:sp>
          <p:nvSpPr>
            <p:cNvPr id="99" name="Oval 19"/>
            <p:cNvSpPr>
              <a:spLocks noChangeArrowheads="1"/>
            </p:cNvSpPr>
            <p:nvPr/>
          </p:nvSpPr>
          <p:spPr bwMode="auto">
            <a:xfrm>
              <a:off x="3600" y="2598"/>
              <a:ext cx="1140" cy="378"/>
            </a:xfrm>
            <a:prstGeom prst="ellipse">
              <a:avLst/>
            </a:prstGeom>
            <a:solidFill>
              <a:srgbClr val="75BAFF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100" name="Text Box 20"/>
            <p:cNvSpPr txBox="1">
              <a:spLocks noChangeArrowheads="1"/>
            </p:cNvSpPr>
            <p:nvPr/>
          </p:nvSpPr>
          <p:spPr bwMode="auto">
            <a:xfrm>
              <a:off x="3684" y="2677"/>
              <a:ext cx="971" cy="221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Development</a:t>
              </a:r>
            </a:p>
          </p:txBody>
        </p:sp>
      </p:grpSp>
      <p:grpSp>
        <p:nvGrpSpPr>
          <p:cNvPr id="101" name="Group 22"/>
          <p:cNvGrpSpPr>
            <a:grpSpLocks/>
          </p:cNvGrpSpPr>
          <p:nvPr/>
        </p:nvGrpSpPr>
        <p:grpSpPr bwMode="auto">
          <a:xfrm>
            <a:off x="815446" y="1827563"/>
            <a:ext cx="965200" cy="2020887"/>
            <a:chOff x="4411" y="1346"/>
            <a:chExt cx="608" cy="1273"/>
          </a:xfrm>
        </p:grpSpPr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3" name="AutoShape 24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4" name="Group 25"/>
          <p:cNvGrpSpPr>
            <a:grpSpLocks/>
          </p:cNvGrpSpPr>
          <p:nvPr/>
        </p:nvGrpSpPr>
        <p:grpSpPr bwMode="auto">
          <a:xfrm>
            <a:off x="2996668" y="1830738"/>
            <a:ext cx="965200" cy="2020887"/>
            <a:chOff x="4411" y="1346"/>
            <a:chExt cx="608" cy="1273"/>
          </a:xfrm>
        </p:grpSpPr>
        <p:sp>
          <p:nvSpPr>
            <p:cNvPr id="105" name="Oval 26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6" name="AutoShape 27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107" name="Group 28"/>
          <p:cNvGrpSpPr>
            <a:grpSpLocks/>
          </p:cNvGrpSpPr>
          <p:nvPr/>
        </p:nvGrpSpPr>
        <p:grpSpPr bwMode="auto">
          <a:xfrm>
            <a:off x="7432146" y="1825975"/>
            <a:ext cx="965200" cy="2020888"/>
            <a:chOff x="4411" y="1346"/>
            <a:chExt cx="608" cy="1273"/>
          </a:xfrm>
        </p:grpSpPr>
        <p:sp>
          <p:nvSpPr>
            <p:cNvPr id="108" name="Oval 29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109" name="AutoShape 30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110" name="Rectangle 31"/>
          <p:cNvSpPr>
            <a:spLocks noChangeAspect="1" noChangeArrowheads="1"/>
          </p:cNvSpPr>
          <p:nvPr/>
        </p:nvSpPr>
        <p:spPr bwMode="auto">
          <a:xfrm>
            <a:off x="329671" y="1760889"/>
            <a:ext cx="1951037" cy="2965450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1" name="Rectangle 32"/>
          <p:cNvSpPr>
            <a:spLocks noChangeAspect="1" noChangeArrowheads="1"/>
          </p:cNvSpPr>
          <p:nvPr/>
        </p:nvSpPr>
        <p:spPr bwMode="auto">
          <a:xfrm>
            <a:off x="2482671" y="1760888"/>
            <a:ext cx="2068512" cy="363537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2" name="Rectangle 33"/>
          <p:cNvSpPr>
            <a:spLocks noChangeAspect="1" noChangeArrowheads="1"/>
          </p:cNvSpPr>
          <p:nvPr/>
        </p:nvSpPr>
        <p:spPr bwMode="auto">
          <a:xfrm>
            <a:off x="6936846" y="1760888"/>
            <a:ext cx="1951037" cy="294322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 smtClean="0"/>
              <a:t>Na primjeru tima od 4</a:t>
            </a:r>
            <a:endParaRPr lang="hr-HR" sz="2400" dirty="0"/>
          </a:p>
        </p:txBody>
      </p:sp>
      <p:grpSp>
        <p:nvGrpSpPr>
          <p:cNvPr id="36" name="Group 28"/>
          <p:cNvGrpSpPr>
            <a:grpSpLocks/>
          </p:cNvGrpSpPr>
          <p:nvPr/>
        </p:nvGrpSpPr>
        <p:grpSpPr bwMode="auto">
          <a:xfrm>
            <a:off x="5238146" y="1825975"/>
            <a:ext cx="965200" cy="2020888"/>
            <a:chOff x="4411" y="1346"/>
            <a:chExt cx="608" cy="1273"/>
          </a:xfrm>
        </p:grpSpPr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4438" y="1346"/>
              <a:ext cx="554" cy="554"/>
            </a:xfrm>
            <a:prstGeom prst="ellipse">
              <a:avLst/>
            </a:prstGeom>
            <a:gradFill rotWithShape="1">
              <a:gsLst>
                <a:gs pos="0">
                  <a:srgbClr val="7C7C7C"/>
                </a:gs>
                <a:gs pos="100000">
                  <a:srgbClr val="7C7C7C">
                    <a:gamma/>
                    <a:tint val="60392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 rot="16200000">
              <a:off x="4344" y="1945"/>
              <a:ext cx="741" cy="608"/>
            </a:xfrm>
            <a:prstGeom prst="flowChartDelay">
              <a:avLst/>
            </a:prstGeom>
            <a:gradFill rotWithShape="1">
              <a:gsLst>
                <a:gs pos="0">
                  <a:srgbClr val="7C7C7C">
                    <a:gamma/>
                    <a:tint val="69804"/>
                    <a:invGamma/>
                  </a:srgbClr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39" name="Rectangle 33"/>
          <p:cNvSpPr>
            <a:spLocks noChangeAspect="1" noChangeArrowheads="1"/>
          </p:cNvSpPr>
          <p:nvPr/>
        </p:nvSpPr>
        <p:spPr bwMode="auto">
          <a:xfrm>
            <a:off x="4742846" y="1760888"/>
            <a:ext cx="1951037" cy="3635375"/>
          </a:xfrm>
          <a:prstGeom prst="rect">
            <a:avLst/>
          </a:prstGeom>
          <a:noFill/>
          <a:ln w="25400">
            <a:solidFill>
              <a:srgbClr val="8D8D8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r-HR"/>
          </a:p>
        </p:txBody>
      </p: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4797121" y="3967844"/>
            <a:ext cx="1809750" cy="600075"/>
            <a:chOff x="834" y="3486"/>
            <a:chExt cx="1140" cy="378"/>
          </a:xfrm>
        </p:grpSpPr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834" y="3486"/>
              <a:ext cx="1140" cy="378"/>
            </a:xfrm>
            <a:prstGeom prst="ellipse">
              <a:avLst/>
            </a:prstGeom>
            <a:solidFill>
              <a:srgbClr val="5840BE"/>
            </a:solidFill>
            <a:ln>
              <a:noFill/>
            </a:ln>
            <a:effectLst>
              <a:outerShdw dist="45791" dir="3378596" algn="ctr" rotWithShape="0">
                <a:srgbClr val="8D8D8D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hr-HR"/>
            </a:p>
          </p:txBody>
        </p:sp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1206" y="3565"/>
              <a:ext cx="396" cy="221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700" b="1">
                  <a:solidFill>
                    <a:schemeClr val="bg1"/>
                  </a:solidFill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6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MSF timski model</a:t>
            </a: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543801" cy="463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 smtClean="0"/>
              <a:t>Na primjeru tima od 15</a:t>
            </a:r>
            <a:endParaRPr lang="hr-H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84" y="2142257"/>
            <a:ext cx="5299032" cy="37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Vanjski dionici</a:t>
            </a:r>
            <a:endParaRPr lang="hr-H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320660"/>
              </p:ext>
            </p:extLst>
          </p:nvPr>
        </p:nvGraphicFramePr>
        <p:xfrm>
          <a:off x="822325" y="1210628"/>
          <a:ext cx="75438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35"/>
                <a:gridCol w="5028565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smtClean="0"/>
                        <a:t>Grupa dionika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Opis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Sponzor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„Vlasnik” projekta na strani naručitelja. Osoba koja </a:t>
                      </a:r>
                      <a:r>
                        <a:rPr lang="hr-HR" u="sng" dirty="0" smtClean="0"/>
                        <a:t>financira</a:t>
                      </a:r>
                      <a:r>
                        <a:rPr lang="hr-HR" dirty="0" smtClean="0"/>
                        <a:t> razvoj</a:t>
                      </a:r>
                      <a:r>
                        <a:rPr lang="hr-HR" baseline="0" dirty="0" smtClean="0"/>
                        <a:t> softverskog sustava </a:t>
                      </a:r>
                      <a:r>
                        <a:rPr lang="hr-HR" dirty="0" smtClean="0"/>
                        <a:t>te ocjenjuje njegovu kvalitetu i uspješnost</a:t>
                      </a:r>
                      <a:r>
                        <a:rPr lang="hr-HR" baseline="0" dirty="0" smtClean="0"/>
                        <a:t> prema zadanim poslovnim ciljevima.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Voditelj projekta na strani naručitelja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Upravlja</a:t>
                      </a:r>
                      <a:r>
                        <a:rPr lang="hr-HR" baseline="0" dirty="0" smtClean="0"/>
                        <a:t> projektom (financijama, resursima) na strani naručitelja. Prihvaća i potpisuje projektne isporuke (softver, dokumentaciju </a:t>
                      </a:r>
                      <a:r>
                        <a:rPr lang="hr-HR" baseline="0" dirty="0" err="1" smtClean="0"/>
                        <a:t>itd</a:t>
                      </a:r>
                      <a:r>
                        <a:rPr lang="hr-HR" baseline="0" dirty="0" smtClean="0"/>
                        <a:t>).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Poslovni vlasnik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Tipično voditelj organizacijske</a:t>
                      </a:r>
                      <a:r>
                        <a:rPr lang="hr-HR" baseline="0" dirty="0" smtClean="0"/>
                        <a:t> jedinice ili odjela za kojega se izrađuje softver. Složeniji softverski proizvodi imaju više poslovnih vlasnika na strani naručitelja.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Krajnji korisnik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Osoba koja koristi</a:t>
                      </a:r>
                      <a:r>
                        <a:rPr lang="hr-HR" baseline="0" dirty="0" smtClean="0"/>
                        <a:t> softverski proizvod u poslovanju.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 smtClean="0"/>
                        <a:t>IT (operativa)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Osoba</a:t>
                      </a:r>
                      <a:r>
                        <a:rPr lang="hr-HR" baseline="0" dirty="0" smtClean="0"/>
                        <a:t> koja se brine o operativnom održavanju i podršci radu softverskog proizvoda na strani naručitelja.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1.3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573684"/>
          </a:xfrm>
        </p:spPr>
        <p:txBody>
          <a:bodyPr>
            <a:normAutofit/>
          </a:bodyPr>
          <a:lstStyle/>
          <a:p>
            <a:r>
              <a:rPr lang="hr-HR" dirty="0" smtClean="0"/>
              <a:t>Odgovorite na pitanja</a:t>
            </a:r>
            <a:r>
              <a:rPr lang="hr-HR" dirty="0" smtClean="0"/>
              <a:t>:</a:t>
            </a:r>
          </a:p>
          <a:p>
            <a:endParaRPr lang="hr-HR" dirty="0" smtClean="0"/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Isporučeni </a:t>
            </a:r>
            <a:r>
              <a:rPr lang="hr-HR" dirty="0" smtClean="0"/>
              <a:t>softver uključuje bazu podataka koja zahtijeva MS SQL Server verziju 2012 ili </a:t>
            </a:r>
            <a:r>
              <a:rPr lang="hr-HR" dirty="0" smtClean="0"/>
              <a:t>veću. </a:t>
            </a:r>
            <a:r>
              <a:rPr lang="hr-HR" dirty="0" smtClean="0"/>
              <a:t>Koji vanjski dionik je ključan sugovornik na tu temu?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Modul </a:t>
            </a:r>
            <a:r>
              <a:rPr lang="hr-HR" dirty="0" smtClean="0"/>
              <a:t>za obračun plaća na ekranu može u isto vrijeme prikazati samo detalje o jednoj osobi. Koji vanjski dionik odobrava ovo ograničenje?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dirty="0" smtClean="0"/>
              <a:t>Evidentiran </a:t>
            </a:r>
            <a:r>
              <a:rPr lang="hr-HR" dirty="0" smtClean="0"/>
              <a:t>je zahtjev za doradom već specificiranog softverskog modula koji je u fazi razvoja. Koji dionik je primarna kontakt točka</a:t>
            </a:r>
            <a:r>
              <a:rPr lang="hr-HR" dirty="0" smtClean="0"/>
              <a:t>?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427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Kvaliteta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79"/>
            <a:ext cx="7543801" cy="4934175"/>
          </a:xfrm>
        </p:spPr>
        <p:txBody>
          <a:bodyPr>
            <a:normAutofit fontScale="92500" lnSpcReduction="20000"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Definicija kvalitete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usklađenost za zahtjevima i očekivanjima korisnika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predvidljivo i ponovljivo ponašanje, unutar zadanih funkcionalnosti</a:t>
            </a:r>
            <a:endParaRPr lang="hr-HR" dirty="0"/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Primjer kvalitetnog softvera</a:t>
            </a:r>
            <a:endParaRPr lang="hr-HR" sz="2400" b="1" dirty="0"/>
          </a:p>
          <a:p>
            <a:pPr marL="749808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2000" dirty="0" smtClean="0"/>
              <a:t>Svaka naručena funkcionalnost je testirana od strane razvojnog tima, a zatim dana na testiranje predstavnicima naručitelja koji su potvrdili funkcionalnost.</a:t>
            </a:r>
          </a:p>
          <a:p>
            <a:pPr marL="749808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2000" dirty="0" smtClean="0"/>
              <a:t>Definirana su mjerila kvalitete, odnosno nefunkcionalne karakteristike sustava (npr. hardverski zahtjevi, očekivani </a:t>
            </a:r>
            <a:r>
              <a:rPr lang="hr-HR" sz="2000" i="1" dirty="0" err="1" smtClean="0"/>
              <a:t>downtime</a:t>
            </a:r>
            <a:r>
              <a:rPr lang="hr-HR" sz="2000" dirty="0" smtClean="0"/>
              <a:t>, brzina odziva aplikacija). Ti zahtjevi su uzeti u obzir u ranoj fazi softverskog procesa (dizajn), kako bi eliminirali naknadnu potrebu za redizajnom. Donesene odluke, kao i karakteristike softvera koje podupiru ta mjerila kvalitete su dokumentirana i prezentirana korisniku.</a:t>
            </a:r>
          </a:p>
          <a:p>
            <a:pPr marL="749808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2000" dirty="0" smtClean="0"/>
              <a:t>Mjerila kvalitete ne degradiraju s vremenom, barem ne u definiranom životnom vijeku </a:t>
            </a:r>
            <a:r>
              <a:rPr lang="hr-HR" sz="2000" smtClean="0"/>
              <a:t>softverskog produkta.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13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</a:t>
            </a:r>
            <a:r>
              <a:rPr lang="hr-HR" dirty="0" smtClean="0"/>
              <a:t>1.4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12457" y="731520"/>
            <a:ext cx="5196113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dirty="0" smtClean="0"/>
              <a:t>Je li u ovim slučajevima isporučen kvalitetan softver:</a:t>
            </a:r>
          </a:p>
          <a:p>
            <a:pPr marL="749808" lvl="1" indent="-4572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2000" dirty="0" smtClean="0"/>
              <a:t>Naručen </a:t>
            </a:r>
            <a:r>
              <a:rPr lang="hr-HR" sz="2000" dirty="0"/>
              <a:t>je poslovni softver s 3 modula - upravljanje ljudima, kontrola radnog vremena i plaće. Isporučen je softver s 2 modula koji u potpunosti zadovoljavaju sve specifikacije i nemaju grešaka u radu (</a:t>
            </a:r>
            <a:r>
              <a:rPr lang="hr-HR" sz="2000" dirty="0" err="1"/>
              <a:t>bugova</a:t>
            </a:r>
            <a:r>
              <a:rPr lang="hr-HR" sz="2000" dirty="0"/>
              <a:t>). </a:t>
            </a:r>
            <a:endParaRPr lang="hr-HR" sz="2000" dirty="0" smtClean="0"/>
          </a:p>
          <a:p>
            <a:pPr marL="749808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hr-HR" sz="2000" dirty="0" smtClean="0"/>
              <a:t>Naručitelj </a:t>
            </a:r>
            <a:r>
              <a:rPr lang="hr-HR" sz="2000" dirty="0"/>
              <a:t>je prijevoznička tvrtka s flotom kamiona. Zbog usklađenosti s novim pravilnikom Ministarstvo prometa, tvrtka naručuje softver koji će pomoću GPS-a očitavati lokaciju vozila svakih 15 minuta i bilježiti u središnji log. Pravilnik nalaže da log mora biti konzistentan i čuvati se najmanje 2 godine. Isporučeni softver je realiziran kao aplikacija u računalnom oblaku, a uključuje web i mobilnu aplikaciju za pregled loga.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6311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Koncept vježbi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75680"/>
            <a:ext cx="7669877" cy="4636264"/>
          </a:xfrm>
        </p:spPr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Vježbe</a:t>
            </a:r>
            <a:endParaRPr lang="hr-HR" sz="2400" b="1" dirty="0"/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Primjeri iz prakse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Izrada </a:t>
            </a:r>
            <a:r>
              <a:rPr lang="hr-HR" sz="2000" dirty="0" smtClean="0"/>
              <a:t>konkretnih modela i artefakata u softverskom </a:t>
            </a:r>
            <a:r>
              <a:rPr lang="hr-HR" sz="2000" dirty="0" smtClean="0"/>
              <a:t>procesu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Zadaće (</a:t>
            </a:r>
            <a:r>
              <a:rPr lang="hr-HR" sz="2000" dirty="0"/>
              <a:t>9</a:t>
            </a:r>
            <a:r>
              <a:rPr lang="hr-HR" sz="2000" dirty="0" smtClean="0"/>
              <a:t>/100 </a:t>
            </a:r>
            <a:r>
              <a:rPr lang="hr-HR" sz="2000" dirty="0" smtClean="0"/>
              <a:t>bodova)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/>
              <a:t>2 tematske </a:t>
            </a:r>
            <a:r>
              <a:rPr lang="hr-HR" sz="2400" b="1" dirty="0" smtClean="0"/>
              <a:t>cjeline: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Programsko inženjerstvo i tradicionalne metode razvoja softvera:</a:t>
            </a:r>
            <a:br>
              <a:rPr lang="hr-HR" sz="2000" dirty="0" smtClean="0"/>
            </a:br>
            <a:r>
              <a:rPr lang="hr-HR" sz="2000" dirty="0" smtClean="0"/>
              <a:t>6 blokova vježbi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Agilni razvoj softvera: 9 blokova vježbi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9097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30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Vježbe 1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Proces razvoja softvera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Primjene različitih modela za razvoj softvera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MSF timski model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Vanjski dionici u procesu razvoja softvera</a:t>
            </a:r>
          </a:p>
          <a:p>
            <a:pPr marL="562608" lvl="1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2000" dirty="0" smtClean="0"/>
              <a:t>Kvaliteta</a:t>
            </a:r>
          </a:p>
        </p:txBody>
      </p:sp>
    </p:spTree>
    <p:extLst>
      <p:ext uri="{BB962C8B-B14F-4D97-AF65-F5344CB8AC3E}">
        <p14:creationId xmlns:p14="http://schemas.microsoft.com/office/powerpoint/2010/main" val="18743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19007"/>
            <a:ext cx="7543800" cy="808771"/>
          </a:xfrm>
        </p:spPr>
        <p:txBody>
          <a:bodyPr/>
          <a:lstStyle/>
          <a:p>
            <a:r>
              <a:rPr lang="hr-HR" dirty="0" smtClean="0"/>
              <a:t>Modeli za softverski proces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5272212"/>
            <a:ext cx="3912326" cy="625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1400" dirty="0" smtClean="0"/>
              <a:t>Model inkrementalnog razvoja (engl. </a:t>
            </a:r>
            <a:r>
              <a:rPr lang="en-US" sz="1400" i="1" dirty="0" smtClean="0"/>
              <a:t>incremental development</a:t>
            </a:r>
            <a:r>
              <a:rPr lang="hr-HR" sz="1400" dirty="0" smtClean="0"/>
              <a:t>)</a:t>
            </a:r>
          </a:p>
        </p:txBody>
      </p:sp>
      <p:pic>
        <p:nvPicPr>
          <p:cNvPr id="1026" name="Picture 2" descr="http://pratikshya.com.np/wp-content/uploads/2013/02/evolutiona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09" y="1162771"/>
            <a:ext cx="3743424" cy="19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3651" y="3026737"/>
            <a:ext cx="3040340" cy="3344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r-HR" sz="1400" dirty="0" smtClean="0"/>
              <a:t>Model vodopada (engl. </a:t>
            </a:r>
            <a:r>
              <a:rPr lang="en-US" sz="1400" i="1" dirty="0" smtClean="0"/>
              <a:t>waterfall</a:t>
            </a:r>
            <a:r>
              <a:rPr lang="hr-HR" sz="1400" dirty="0" smtClean="0"/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93809" y="3073824"/>
            <a:ext cx="3743424" cy="5072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r-HR" sz="1400" dirty="0" smtClean="0"/>
              <a:t>Model evolucijskog razvoja (engl. </a:t>
            </a:r>
            <a:r>
              <a:rPr lang="en-US" sz="1400" i="1" dirty="0" smtClean="0"/>
              <a:t>evolutionary development</a:t>
            </a:r>
            <a:r>
              <a:rPr lang="hr-HR" sz="1400" dirty="0" smtClean="0"/>
              <a:t>)</a:t>
            </a:r>
          </a:p>
        </p:txBody>
      </p:sp>
      <p:pic>
        <p:nvPicPr>
          <p:cNvPr id="1030" name="Picture 6" descr="http://nsteane.files.wordpress.com/2011/02/scrumlargelabelled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09" y="3777342"/>
            <a:ext cx="3743424" cy="17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nqbation.com/wp-content/uploads/2012/09/traditional-waterfall-method-of-software-developmen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8" y="1209856"/>
            <a:ext cx="2921727" cy="181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893809" y="5492166"/>
            <a:ext cx="3743424" cy="299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r-HR" sz="1400" dirty="0" smtClean="0"/>
              <a:t>Agilne metode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5959890"/>
            <a:ext cx="9144000" cy="2990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hr-HR" b="1" dirty="0" smtClean="0"/>
              <a:t>Primjeri!</a:t>
            </a: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3" y="3848701"/>
            <a:ext cx="3717890" cy="14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 1.1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70305" y="620992"/>
            <a:ext cx="5051181" cy="55736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hr-HR" sz="1600" dirty="0" smtClean="0"/>
              <a:t>Izaberite optimalan model za softverski proces, u sljedećim slučajevima: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600" b="1" dirty="0" smtClean="0"/>
              <a:t>1) </a:t>
            </a:r>
            <a:r>
              <a:rPr lang="hr-HR" sz="1600" dirty="0" smtClean="0"/>
              <a:t>Potrebno je izraditi aplikaciju </a:t>
            </a:r>
            <a:r>
              <a:rPr lang="hr-HR" sz="1600" dirty="0"/>
              <a:t>za vođenje male tvrtke. Naručitelj detaljno poznaje poslovni proces i želi da aplikacija uključuje 3 modula: upravljanje zadacima (</a:t>
            </a:r>
            <a:r>
              <a:rPr lang="hr-HR" sz="1600" i="1" dirty="0" err="1"/>
              <a:t>task</a:t>
            </a:r>
            <a:r>
              <a:rPr lang="hr-HR" sz="1600" i="1" dirty="0"/>
              <a:t> management</a:t>
            </a:r>
            <a:r>
              <a:rPr lang="hr-HR" sz="1600" dirty="0"/>
              <a:t>), upravljanje financijama te evidenciju klijenata. Prva dva modula su prioritetna, a treći će se realizirati ukoliko vrijeme i financije </a:t>
            </a:r>
            <a:r>
              <a:rPr lang="hr-HR" sz="1600" dirty="0" smtClean="0"/>
              <a:t>dozvole.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600" b="1" dirty="0" smtClean="0"/>
              <a:t>2)</a:t>
            </a:r>
            <a:r>
              <a:rPr lang="hr-HR" sz="1600" dirty="0" smtClean="0"/>
              <a:t> </a:t>
            </a:r>
            <a:r>
              <a:rPr lang="hr-HR" sz="1600" dirty="0"/>
              <a:t>Potrebno je izraditi </a:t>
            </a:r>
            <a:r>
              <a:rPr lang="hr-HR" sz="1600" dirty="0" smtClean="0"/>
              <a:t>mobilnu </a:t>
            </a:r>
            <a:r>
              <a:rPr lang="hr-HR" sz="1600" dirty="0"/>
              <a:t>aplikaciju za </a:t>
            </a:r>
            <a:r>
              <a:rPr lang="hr-HR" sz="1600" dirty="0" smtClean="0"/>
              <a:t>djecu, za učenje </a:t>
            </a:r>
            <a:r>
              <a:rPr lang="hr-HR" sz="1600" dirty="0"/>
              <a:t>stranog jezika. Želja naručitelja je što ranije izbaciti prvu verziju s manjim fondom riječi i jednostavnim designom. U drugoj fazi, ovisno o mišljenju korisnika, proširiti fond riječi te unaprijediti design, dok je funkcionalnost treće faze u potpunosti otvorena ovisno o željama korisnika.</a:t>
            </a:r>
          </a:p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hr-HR" sz="1600" b="1" dirty="0" smtClean="0"/>
              <a:t>3) </a:t>
            </a:r>
            <a:r>
              <a:rPr lang="hr-HR" sz="1600" dirty="0"/>
              <a:t>Naručitelj zahtijeva izradu web shop aplikacije, no nije siguran kako bi finalno rješenje trebalo izgledati. Naručitelj je u stanju artikulirati nekoliko temeljenih zahtjeva, dok će se ostali zahtjevi definirati kroz vrijeme (razvoj projekta).</a:t>
            </a:r>
          </a:p>
          <a:p>
            <a:pPr>
              <a:lnSpc>
                <a:spcPct val="100000"/>
              </a:lnSpc>
            </a:pPr>
            <a:endParaRPr lang="hr-HR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8423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Microsoft Solutions </a:t>
            </a:r>
            <a:r>
              <a:rPr lang="hr-HR" u="sng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Kombinirani </a:t>
            </a:r>
            <a:r>
              <a:rPr lang="hr-HR" dirty="0" err="1" smtClean="0"/>
              <a:t>vodopadni</a:t>
            </a:r>
            <a:r>
              <a:rPr lang="hr-HR" dirty="0" smtClean="0"/>
              <a:t> i iterativni </a:t>
            </a:r>
            <a:r>
              <a:rPr lang="hr-HR" dirty="0" smtClean="0"/>
              <a:t>model razvoja </a:t>
            </a:r>
            <a:r>
              <a:rPr lang="hr-HR" dirty="0" smtClean="0"/>
              <a:t>softvera:</a:t>
            </a:r>
            <a:endParaRPr lang="hr-HR" dirty="0"/>
          </a:p>
        </p:txBody>
      </p:sp>
      <p:pic>
        <p:nvPicPr>
          <p:cNvPr id="9218" name="Picture 2" descr="http://www.holert.com/Unternehmen/images/iterativ_initiative_strateg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75" y="1835862"/>
            <a:ext cx="2336912" cy="20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futuretechnologygroup.net/images/MSF/MSFDiagramIte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45" y="4263063"/>
            <a:ext cx="2497660" cy="16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knowledge-wave.com/Portals/0/Images/Methodology/knowledge_wave_msf_process_mode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39" y="2185945"/>
            <a:ext cx="3638530" cy="30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Microsoft Solutions Framework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indent="-27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r-HR" sz="2400" b="1" dirty="0" smtClean="0"/>
              <a:t>Model definira:</a:t>
            </a:r>
            <a:br>
              <a:rPr lang="hr-HR" sz="2400" b="1" dirty="0" smtClean="0"/>
            </a:br>
            <a:r>
              <a:rPr lang="hr-HR" sz="2400" dirty="0" smtClean="0"/>
              <a:t>Temeljne principe</a:t>
            </a:r>
            <a:br>
              <a:rPr lang="hr-HR" sz="2400" dirty="0" smtClean="0"/>
            </a:br>
            <a:r>
              <a:rPr lang="hr-HR" sz="2400" dirty="0" smtClean="0"/>
              <a:t>Modele</a:t>
            </a:r>
            <a:r>
              <a:rPr lang="hr-HR" sz="2400" dirty="0"/>
              <a:t/>
            </a:r>
            <a:br>
              <a:rPr lang="hr-HR" sz="2400" dirty="0"/>
            </a:br>
            <a:r>
              <a:rPr lang="hr-HR" sz="2400" dirty="0" smtClean="0"/>
              <a:t>	Timski model</a:t>
            </a:r>
            <a:br>
              <a:rPr lang="hr-HR" sz="2400" dirty="0" smtClean="0"/>
            </a:br>
            <a:r>
              <a:rPr lang="hr-HR" sz="2400" dirty="0" smtClean="0"/>
              <a:t>	Procesni model</a:t>
            </a:r>
            <a:br>
              <a:rPr lang="hr-HR" sz="2400" dirty="0" smtClean="0"/>
            </a:br>
            <a:r>
              <a:rPr lang="hr-HR" sz="2400" dirty="0" smtClean="0"/>
              <a:t>Discipline</a:t>
            </a:r>
            <a:br>
              <a:rPr lang="hr-HR" sz="2400" dirty="0" smtClean="0"/>
            </a:br>
            <a:r>
              <a:rPr lang="hr-HR" sz="2400" dirty="0" smtClean="0"/>
              <a:t>	Upravljanje projektom</a:t>
            </a:r>
            <a:br>
              <a:rPr lang="hr-HR" sz="2400" dirty="0" smtClean="0"/>
            </a:br>
            <a:r>
              <a:rPr lang="hr-HR" sz="2400" dirty="0" smtClean="0"/>
              <a:t>	Upravljanje rizicima</a:t>
            </a:r>
            <a:br>
              <a:rPr lang="hr-HR" sz="2400" dirty="0" smtClean="0"/>
            </a:br>
            <a:r>
              <a:rPr lang="hr-HR" sz="2400" dirty="0" smtClean="0"/>
              <a:t>	Upravljanje kapacitetima/znanjem članova tima</a:t>
            </a:r>
            <a:endParaRPr lang="en-US" sz="2400" dirty="0"/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5529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MSF timski model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260301" y="6084712"/>
            <a:ext cx="662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00" dirty="0" smtClean="0"/>
              <a:t>Izvor: </a:t>
            </a:r>
            <a:r>
              <a:rPr lang="hr-HR" sz="1000" dirty="0"/>
              <a:t>http</a:t>
            </a:r>
            <a:r>
              <a:rPr lang="hr-HR" sz="1000" dirty="0" smtClean="0"/>
              <a:t>://technet.microsoft.com</a:t>
            </a:r>
            <a:endParaRPr lang="hr-HR" sz="1000" dirty="0"/>
          </a:p>
        </p:txBody>
      </p:sp>
      <p:pic>
        <p:nvPicPr>
          <p:cNvPr id="1028" name="Picture 4" descr="http://technet.microsoft.com/en-us/library/Bb497060.ors01_01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48" y="1855435"/>
            <a:ext cx="6807704" cy="370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44354" y="2370666"/>
            <a:ext cx="2651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Razvoj u skladu sa specifikacijom</a:t>
            </a:r>
            <a:endParaRPr lang="hr-H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4354" y="4689459"/>
            <a:ext cx="265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Produkcijsko korištenje tek nakon što su uočeni i ispravljeni svi problemi</a:t>
            </a:r>
            <a:endParaRPr lang="hr-H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3318" y="5609177"/>
            <a:ext cx="265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Predvidljiva, planirana tranzicija u produkciju i održavanje</a:t>
            </a:r>
            <a:endParaRPr lang="hr-H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571" y="4761337"/>
            <a:ext cx="291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Visoka učinkovitost rješenja za krajnjeg korisnika i ukupni doživljaj proizvoda</a:t>
            </a:r>
            <a:endParaRPr lang="hr-H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629" y="2370665"/>
            <a:ext cx="274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Zadovoljni naručitelji i korisnici</a:t>
            </a:r>
            <a:endParaRPr lang="hr-H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9976" y="1310338"/>
            <a:ext cx="3231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/>
              <a:t>Isporuka rješenja u definiranim okvirima (funkcionalnost, vrijeme, resursi)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0337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MSF timski model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74291" y="48466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05891" y="4343400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35903" y="38433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69091" y="33353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05453" y="2832100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38641" y="2332038"/>
            <a:ext cx="1171575" cy="504825"/>
          </a:xfrm>
          <a:prstGeom prst="rect">
            <a:avLst/>
          </a:prstGeom>
          <a:solidFill>
            <a:srgbClr val="C5C5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4053" y="3830638"/>
            <a:ext cx="1136650" cy="514350"/>
          </a:xfrm>
          <a:prstGeom prst="rect">
            <a:avLst/>
          </a:prstGeom>
          <a:solidFill>
            <a:srgbClr val="584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7380641" y="1820863"/>
            <a:ext cx="1171575" cy="504825"/>
          </a:xfrm>
          <a:prstGeom prst="rect">
            <a:avLst/>
          </a:prstGeom>
          <a:solidFill>
            <a:srgbClr val="CA8E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207478" y="1819275"/>
            <a:ext cx="1177925" cy="504825"/>
          </a:xfrm>
          <a:prstGeom prst="rect">
            <a:avLst/>
          </a:prstGeom>
          <a:solidFill>
            <a:srgbClr val="993F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045428" y="1817688"/>
            <a:ext cx="1162050" cy="508000"/>
          </a:xfrm>
          <a:prstGeom prst="rect">
            <a:avLst/>
          </a:prstGeom>
          <a:solidFill>
            <a:srgbClr val="584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3877028" y="1820863"/>
            <a:ext cx="1171575" cy="504825"/>
          </a:xfrm>
          <a:prstGeom prst="rect">
            <a:avLst/>
          </a:prstGeom>
          <a:solidFill>
            <a:srgbClr val="75B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2713391" y="1822450"/>
            <a:ext cx="1157287" cy="495300"/>
          </a:xfrm>
          <a:prstGeom prst="rect">
            <a:avLst/>
          </a:prstGeom>
          <a:solidFill>
            <a:srgbClr val="3090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1544991" y="1817688"/>
            <a:ext cx="1166812" cy="508000"/>
          </a:xfrm>
          <a:prstGeom prst="rect">
            <a:avLst/>
          </a:prstGeom>
          <a:solidFill>
            <a:srgbClr val="E035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400403" y="2824163"/>
            <a:ext cx="1133475" cy="504825"/>
          </a:xfrm>
          <a:prstGeom prst="rect">
            <a:avLst/>
          </a:prstGeom>
          <a:solidFill>
            <a:srgbClr val="30903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95641" y="3328988"/>
            <a:ext cx="1147762" cy="504825"/>
          </a:xfrm>
          <a:prstGeom prst="rect">
            <a:avLst/>
          </a:prstGeom>
          <a:solidFill>
            <a:srgbClr val="75B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395641" y="4338638"/>
            <a:ext cx="1128712" cy="504825"/>
          </a:xfrm>
          <a:prstGeom prst="rect">
            <a:avLst/>
          </a:prstGeom>
          <a:solidFill>
            <a:srgbClr val="993F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95641" y="4838700"/>
            <a:ext cx="1128712" cy="504825"/>
          </a:xfrm>
          <a:prstGeom prst="rect">
            <a:avLst/>
          </a:prstGeom>
          <a:solidFill>
            <a:srgbClr val="CA8E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400403" y="2319338"/>
            <a:ext cx="1147763" cy="504825"/>
          </a:xfrm>
          <a:prstGeom prst="rect">
            <a:avLst/>
          </a:prstGeom>
          <a:solidFill>
            <a:srgbClr val="E035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>
            <a:off x="1522766" y="1812925"/>
            <a:ext cx="25400" cy="353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389291" y="5651500"/>
            <a:ext cx="5426075" cy="414338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BBBBB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422628" y="5670550"/>
            <a:ext cx="1306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Arial Black" panose="020B0A04020102020204" pitchFamily="34" charset="0"/>
              </a:rPr>
              <a:t>P</a:t>
            </a:r>
            <a:r>
              <a:rPr lang="en-US" sz="1600"/>
              <a:t>   Possible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1946628" y="5670550"/>
            <a:ext cx="1306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Arial Black" panose="020B0A04020102020204" pitchFamily="34" charset="0"/>
              </a:rPr>
              <a:t>U</a:t>
            </a:r>
            <a:r>
              <a:rPr lang="en-US" sz="1600"/>
              <a:t>   Unlikely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3373791" y="5670550"/>
            <a:ext cx="2441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Arial Black" panose="020B0A04020102020204" pitchFamily="34" charset="0"/>
              </a:rPr>
              <a:t>N</a:t>
            </a:r>
            <a:r>
              <a:rPr lang="en-US" sz="1600"/>
              <a:t>   Not Recommended</a:t>
            </a: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>
            <a:off x="737429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 flipH="1">
            <a:off x="619954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 flipH="1">
            <a:off x="503749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H="1">
            <a:off x="386274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 flipH="1">
            <a:off x="2700691" y="1828800"/>
            <a:ext cx="9525" cy="35099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1500541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Product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2681641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Program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3843691" y="1917700"/>
            <a:ext cx="1223962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5005741" y="1917700"/>
            <a:ext cx="1223962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6186841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User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48016" y="231775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Product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349603" y="2832100"/>
            <a:ext cx="1223963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Program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349603" y="3422650"/>
            <a:ext cx="1223963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349603" y="3917950"/>
            <a:ext cx="1223963" cy="2905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74" name="Text Box 74"/>
          <p:cNvSpPr txBox="1">
            <a:spLocks noChangeArrowheads="1"/>
          </p:cNvSpPr>
          <p:nvPr/>
        </p:nvSpPr>
        <p:spPr bwMode="auto">
          <a:xfrm>
            <a:off x="349603" y="4337050"/>
            <a:ext cx="1223963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User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349603" y="4841875"/>
            <a:ext cx="1223963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Release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384528" y="1814513"/>
            <a:ext cx="8161338" cy="35353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r-HR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378178" y="231933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378178" y="283368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378178" y="332898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378178" y="3833813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378178" y="4338638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378178" y="4843463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r-HR"/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7383816" y="1803400"/>
            <a:ext cx="1223962" cy="48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300" b="1">
                <a:solidFill>
                  <a:schemeClr val="bg1"/>
                </a:solidFill>
              </a:rPr>
              <a:t>Release</a:t>
            </a:r>
            <a:br>
              <a:rPr lang="en-US" sz="1300" b="1">
                <a:solidFill>
                  <a:schemeClr val="bg1"/>
                </a:solidFill>
              </a:rPr>
            </a:br>
            <a:r>
              <a:rPr lang="en-US" sz="1300" b="1">
                <a:solidFill>
                  <a:schemeClr val="bg1"/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6706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3017</TotalTime>
  <Words>955</Words>
  <Application>Microsoft Office PowerPoint</Application>
  <PresentationFormat>On-screen Show (4:3)</PresentationFormat>
  <Paragraphs>150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Black</vt:lpstr>
      <vt:lpstr>Calibri</vt:lpstr>
      <vt:lpstr>Calibri Light</vt:lpstr>
      <vt:lpstr>Segoe UI</vt:lpstr>
      <vt:lpstr>Wingdings</vt:lpstr>
      <vt:lpstr>Retrospect</vt:lpstr>
      <vt:lpstr>Programsko inženjerstvo Vježbe (1/15)</vt:lpstr>
      <vt:lpstr>Koncept vježbi</vt:lpstr>
      <vt:lpstr>Vježbe 1</vt:lpstr>
      <vt:lpstr>Modeli za softverski proces</vt:lpstr>
      <vt:lpstr>Zadatak 1.1</vt:lpstr>
      <vt:lpstr>Microsoft Solutions Framework</vt:lpstr>
      <vt:lpstr>Microsoft Solutions Framework</vt:lpstr>
      <vt:lpstr>MSF timski model</vt:lpstr>
      <vt:lpstr>MSF timski model</vt:lpstr>
      <vt:lpstr>MSF timski model</vt:lpstr>
      <vt:lpstr>Zadatak 1.2</vt:lpstr>
      <vt:lpstr>MSF timski model</vt:lpstr>
      <vt:lpstr>MSF timski model</vt:lpstr>
      <vt:lpstr>MSF timski model</vt:lpstr>
      <vt:lpstr>MSF timski model</vt:lpstr>
      <vt:lpstr>Vanjski dionici</vt:lpstr>
      <vt:lpstr>Zadatak 1.3</vt:lpstr>
      <vt:lpstr>Kvaliteta</vt:lpstr>
      <vt:lpstr>Zadatak 1.4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Programsko inženjerstvo</dc:title>
  <dc:creator>Marko Prsic</dc:creator>
  <cp:lastModifiedBy>Marko Pršić</cp:lastModifiedBy>
  <cp:revision>97</cp:revision>
  <dcterms:created xsi:type="dcterms:W3CDTF">2013-09-20T17:48:56Z</dcterms:created>
  <dcterms:modified xsi:type="dcterms:W3CDTF">2015-09-29T19:49:45Z</dcterms:modified>
</cp:coreProperties>
</file>