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handoutMasterIdLst>
    <p:handoutMasterId r:id="rId8"/>
  </p:handoutMasterIdLst>
  <p:sldIdLst>
    <p:sldId id="291" r:id="rId2"/>
    <p:sldId id="261" r:id="rId3"/>
    <p:sldId id="265" r:id="rId4"/>
    <p:sldId id="290" r:id="rId5"/>
    <p:sldId id="270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1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8415-AB11-4E7A-9F28-51017FFE8D4D}" type="datetimeFigureOut">
              <a:rPr lang="hr-HR" smtClean="0"/>
              <a:t>24.10.2015.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AEFA-14D2-418A-9591-C4477BED3B5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104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965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81101"/>
            <a:ext cx="3703320" cy="46308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81100"/>
            <a:ext cx="3703320" cy="463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Marko Pršić</a:t>
            </a:r>
          </a:p>
          <a:p>
            <a:r>
              <a:rPr lang="hr-HR" smtClean="0"/>
              <a:t>mprsic@hotmail.com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4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48504"/>
            <a:ext cx="7543800" cy="80877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680"/>
            <a:ext cx="7543801" cy="46362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3559822"/>
            <a:ext cx="7488613" cy="12507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Programsko inženjerstvo</a:t>
            </a:r>
            <a:br>
              <a:rPr lang="hr-HR" sz="2800" dirty="0" smtClean="0"/>
            </a:br>
            <a:r>
              <a:rPr lang="hr-HR" sz="2400" b="0" dirty="0" smtClean="0"/>
              <a:t>Vježbe (1/15</a:t>
            </a:r>
            <a:r>
              <a:rPr lang="hr-HR" sz="2400" b="0" dirty="0" smtClean="0"/>
              <a:t>) - ponavljanje</a:t>
            </a:r>
            <a:endParaRPr lang="hr-HR" sz="24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33563" y="538097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3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79"/>
            <a:ext cx="7543801" cy="5068709"/>
          </a:xfrm>
        </p:spPr>
        <p:txBody>
          <a:bodyPr>
            <a:normAutofit lnSpcReduction="10000"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Nabrojati ključne faze u </a:t>
            </a:r>
            <a:r>
              <a:rPr lang="hr-HR" b="1" dirty="0" err="1" smtClean="0"/>
              <a:t>vodopadnom</a:t>
            </a:r>
            <a:r>
              <a:rPr lang="hr-HR" b="1" dirty="0" smtClean="0"/>
              <a:t> softverskom procesu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Izaberite pogodan model za softverski proces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Primjer 1:</a:t>
            </a:r>
            <a:r>
              <a:rPr lang="hr-HR" dirty="0" smtClean="0"/>
              <a:t> Oglašen je natječaj za razvoj novog, interaktivnog web portala Grada Zagreba. Definirane su smjernice dizajna te ključne funkcionalnosti: portal treba omogućiti pristup s bilo kojeg modernog preglednika kao i mobilnih uređaja do svih podataka koje u informacijskim sustavima Grada postoje o građaninu. Natječaj se izvodi u 3 kruga: u prvome se prezentira idejni dizajn, u drugome realizacije, a u trećem ključne funkcionalnosti.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Primjer 2:</a:t>
            </a:r>
            <a:r>
              <a:rPr lang="hr-HR" dirty="0" smtClean="0"/>
              <a:t> Razvili ste mobilnu aplikaciju za podršku prodajnim agentima. Aplikacija dobiva na popularnosti, a vi kao autor svakim danom zaprimate niz upita za unaprjeđenjem aplikacije od klijenata koji su već kupili aplikaciju i voljni su platiti dodane funkcionalnosti.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Primjer 3: </a:t>
            </a:r>
            <a:r>
              <a:rPr lang="hr-HR" dirty="0" smtClean="0"/>
              <a:t>Pobijedili ste na javnom natječaju za izradu novog informacijskog sustava za upravljanje bolnicom. Vaša je ponuda najpovoljnija u odnosu na definiranu specifikaciju. Nakon potpisa ugovora za cijeli posao, Naručitelj Vas obavještava da će se dio specifikacije ipak možda mijenjati za vrijeme trajanja projekta.</a:t>
            </a:r>
          </a:p>
        </p:txBody>
      </p:sp>
    </p:spTree>
    <p:extLst>
      <p:ext uri="{BB962C8B-B14F-4D97-AF65-F5344CB8AC3E}">
        <p14:creationId xmlns:p14="http://schemas.microsoft.com/office/powerpoint/2010/main" val="41819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19007"/>
            <a:ext cx="7543800" cy="808771"/>
          </a:xfrm>
        </p:spPr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5272212"/>
            <a:ext cx="3912326" cy="625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1400" dirty="0" smtClean="0"/>
              <a:t>Model inkrementalnog razvoja (engl. </a:t>
            </a:r>
            <a:r>
              <a:rPr lang="en-US" sz="1400" i="1" dirty="0" smtClean="0"/>
              <a:t>incremental development</a:t>
            </a:r>
            <a:r>
              <a:rPr lang="hr-HR" sz="1400" dirty="0" smtClean="0"/>
              <a:t>)</a:t>
            </a:r>
          </a:p>
        </p:txBody>
      </p:sp>
      <p:pic>
        <p:nvPicPr>
          <p:cNvPr id="1026" name="Picture 2" descr="http://pratikshya.com.np/wp-content/uploads/2013/02/evolution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09" y="1162771"/>
            <a:ext cx="3743424" cy="19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kEf5EJJ6GMG5h9a-2aHl7eCuRubJ3GcSgz0WocIa4sHzuYbc4_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" y="3993617"/>
            <a:ext cx="3912326" cy="127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3651" y="3026737"/>
            <a:ext cx="3040340" cy="3344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r-HR" sz="1400" dirty="0" smtClean="0"/>
              <a:t>Model vodopada (engl. </a:t>
            </a:r>
            <a:r>
              <a:rPr lang="en-US" sz="1400" i="1" dirty="0" smtClean="0"/>
              <a:t>waterfall</a:t>
            </a:r>
            <a:r>
              <a:rPr lang="hr-HR" sz="1400" dirty="0" smtClean="0"/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93809" y="3073824"/>
            <a:ext cx="3743424" cy="5072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r-HR" sz="1400" dirty="0" smtClean="0"/>
              <a:t>Model evolucijskog razvoja (engl. </a:t>
            </a:r>
            <a:r>
              <a:rPr lang="en-US" sz="1400" i="1" dirty="0" smtClean="0"/>
              <a:t>evolutionary development</a:t>
            </a:r>
            <a:r>
              <a:rPr lang="hr-HR" sz="1400" dirty="0" smtClean="0"/>
              <a:t>)</a:t>
            </a:r>
          </a:p>
        </p:txBody>
      </p:sp>
      <p:pic>
        <p:nvPicPr>
          <p:cNvPr id="1030" name="Picture 6" descr="http://nsteane.files.wordpress.com/2011/02/scrumlargelabelle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09" y="3777342"/>
            <a:ext cx="3743424" cy="17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nqbation.com/wp-content/uploads/2012/09/traditional-waterfall-method-of-software-developm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8" y="1209856"/>
            <a:ext cx="2921727" cy="181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893809" y="5492166"/>
            <a:ext cx="3743424" cy="299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r-HR" sz="1400" dirty="0" smtClean="0"/>
              <a:t>Agilne metode</a:t>
            </a:r>
          </a:p>
        </p:txBody>
      </p:sp>
    </p:spTree>
    <p:extLst>
      <p:ext uri="{BB962C8B-B14F-4D97-AF65-F5344CB8AC3E}">
        <p14:creationId xmlns:p14="http://schemas.microsoft.com/office/powerpoint/2010/main" val="3348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79"/>
            <a:ext cx="7543801" cy="5068709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Objasniti važnost podjele uloga u razvojnom timu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U razvojnom timu od 5 ljudi, koje MSF role je najlakše kombinirati odnosno dodijeliti </a:t>
            </a:r>
            <a:r>
              <a:rPr lang="hr-HR" b="1" dirty="0" err="1" smtClean="0"/>
              <a:t>jed</a:t>
            </a:r>
            <a:r>
              <a:rPr lang="hr-HR" b="1" dirty="0" smtClean="0"/>
              <a:t>(i)noj osobi koja treba preuzeti 2 role?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U razvojnom timu od 3 ljudi, koju MSF rolu ne bi kombinirali niti s jednom drugom?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U MSF timu od 15 ljudi, kako bi organizirali posao da se umanji komunikacijski </a:t>
            </a:r>
            <a:r>
              <a:rPr lang="hr-HR" b="1" i="1" dirty="0" err="1" smtClean="0"/>
              <a:t>overhead</a:t>
            </a:r>
            <a:r>
              <a:rPr lang="hr-HR" b="1" dirty="0" smtClean="0"/>
              <a:t> odnosno postigne maksimalna učinkovitost tima?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Nabrojite tipične vanjske dionike u razvoju softvera, na strani korisnika?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hr-HR" b="1" dirty="0" smtClean="0"/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hr-HR" b="1" dirty="0" smtClean="0"/>
          </a:p>
        </p:txBody>
      </p:sp>
    </p:spTree>
    <p:extLst>
      <p:ext uri="{BB962C8B-B14F-4D97-AF65-F5344CB8AC3E}">
        <p14:creationId xmlns:p14="http://schemas.microsoft.com/office/powerpoint/2010/main" val="12449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Ponavljanje</a:t>
            </a:r>
            <a:br>
              <a:rPr lang="hr-HR" dirty="0" smtClean="0"/>
            </a:br>
            <a:r>
              <a:rPr lang="hr-HR" sz="2200" dirty="0" smtClean="0"/>
              <a:t>MSF timski model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260301" y="6084712"/>
            <a:ext cx="662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dirty="0" smtClean="0"/>
              <a:t>Izvor: </a:t>
            </a:r>
            <a:r>
              <a:rPr lang="hr-HR" sz="1000" dirty="0"/>
              <a:t>http</a:t>
            </a:r>
            <a:r>
              <a:rPr lang="hr-HR" sz="1000" dirty="0" smtClean="0"/>
              <a:t>://technet.microsoft.com</a:t>
            </a:r>
            <a:endParaRPr lang="hr-HR" sz="1000" dirty="0"/>
          </a:p>
        </p:txBody>
      </p:sp>
      <p:pic>
        <p:nvPicPr>
          <p:cNvPr id="1028" name="Picture 4" descr="http://technet.microsoft.com/en-us/library/Bb497060.ors01_01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48" y="1855435"/>
            <a:ext cx="6807704" cy="37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44354" y="2370666"/>
            <a:ext cx="265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Razvoj u skladu sa specifikacijom</a:t>
            </a:r>
            <a:endParaRPr lang="hr-H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4354" y="4689459"/>
            <a:ext cx="265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Produkcijsko korištenje tek nakon što su uočeni i ispravljeni svi problemi</a:t>
            </a:r>
            <a:endParaRPr lang="hr-H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3318" y="5609177"/>
            <a:ext cx="265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Predvidljiva, planirana tranzicija u produkciju i održavanje</a:t>
            </a:r>
            <a:endParaRPr lang="hr-H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571" y="4761337"/>
            <a:ext cx="291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Visoka učinkovitost rješenja za krajnjeg korisnika i ukupni doživljaj proizvoda</a:t>
            </a:r>
            <a:endParaRPr lang="hr-H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629" y="2370665"/>
            <a:ext cx="274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Zadovoljni naručitelji i korisnici</a:t>
            </a:r>
            <a:endParaRPr lang="hr-H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9976" y="1310338"/>
            <a:ext cx="323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Isporuka rješenja u definiranim okvirima (funkcionalnost, vrijeme, resursi)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0337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Ponavljanje</a:t>
            </a:r>
            <a:br>
              <a:rPr lang="hr-HR" dirty="0"/>
            </a:br>
            <a:r>
              <a:rPr lang="hr-HR" sz="2200" dirty="0" smtClean="0"/>
              <a:t>Vanjski dionici</a:t>
            </a:r>
            <a:endParaRPr lang="hr-HR" sz="2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956512"/>
              </p:ext>
            </p:extLst>
          </p:nvPr>
        </p:nvGraphicFramePr>
        <p:xfrm>
          <a:off x="822325" y="1210628"/>
          <a:ext cx="75438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35"/>
                <a:gridCol w="5028565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Grupa dionika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Opis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Sponzor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„Vlasnik” projekta na strani naručitelja. Osoba koja financira razvoj</a:t>
                      </a:r>
                      <a:r>
                        <a:rPr lang="hr-HR" baseline="0" dirty="0" smtClean="0"/>
                        <a:t> softverskog sustava </a:t>
                      </a:r>
                      <a:r>
                        <a:rPr lang="hr-HR" dirty="0" smtClean="0"/>
                        <a:t>te procjenjuje njegovu kvalitetu </a:t>
                      </a:r>
                      <a:r>
                        <a:rPr lang="hr-HR" baseline="0" dirty="0" smtClean="0"/>
                        <a:t>prema poslovnim ciljevima.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Voditelj projekta na strani naručitelja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Upravlja</a:t>
                      </a:r>
                      <a:r>
                        <a:rPr lang="hr-HR" baseline="0" dirty="0" smtClean="0"/>
                        <a:t> projektom (financijama, resursima) na strani naručitelja. Prihvaća i potpisuje projektne isporuke (softver, dokumentaciju </a:t>
                      </a:r>
                      <a:r>
                        <a:rPr lang="hr-HR" baseline="0" dirty="0" err="1" smtClean="0"/>
                        <a:t>itd</a:t>
                      </a:r>
                      <a:r>
                        <a:rPr lang="hr-HR" baseline="0" dirty="0" smtClean="0"/>
                        <a:t>).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Poslovni vlasnik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Tipično voditelj organizacijske</a:t>
                      </a:r>
                      <a:r>
                        <a:rPr lang="hr-HR" baseline="0" dirty="0" smtClean="0"/>
                        <a:t> jedinice ili odjela za kojega se izrađuje softver. Složeniji softverski proizvodi imaju više poslovnih vlasnika na strani naručitelja.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Krajnji korisnik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Osoba koja koristi</a:t>
                      </a:r>
                      <a:r>
                        <a:rPr lang="hr-HR" baseline="0" dirty="0" smtClean="0"/>
                        <a:t> softverski proizvod u poslovanju.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IT (operativa)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Osoba</a:t>
                      </a:r>
                      <a:r>
                        <a:rPr lang="hr-HR" baseline="0" dirty="0" smtClean="0"/>
                        <a:t> koja se brine o operativnom održavanju i podršci radu softverskog proizvoda na strani naručitelja.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2508</TotalTime>
  <Words>471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Segoe UI</vt:lpstr>
      <vt:lpstr>Wingdings</vt:lpstr>
      <vt:lpstr>Retrospect</vt:lpstr>
      <vt:lpstr>Programsko inženjerstvo Vježbe (1/15) - ponavljanje</vt:lpstr>
      <vt:lpstr>Ponavljanje</vt:lpstr>
      <vt:lpstr>Ponavljanje</vt:lpstr>
      <vt:lpstr>Ponavljanje</vt:lpstr>
      <vt:lpstr>Ponavljanje MSF timski model</vt:lpstr>
      <vt:lpstr>Ponavljanje Vanjski dionici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Programsko inženjerstvo</dc:title>
  <dc:creator>Marko Prsic</dc:creator>
  <cp:lastModifiedBy>Marko Pršić</cp:lastModifiedBy>
  <cp:revision>124</cp:revision>
  <dcterms:created xsi:type="dcterms:W3CDTF">2013-09-20T17:48:56Z</dcterms:created>
  <dcterms:modified xsi:type="dcterms:W3CDTF">2015-10-24T09:31:07Z</dcterms:modified>
</cp:coreProperties>
</file>