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handoutMasterIdLst>
    <p:handoutMasterId r:id="rId8"/>
  </p:handoutMasterIdLst>
  <p:sldIdLst>
    <p:sldId id="317" r:id="rId2"/>
    <p:sldId id="257" r:id="rId3"/>
    <p:sldId id="313" r:id="rId4"/>
    <p:sldId id="314" r:id="rId5"/>
    <p:sldId id="315" r:id="rId6"/>
    <p:sldId id="31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4067F-9C12-41B3-9781-FCA0E75B0453}">
          <p14:sldIdLst>
            <p14:sldId id="317"/>
            <p14:sldId id="257"/>
          </p14:sldIdLst>
        </p14:section>
        <p14:section name="MSF procesni model" id="{89DB8446-3D70-482A-94F2-400CFAF03695}">
          <p14:sldIdLst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1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18415-AB11-4E7A-9F28-51017FFE8D4D}" type="datetimeFigureOut">
              <a:rPr lang="hr-HR" smtClean="0"/>
              <a:t>24.10.2015.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DAEFA-14D2-418A-9591-C4477BED3B5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1046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7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7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4348862"/>
            <a:ext cx="7488613" cy="1283370"/>
          </a:xfrm>
          <a:prstGeom prst="rect">
            <a:avLst/>
          </a:prstGeom>
        </p:spPr>
        <p:txBody>
          <a:bodyPr/>
          <a:lstStyle>
            <a:lvl1pPr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2424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81101"/>
            <a:ext cx="3703320" cy="46308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81100"/>
            <a:ext cx="3703320" cy="463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Marko Pršić</a:t>
            </a:r>
          </a:p>
          <a:p>
            <a:r>
              <a:rPr lang="hr-HR" smtClean="0"/>
              <a:t>mprsic@hotmail.com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04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1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2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48504"/>
            <a:ext cx="7543800" cy="808771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680"/>
            <a:ext cx="7543801" cy="46362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confirmation.aspx?id=1896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3559822"/>
            <a:ext cx="7488613" cy="125073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800" dirty="0" smtClean="0"/>
              <a:t>Programsko inženjerstvo</a:t>
            </a:r>
            <a:br>
              <a:rPr lang="hr-HR" sz="2800" dirty="0" smtClean="0"/>
            </a:br>
            <a:r>
              <a:rPr lang="hr-HR" sz="2400" b="0" dirty="0" smtClean="0"/>
              <a:t>Vježbe (2/15)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33563" y="5380977"/>
            <a:ext cx="324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mr</a:t>
            </a:r>
            <a:r>
              <a:rPr lang="hr-HR" dirty="0" smtClean="0">
                <a:solidFill>
                  <a:schemeClr val="bg1"/>
                </a:solidFill>
              </a:rPr>
              <a:t>. sc</a:t>
            </a:r>
            <a:r>
              <a:rPr lang="hr-HR" dirty="0">
                <a:solidFill>
                  <a:schemeClr val="bg1"/>
                </a:solidFill>
              </a:rPr>
              <a:t>. Marko Pršić, dipl</a:t>
            </a:r>
            <a:r>
              <a:rPr lang="hr-HR" dirty="0" smtClean="0">
                <a:solidFill>
                  <a:schemeClr val="bg1"/>
                </a:solidFill>
              </a:rPr>
              <a:t>. ing. </a:t>
            </a:r>
            <a:r>
              <a:rPr lang="hr-HR" dirty="0" err="1" smtClean="0">
                <a:solidFill>
                  <a:schemeClr val="bg1"/>
                </a:solidFill>
              </a:rPr>
              <a:t>rač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3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hr-HR" dirty="0" smtClean="0"/>
              <a:t>MSF procesni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dirty="0" smtClean="0"/>
              <a:t>Prikupljanje i upravljanje zahtjevima za softverski sustav</a:t>
            </a:r>
          </a:p>
          <a:p>
            <a:pPr marL="0" indent="0">
              <a:lnSpc>
                <a:spcPct val="100000"/>
              </a:lnSpc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344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MSF procesni model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6" y="1311806"/>
            <a:ext cx="7326738" cy="4635500"/>
          </a:xfrm>
        </p:spPr>
      </p:pic>
    </p:spTree>
    <p:extLst>
      <p:ext uri="{BB962C8B-B14F-4D97-AF65-F5344CB8AC3E}">
        <p14:creationId xmlns:p14="http://schemas.microsoft.com/office/powerpoint/2010/main" val="41537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MSF – </a:t>
            </a:r>
            <a:r>
              <a:rPr lang="hr-HR" dirty="0" err="1" smtClean="0"/>
              <a:t>Envisioning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5052061" cy="4636264"/>
          </a:xfrm>
        </p:spPr>
        <p:txBody>
          <a:bodyPr>
            <a:normAutofit fontScale="85000" lnSpcReduction="10000"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Razvojni tim zajedno s timom naručitelja (sponzora) definira </a:t>
            </a:r>
            <a:r>
              <a:rPr lang="hr-HR" u="sng" dirty="0" smtClean="0"/>
              <a:t>poslovne zahtjeve </a:t>
            </a:r>
            <a:r>
              <a:rPr lang="hr-HR" dirty="0" smtClean="0"/>
              <a:t>i </a:t>
            </a:r>
            <a:r>
              <a:rPr lang="hr-HR" u="sng" dirty="0" smtClean="0"/>
              <a:t>očekivane ciljeve </a:t>
            </a:r>
            <a:r>
              <a:rPr lang="hr-HR" dirty="0" smtClean="0"/>
              <a:t>odnosno poslovne </a:t>
            </a:r>
            <a:r>
              <a:rPr lang="hr-HR" dirty="0" err="1" smtClean="0"/>
              <a:t>benefite</a:t>
            </a:r>
            <a:r>
              <a:rPr lang="hr-HR" dirty="0" smtClean="0"/>
              <a:t>.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100" dirty="0" smtClean="0"/>
              <a:t>Poslovni </a:t>
            </a:r>
            <a:r>
              <a:rPr lang="hr-HR" sz="2100" dirty="0"/>
              <a:t>zahtjevi (engl. </a:t>
            </a:r>
            <a:r>
              <a:rPr lang="en-US" sz="2100" i="1" dirty="0"/>
              <a:t>Business Requirements</a:t>
            </a:r>
            <a:r>
              <a:rPr lang="hr-HR" sz="2100" dirty="0"/>
              <a:t>) odgovaraju na pitanja: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dirty="0"/>
              <a:t>Koji poslovni problem se rješava?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dirty="0"/>
              <a:t>Koja je motivacija za rješavanje?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dirty="0"/>
              <a:t>Kako bi izgledalo uspješno rješenje problema?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dirty="0"/>
              <a:t>Kako ćemo mjeriti uspjeh rješenja?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dirty="0"/>
              <a:t>Koliko uspješno rješenje vrijedi u poslovnom smislu?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dirty="0"/>
              <a:t>Koji poslovni procesi ili aktivnosti trebaju biti obuhvaćeni rješenjem, a koji ne</a:t>
            </a:r>
            <a:r>
              <a:rPr lang="hr-HR" dirty="0" smtClean="0"/>
              <a:t>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Cilj je uspostavljanje </a:t>
            </a:r>
            <a:r>
              <a:rPr lang="hr-HR" u="sng" dirty="0" smtClean="0"/>
              <a:t>konsenzusa o poslovnom problemu i pristupu njegovu rješenju</a:t>
            </a:r>
            <a:r>
              <a:rPr lang="hr-HR" dirty="0" smtClean="0"/>
              <a:t>.</a:t>
            </a:r>
            <a:endParaRPr lang="hr-HR" dirty="0"/>
          </a:p>
          <a:p>
            <a:pPr marL="2700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r-HR" dirty="0"/>
          </a:p>
        </p:txBody>
      </p:sp>
      <p:pic>
        <p:nvPicPr>
          <p:cNvPr id="4098" name="Picture 2" descr="Figure 2.1: The Envisioning Phase in the MSF Process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44" y="105727"/>
            <a:ext cx="2979146" cy="19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6480509" y="3493812"/>
            <a:ext cx="1543050" cy="952039"/>
          </a:xfrm>
          <a:prstGeom prst="cloudCallout">
            <a:avLst>
              <a:gd name="adj1" fmla="val -68003"/>
              <a:gd name="adj2" fmla="val 63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Features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06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Vizija i doseg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5052061" cy="5032615"/>
          </a:xfrm>
        </p:spPr>
        <p:txBody>
          <a:bodyPr>
            <a:noAutofit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hr-HR" sz="1300" dirty="0" smtClean="0"/>
              <a:t>Faza završava potpisom </a:t>
            </a:r>
            <a:r>
              <a:rPr lang="hr-HR" sz="1300" u="sng" dirty="0" smtClean="0"/>
              <a:t>dokumenta vizije i dosega</a:t>
            </a:r>
            <a:r>
              <a:rPr lang="hr-HR" sz="1300" dirty="0" smtClean="0"/>
              <a:t>, sa sljedećom strukturom:</a:t>
            </a:r>
          </a:p>
          <a:p>
            <a:pPr marL="2700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hr-HR" sz="1300" b="1" dirty="0" smtClean="0"/>
              <a:t>Poslovna prilika</a:t>
            </a:r>
            <a:r>
              <a:rPr lang="en-US" sz="1300" b="1" dirty="0" smtClean="0"/>
              <a:t>: </a:t>
            </a:r>
            <a:endParaRPr lang="hr-HR" sz="1300" b="1" dirty="0" smtClean="0"/>
          </a:p>
          <a:p>
            <a:pPr marL="612900" indent="-342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r-HR" sz="1300" i="1" dirty="0" smtClean="0"/>
              <a:t>Aktualni izazovi </a:t>
            </a:r>
            <a:r>
              <a:rPr lang="hr-HR" sz="1300" dirty="0" smtClean="0"/>
              <a:t>- opis trenutne situacije i potreba naručitelja, </a:t>
            </a:r>
          </a:p>
          <a:p>
            <a:pPr marL="612900" indent="-342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r-HR" sz="1300" i="1" dirty="0" smtClean="0"/>
              <a:t>Vizija rješenja i očekivani poslovni benefiti</a:t>
            </a:r>
            <a:r>
              <a:rPr lang="hr-HR" sz="1300" dirty="0" smtClean="0"/>
              <a:t> – poželjna vizija rješenja, analiza poslovnih </a:t>
            </a:r>
            <a:r>
              <a:rPr lang="hr-HR" sz="1300" dirty="0" err="1" smtClean="0"/>
              <a:t>benefita</a:t>
            </a:r>
            <a:r>
              <a:rPr lang="hr-HR" sz="1300" dirty="0"/>
              <a:t> </a:t>
            </a:r>
            <a:r>
              <a:rPr lang="hr-HR" sz="1300" dirty="0" smtClean="0"/>
              <a:t>(s brojčanim pokazateljima ukoliko je moguće)</a:t>
            </a:r>
          </a:p>
          <a:p>
            <a:pPr marL="612900" indent="-342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r-HR" sz="1300" i="1" dirty="0" smtClean="0"/>
              <a:t>Poslovni rizici</a:t>
            </a:r>
            <a:r>
              <a:rPr lang="hr-HR" sz="1300" dirty="0" smtClean="0"/>
              <a:t> – rizici od implementacije sustav iz perspektive svih korisnika i ostalih dionika</a:t>
            </a:r>
            <a:endParaRPr lang="en-US" sz="1300" dirty="0"/>
          </a:p>
          <a:p>
            <a:pPr marL="2700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hr-HR" sz="1300" b="1" dirty="0" smtClean="0"/>
              <a:t>Koncept rješenja</a:t>
            </a:r>
            <a:r>
              <a:rPr lang="en-US" sz="1300" b="1" dirty="0" smtClean="0"/>
              <a:t>:</a:t>
            </a:r>
            <a:endParaRPr lang="hr-HR" sz="1300" b="1" dirty="0" smtClean="0"/>
          </a:p>
          <a:p>
            <a:pPr marL="612900" indent="-342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r-HR" sz="1300" i="1" dirty="0" smtClean="0"/>
              <a:t>Profili korisnika </a:t>
            </a:r>
            <a:r>
              <a:rPr lang="hr-HR" sz="1300" dirty="0" smtClean="0"/>
              <a:t>– popis svih profila/grupa korisnika</a:t>
            </a:r>
          </a:p>
          <a:p>
            <a:pPr marL="612900" indent="-342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r-HR" sz="1300" i="1" dirty="0" smtClean="0"/>
              <a:t>Opis rješenja kroz: </a:t>
            </a:r>
            <a:r>
              <a:rPr lang="hr-HR" sz="1300" dirty="0" smtClean="0"/>
              <a:t>a) ključne funkcionalne zahtjeve ili module, b) ključne scenarije korištenja, c) ključne poslovne procese koje sustav treba podržavati</a:t>
            </a:r>
          </a:p>
          <a:p>
            <a:pPr marL="612900" indent="-342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r-HR" sz="1300" i="1" dirty="0" smtClean="0"/>
              <a:t>Pretpostavke i zavisnosti </a:t>
            </a:r>
            <a:r>
              <a:rPr lang="hr-HR" sz="1300" dirty="0" smtClean="0"/>
              <a:t>– ključne poslovne i tehničke pretpostavke, zavisnosti o drugim sustavima, organizacijskim promjenama koje treba provesti itd.</a:t>
            </a:r>
          </a:p>
          <a:p>
            <a:pPr marL="2700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hr-HR" sz="1300" b="1" dirty="0" smtClean="0"/>
              <a:t>Doseg </a:t>
            </a:r>
            <a:r>
              <a:rPr lang="hr-HR" sz="1300" b="1" dirty="0" smtClean="0"/>
              <a:t>projekta</a:t>
            </a:r>
          </a:p>
          <a:p>
            <a:pPr marL="612900" indent="-342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r-HR" sz="1300" i="1" dirty="0" smtClean="0"/>
              <a:t>Doseg – </a:t>
            </a:r>
            <a:r>
              <a:rPr lang="hr-HR" sz="1300" dirty="0" smtClean="0"/>
              <a:t>doseg projekta, razrađen po verzijama ili iteracijama, ako je primjenjivo</a:t>
            </a:r>
            <a:endParaRPr lang="hr-HR" sz="1300" dirty="0"/>
          </a:p>
          <a:p>
            <a:pPr marL="612900" indent="-3429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hr-HR" sz="1300" i="1" dirty="0" smtClean="0"/>
              <a:t>Ograničenja </a:t>
            </a:r>
            <a:r>
              <a:rPr lang="hr-HR" sz="1300" i="1" dirty="0"/>
              <a:t>– </a:t>
            </a:r>
            <a:r>
              <a:rPr lang="hr-HR" sz="1300" dirty="0"/>
              <a:t>elementi izvan dosega </a:t>
            </a:r>
            <a:r>
              <a:rPr lang="hr-HR" sz="1300" dirty="0" smtClean="0"/>
              <a:t>projekta</a:t>
            </a:r>
            <a:endParaRPr lang="hr-HR" sz="1300" dirty="0"/>
          </a:p>
        </p:txBody>
      </p:sp>
      <p:pic>
        <p:nvPicPr>
          <p:cNvPr id="4098" name="Picture 2" descr="Figure 2.1: The Envisioning Phase in the MSF Process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41" y="105727"/>
            <a:ext cx="2979146" cy="19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2.1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450" y="731520"/>
            <a:ext cx="5132070" cy="5840102"/>
          </a:xfrm>
        </p:spPr>
        <p:txBody>
          <a:bodyPr>
            <a:normAutofit/>
          </a:bodyPr>
          <a:lstStyle/>
          <a:p>
            <a:r>
              <a:rPr lang="hr-HR" dirty="0" smtClean="0"/>
              <a:t>U timovima od 2 studenta, izraditi dokument vizije i dosega.</a:t>
            </a:r>
          </a:p>
          <a:p>
            <a:r>
              <a:rPr lang="hr-HR" dirty="0" smtClean="0"/>
              <a:t>Jedan student preuzima ulogu naručitelja-sponzora te definira poslovne zahtjeve i očekivane </a:t>
            </a:r>
            <a:r>
              <a:rPr lang="hr-HR" dirty="0" err="1" smtClean="0"/>
              <a:t>benefite</a:t>
            </a:r>
            <a:r>
              <a:rPr lang="hr-HR" dirty="0" smtClean="0"/>
              <a:t>. </a:t>
            </a:r>
          </a:p>
          <a:p>
            <a:r>
              <a:rPr lang="hr-HR" dirty="0" smtClean="0"/>
              <a:t>Drugi student preuzima ulogu „</a:t>
            </a:r>
            <a:r>
              <a:rPr lang="hr-HR" noProof="1" smtClean="0"/>
              <a:t>product managera</a:t>
            </a:r>
            <a:r>
              <a:rPr lang="hr-HR" dirty="0" smtClean="0"/>
              <a:t>”</a:t>
            </a:r>
            <a:r>
              <a:rPr lang="en-US" dirty="0" smtClean="0"/>
              <a:t> </a:t>
            </a:r>
            <a:r>
              <a:rPr lang="hr-HR" dirty="0" smtClean="0"/>
              <a:t>te kroz intervju(e) s naručiteljem i ostalim dionicima saznaje bitne informacije te formira dokument vizije i dosega.</a:t>
            </a:r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sz="1600" dirty="0" smtClean="0"/>
              <a:t>MSF predlošci: </a:t>
            </a:r>
            <a:r>
              <a:rPr lang="hr-HR" sz="1600" dirty="0" smtClean="0">
                <a:hlinkClick r:id="rId2"/>
              </a:rPr>
              <a:t>http</a:t>
            </a:r>
            <a:r>
              <a:rPr lang="hr-HR" sz="1600" dirty="0">
                <a:hlinkClick r:id="rId2"/>
              </a:rPr>
              <a:t>://</a:t>
            </a:r>
            <a:r>
              <a:rPr lang="hr-HR" sz="1600" dirty="0" smtClean="0">
                <a:hlinkClick r:id="rId2"/>
              </a:rPr>
              <a:t>www.microsoft.com/en-us/download/confirmation.aspx?id=18967</a:t>
            </a:r>
            <a:endParaRPr lang="hr-HR" sz="1600" dirty="0" smtClean="0"/>
          </a:p>
          <a:p>
            <a:endParaRPr lang="hr-HR" sz="1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 lIns="0"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417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2824</TotalTime>
  <Words>328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Wingdings</vt:lpstr>
      <vt:lpstr>Retrospect</vt:lpstr>
      <vt:lpstr>Programsko inženjerstvo Vježbe (2/15)</vt:lpstr>
      <vt:lpstr>Sadržaj</vt:lpstr>
      <vt:lpstr>MSF procesni model</vt:lpstr>
      <vt:lpstr>MSF – Envisioning</vt:lpstr>
      <vt:lpstr>Vizija i doseg</vt:lpstr>
      <vt:lpstr>Zadatak 2.1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Programsko inženjerstvo</dc:title>
  <dc:creator>Marko Prsic</dc:creator>
  <cp:lastModifiedBy>Marko Pršić</cp:lastModifiedBy>
  <cp:revision>128</cp:revision>
  <dcterms:created xsi:type="dcterms:W3CDTF">2013-09-20T17:48:56Z</dcterms:created>
  <dcterms:modified xsi:type="dcterms:W3CDTF">2015-10-24T09:31:40Z</dcterms:modified>
</cp:coreProperties>
</file>