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handoutMasterIdLst>
    <p:handoutMasterId r:id="rId11"/>
  </p:handoutMasterIdLst>
  <p:sldIdLst>
    <p:sldId id="321" r:id="rId2"/>
    <p:sldId id="312" r:id="rId3"/>
    <p:sldId id="316" r:id="rId4"/>
    <p:sldId id="317" r:id="rId5"/>
    <p:sldId id="318" r:id="rId6"/>
    <p:sldId id="319" r:id="rId7"/>
    <p:sldId id="320" r:id="rId8"/>
    <p:sldId id="313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4067F-9C12-41B3-9781-FCA0E75B0453}">
          <p14:sldIdLst>
            <p14:sldId id="321"/>
            <p14:sldId id="312"/>
            <p14:sldId id="316"/>
            <p14:sldId id="317"/>
            <p14:sldId id="318"/>
            <p14:sldId id="319"/>
            <p14:sldId id="320"/>
            <p14:sldId id="31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8415-AB11-4E7A-9F28-51017FFE8D4D}" type="datetimeFigureOut">
              <a:rPr lang="hr-HR" smtClean="0"/>
              <a:t>20.10.2015.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AEFA-14D2-418A-9591-C4477BED3B5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0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840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81101"/>
            <a:ext cx="3703320" cy="46308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81100"/>
            <a:ext cx="3703320" cy="463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Marko Pršić</a:t>
            </a:r>
          </a:p>
          <a:p>
            <a:r>
              <a:rPr lang="hr-HR" smtClean="0"/>
              <a:t>mprsic@hotmail.com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4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3559822"/>
            <a:ext cx="7488613" cy="12507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Programsko inženjerstvo</a:t>
            </a:r>
            <a:br>
              <a:rPr lang="hr-HR" sz="2800" dirty="0" smtClean="0"/>
            </a:br>
            <a:r>
              <a:rPr lang="hr-HR" sz="2400" b="0" dirty="0" smtClean="0"/>
              <a:t>Vježbe </a:t>
            </a:r>
            <a:r>
              <a:rPr lang="hr-HR" sz="2400" b="0" dirty="0" smtClean="0"/>
              <a:t>(4/15</a:t>
            </a:r>
            <a:r>
              <a:rPr lang="hr-HR" sz="2400" b="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3563" y="538097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0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 - Ponavljanje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Dijagrami</a:t>
            </a:r>
            <a:endParaRPr lang="hr-HR" sz="4400" dirty="0"/>
          </a:p>
        </p:txBody>
      </p:sp>
      <p:pic>
        <p:nvPicPr>
          <p:cNvPr id="5" name="Picture 2" descr="File:UML diagrams overvi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390037"/>
            <a:ext cx="7543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2371" y="5612850"/>
            <a:ext cx="4680683" cy="21602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hr-HR" sz="900" dirty="0" smtClean="0"/>
              <a:t>Slika preuzeta sa </a:t>
            </a:r>
            <a:r>
              <a:rPr lang="hr-HR" sz="900" dirty="0"/>
              <a:t>stranice: http://en.wikipedia.org/wiki/Unified_Modeling_Language</a:t>
            </a:r>
            <a:endParaRPr lang="hr-HR" sz="900" cap="non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14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 - Ponavljanje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slučajeva korištenja (</a:t>
            </a:r>
            <a:r>
              <a:rPr lang="en-US" sz="2200" i="1" dirty="0" smtClean="0"/>
              <a:t>Use case diagram</a:t>
            </a:r>
            <a:r>
              <a:rPr lang="hr-HR" sz="2200" dirty="0" smtClean="0"/>
              <a:t>)</a:t>
            </a:r>
            <a:endParaRPr lang="hr-HR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1401" y="1347537"/>
            <a:ext cx="7543801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Definicija:</a:t>
            </a:r>
            <a:endParaRPr lang="hr-HR" sz="2000" i="1" u="sng" dirty="0" smtClean="0"/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Dijagram slučajeva korištenja opisuje funkcionalno </a:t>
            </a:r>
            <a:r>
              <a:rPr lang="hr-HR" sz="2000" dirty="0"/>
              <a:t>ponašanje sustava (</a:t>
            </a:r>
            <a:r>
              <a:rPr lang="hr-HR" sz="2000" dirty="0" smtClean="0"/>
              <a:t>reprezentirano slučajevima korištenja) u interakciji sa sudionicima sustava (</a:t>
            </a:r>
            <a:r>
              <a:rPr lang="en-US" sz="2000" i="1" dirty="0" smtClean="0"/>
              <a:t>actors</a:t>
            </a:r>
            <a:r>
              <a:rPr lang="hr-HR" sz="2000" dirty="0" smtClean="0"/>
              <a:t>).</a:t>
            </a:r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dirty="0" smtClean="0"/>
              <a:t>koristi se u ranim fazama modeliranja softvera kako bi se prikazali svi scenariji korištenja sustava odnosno svi prikupljeni korisnički zahtjevi</a:t>
            </a:r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dirty="0" smtClean="0"/>
              <a:t>na dijagramu se prikazuju </a:t>
            </a:r>
            <a:r>
              <a:rPr lang="hr-HR" sz="2400" dirty="0"/>
              <a:t>samo funkcionalnost koju </a:t>
            </a:r>
            <a:r>
              <a:rPr lang="hr-HR" sz="2400" dirty="0" smtClean="0"/>
              <a:t>vide sudionici „izvana” (za njih je sustav crna kutija)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4225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 - Ponavljanje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slučajeva korištenja (</a:t>
            </a:r>
            <a:r>
              <a:rPr lang="en-US" sz="2200" i="1" dirty="0" smtClean="0"/>
              <a:t>Use case diagram</a:t>
            </a:r>
            <a:r>
              <a:rPr lang="hr-HR" sz="2200" dirty="0" smtClean="0"/>
              <a:t>)</a:t>
            </a:r>
            <a:endParaRPr lang="hr-HR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1401" y="1347537"/>
            <a:ext cx="5698157" cy="4800600"/>
          </a:xfrm>
        </p:spPr>
        <p:txBody>
          <a:bodyPr>
            <a:normAutofit lnSpcReduction="10000"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Elementi dijagrama:</a:t>
            </a:r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dirty="0" smtClean="0"/>
              <a:t>Slučajevi korištenja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reprezentiraju </a:t>
            </a:r>
            <a:r>
              <a:rPr lang="hr-HR" sz="2000" dirty="0"/>
              <a:t>se </a:t>
            </a:r>
            <a:r>
              <a:rPr lang="hr-HR" sz="2000" dirty="0" smtClean="0"/>
              <a:t>ovalima</a:t>
            </a:r>
            <a:endParaRPr lang="hr-HR" sz="2000" dirty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opisuju interakciju sudionika i sustava u pojedinačnim slučajevima korištenja, prema prethodno prikazanim primjerima</a:t>
            </a:r>
            <a:endParaRPr lang="hr-HR" sz="2000" dirty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dirty="0" smtClean="0"/>
              <a:t>Sudionici (akteri)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osobe, organizacije ili vanjski sustavi koji imaju neku ulogu u sustavu, na neki način koriste sustav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reprezentirani su lutkama/figurama (</a:t>
            </a:r>
            <a:r>
              <a:rPr lang="en-US" sz="2000" i="1" dirty="0" smtClean="0"/>
              <a:t>stick figure</a:t>
            </a:r>
            <a:r>
              <a:rPr lang="hr-HR" sz="2000" dirty="0" smtClean="0"/>
              <a:t>)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definiraju ulogu (</a:t>
            </a:r>
            <a:r>
              <a:rPr lang="en-US" sz="2000" i="1" dirty="0" smtClean="0"/>
              <a:t>role</a:t>
            </a:r>
            <a:r>
              <a:rPr lang="hr-HR" sz="2000" dirty="0" smtClean="0"/>
              <a:t>) sudionika prema sustavu, ne pojedinačne osobe/korisnike ili sustave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66" y="3928323"/>
            <a:ext cx="1195136" cy="17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r="9950"/>
          <a:stretch/>
        </p:blipFill>
        <p:spPr bwMode="auto">
          <a:xfrm>
            <a:off x="7050518" y="2150648"/>
            <a:ext cx="1913022" cy="12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1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 - Ponavljanje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slučajeva korištenja (</a:t>
            </a:r>
            <a:r>
              <a:rPr lang="en-US" sz="2200" i="1" dirty="0" smtClean="0"/>
              <a:t>Use case diagram</a:t>
            </a:r>
            <a:r>
              <a:rPr lang="hr-HR" sz="2200" dirty="0" smtClean="0"/>
              <a:t>)</a:t>
            </a:r>
            <a:endParaRPr lang="hr-HR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1401" y="1347537"/>
            <a:ext cx="5698157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Elementi dijagrama:</a:t>
            </a:r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dirty="0" smtClean="0"/>
              <a:t>veze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/>
              <a:t>a</a:t>
            </a:r>
            <a:r>
              <a:rPr lang="hr-HR" sz="2000" dirty="0" smtClean="0"/>
              <a:t>socijacija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/>
              <a:t>g</a:t>
            </a:r>
            <a:r>
              <a:rPr lang="hr-HR" sz="2000" dirty="0" smtClean="0"/>
              <a:t>eneralizacija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/>
              <a:t>u</a:t>
            </a:r>
            <a:r>
              <a:rPr lang="hr-HR" sz="2000" dirty="0" smtClean="0"/>
              <a:t>ključivanje (&lt;&lt;</a:t>
            </a:r>
            <a:r>
              <a:rPr lang="hr-HR" sz="2000" dirty="0" err="1" smtClean="0"/>
              <a:t>includes</a:t>
            </a:r>
            <a:r>
              <a:rPr lang="hr-HR" sz="2000" dirty="0" smtClean="0"/>
              <a:t>&gt;&gt;)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proširenje (&lt;&lt;</a:t>
            </a:r>
            <a:r>
              <a:rPr lang="hr-HR" sz="2000" dirty="0" err="1" smtClean="0"/>
              <a:t>extends</a:t>
            </a:r>
            <a:r>
              <a:rPr lang="hr-HR" sz="2000" dirty="0" smtClean="0"/>
              <a:t>&gt;&gt;)</a:t>
            </a:r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200" dirty="0" smtClean="0"/>
              <a:t>granica sustava </a:t>
            </a:r>
            <a:r>
              <a:rPr lang="en-US" sz="2200" dirty="0" smtClean="0"/>
              <a:t>(</a:t>
            </a:r>
            <a:r>
              <a:rPr lang="en-US" sz="2200" i="1" dirty="0" smtClean="0"/>
              <a:t>system boundary</a:t>
            </a:r>
            <a:r>
              <a:rPr lang="en-US" sz="2200" dirty="0" smtClean="0"/>
              <a:t>)</a:t>
            </a:r>
            <a:endParaRPr lang="hr-HR" sz="2200" dirty="0" smtClean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200" dirty="0" smtClean="0"/>
              <a:t>komentar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7623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 - Ponavljanje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slučajeva korištenja (</a:t>
            </a:r>
            <a:r>
              <a:rPr lang="en-US" sz="2200" i="1" dirty="0" smtClean="0"/>
              <a:t>Use case diagram</a:t>
            </a:r>
            <a:r>
              <a:rPr lang="hr-HR" sz="2200" dirty="0" smtClean="0"/>
              <a:t>)</a:t>
            </a:r>
            <a:endParaRPr lang="hr-HR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1401" y="1347537"/>
            <a:ext cx="5698157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Primjer:</a:t>
            </a: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43" y="2031082"/>
            <a:ext cx="6921391" cy="40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5"/>
            <a:ext cx="7543800" cy="906528"/>
          </a:xfrm>
        </p:spPr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slučajeva korištenja (</a:t>
            </a:r>
            <a:r>
              <a:rPr lang="en-US" sz="2200" i="1" dirty="0" smtClean="0"/>
              <a:t>Use case diagram</a:t>
            </a:r>
            <a:r>
              <a:rPr lang="hr-HR" sz="2200" dirty="0" smtClean="0"/>
              <a:t>)</a:t>
            </a:r>
            <a:endParaRPr lang="hr-HR" sz="4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1401" y="1347537"/>
            <a:ext cx="7375359" cy="4800600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Bitne napomene: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800" dirty="0" smtClean="0"/>
              <a:t>primarni fokus na </a:t>
            </a:r>
            <a:r>
              <a:rPr lang="hr-HR" sz="1800" u="sng" dirty="0" smtClean="0"/>
              <a:t>sadržaj </a:t>
            </a:r>
            <a:r>
              <a:rPr lang="hr-HR" sz="1800" dirty="0" smtClean="0"/>
              <a:t>korisničkog slučaja, ne na grafičku prezentaciju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dijagram treba uključivati sve identificirane sudionike (</a:t>
            </a:r>
            <a:r>
              <a:rPr lang="en-US" i="1" dirty="0" smtClean="0"/>
              <a:t>actors</a:t>
            </a:r>
            <a:r>
              <a:rPr lang="hr-HR" dirty="0" smtClean="0"/>
              <a:t>) i njihove </a:t>
            </a:r>
            <a:r>
              <a:rPr lang="hr-HR" u="sng" dirty="0" smtClean="0"/>
              <a:t>ključne</a:t>
            </a:r>
            <a:r>
              <a:rPr lang="hr-HR" dirty="0" smtClean="0"/>
              <a:t> scenarije korištenja (ne sve)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jasno označiti granicu sustava i, po potrebi, slučajeve koji nisu dio sustava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dijagram predstavlja eksterni pogled na sustav te ga ne treba opterećivati tehničkim podacima niti funkcionalnim komponentama budućeg sustava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obratiti pažnju na relacije i njihovu semantiku (značenje) – upotreba strelica samo gdje ima smisla / nedvojbeno značenje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koristiti komentare za objašnjenje bitnih aspekata koji se ne vide iz dijagrama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24628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</a:t>
            </a:r>
            <a:r>
              <a:rPr lang="hr-HR" dirty="0" smtClean="0"/>
              <a:t>4.1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Za tvrtku „</a:t>
            </a:r>
            <a:r>
              <a:rPr lang="hr-HR" dirty="0" err="1"/>
              <a:t>SpeedyLearner</a:t>
            </a:r>
            <a:r>
              <a:rPr lang="hr-HR" dirty="0"/>
              <a:t> Inc” koja izrađuje e-learning tečajeve potrebno je napraviti LMS (engl. </a:t>
            </a:r>
            <a:r>
              <a:rPr lang="en-US" i="1" dirty="0" smtClean="0"/>
              <a:t>Learning Management System</a:t>
            </a:r>
            <a:r>
              <a:rPr lang="hr-HR" dirty="0" smtClean="0"/>
              <a:t>).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Predmetni sustav omogućava </a:t>
            </a:r>
            <a:r>
              <a:rPr lang="hr-HR" dirty="0"/>
              <a:t>koordinaciju posla između dizajnera tečajeva, koordinatora </a:t>
            </a:r>
            <a:r>
              <a:rPr lang="hr-HR" dirty="0" smtClean="0"/>
              <a:t>tečajeva i polaznika. </a:t>
            </a:r>
            <a:r>
              <a:rPr lang="hr-HR" dirty="0"/>
              <a:t>Dizajner tečaja </a:t>
            </a:r>
            <a:r>
              <a:rPr lang="hr-HR" dirty="0" smtClean="0"/>
              <a:t>izrađuje e-tečaj </a:t>
            </a:r>
            <a:r>
              <a:rPr lang="hr-HR" dirty="0"/>
              <a:t>i dodaje </a:t>
            </a:r>
            <a:r>
              <a:rPr lang="hr-HR" dirty="0" smtClean="0"/>
              <a:t>ga u LMS. </a:t>
            </a:r>
            <a:r>
              <a:rPr lang="hr-HR" dirty="0"/>
              <a:t>Koordinator </a:t>
            </a:r>
            <a:r>
              <a:rPr lang="hr-HR" dirty="0" smtClean="0"/>
              <a:t>upravlja polaznicima te im </a:t>
            </a:r>
            <a:r>
              <a:rPr lang="hr-HR" dirty="0"/>
              <a:t>omogućava </a:t>
            </a:r>
            <a:r>
              <a:rPr lang="hr-HR" dirty="0" smtClean="0"/>
              <a:t>pristup </a:t>
            </a:r>
            <a:r>
              <a:rPr lang="hr-HR" dirty="0"/>
              <a:t>odgovarajućim tečajevima</a:t>
            </a:r>
            <a:r>
              <a:rPr lang="hr-HR" dirty="0" smtClean="0"/>
              <a:t>. Polaznici pohađaju e-tečajeve koji su im omogućeni od strane koordinatora. Sve tri uloge zahtijevaju ispravnu prijavu u sustav. Ukoliko korisnik krivo unese lozinku više od 3 puta, sustav mu šalje e-mail poruku s izmijenjenom lozinkom.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Prije </a:t>
            </a:r>
            <a:r>
              <a:rPr lang="hr-HR" dirty="0"/>
              <a:t>nego se pristupi izradi programa, potrebno je kreirati dijagram slučajeva korištenja</a:t>
            </a:r>
            <a:r>
              <a:rPr lang="hr-HR" dirty="0" smtClean="0"/>
              <a:t>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61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</a:t>
            </a:r>
            <a:r>
              <a:rPr lang="hr-HR" dirty="0" smtClean="0"/>
              <a:t>4.2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Izabrati jedan studijski zadatak iz dokumenta „</a:t>
            </a:r>
            <a:r>
              <a:rPr lang="hr-HR" dirty="0" smtClean="0"/>
              <a:t>2015-PI-StudijskiZadaci.docx</a:t>
            </a:r>
            <a:r>
              <a:rPr lang="hr-HR" dirty="0" smtClean="0"/>
              <a:t>”. </a:t>
            </a:r>
          </a:p>
          <a:p>
            <a:pPr marL="0" indent="0">
              <a:buNone/>
            </a:pPr>
            <a:r>
              <a:rPr lang="hr-HR" dirty="0" smtClean="0"/>
              <a:t>Za izabrani zadatak izraditi Dijagram slučajeva korištenja uz pomoć </a:t>
            </a:r>
            <a:r>
              <a:rPr lang="hr-HR" dirty="0" err="1" smtClean="0"/>
              <a:t>Visual</a:t>
            </a:r>
            <a:r>
              <a:rPr lang="hr-HR" dirty="0" smtClean="0"/>
              <a:t> </a:t>
            </a:r>
            <a:r>
              <a:rPr lang="hr-HR" dirty="0" err="1" smtClean="0"/>
              <a:t>Studia</a:t>
            </a:r>
            <a:r>
              <a:rPr lang="hr-HR" dirty="0" smtClean="0"/>
              <a:t>. </a:t>
            </a:r>
            <a:r>
              <a:rPr lang="hr-HR" dirty="0" smtClean="0"/>
              <a:t>Dijagram(i</a:t>
            </a:r>
            <a:r>
              <a:rPr lang="hr-HR" dirty="0"/>
              <a:t>) trebaju sadržavati primjer svake od navedenih </a:t>
            </a:r>
            <a:r>
              <a:rPr lang="hr-HR" dirty="0" smtClean="0"/>
              <a:t>stavki</a:t>
            </a:r>
            <a:r>
              <a:rPr lang="hr-HR" dirty="0"/>
              <a:t> </a:t>
            </a:r>
            <a:r>
              <a:rPr lang="hr-HR" dirty="0" smtClean="0"/>
              <a:t>iz prethodnih primjera.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r>
              <a:rPr lang="hr-HR" dirty="0" smtClean="0"/>
              <a:t>Domaća zadaća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949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4068</TotalTime>
  <Words>433</Words>
  <Application>Microsoft Office PowerPoint</Application>
  <PresentationFormat>On-screen Show (4:3)</PresentationFormat>
  <Paragraphs>46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Retrospect</vt:lpstr>
      <vt:lpstr>Programsko inženjerstvo Vježbe (4/15)</vt:lpstr>
      <vt:lpstr>UML - Ponavljanje Dijagrami</vt:lpstr>
      <vt:lpstr>UML - Ponavljanje Dijagram slučajeva korištenja (Use case diagram)</vt:lpstr>
      <vt:lpstr>UML - Ponavljanje Dijagram slučajeva korištenja (Use case diagram)</vt:lpstr>
      <vt:lpstr>UML - Ponavljanje Dijagram slučajeva korištenja (Use case diagram)</vt:lpstr>
      <vt:lpstr>UML - Ponavljanje Dijagram slučajeva korištenja (Use case diagram)</vt:lpstr>
      <vt:lpstr>UML Dijagram slučajeva korištenja (Use case diagram)</vt:lpstr>
      <vt:lpstr>Zadatak 4.1</vt:lpstr>
      <vt:lpstr>Zadatak 4.2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inženjerstvo</dc:title>
  <dc:creator>Marko Prsic</dc:creator>
  <cp:lastModifiedBy>Marko Pršić</cp:lastModifiedBy>
  <cp:revision>158</cp:revision>
  <dcterms:created xsi:type="dcterms:W3CDTF">2013-09-20T17:48:56Z</dcterms:created>
  <dcterms:modified xsi:type="dcterms:W3CDTF">2015-10-20T18:44:39Z</dcterms:modified>
</cp:coreProperties>
</file>