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handoutMasterIdLst>
    <p:handoutMasterId r:id="rId10"/>
  </p:handoutMasterIdLst>
  <p:sldIdLst>
    <p:sldId id="256" r:id="rId2"/>
    <p:sldId id="328" r:id="rId3"/>
    <p:sldId id="314" r:id="rId4"/>
    <p:sldId id="327" r:id="rId5"/>
    <p:sldId id="330" r:id="rId6"/>
    <p:sldId id="319" r:id="rId7"/>
    <p:sldId id="329" r:id="rId8"/>
    <p:sldId id="31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4067F-9C12-41B3-9781-FCA0E75B0453}">
          <p14:sldIdLst>
            <p14:sldId id="256"/>
            <p14:sldId id="328"/>
            <p14:sldId id="314"/>
            <p14:sldId id="327"/>
            <p14:sldId id="330"/>
            <p14:sldId id="319"/>
            <p14:sldId id="329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1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18415-AB11-4E7A-9F28-51017FFE8D4D}" type="datetimeFigureOut">
              <a:rPr lang="hr-HR" smtClean="0"/>
              <a:t>4.11.2014.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DAEFA-14D2-418A-9591-C4477BED3B5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1046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6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hr-HR" dirty="0" smtClean="0"/>
              <a:t>Marko Pršić</a:t>
            </a:r>
          </a:p>
          <a:p>
            <a:r>
              <a:rPr lang="hr-HR" dirty="0" smtClean="0"/>
              <a:t>mprsic@hotmail.com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7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7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5680"/>
            <a:ext cx="7543801" cy="46362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Marko Pršić</a:t>
            </a:r>
          </a:p>
          <a:p>
            <a:r>
              <a:rPr lang="hr-HR" dirty="0" smtClean="0"/>
              <a:t>mprsic@hotmail.com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181101"/>
            <a:ext cx="3703320" cy="46308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81100"/>
            <a:ext cx="3703320" cy="463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Marko Pršić</a:t>
            </a:r>
          </a:p>
          <a:p>
            <a:r>
              <a:rPr lang="hr-HR" smtClean="0"/>
              <a:t>mprsic@hotmail.com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049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9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1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0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0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2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48504"/>
            <a:ext cx="7543800" cy="808771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680"/>
            <a:ext cx="7543801" cy="46362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6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hr-HR" dirty="0" smtClean="0"/>
              <a:t>Marko Pršić</a:t>
            </a:r>
          </a:p>
          <a:p>
            <a:r>
              <a:rPr lang="hr-HR" dirty="0" smtClean="0"/>
              <a:t>mprsic@hotmail.com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9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7543800" cy="3566160"/>
          </a:xfrm>
        </p:spPr>
        <p:txBody>
          <a:bodyPr>
            <a:normAutofit/>
          </a:bodyPr>
          <a:lstStyle/>
          <a:p>
            <a:r>
              <a:rPr lang="hr-HR" sz="6000" dirty="0" smtClean="0"/>
              <a:t>Programsko inženjerstvo</a:t>
            </a:r>
            <a:endParaRPr lang="hr-H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618" y="4455621"/>
            <a:ext cx="7543800" cy="335454"/>
          </a:xfrm>
        </p:spPr>
        <p:txBody>
          <a:bodyPr lIns="0">
            <a:normAutofit fontScale="92500" lnSpcReduction="10000"/>
          </a:bodyPr>
          <a:lstStyle/>
          <a:p>
            <a:r>
              <a:rPr lang="hr-HR" sz="2000" dirty="0" smtClean="0"/>
              <a:t>VJEŽBE (6/15)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91540" y="5174186"/>
            <a:ext cx="2777490" cy="760449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hr-HR" sz="1800" b="1" kern="0" cap="none" spc="0" dirty="0" smtClean="0">
                <a:solidFill>
                  <a:schemeClr val="tx1"/>
                </a:solidFill>
              </a:rPr>
              <a:t>mr.sc. MARKO PRŠIĆ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hr-HR" sz="1800" kern="0" cap="none" spc="0" dirty="0" smtClean="0">
                <a:solidFill>
                  <a:schemeClr val="tx1"/>
                </a:solidFill>
              </a:rPr>
              <a:t>marko.prsic@racunarstvo.hr</a:t>
            </a:r>
            <a:endParaRPr lang="hr-HR" sz="1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96"/>
          <a:stretch/>
        </p:blipFill>
        <p:spPr>
          <a:xfrm>
            <a:off x="0" y="0"/>
            <a:ext cx="1356053" cy="186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8505"/>
            <a:ext cx="7543800" cy="906528"/>
          </a:xfrm>
        </p:spPr>
        <p:txBody>
          <a:bodyPr anchor="t">
            <a:noAutofit/>
          </a:bodyPr>
          <a:lstStyle/>
          <a:p>
            <a:r>
              <a:rPr lang="hr-HR" sz="4000" dirty="0" smtClean="0"/>
              <a:t>UML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aktivnosti </a:t>
            </a:r>
            <a:r>
              <a:rPr lang="en-US" sz="2200" dirty="0" smtClean="0"/>
              <a:t>(</a:t>
            </a:r>
            <a:r>
              <a:rPr lang="en-US" sz="2200" i="1" dirty="0" smtClean="0"/>
              <a:t>Activity diagram</a:t>
            </a:r>
            <a:r>
              <a:rPr lang="en-US" sz="2200" dirty="0" smtClean="0"/>
              <a:t>)</a:t>
            </a:r>
            <a:endParaRPr lang="en-US" sz="4400" dirty="0"/>
          </a:p>
        </p:txBody>
      </p:sp>
      <p:sp>
        <p:nvSpPr>
          <p:cNvPr id="8" name="Rounded Rectangle 7"/>
          <p:cNvSpPr/>
          <p:nvPr/>
        </p:nvSpPr>
        <p:spPr>
          <a:xfrm>
            <a:off x="5533054" y="2265024"/>
            <a:ext cx="2833706" cy="2232248"/>
          </a:xfrm>
          <a:prstGeom prst="roundRect">
            <a:avLst>
              <a:gd name="adj" fmla="val 5355"/>
            </a:avLst>
          </a:prstGeom>
          <a:solidFill>
            <a:srgbClr val="7793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9" name="Picture 2" descr="File:UML diagrams overview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390583"/>
            <a:ext cx="75438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61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8505"/>
            <a:ext cx="7543800" cy="906528"/>
          </a:xfrm>
        </p:spPr>
        <p:txBody>
          <a:bodyPr anchor="t">
            <a:noAutofit/>
          </a:bodyPr>
          <a:lstStyle/>
          <a:p>
            <a:r>
              <a:rPr lang="hr-HR" sz="4000" dirty="0" smtClean="0"/>
              <a:t>UML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aktivnosti </a:t>
            </a:r>
            <a:r>
              <a:rPr lang="en-US" sz="2200" dirty="0" smtClean="0"/>
              <a:t>(</a:t>
            </a:r>
            <a:r>
              <a:rPr lang="en-US" sz="2200" i="1" dirty="0" smtClean="0"/>
              <a:t>Activity diagram</a:t>
            </a:r>
            <a:r>
              <a:rPr lang="en-US" sz="2200" dirty="0" smtClean="0"/>
              <a:t>)</a:t>
            </a:r>
            <a:endParaRPr lang="en-US" sz="4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49359" y="1294985"/>
            <a:ext cx="4654607" cy="4800600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sz="2400" b="1" i="1" u="sng" dirty="0" smtClean="0"/>
              <a:t>Definicija:</a:t>
            </a:r>
            <a:endParaRPr lang="en-US" sz="2000" i="1" u="sng" dirty="0" smtClean="0"/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 smtClean="0"/>
              <a:t>Dijagram </a:t>
            </a:r>
            <a:r>
              <a:rPr lang="pl-PL" sz="2000" dirty="0"/>
              <a:t>aktivnosti </a:t>
            </a:r>
            <a:r>
              <a:rPr lang="pl-PL" sz="2000" dirty="0" smtClean="0"/>
              <a:t>prikazuje slijed aktivnosti (poslovnog procesa, radnog toka, procedure)</a:t>
            </a:r>
            <a:r>
              <a:rPr lang="hr-HR" sz="2000" dirty="0" smtClean="0"/>
              <a:t>.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 smtClean="0"/>
              <a:t>Pojedina </a:t>
            </a:r>
            <a:r>
              <a:rPr lang="hr-HR" sz="2000" dirty="0"/>
              <a:t>aktivnost </a:t>
            </a:r>
            <a:r>
              <a:rPr lang="hr-HR" sz="2000" dirty="0" smtClean="0"/>
              <a:t>u dijagramu prikazana je kao </a:t>
            </a:r>
            <a:r>
              <a:rPr lang="hr-HR" sz="2000" dirty="0"/>
              <a:t>zaobljeni </a:t>
            </a:r>
            <a:r>
              <a:rPr lang="hr-HR" sz="2000" dirty="0" smtClean="0"/>
              <a:t>pravokutnik:</a:t>
            </a:r>
          </a:p>
          <a:p>
            <a:pPr marL="612900" lvl="1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hr-HR" sz="2000" dirty="0" smtClean="0"/>
          </a:p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400" dirty="0"/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/>
              <a:t>Početak se prikazuje ispunjenim krugom, dok završetak ima opisanu dodatnu </a:t>
            </a:r>
            <a:r>
              <a:rPr lang="hr-HR" sz="2000" dirty="0" smtClean="0"/>
              <a:t>kružnicu: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2376562" y="3629970"/>
            <a:ext cx="1800200" cy="50405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 smtClean="0">
                <a:solidFill>
                  <a:schemeClr val="tx1"/>
                </a:solidFill>
                <a:latin typeface="Candara" pitchFamily="34" charset="0"/>
              </a:rPr>
              <a:t>Pripremi ispitna pitanja</a:t>
            </a:r>
            <a:endParaRPr lang="hr-HR" sz="1400" dirty="0">
              <a:solidFill>
                <a:schemeClr val="tx1"/>
              </a:solidFill>
              <a:latin typeface="Candara" pitchFamily="34" charset="0"/>
            </a:endParaRPr>
          </a:p>
        </p:txBody>
      </p:sp>
      <p:pic>
        <p:nvPicPr>
          <p:cNvPr id="7" name="Picture 4" descr="C:\Users\ivan\Desktop\activitiy_diagram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4"/>
          <a:stretch/>
        </p:blipFill>
        <p:spPr bwMode="auto">
          <a:xfrm>
            <a:off x="5785100" y="1527691"/>
            <a:ext cx="3215210" cy="433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943" y="5366179"/>
            <a:ext cx="1355437" cy="64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7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8505"/>
            <a:ext cx="7543800" cy="906528"/>
          </a:xfrm>
        </p:spPr>
        <p:txBody>
          <a:bodyPr anchor="t">
            <a:noAutofit/>
          </a:bodyPr>
          <a:lstStyle/>
          <a:p>
            <a:r>
              <a:rPr lang="hr-HR" sz="4000" dirty="0" smtClean="0"/>
              <a:t>UML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aktivnosti </a:t>
            </a:r>
            <a:r>
              <a:rPr lang="en-US" sz="2200" dirty="0" smtClean="0"/>
              <a:t>(</a:t>
            </a:r>
            <a:r>
              <a:rPr lang="en-US" sz="2200" i="1" dirty="0" smtClean="0"/>
              <a:t>Activity diagram</a:t>
            </a:r>
            <a:r>
              <a:rPr lang="en-US" sz="2200" dirty="0" smtClean="0"/>
              <a:t>)</a:t>
            </a:r>
            <a:endParaRPr lang="en-US" sz="4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49359" y="1294985"/>
            <a:ext cx="7417401" cy="4800600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sz="2400" b="1" i="1" u="sng" dirty="0" smtClean="0"/>
              <a:t>Ostali elementi:</a:t>
            </a:r>
            <a:endParaRPr lang="en-US" sz="2000" i="1" u="sng" dirty="0" smtClean="0"/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 smtClean="0"/>
              <a:t>Grananje toka aktivnosti – alternativni tok</a:t>
            </a:r>
            <a:br>
              <a:rPr lang="hr-HR" sz="2000" dirty="0" smtClean="0"/>
            </a:br>
            <a:r>
              <a:rPr lang="hr-HR" sz="2000" dirty="0" smtClean="0"/>
              <a:t>(„</a:t>
            </a:r>
            <a:r>
              <a:rPr lang="hr-HR" sz="2000" dirty="0" err="1" smtClean="0"/>
              <a:t>Decision</a:t>
            </a:r>
            <a:r>
              <a:rPr lang="hr-HR" sz="2000" dirty="0" smtClean="0"/>
              <a:t> </a:t>
            </a:r>
            <a:r>
              <a:rPr lang="hr-HR" sz="2000" dirty="0" err="1" smtClean="0"/>
              <a:t>node</a:t>
            </a:r>
            <a:r>
              <a:rPr lang="hr-HR" sz="2000" dirty="0" smtClean="0"/>
              <a:t>”)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 smtClean="0"/>
              <a:t>Spajanje alternativnog toka u glavni tok</a:t>
            </a:r>
            <a:br>
              <a:rPr lang="hr-HR" sz="2000" dirty="0" smtClean="0"/>
            </a:br>
            <a:r>
              <a:rPr lang="hr-HR" sz="2000" dirty="0" smtClean="0"/>
              <a:t>(„</a:t>
            </a:r>
            <a:r>
              <a:rPr lang="hr-HR" sz="2000" dirty="0" err="1" smtClean="0"/>
              <a:t>Merge</a:t>
            </a:r>
            <a:r>
              <a:rPr lang="hr-HR" sz="2000" dirty="0" smtClean="0"/>
              <a:t> </a:t>
            </a:r>
            <a:r>
              <a:rPr lang="hr-HR" sz="2000" dirty="0" err="1" smtClean="0"/>
              <a:t>node</a:t>
            </a:r>
            <a:r>
              <a:rPr lang="hr-HR" sz="2000" dirty="0" smtClean="0"/>
              <a:t>”)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 smtClean="0"/>
              <a:t>Slanje signala u drugi tok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 smtClean="0"/>
              <a:t>Prihvaćanje signala iz drugog toka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 smtClean="0"/>
              <a:t>Grananje toka aktivnosti u konkurentni tok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 smtClean="0"/>
              <a:t>Spajanje 2 konkurentna (paralelna) toka</a:t>
            </a:r>
            <a:endParaRPr lang="hr-HR" sz="2000" dirty="0"/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 smtClean="0"/>
              <a:t>Akcija koja poziva drugu aktivnost (tok)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endParaRPr lang="hr-HR" sz="2000" dirty="0" smtClean="0"/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903" y="2501876"/>
            <a:ext cx="7143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" r="8170"/>
          <a:stretch/>
        </p:blipFill>
        <p:spPr>
          <a:xfrm>
            <a:off x="6479241" y="1721508"/>
            <a:ext cx="629771" cy="60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961" y="5100625"/>
            <a:ext cx="1227758" cy="5428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048" y="3191451"/>
            <a:ext cx="1227758" cy="5428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048" y="3685028"/>
            <a:ext cx="1227758" cy="5428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1353" y="4200119"/>
            <a:ext cx="1326132" cy="388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4888" y="4686887"/>
            <a:ext cx="1199507" cy="3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9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8505"/>
            <a:ext cx="7543800" cy="906528"/>
          </a:xfrm>
        </p:spPr>
        <p:txBody>
          <a:bodyPr anchor="t">
            <a:noAutofit/>
          </a:bodyPr>
          <a:lstStyle/>
          <a:p>
            <a:r>
              <a:rPr lang="hr-HR" sz="4000" dirty="0" smtClean="0"/>
              <a:t>UML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aktivnosti </a:t>
            </a:r>
            <a:r>
              <a:rPr lang="en-US" sz="2200" dirty="0" smtClean="0"/>
              <a:t>(</a:t>
            </a:r>
            <a:r>
              <a:rPr lang="en-US" sz="2200" i="1" dirty="0" smtClean="0"/>
              <a:t>Activity diagram</a:t>
            </a:r>
            <a:r>
              <a:rPr lang="en-US" sz="2200" dirty="0" smtClean="0"/>
              <a:t>)</a:t>
            </a:r>
            <a:endParaRPr lang="en-US" sz="4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50745" y="1294985"/>
            <a:ext cx="4447102" cy="4800600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i="1" u="sng" dirty="0" err="1" smtClean="0"/>
              <a:t>Swimlanes</a:t>
            </a:r>
            <a:r>
              <a:rPr lang="hr-HR" sz="2400" b="1" i="1" u="sng" dirty="0" smtClean="0"/>
              <a:t>:</a:t>
            </a:r>
            <a:endParaRPr lang="en-US" sz="2000" i="1" u="sng" dirty="0" smtClean="0"/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/>
              <a:t>Dijagram aktivnosti može prikazati i </a:t>
            </a:r>
            <a:r>
              <a:rPr lang="hr-HR" sz="2000" b="1" i="1" dirty="0"/>
              <a:t>trake</a:t>
            </a:r>
            <a:r>
              <a:rPr lang="hr-HR" sz="2000" b="1" dirty="0"/>
              <a:t> </a:t>
            </a:r>
            <a:r>
              <a:rPr lang="hr-HR" sz="2000" dirty="0"/>
              <a:t>(engl. </a:t>
            </a:r>
            <a:r>
              <a:rPr lang="en-US" sz="2000" i="1" dirty="0" err="1" smtClean="0"/>
              <a:t>swimlanes</a:t>
            </a:r>
            <a:r>
              <a:rPr lang="hr-HR" sz="2000" dirty="0" smtClean="0"/>
              <a:t>) </a:t>
            </a:r>
            <a:r>
              <a:rPr lang="hr-HR" sz="2000" dirty="0"/>
              <a:t>kojima se dijagram dijeli na </a:t>
            </a:r>
            <a:r>
              <a:rPr lang="hr-HR" sz="2000" dirty="0" smtClean="0"/>
              <a:t>cjeline, npr. prema sudionicima koji izvršavaju aktivnosti.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5" name="Picture 3" descr="C:\Users\ivan\Desktop\activitiy_diagram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458" y="975739"/>
            <a:ext cx="3605329" cy="456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1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91401" y="1347537"/>
            <a:ext cx="7375359" cy="4800600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400" b="1" i="1" u="sng" dirty="0" smtClean="0"/>
              <a:t>Primjer:</a:t>
            </a:r>
          </a:p>
          <a:p>
            <a:pPr marL="292608" lvl="1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hr-HR" sz="1800" dirty="0" smtClean="0"/>
              <a:t>Izraditi dijagram aktivnosti za UC2.1 (iz vježbi 2) - podizanje gotovine s bankomata za klijenta banke.</a:t>
            </a:r>
            <a:endParaRPr lang="hr-HR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2960" y="248505"/>
            <a:ext cx="7543800" cy="906528"/>
          </a:xfrm>
        </p:spPr>
        <p:txBody>
          <a:bodyPr anchor="t">
            <a:noAutofit/>
          </a:bodyPr>
          <a:lstStyle/>
          <a:p>
            <a:r>
              <a:rPr lang="hr-HR" sz="4000" dirty="0" smtClean="0"/>
              <a:t>UML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klasa </a:t>
            </a:r>
            <a:r>
              <a:rPr lang="en-US" sz="2200" dirty="0" smtClean="0"/>
              <a:t>(</a:t>
            </a:r>
            <a:r>
              <a:rPr lang="en-US" sz="2200" i="1" dirty="0" smtClean="0"/>
              <a:t>Class diagram</a:t>
            </a:r>
            <a:r>
              <a:rPr lang="en-US" sz="2200" dirty="0" smtClean="0"/>
              <a:t>)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317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 6.1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00450" y="731520"/>
            <a:ext cx="513207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b="1" dirty="0"/>
              <a:t>Nacrtajte dijagram aktivnosti </a:t>
            </a:r>
            <a:r>
              <a:rPr lang="hr-HR" dirty="0"/>
              <a:t>za </a:t>
            </a:r>
            <a:r>
              <a:rPr lang="hr-HR" dirty="0" smtClean="0"/>
              <a:t>tok aktivnosti u primjeru ispod. Obradite i iznimne </a:t>
            </a:r>
            <a:r>
              <a:rPr lang="hr-HR" dirty="0"/>
              <a:t>slučajeve (npr. korisnik odustane od kupnje nakon što je u košaricu stavio neke </a:t>
            </a:r>
            <a:r>
              <a:rPr lang="hr-HR" dirty="0" smtClean="0"/>
              <a:t>igračke) i alt. tokove.</a:t>
            </a:r>
            <a:endParaRPr lang="hr-HR" dirty="0"/>
          </a:p>
          <a:p>
            <a:pPr marL="0" indent="0">
              <a:buNone/>
            </a:pPr>
            <a:r>
              <a:rPr lang="hr-HR" dirty="0" smtClean="0"/>
              <a:t>Kako </a:t>
            </a:r>
            <a:r>
              <a:rPr lang="hr-HR" dirty="0"/>
              <a:t>bi kupac mogao </a:t>
            </a:r>
            <a:r>
              <a:rPr lang="hr-HR" dirty="0" smtClean="0"/>
              <a:t>raditi s aplikacijom, treba biti registriran </a:t>
            </a:r>
            <a:r>
              <a:rPr lang="hr-HR" dirty="0" smtClean="0"/>
              <a:t>i prijavljen </a:t>
            </a:r>
            <a:r>
              <a:rPr lang="hr-HR" dirty="0" smtClean="0"/>
              <a:t>u aplikaciju. </a:t>
            </a:r>
            <a:r>
              <a:rPr lang="hr-HR" dirty="0"/>
              <a:t>Nakon uspješne prijave, kupac može pregledavati trgovinu</a:t>
            </a:r>
            <a:r>
              <a:rPr lang="hr-HR" dirty="0" smtClean="0"/>
              <a:t>. Kupac </a:t>
            </a:r>
            <a:r>
              <a:rPr lang="hr-HR" dirty="0"/>
              <a:t>u košaricu dodaje igračke te kada je zadovoljan odlazi na </a:t>
            </a:r>
            <a:r>
              <a:rPr lang="hr-HR" dirty="0" err="1"/>
              <a:t>check-out</a:t>
            </a:r>
            <a:r>
              <a:rPr lang="hr-HR" dirty="0"/>
              <a:t> gdje unosi podatke za plaćanje te kupuje igračke. </a:t>
            </a:r>
            <a:r>
              <a:rPr lang="hr-HR" dirty="0" smtClean="0"/>
              <a:t>Sustav kupca </a:t>
            </a:r>
            <a:r>
              <a:rPr lang="hr-HR" dirty="0"/>
              <a:t>obavještava </a:t>
            </a:r>
            <a:r>
              <a:rPr lang="hr-HR" dirty="0" smtClean="0"/>
              <a:t>e-mailom o </a:t>
            </a:r>
            <a:r>
              <a:rPr lang="hr-HR" dirty="0"/>
              <a:t>zaprimanju </a:t>
            </a:r>
            <a:r>
              <a:rPr lang="hr-HR" dirty="0" smtClean="0"/>
              <a:t>uplate. Istovremeno šalje nalog za dostavu igračaka odjelu isporuke. </a:t>
            </a:r>
            <a:r>
              <a:rPr lang="hr-HR" dirty="0"/>
              <a:t>Nakon što </a:t>
            </a:r>
            <a:r>
              <a:rPr lang="hr-HR" dirty="0" smtClean="0"/>
              <a:t>dobije </a:t>
            </a:r>
            <a:r>
              <a:rPr lang="hr-HR" dirty="0" smtClean="0"/>
              <a:t>potvrdu o poslanim igračkama</a:t>
            </a:r>
            <a:r>
              <a:rPr lang="hr-HR" dirty="0" smtClean="0"/>
              <a:t>, sustav šalje dodatnu e-mail </a:t>
            </a:r>
            <a:r>
              <a:rPr lang="hr-HR" dirty="0"/>
              <a:t>obavijest kupcu</a:t>
            </a:r>
            <a:r>
              <a:rPr lang="hr-HR" dirty="0" smtClean="0"/>
              <a:t>.</a:t>
            </a:r>
            <a:endParaRPr lang="hr-H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 lIns="0"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345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 6.2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00450" y="731520"/>
            <a:ext cx="513207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 smtClean="0"/>
              <a:t>Na zadatku ispod </a:t>
            </a:r>
            <a:r>
              <a:rPr lang="hr-HR" dirty="0"/>
              <a:t>nacrtajte dijagram </a:t>
            </a:r>
            <a:r>
              <a:rPr lang="hr-HR" dirty="0" smtClean="0"/>
              <a:t>aktivnosti.</a:t>
            </a:r>
          </a:p>
          <a:p>
            <a:pPr marL="0" indent="0">
              <a:buNone/>
            </a:pPr>
            <a:r>
              <a:rPr lang="hr-HR" dirty="0"/>
              <a:t>O</a:t>
            </a:r>
            <a:r>
              <a:rPr lang="hr-HR" dirty="0" smtClean="0"/>
              <a:t>djel </a:t>
            </a:r>
            <a:r>
              <a:rPr lang="hr-HR" dirty="0"/>
              <a:t>prodaje </a:t>
            </a:r>
            <a:r>
              <a:rPr lang="hr-HR" dirty="0" smtClean="0"/>
              <a:t>koristi CRM softver za unos prodajnih prilika te upravljanje zadacima. Nakon </a:t>
            </a:r>
            <a:r>
              <a:rPr lang="hr-HR" dirty="0"/>
              <a:t>povratka sa sastanka s klijentom, djelatnik prodaje unosi detalje o potencijalnoj projektnoj prilici, npr. prioritet, opis, područje, veličina (velika, srednja, mala). Nakon toga u modulu za upravljanje zadacima definira novi zadatak za konzultanta, za izradu odgovarajuće projektne ponude. Ukoliko klijent već nije evidentiran u sustavu, prije svega je potrebno unijeti osnovne podatke klijenta (naziv, adresa, OIB, industrija). </a:t>
            </a:r>
            <a:endParaRPr lang="hr-HR" dirty="0" smtClean="0"/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 lIns="0"/>
          <a:lstStyle/>
          <a:p>
            <a:r>
              <a:rPr lang="hr-HR" dirty="0" smtClean="0"/>
              <a:t>Domaća zadaća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361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4711</TotalTime>
  <Words>332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Wingdings</vt:lpstr>
      <vt:lpstr>Retrospect</vt:lpstr>
      <vt:lpstr>Programsko inženjerstvo</vt:lpstr>
      <vt:lpstr>UML Dijagram aktivnosti (Activity diagram)</vt:lpstr>
      <vt:lpstr>UML Dijagram aktivnosti (Activity diagram)</vt:lpstr>
      <vt:lpstr>UML Dijagram aktivnosti (Activity diagram)</vt:lpstr>
      <vt:lpstr>UML Dijagram aktivnosti (Activity diagram)</vt:lpstr>
      <vt:lpstr>UML Dijagram klasa (Class diagram)</vt:lpstr>
      <vt:lpstr>Zadatak 6.1</vt:lpstr>
      <vt:lpstr>Zadatak 6.2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Programsko inženjerstvo</dc:title>
  <dc:creator>Marko Prsic</dc:creator>
  <cp:lastModifiedBy>Marko Pršić</cp:lastModifiedBy>
  <cp:revision>174</cp:revision>
  <dcterms:created xsi:type="dcterms:W3CDTF">2013-09-20T17:48:56Z</dcterms:created>
  <dcterms:modified xsi:type="dcterms:W3CDTF">2014-11-04T22:38:19Z</dcterms:modified>
</cp:coreProperties>
</file>