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handoutMasterIdLst>
    <p:handoutMasterId r:id="rId11"/>
  </p:handoutMasterIdLst>
  <p:sldIdLst>
    <p:sldId id="256" r:id="rId2"/>
    <p:sldId id="314" r:id="rId3"/>
    <p:sldId id="319" r:id="rId4"/>
    <p:sldId id="323" r:id="rId5"/>
    <p:sldId id="324" r:id="rId6"/>
    <p:sldId id="325" r:id="rId7"/>
    <p:sldId id="326" r:id="rId8"/>
    <p:sldId id="313" r:id="rId9"/>
    <p:sldId id="32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D4067F-9C12-41B3-9781-FCA0E75B0453}">
          <p14:sldIdLst>
            <p14:sldId id="256"/>
            <p14:sldId id="314"/>
            <p14:sldId id="319"/>
            <p14:sldId id="323"/>
            <p14:sldId id="324"/>
            <p14:sldId id="325"/>
            <p14:sldId id="326"/>
            <p14:sldId id="313"/>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7" autoAdjust="0"/>
    <p:restoredTop sz="94660"/>
  </p:normalViewPr>
  <p:slideViewPr>
    <p:cSldViewPr snapToGrid="0">
      <p:cViewPr varScale="1">
        <p:scale>
          <a:sx n="91" d="100"/>
          <a:sy n="91" d="100"/>
        </p:scale>
        <p:origin x="774" y="90"/>
      </p:cViewPr>
      <p:guideLst/>
    </p:cSldViewPr>
  </p:slideViewPr>
  <p:notesTextViewPr>
    <p:cViewPr>
      <p:scale>
        <a:sx n="1" d="1"/>
        <a:sy n="1" d="1"/>
      </p:scale>
      <p:origin x="0" y="0"/>
    </p:cViewPr>
  </p:notesTextViewPr>
  <p:notesViewPr>
    <p:cSldViewPr snapToGrid="0">
      <p:cViewPr varScale="1">
        <p:scale>
          <a:sx n="87" d="100"/>
          <a:sy n="87" d="100"/>
        </p:scale>
        <p:origin x="111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F18415-AB11-4E7A-9F28-51017FFE8D4D}" type="datetimeFigureOut">
              <a:rPr lang="hr-HR" smtClean="0"/>
              <a:t>3.11.2015.</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EDAEFA-14D2-418A-9591-C4477BED3B56}" type="slidenum">
              <a:rPr lang="hr-HR" smtClean="0"/>
              <a:t>‹#›</a:t>
            </a:fld>
            <a:endParaRPr lang="hr-HR"/>
          </a:p>
        </p:txBody>
      </p:sp>
    </p:spTree>
    <p:extLst>
      <p:ext uri="{BB962C8B-B14F-4D97-AF65-F5344CB8AC3E}">
        <p14:creationId xmlns:p14="http://schemas.microsoft.com/office/powerpoint/2010/main" val="32810467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146686"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hr-HR" dirty="0" smtClean="0"/>
              <a:t>Marko Pršić</a:t>
            </a:r>
          </a:p>
          <a:p>
            <a:r>
              <a:rPr lang="hr-HR" dirty="0" smtClean="0"/>
              <a:t>mprsic@hotmail.com</a:t>
            </a:r>
            <a:endParaRPr lang="en-US" dirty="0"/>
          </a:p>
        </p:txBody>
      </p:sp>
    </p:spTree>
    <p:extLst>
      <p:ext uri="{BB962C8B-B14F-4D97-AF65-F5344CB8AC3E}">
        <p14:creationId xmlns:p14="http://schemas.microsoft.com/office/powerpoint/2010/main" val="7393711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01739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22959" y="1175680"/>
            <a:ext cx="7543801" cy="4636264"/>
          </a:xfrm>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hr-HR" dirty="0" smtClean="0"/>
              <a:t>Marko Pršić</a:t>
            </a:r>
          </a:p>
          <a:p>
            <a:r>
              <a:rPr lang="hr-HR" dirty="0" smtClean="0"/>
              <a:t>mprsic@hotmail.com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2194850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181101"/>
            <a:ext cx="3703320" cy="46308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181100"/>
            <a:ext cx="3703320" cy="46308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hr-HR" smtClean="0"/>
              <a:t>Marko Pršić</a:t>
            </a:r>
          </a:p>
          <a:p>
            <a:r>
              <a:rPr lang="hr-HR" smtClean="0"/>
              <a:t>mprsic@hotmail.com</a:t>
            </a:r>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p:txBody>
          <a:bodyPr/>
          <a:lstStyle/>
          <a:p>
            <a:r>
              <a:rPr lang="en-US" smtClean="0"/>
              <a:t>Click to edit Master title style</a:t>
            </a:r>
            <a:endParaRPr lang="hr-HR"/>
          </a:p>
        </p:txBody>
      </p:sp>
    </p:spTree>
    <p:extLst>
      <p:ext uri="{BB962C8B-B14F-4D97-AF65-F5344CB8AC3E}">
        <p14:creationId xmlns:p14="http://schemas.microsoft.com/office/powerpoint/2010/main" val="2950494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7797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34186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11/3/2015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35037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11/3/2015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683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71009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4225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48504"/>
            <a:ext cx="7543800" cy="808771"/>
          </a:xfrm>
          <a:prstGeom prst="rect">
            <a:avLst/>
          </a:prstGeom>
        </p:spPr>
        <p:txBody>
          <a:bodyPr vert="horz" lIns="0" tIns="45720" rIns="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59" y="1175680"/>
            <a:ext cx="7543801" cy="4636264"/>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6686"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hr-HR" dirty="0" smtClean="0"/>
              <a:t>Marko Pršić</a:t>
            </a:r>
          </a:p>
          <a:p>
            <a:r>
              <a:rPr lang="hr-HR" dirty="0" smtClean="0"/>
              <a:t>mprsic@hotmail.com</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49906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0" y="758952"/>
            <a:ext cx="7543800" cy="3566160"/>
          </a:xfrm>
        </p:spPr>
        <p:txBody>
          <a:bodyPr>
            <a:normAutofit/>
          </a:bodyPr>
          <a:lstStyle/>
          <a:p>
            <a:r>
              <a:rPr lang="hr-HR" sz="6000" dirty="0" smtClean="0"/>
              <a:t>Programsko inženjerstvo</a:t>
            </a:r>
            <a:endParaRPr lang="hr-HR" sz="6000" dirty="0"/>
          </a:p>
        </p:txBody>
      </p:sp>
      <p:sp>
        <p:nvSpPr>
          <p:cNvPr id="3" name="Subtitle 2"/>
          <p:cNvSpPr>
            <a:spLocks noGrp="1"/>
          </p:cNvSpPr>
          <p:nvPr>
            <p:ph type="subTitle" idx="1"/>
          </p:nvPr>
        </p:nvSpPr>
        <p:spPr>
          <a:xfrm>
            <a:off x="893618" y="4455621"/>
            <a:ext cx="7543800" cy="335454"/>
          </a:xfrm>
        </p:spPr>
        <p:txBody>
          <a:bodyPr lIns="0">
            <a:normAutofit fontScale="92500" lnSpcReduction="10000"/>
          </a:bodyPr>
          <a:lstStyle/>
          <a:p>
            <a:r>
              <a:rPr lang="hr-HR" sz="2000" dirty="0" smtClean="0"/>
              <a:t>VJEŽBE </a:t>
            </a:r>
            <a:r>
              <a:rPr lang="hr-HR" sz="2000" dirty="0" smtClean="0"/>
              <a:t>(6/15</a:t>
            </a:r>
            <a:r>
              <a:rPr lang="hr-HR" sz="2000" dirty="0" smtClean="0"/>
              <a:t>)</a:t>
            </a:r>
          </a:p>
        </p:txBody>
      </p:sp>
      <p:sp>
        <p:nvSpPr>
          <p:cNvPr id="6" name="Subtitle 2"/>
          <p:cNvSpPr txBox="1">
            <a:spLocks/>
          </p:cNvSpPr>
          <p:nvPr/>
        </p:nvSpPr>
        <p:spPr>
          <a:xfrm>
            <a:off x="891540" y="5174186"/>
            <a:ext cx="2777490" cy="634887"/>
          </a:xfrm>
          <a:prstGeom prst="rect">
            <a:avLst/>
          </a:prstGeom>
        </p:spPr>
        <p:txBody>
          <a:bodyPr vert="horz" lIns="0" tIns="45720" rIns="91440" bIns="45720" rtlCol="0" anchor="ctr" anchorCtr="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spcBef>
                <a:spcPts val="0"/>
              </a:spcBef>
              <a:spcAft>
                <a:spcPts val="0"/>
              </a:spcAft>
            </a:pPr>
            <a:r>
              <a:rPr lang="hr-HR" sz="1800" b="1" kern="0" cap="none" spc="0" dirty="0" smtClean="0">
                <a:solidFill>
                  <a:schemeClr val="tx1"/>
                </a:solidFill>
              </a:rPr>
              <a:t>mr.sc. MARKO PRŠIĆ</a:t>
            </a:r>
            <a:r>
              <a:rPr lang="hr-HR" sz="1800" kern="0" cap="none" spc="0" dirty="0" smtClean="0">
                <a:solidFill>
                  <a:schemeClr val="tx1"/>
                </a:solidFill>
              </a:rPr>
              <a:t/>
            </a:r>
            <a:br>
              <a:rPr lang="hr-HR" sz="1800" kern="0" cap="none" spc="0" dirty="0" smtClean="0">
                <a:solidFill>
                  <a:schemeClr val="tx1"/>
                </a:solidFill>
              </a:rPr>
            </a:br>
            <a:r>
              <a:rPr lang="hr-HR" sz="1800" kern="0" cap="none" spc="0" dirty="0" smtClean="0">
                <a:solidFill>
                  <a:schemeClr val="tx1"/>
                </a:solidFill>
              </a:rPr>
              <a:t>marko.prsic@racunarstvo.hr</a:t>
            </a:r>
            <a:endParaRPr lang="hr-HR" sz="1800" dirty="0">
              <a:solidFill>
                <a:schemeClr val="tx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2796"/>
          <a:stretch/>
        </p:blipFill>
        <p:spPr>
          <a:xfrm>
            <a:off x="0" y="0"/>
            <a:ext cx="1356053" cy="1865652"/>
          </a:xfrm>
          <a:prstGeom prst="rect">
            <a:avLst/>
          </a:prstGeom>
        </p:spPr>
      </p:pic>
    </p:spTree>
    <p:extLst>
      <p:ext uri="{BB962C8B-B14F-4D97-AF65-F5344CB8AC3E}">
        <p14:creationId xmlns:p14="http://schemas.microsoft.com/office/powerpoint/2010/main" val="2324870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8505"/>
            <a:ext cx="7543800" cy="906528"/>
          </a:xfrm>
        </p:spPr>
        <p:txBody>
          <a:bodyPr anchor="t">
            <a:noAutofit/>
          </a:bodyPr>
          <a:lstStyle/>
          <a:p>
            <a:r>
              <a:rPr lang="hr-HR" sz="4000" dirty="0" smtClean="0"/>
              <a:t>UML</a:t>
            </a:r>
            <a:r>
              <a:rPr lang="hr-HR" dirty="0" smtClean="0"/>
              <a:t/>
            </a:r>
            <a:br>
              <a:rPr lang="hr-HR" dirty="0" smtClean="0"/>
            </a:br>
            <a:r>
              <a:rPr lang="hr-HR" sz="2200" dirty="0" smtClean="0"/>
              <a:t>Dijagram klasa </a:t>
            </a:r>
            <a:r>
              <a:rPr lang="en-US" sz="2200" dirty="0" smtClean="0"/>
              <a:t>(</a:t>
            </a:r>
            <a:r>
              <a:rPr lang="en-US" sz="2200" i="1" dirty="0" smtClean="0"/>
              <a:t>Class diagram</a:t>
            </a:r>
            <a:r>
              <a:rPr lang="en-US" sz="2200" dirty="0" smtClean="0"/>
              <a:t>)</a:t>
            </a:r>
            <a:endParaRPr lang="hr-HR" sz="4400" dirty="0"/>
          </a:p>
        </p:txBody>
      </p:sp>
      <p:sp>
        <p:nvSpPr>
          <p:cNvPr id="12" name="Content Placeholder 2"/>
          <p:cNvSpPr>
            <a:spLocks noGrp="1"/>
          </p:cNvSpPr>
          <p:nvPr>
            <p:ph idx="1"/>
          </p:nvPr>
        </p:nvSpPr>
        <p:spPr>
          <a:xfrm>
            <a:off x="991401" y="1347537"/>
            <a:ext cx="7543801" cy="4800600"/>
          </a:xfrm>
        </p:spPr>
        <p:txBody>
          <a:bodyPr>
            <a:normAutofit fontScale="92500" lnSpcReduction="10000"/>
          </a:bodyPr>
          <a:lstStyle/>
          <a:p>
            <a:pPr marL="270000" indent="-270000">
              <a:lnSpc>
                <a:spcPct val="110000"/>
              </a:lnSpc>
              <a:spcBef>
                <a:spcPts val="0"/>
              </a:spcBef>
              <a:spcAft>
                <a:spcPts val="600"/>
              </a:spcAft>
              <a:buFont typeface="Wingdings" panose="05000000000000000000" pitchFamily="2" charset="2"/>
              <a:buChar char="Ø"/>
            </a:pPr>
            <a:r>
              <a:rPr lang="hr-HR" sz="2400" b="1" i="1" u="sng" dirty="0" smtClean="0"/>
              <a:t>Definicija:</a:t>
            </a:r>
            <a:endParaRPr lang="en-US" sz="2000" i="1" u="sng" dirty="0" smtClean="0"/>
          </a:p>
          <a:p>
            <a:pPr marL="612900" lvl="1" indent="-342900">
              <a:lnSpc>
                <a:spcPct val="110000"/>
              </a:lnSpc>
              <a:spcBef>
                <a:spcPts val="0"/>
              </a:spcBef>
              <a:spcAft>
                <a:spcPts val="600"/>
              </a:spcAft>
              <a:buSzPct val="100000"/>
              <a:buFont typeface="Arial" panose="020B0604020202020204" pitchFamily="34" charset="0"/>
              <a:buChar char="•"/>
            </a:pPr>
            <a:r>
              <a:rPr lang="hr-HR" sz="2000" dirty="0"/>
              <a:t>Dijagram klasa je </a:t>
            </a:r>
            <a:r>
              <a:rPr lang="hr-HR" sz="2000" dirty="0" smtClean="0"/>
              <a:t>strukturni (statički) dijagram </a:t>
            </a:r>
            <a:r>
              <a:rPr lang="hr-HR" sz="2000" dirty="0"/>
              <a:t>koji prikazuje strukturu sustava korištenjem klasa, njihovih operacija i atributa te međusobnih relacija (nasljeđivanje, sakupljanje i asocijacija</a:t>
            </a:r>
            <a:r>
              <a:rPr lang="hr-HR" sz="2000" dirty="0" smtClean="0"/>
              <a:t>).</a:t>
            </a:r>
          </a:p>
          <a:p>
            <a:pPr marL="270000" indent="-270000">
              <a:lnSpc>
                <a:spcPct val="110000"/>
              </a:lnSpc>
              <a:spcBef>
                <a:spcPts val="0"/>
              </a:spcBef>
              <a:spcAft>
                <a:spcPts val="600"/>
              </a:spcAft>
              <a:buFont typeface="Wingdings" panose="05000000000000000000" pitchFamily="2" charset="2"/>
              <a:buChar char="Ø"/>
            </a:pPr>
            <a:r>
              <a:rPr lang="hr-HR" sz="2400" b="1" i="1" u="sng" dirty="0" smtClean="0"/>
              <a:t>Reprezentacija klase unutar dijagrama:</a:t>
            </a:r>
            <a:endParaRPr lang="hr-HR" sz="2400" b="1" i="1" u="sng" dirty="0"/>
          </a:p>
          <a:p>
            <a:pPr marL="270000" indent="-270000">
              <a:lnSpc>
                <a:spcPct val="110000"/>
              </a:lnSpc>
              <a:spcBef>
                <a:spcPts val="600"/>
              </a:spcBef>
              <a:spcAft>
                <a:spcPts val="0"/>
              </a:spcAft>
              <a:buFont typeface="Wingdings" panose="05000000000000000000" pitchFamily="2" charset="2"/>
              <a:buChar char="Ø"/>
            </a:pPr>
            <a:endParaRPr lang="hr-HR" sz="2400" dirty="0"/>
          </a:p>
          <a:p>
            <a:pPr marL="270000" indent="-270000">
              <a:lnSpc>
                <a:spcPct val="110000"/>
              </a:lnSpc>
              <a:spcBef>
                <a:spcPts val="600"/>
              </a:spcBef>
              <a:spcAft>
                <a:spcPts val="0"/>
              </a:spcAft>
              <a:buFont typeface="Wingdings" panose="05000000000000000000" pitchFamily="2" charset="2"/>
              <a:buChar char="Ø"/>
            </a:pPr>
            <a:endParaRPr lang="hr-HR" sz="2400" dirty="0" smtClean="0"/>
          </a:p>
          <a:p>
            <a:pPr marL="270000" indent="-270000">
              <a:lnSpc>
                <a:spcPct val="110000"/>
              </a:lnSpc>
              <a:spcBef>
                <a:spcPts val="600"/>
              </a:spcBef>
              <a:spcAft>
                <a:spcPts val="0"/>
              </a:spcAft>
              <a:buFont typeface="Wingdings" panose="05000000000000000000" pitchFamily="2" charset="2"/>
              <a:buChar char="Ø"/>
            </a:pPr>
            <a:endParaRPr lang="hr-HR" sz="2400" dirty="0"/>
          </a:p>
          <a:p>
            <a:pPr marL="270000" indent="-270000">
              <a:lnSpc>
                <a:spcPct val="110000"/>
              </a:lnSpc>
              <a:spcBef>
                <a:spcPts val="600"/>
              </a:spcBef>
              <a:spcAft>
                <a:spcPts val="0"/>
              </a:spcAft>
              <a:buFont typeface="Wingdings" panose="05000000000000000000" pitchFamily="2" charset="2"/>
              <a:buChar char="Ø"/>
            </a:pPr>
            <a:endParaRPr lang="hr-HR" sz="2400" dirty="0" smtClean="0"/>
          </a:p>
          <a:p>
            <a:pPr marL="0" indent="0">
              <a:lnSpc>
                <a:spcPct val="110000"/>
              </a:lnSpc>
              <a:spcBef>
                <a:spcPts val="600"/>
              </a:spcBef>
              <a:spcAft>
                <a:spcPts val="0"/>
              </a:spcAft>
              <a:buNone/>
            </a:pPr>
            <a:endParaRPr lang="hr-HR" sz="2400" dirty="0"/>
          </a:p>
          <a:p>
            <a:pPr marL="612900" lvl="1" indent="-342900">
              <a:lnSpc>
                <a:spcPct val="110000"/>
              </a:lnSpc>
              <a:spcBef>
                <a:spcPts val="0"/>
              </a:spcBef>
              <a:spcAft>
                <a:spcPts val="600"/>
              </a:spcAft>
              <a:buSzPct val="100000"/>
              <a:buFont typeface="Arial" panose="020B0604020202020204" pitchFamily="34" charset="0"/>
              <a:buChar char="•"/>
            </a:pPr>
            <a:r>
              <a:rPr lang="hr-HR" sz="2000" dirty="0"/>
              <a:t>Tokom razvojnog procesa moguće je unaprjeđivati dijagram klasa od vrlo generalnih (konceptualnih) do detaljnih (omogućuju generiranje podatkovnog modela i programskog koda)</a:t>
            </a:r>
            <a:endParaRPr lang="en-US" sz="2000" dirty="0"/>
          </a:p>
        </p:txBody>
      </p:sp>
      <p:pic>
        <p:nvPicPr>
          <p:cNvPr id="3" name="Picture 2"/>
          <p:cNvPicPr>
            <a:picLocks noChangeAspect="1"/>
          </p:cNvPicPr>
          <p:nvPr/>
        </p:nvPicPr>
        <p:blipFill>
          <a:blip r:embed="rId2"/>
          <a:stretch>
            <a:fillRect/>
          </a:stretch>
        </p:blipFill>
        <p:spPr>
          <a:xfrm>
            <a:off x="2372526" y="3117646"/>
            <a:ext cx="4781550" cy="1876425"/>
          </a:xfrm>
          <a:prstGeom prst="rect">
            <a:avLst/>
          </a:prstGeom>
        </p:spPr>
      </p:pic>
    </p:spTree>
    <p:extLst>
      <p:ext uri="{BB962C8B-B14F-4D97-AF65-F5344CB8AC3E}">
        <p14:creationId xmlns:p14="http://schemas.microsoft.com/office/powerpoint/2010/main" val="4423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8" end="8"/>
                                            </p:txEl>
                                          </p:spTgt>
                                        </p:tgtEl>
                                        <p:attrNameLst>
                                          <p:attrName>style.visibility</p:attrName>
                                        </p:attrNameLst>
                                      </p:cBhvr>
                                      <p:to>
                                        <p:strVal val="visible"/>
                                      </p:to>
                                    </p:set>
                                    <p:animEffect transition="in" filter="fade">
                                      <p:cBhvr>
                                        <p:cTn id="15"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991401" y="1347537"/>
            <a:ext cx="7375359" cy="4800600"/>
          </a:xfrm>
        </p:spPr>
        <p:txBody>
          <a:bodyPr>
            <a:normAutofit/>
          </a:bodyPr>
          <a:lstStyle/>
          <a:p>
            <a:pPr marL="270000" indent="-270000">
              <a:lnSpc>
                <a:spcPct val="110000"/>
              </a:lnSpc>
              <a:spcBef>
                <a:spcPts val="600"/>
              </a:spcBef>
              <a:spcAft>
                <a:spcPts val="0"/>
              </a:spcAft>
              <a:buFont typeface="Wingdings" panose="05000000000000000000" pitchFamily="2" charset="2"/>
              <a:buChar char="Ø"/>
            </a:pPr>
            <a:r>
              <a:rPr lang="hr-HR" sz="2400" b="1" i="1" u="sng" dirty="0" smtClean="0"/>
              <a:t>Primjena 1:</a:t>
            </a:r>
          </a:p>
          <a:p>
            <a:pPr marL="292608" lvl="1" indent="0">
              <a:lnSpc>
                <a:spcPct val="110000"/>
              </a:lnSpc>
              <a:spcBef>
                <a:spcPts val="600"/>
              </a:spcBef>
              <a:spcAft>
                <a:spcPts val="0"/>
              </a:spcAft>
              <a:buNone/>
            </a:pPr>
            <a:r>
              <a:rPr lang="hr-HR" sz="1800" dirty="0" smtClean="0"/>
              <a:t>Modeliranje poslovne domene – definiranjem bitnih pojmova (objekata) te re</a:t>
            </a:r>
            <a:r>
              <a:rPr lang="hr-HR" dirty="0" smtClean="0"/>
              <a:t>lacija među njima</a:t>
            </a:r>
            <a:endParaRPr lang="hr-HR" sz="18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a:p>
          <a:p>
            <a:pPr marL="292608" lvl="1" indent="0">
              <a:lnSpc>
                <a:spcPct val="110000"/>
              </a:lnSpc>
              <a:spcBef>
                <a:spcPts val="600"/>
              </a:spcBef>
              <a:spcAft>
                <a:spcPts val="0"/>
              </a:spcAft>
              <a:buNone/>
            </a:pPr>
            <a:r>
              <a:rPr lang="hr-HR" sz="2000" dirty="0" smtClean="0"/>
              <a:t>Bitno je u inicijalnog fazi (analiza), radi uspostavljanja zajedničkog poslovnog konteksta.</a:t>
            </a:r>
            <a:endParaRPr lang="hr-HR" sz="2000" dirty="0"/>
          </a:p>
        </p:txBody>
      </p:sp>
      <p:sp>
        <p:nvSpPr>
          <p:cNvPr id="6" name="Title 1"/>
          <p:cNvSpPr>
            <a:spLocks noGrp="1"/>
          </p:cNvSpPr>
          <p:nvPr>
            <p:ph type="title"/>
          </p:nvPr>
        </p:nvSpPr>
        <p:spPr>
          <a:xfrm>
            <a:off x="822960" y="248505"/>
            <a:ext cx="7543800" cy="906528"/>
          </a:xfrm>
        </p:spPr>
        <p:txBody>
          <a:bodyPr anchor="t">
            <a:noAutofit/>
          </a:bodyPr>
          <a:lstStyle/>
          <a:p>
            <a:r>
              <a:rPr lang="hr-HR" sz="4000" dirty="0" smtClean="0"/>
              <a:t>UML</a:t>
            </a:r>
            <a:r>
              <a:rPr lang="hr-HR" dirty="0" smtClean="0"/>
              <a:t/>
            </a:r>
            <a:br>
              <a:rPr lang="hr-HR" dirty="0" smtClean="0"/>
            </a:br>
            <a:r>
              <a:rPr lang="hr-HR" sz="2200" dirty="0" smtClean="0"/>
              <a:t>Dijagram klasa </a:t>
            </a:r>
            <a:r>
              <a:rPr lang="en-US" sz="2200" dirty="0" smtClean="0"/>
              <a:t>(</a:t>
            </a:r>
            <a:r>
              <a:rPr lang="en-US" sz="2200" i="1" dirty="0" smtClean="0"/>
              <a:t>Class diagram</a:t>
            </a:r>
            <a:r>
              <a:rPr lang="en-US" sz="2200" dirty="0" smtClean="0"/>
              <a:t>)</a:t>
            </a:r>
            <a:endParaRPr lang="hr-HR" sz="4400" dirty="0"/>
          </a:p>
        </p:txBody>
      </p:sp>
      <p:pic>
        <p:nvPicPr>
          <p:cNvPr id="2" name="Picture 1"/>
          <p:cNvPicPr>
            <a:picLocks noChangeAspect="1"/>
          </p:cNvPicPr>
          <p:nvPr/>
        </p:nvPicPr>
        <p:blipFill>
          <a:blip r:embed="rId2"/>
          <a:stretch>
            <a:fillRect/>
          </a:stretch>
        </p:blipFill>
        <p:spPr>
          <a:xfrm>
            <a:off x="2628058" y="2704541"/>
            <a:ext cx="3987893" cy="2550302"/>
          </a:xfrm>
          <a:prstGeom prst="rect">
            <a:avLst/>
          </a:prstGeom>
        </p:spPr>
      </p:pic>
    </p:spTree>
    <p:extLst>
      <p:ext uri="{BB962C8B-B14F-4D97-AF65-F5344CB8AC3E}">
        <p14:creationId xmlns:p14="http://schemas.microsoft.com/office/powerpoint/2010/main" val="317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9" end="9"/>
                                            </p:txEl>
                                          </p:spTgt>
                                        </p:tgtEl>
                                        <p:attrNameLst>
                                          <p:attrName>style.visibility</p:attrName>
                                        </p:attrNameLst>
                                      </p:cBhvr>
                                      <p:to>
                                        <p:strVal val="visible"/>
                                      </p:to>
                                    </p:set>
                                    <p:animEffect transition="in" filter="fade">
                                      <p:cBhvr>
                                        <p:cTn id="10"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991401" y="1347537"/>
            <a:ext cx="7375359" cy="5020606"/>
          </a:xfrm>
        </p:spPr>
        <p:txBody>
          <a:bodyPr>
            <a:normAutofit fontScale="92500" lnSpcReduction="20000"/>
          </a:bodyPr>
          <a:lstStyle/>
          <a:p>
            <a:pPr marL="270000" indent="-270000">
              <a:lnSpc>
                <a:spcPct val="110000"/>
              </a:lnSpc>
              <a:spcBef>
                <a:spcPts val="600"/>
              </a:spcBef>
              <a:spcAft>
                <a:spcPts val="0"/>
              </a:spcAft>
              <a:buFont typeface="Wingdings" panose="05000000000000000000" pitchFamily="2" charset="2"/>
              <a:buChar char="Ø"/>
            </a:pPr>
            <a:r>
              <a:rPr lang="hr-HR" sz="2400" b="1" i="1" u="sng" dirty="0" smtClean="0"/>
              <a:t>Primjena 2:</a:t>
            </a:r>
          </a:p>
          <a:p>
            <a:pPr marL="292608" lvl="1" indent="0">
              <a:lnSpc>
                <a:spcPct val="110000"/>
              </a:lnSpc>
              <a:spcBef>
                <a:spcPts val="600"/>
              </a:spcBef>
              <a:spcAft>
                <a:spcPts val="0"/>
              </a:spcAft>
              <a:buNone/>
            </a:pPr>
            <a:r>
              <a:rPr lang="hr-HR" sz="1800" dirty="0" smtClean="0"/>
              <a:t>Detaljno modeliranje klasa (s pripadnim atributima i operacijama) te relacija među njima.</a:t>
            </a:r>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a:p>
          <a:p>
            <a:pPr marL="562608" lvl="1" indent="-270000">
              <a:lnSpc>
                <a:spcPct val="110000"/>
              </a:lnSpc>
              <a:spcBef>
                <a:spcPts val="600"/>
              </a:spcBef>
              <a:spcAft>
                <a:spcPts val="0"/>
              </a:spcAft>
              <a:buFont typeface="Wingdings" panose="05000000000000000000" pitchFamily="2" charset="2"/>
              <a:buChar char="Ø"/>
            </a:pPr>
            <a:endParaRPr lang="hr-HR" sz="2000" dirty="0" smtClean="0"/>
          </a:p>
          <a:p>
            <a:pPr marL="562608" lvl="1" indent="-270000">
              <a:lnSpc>
                <a:spcPct val="110000"/>
              </a:lnSpc>
              <a:spcBef>
                <a:spcPts val="600"/>
              </a:spcBef>
              <a:spcAft>
                <a:spcPts val="0"/>
              </a:spcAft>
              <a:buFont typeface="Wingdings" panose="05000000000000000000" pitchFamily="2" charset="2"/>
              <a:buChar char="Ø"/>
            </a:pPr>
            <a:endParaRPr lang="hr-HR" sz="2000" dirty="0"/>
          </a:p>
          <a:p>
            <a:pPr marL="292608" lvl="1" indent="0">
              <a:lnSpc>
                <a:spcPct val="110000"/>
              </a:lnSpc>
              <a:spcBef>
                <a:spcPts val="600"/>
              </a:spcBef>
              <a:spcAft>
                <a:spcPts val="0"/>
              </a:spcAft>
              <a:buNone/>
            </a:pPr>
            <a:endParaRPr lang="hr-HR" sz="2000" dirty="0" smtClean="0"/>
          </a:p>
          <a:p>
            <a:pPr marL="292608" lvl="1" indent="0">
              <a:lnSpc>
                <a:spcPct val="110000"/>
              </a:lnSpc>
              <a:spcBef>
                <a:spcPts val="600"/>
              </a:spcBef>
              <a:spcAft>
                <a:spcPts val="0"/>
              </a:spcAft>
              <a:buNone/>
            </a:pPr>
            <a:endParaRPr lang="hr-HR" sz="2000" dirty="0" smtClean="0"/>
          </a:p>
          <a:p>
            <a:pPr marL="292608" lvl="1" indent="0">
              <a:lnSpc>
                <a:spcPct val="110000"/>
              </a:lnSpc>
              <a:spcBef>
                <a:spcPts val="600"/>
              </a:spcBef>
              <a:spcAft>
                <a:spcPts val="0"/>
              </a:spcAft>
              <a:buNone/>
            </a:pPr>
            <a:endParaRPr lang="hr-HR" sz="2000" dirty="0" smtClean="0"/>
          </a:p>
          <a:p>
            <a:pPr marL="292608" lvl="1" indent="0">
              <a:lnSpc>
                <a:spcPct val="110000"/>
              </a:lnSpc>
              <a:spcBef>
                <a:spcPts val="600"/>
              </a:spcBef>
              <a:spcAft>
                <a:spcPts val="0"/>
              </a:spcAft>
              <a:buNone/>
            </a:pPr>
            <a:r>
              <a:rPr lang="hr-HR" sz="2000" dirty="0" smtClean="0"/>
              <a:t>Bitno je u fazi detaljnog dizajna informacijskog sustava. </a:t>
            </a:r>
            <a:endParaRPr lang="hr-HR" sz="2000" dirty="0"/>
          </a:p>
          <a:p>
            <a:pPr marL="292608" lvl="1" indent="0">
              <a:lnSpc>
                <a:spcPct val="110000"/>
              </a:lnSpc>
              <a:spcBef>
                <a:spcPts val="600"/>
              </a:spcBef>
              <a:spcAft>
                <a:spcPts val="0"/>
              </a:spcAft>
              <a:buNone/>
            </a:pPr>
            <a:r>
              <a:rPr lang="hr-HR" sz="2000" u="sng" dirty="0" smtClean="0"/>
              <a:t>Moguća izrada programskog koda i/ili modela baze podataka!</a:t>
            </a:r>
            <a:endParaRPr lang="hr-HR" sz="2000" u="sng" dirty="0"/>
          </a:p>
        </p:txBody>
      </p:sp>
      <p:sp>
        <p:nvSpPr>
          <p:cNvPr id="5" name="Title 1"/>
          <p:cNvSpPr>
            <a:spLocks noGrp="1"/>
          </p:cNvSpPr>
          <p:nvPr>
            <p:ph type="title"/>
          </p:nvPr>
        </p:nvSpPr>
        <p:spPr>
          <a:xfrm>
            <a:off x="822960" y="248505"/>
            <a:ext cx="7543800" cy="906528"/>
          </a:xfrm>
        </p:spPr>
        <p:txBody>
          <a:bodyPr anchor="t">
            <a:noAutofit/>
          </a:bodyPr>
          <a:lstStyle/>
          <a:p>
            <a:r>
              <a:rPr lang="hr-HR" sz="4000" dirty="0" smtClean="0"/>
              <a:t>UML</a:t>
            </a:r>
            <a:r>
              <a:rPr lang="hr-HR" dirty="0" smtClean="0"/>
              <a:t/>
            </a:r>
            <a:br>
              <a:rPr lang="hr-HR" dirty="0" smtClean="0"/>
            </a:br>
            <a:r>
              <a:rPr lang="hr-HR" sz="2200" dirty="0" smtClean="0"/>
              <a:t>Dijagram klasa </a:t>
            </a:r>
            <a:r>
              <a:rPr lang="en-US" sz="2200" dirty="0" smtClean="0"/>
              <a:t>(</a:t>
            </a:r>
            <a:r>
              <a:rPr lang="en-US" sz="2200" i="1" dirty="0" smtClean="0"/>
              <a:t>Class diagram</a:t>
            </a:r>
            <a:r>
              <a:rPr lang="en-US" sz="2200" dirty="0" smtClean="0"/>
              <a:t>)</a:t>
            </a:r>
            <a:endParaRPr lang="hr-HR" sz="4400" dirty="0"/>
          </a:p>
        </p:txBody>
      </p:sp>
      <p:pic>
        <p:nvPicPr>
          <p:cNvPr id="2" name="Picture 1"/>
          <p:cNvPicPr>
            <a:picLocks noChangeAspect="1"/>
          </p:cNvPicPr>
          <p:nvPr/>
        </p:nvPicPr>
        <p:blipFill>
          <a:blip r:embed="rId2"/>
          <a:stretch>
            <a:fillRect/>
          </a:stretch>
        </p:blipFill>
        <p:spPr>
          <a:xfrm>
            <a:off x="1526305" y="2342463"/>
            <a:ext cx="6300524" cy="3150262"/>
          </a:xfrm>
          <a:prstGeom prst="rect">
            <a:avLst/>
          </a:prstGeom>
        </p:spPr>
      </p:pic>
    </p:spTree>
    <p:extLst>
      <p:ext uri="{BB962C8B-B14F-4D97-AF65-F5344CB8AC3E}">
        <p14:creationId xmlns:p14="http://schemas.microsoft.com/office/powerpoint/2010/main" val="13528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2" end="12"/>
                                            </p:txEl>
                                          </p:spTgt>
                                        </p:tgtEl>
                                        <p:attrNameLst>
                                          <p:attrName>style.visibility</p:attrName>
                                        </p:attrNameLst>
                                      </p:cBhvr>
                                      <p:to>
                                        <p:strVal val="visible"/>
                                      </p:to>
                                    </p:set>
                                    <p:animEffect transition="in" filter="fade">
                                      <p:cBhvr>
                                        <p:cTn id="10" dur="500"/>
                                        <p:tgtEl>
                                          <p:spTgt spid="12">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13" end="13"/>
                                            </p:txEl>
                                          </p:spTgt>
                                        </p:tgtEl>
                                        <p:attrNameLst>
                                          <p:attrName>style.visibility</p:attrName>
                                        </p:attrNameLst>
                                      </p:cBhvr>
                                      <p:to>
                                        <p:strVal val="visible"/>
                                      </p:to>
                                    </p:set>
                                    <p:animEffect transition="in" filter="fade">
                                      <p:cBhvr>
                                        <p:cTn id="13"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8505"/>
            <a:ext cx="7543800" cy="906528"/>
          </a:xfrm>
        </p:spPr>
        <p:txBody>
          <a:bodyPr anchor="t">
            <a:noAutofit/>
          </a:bodyPr>
          <a:lstStyle/>
          <a:p>
            <a:r>
              <a:rPr lang="hr-HR" sz="4000" dirty="0" smtClean="0"/>
              <a:t>UML</a:t>
            </a:r>
            <a:r>
              <a:rPr lang="hr-HR" dirty="0" smtClean="0"/>
              <a:t/>
            </a:r>
            <a:br>
              <a:rPr lang="hr-HR" dirty="0" smtClean="0"/>
            </a:br>
            <a:r>
              <a:rPr lang="hr-HR" sz="2200" dirty="0" smtClean="0"/>
              <a:t>Dijagram klasa </a:t>
            </a:r>
            <a:r>
              <a:rPr lang="en-US" sz="2200" dirty="0" smtClean="0"/>
              <a:t>(</a:t>
            </a:r>
            <a:r>
              <a:rPr lang="en-US" sz="2200" i="1" dirty="0" smtClean="0"/>
              <a:t>Class diagram</a:t>
            </a:r>
            <a:r>
              <a:rPr lang="en-US" sz="2200" dirty="0" smtClean="0"/>
              <a:t>)</a:t>
            </a:r>
            <a:endParaRPr lang="hr-HR" sz="4400" dirty="0"/>
          </a:p>
        </p:txBody>
      </p:sp>
      <p:sp>
        <p:nvSpPr>
          <p:cNvPr id="12" name="Content Placeholder 2"/>
          <p:cNvSpPr>
            <a:spLocks noGrp="1"/>
          </p:cNvSpPr>
          <p:nvPr>
            <p:ph idx="1"/>
          </p:nvPr>
        </p:nvSpPr>
        <p:spPr>
          <a:xfrm>
            <a:off x="991402" y="1347537"/>
            <a:ext cx="7989312" cy="4800600"/>
          </a:xfrm>
        </p:spPr>
        <p:txBody>
          <a:bodyPr>
            <a:normAutofit/>
          </a:bodyPr>
          <a:lstStyle/>
          <a:p>
            <a:pPr marL="270000" indent="-270000">
              <a:lnSpc>
                <a:spcPct val="110000"/>
              </a:lnSpc>
              <a:spcBef>
                <a:spcPts val="0"/>
              </a:spcBef>
              <a:spcAft>
                <a:spcPts val="600"/>
              </a:spcAft>
              <a:buFont typeface="Wingdings" panose="05000000000000000000" pitchFamily="2" charset="2"/>
              <a:buChar char="Ø"/>
            </a:pPr>
            <a:r>
              <a:rPr lang="hr-HR" sz="2400" b="1" i="1" u="sng" dirty="0" smtClean="0"/>
              <a:t>Generalizacija:</a:t>
            </a:r>
            <a:endParaRPr lang="en-US" sz="2000" i="1" u="sng" dirty="0" smtClean="0"/>
          </a:p>
          <a:p>
            <a:pPr marL="270000" lvl="1" indent="0">
              <a:lnSpc>
                <a:spcPct val="110000"/>
              </a:lnSpc>
              <a:spcBef>
                <a:spcPts val="0"/>
              </a:spcBef>
              <a:spcAft>
                <a:spcPts val="600"/>
              </a:spcAft>
              <a:buSzPct val="100000"/>
              <a:buNone/>
            </a:pPr>
            <a:r>
              <a:rPr lang="hr-HR" sz="2000" dirty="0" smtClean="0"/>
              <a:t>Veza između bazne ili izvedene klase; sučelja i klase</a:t>
            </a:r>
          </a:p>
          <a:p>
            <a:pPr marL="727200" lvl="1" indent="-457200">
              <a:lnSpc>
                <a:spcPct val="110000"/>
              </a:lnSpc>
              <a:spcBef>
                <a:spcPts val="0"/>
              </a:spcBef>
              <a:spcAft>
                <a:spcPts val="600"/>
              </a:spcAft>
              <a:buSzPct val="100000"/>
              <a:buFont typeface="+mj-lt"/>
              <a:buAutoNum type="arabicPeriod"/>
            </a:pPr>
            <a:endParaRPr lang="hr-HR" sz="2000" b="1" dirty="0" smtClean="0"/>
          </a:p>
        </p:txBody>
      </p:sp>
      <p:pic>
        <p:nvPicPr>
          <p:cNvPr id="7" name="Picture 6"/>
          <p:cNvPicPr>
            <a:picLocks noChangeAspect="1"/>
          </p:cNvPicPr>
          <p:nvPr/>
        </p:nvPicPr>
        <p:blipFill>
          <a:blip r:embed="rId2"/>
          <a:stretch>
            <a:fillRect/>
          </a:stretch>
        </p:blipFill>
        <p:spPr>
          <a:xfrm>
            <a:off x="2326997" y="2413192"/>
            <a:ext cx="3902175" cy="1947094"/>
          </a:xfrm>
          <a:prstGeom prst="rect">
            <a:avLst/>
          </a:prstGeom>
        </p:spPr>
      </p:pic>
      <p:pic>
        <p:nvPicPr>
          <p:cNvPr id="8" name="Picture 7"/>
          <p:cNvPicPr>
            <a:picLocks noChangeAspect="1"/>
          </p:cNvPicPr>
          <p:nvPr/>
        </p:nvPicPr>
        <p:blipFill>
          <a:blip r:embed="rId3"/>
          <a:stretch>
            <a:fillRect/>
          </a:stretch>
        </p:blipFill>
        <p:spPr>
          <a:xfrm>
            <a:off x="2263546" y="4539847"/>
            <a:ext cx="4029075" cy="1619051"/>
          </a:xfrm>
          <a:prstGeom prst="rect">
            <a:avLst/>
          </a:prstGeom>
        </p:spPr>
      </p:pic>
    </p:spTree>
    <p:extLst>
      <p:ext uri="{BB962C8B-B14F-4D97-AF65-F5344CB8AC3E}">
        <p14:creationId xmlns:p14="http://schemas.microsoft.com/office/powerpoint/2010/main" val="3970001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8505"/>
            <a:ext cx="7543800" cy="906528"/>
          </a:xfrm>
        </p:spPr>
        <p:txBody>
          <a:bodyPr anchor="t">
            <a:noAutofit/>
          </a:bodyPr>
          <a:lstStyle/>
          <a:p>
            <a:r>
              <a:rPr lang="hr-HR" sz="4000" dirty="0" smtClean="0"/>
              <a:t>UML</a:t>
            </a:r>
            <a:r>
              <a:rPr lang="hr-HR" dirty="0" smtClean="0"/>
              <a:t/>
            </a:r>
            <a:br>
              <a:rPr lang="hr-HR" dirty="0" smtClean="0"/>
            </a:br>
            <a:r>
              <a:rPr lang="hr-HR" sz="2200" dirty="0" smtClean="0"/>
              <a:t>Dijagram klasa </a:t>
            </a:r>
            <a:r>
              <a:rPr lang="en-US" sz="2200" dirty="0" smtClean="0"/>
              <a:t>(</a:t>
            </a:r>
            <a:r>
              <a:rPr lang="en-US" sz="2200" i="1" dirty="0" smtClean="0"/>
              <a:t>Class diagram</a:t>
            </a:r>
            <a:r>
              <a:rPr lang="en-US" sz="2200" dirty="0" smtClean="0"/>
              <a:t>)</a:t>
            </a:r>
            <a:endParaRPr lang="hr-HR" sz="4400" dirty="0"/>
          </a:p>
        </p:txBody>
      </p:sp>
      <p:sp>
        <p:nvSpPr>
          <p:cNvPr id="12" name="Content Placeholder 2"/>
          <p:cNvSpPr>
            <a:spLocks noGrp="1"/>
          </p:cNvSpPr>
          <p:nvPr>
            <p:ph idx="1"/>
          </p:nvPr>
        </p:nvSpPr>
        <p:spPr>
          <a:xfrm>
            <a:off x="991402" y="1347537"/>
            <a:ext cx="7989312" cy="4800600"/>
          </a:xfrm>
        </p:spPr>
        <p:txBody>
          <a:bodyPr>
            <a:normAutofit/>
          </a:bodyPr>
          <a:lstStyle/>
          <a:p>
            <a:pPr marL="270000" indent="-270000">
              <a:lnSpc>
                <a:spcPct val="110000"/>
              </a:lnSpc>
              <a:spcBef>
                <a:spcPts val="0"/>
              </a:spcBef>
              <a:spcAft>
                <a:spcPts val="600"/>
              </a:spcAft>
              <a:buFont typeface="Wingdings" panose="05000000000000000000" pitchFamily="2" charset="2"/>
              <a:buChar char="Ø"/>
            </a:pPr>
            <a:r>
              <a:rPr lang="hr-HR" sz="2400" b="1" i="1" u="sng" dirty="0" smtClean="0"/>
              <a:t>Asocijacija:</a:t>
            </a:r>
            <a:endParaRPr lang="en-US" sz="2000" i="1" u="sng" dirty="0" smtClean="0"/>
          </a:p>
          <a:p>
            <a:pPr marL="270000" lvl="1" indent="0">
              <a:lnSpc>
                <a:spcPct val="110000"/>
              </a:lnSpc>
              <a:spcBef>
                <a:spcPts val="0"/>
              </a:spcBef>
              <a:spcAft>
                <a:spcPts val="600"/>
              </a:spcAft>
              <a:buSzPct val="100000"/>
              <a:buNone/>
            </a:pPr>
            <a:r>
              <a:rPr lang="hr-HR" sz="2000" dirty="0" smtClean="0"/>
              <a:t>Dvosmjerna </a:t>
            </a:r>
            <a:r>
              <a:rPr lang="hr-HR" sz="2000" dirty="0"/>
              <a:t>veza između klasa + </a:t>
            </a:r>
            <a:r>
              <a:rPr lang="hr-HR" sz="2000" dirty="0" err="1"/>
              <a:t>multiplikativnost</a:t>
            </a:r>
            <a:endParaRPr lang="en-US" sz="2000" dirty="0"/>
          </a:p>
          <a:p>
            <a:pPr marL="727200" lvl="1" indent="-457200">
              <a:lnSpc>
                <a:spcPct val="110000"/>
              </a:lnSpc>
              <a:spcBef>
                <a:spcPts val="0"/>
              </a:spcBef>
              <a:spcAft>
                <a:spcPts val="600"/>
              </a:spcAft>
              <a:buSzPct val="100000"/>
              <a:buFont typeface="+mj-lt"/>
              <a:buAutoNum type="arabicPeriod"/>
            </a:pPr>
            <a:endParaRPr lang="hr-HR" sz="2000" b="1" dirty="0" smtClean="0"/>
          </a:p>
        </p:txBody>
      </p:sp>
      <p:pic>
        <p:nvPicPr>
          <p:cNvPr id="5" name="Picture 4"/>
          <p:cNvPicPr>
            <a:picLocks noChangeAspect="1"/>
          </p:cNvPicPr>
          <p:nvPr/>
        </p:nvPicPr>
        <p:blipFill>
          <a:blip r:embed="rId2"/>
          <a:stretch>
            <a:fillRect/>
          </a:stretch>
        </p:blipFill>
        <p:spPr>
          <a:xfrm>
            <a:off x="1855952" y="2516272"/>
            <a:ext cx="4790475" cy="1619051"/>
          </a:xfrm>
          <a:prstGeom prst="rect">
            <a:avLst/>
          </a:prstGeom>
        </p:spPr>
      </p:pic>
    </p:spTree>
    <p:extLst>
      <p:ext uri="{BB962C8B-B14F-4D97-AF65-F5344CB8AC3E}">
        <p14:creationId xmlns:p14="http://schemas.microsoft.com/office/powerpoint/2010/main" val="3011398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8505"/>
            <a:ext cx="7543800" cy="906528"/>
          </a:xfrm>
        </p:spPr>
        <p:txBody>
          <a:bodyPr anchor="t">
            <a:noAutofit/>
          </a:bodyPr>
          <a:lstStyle/>
          <a:p>
            <a:r>
              <a:rPr lang="hr-HR" sz="4000" dirty="0" smtClean="0"/>
              <a:t>UML</a:t>
            </a:r>
            <a:r>
              <a:rPr lang="hr-HR" dirty="0" smtClean="0"/>
              <a:t/>
            </a:r>
            <a:br>
              <a:rPr lang="hr-HR" dirty="0" smtClean="0"/>
            </a:br>
            <a:r>
              <a:rPr lang="hr-HR" sz="2200" dirty="0" smtClean="0"/>
              <a:t>Dijagram klasa </a:t>
            </a:r>
            <a:r>
              <a:rPr lang="en-US" sz="2200" dirty="0" smtClean="0"/>
              <a:t>(</a:t>
            </a:r>
            <a:r>
              <a:rPr lang="en-US" sz="2200" i="1" dirty="0" smtClean="0"/>
              <a:t>Class diagram</a:t>
            </a:r>
            <a:r>
              <a:rPr lang="en-US" sz="2200" dirty="0" smtClean="0"/>
              <a:t>)</a:t>
            </a:r>
            <a:endParaRPr lang="hr-HR" sz="4400" dirty="0"/>
          </a:p>
        </p:txBody>
      </p:sp>
      <p:sp>
        <p:nvSpPr>
          <p:cNvPr id="12" name="Content Placeholder 2"/>
          <p:cNvSpPr>
            <a:spLocks noGrp="1"/>
          </p:cNvSpPr>
          <p:nvPr>
            <p:ph idx="1"/>
          </p:nvPr>
        </p:nvSpPr>
        <p:spPr>
          <a:xfrm>
            <a:off x="991402" y="1347537"/>
            <a:ext cx="7989312" cy="4800600"/>
          </a:xfrm>
        </p:spPr>
        <p:txBody>
          <a:bodyPr>
            <a:normAutofit/>
          </a:bodyPr>
          <a:lstStyle/>
          <a:p>
            <a:pPr marL="270000" indent="-270000">
              <a:lnSpc>
                <a:spcPct val="110000"/>
              </a:lnSpc>
              <a:spcBef>
                <a:spcPts val="0"/>
              </a:spcBef>
              <a:spcAft>
                <a:spcPts val="600"/>
              </a:spcAft>
              <a:buFont typeface="Wingdings" panose="05000000000000000000" pitchFamily="2" charset="2"/>
              <a:buChar char="Ø"/>
            </a:pPr>
            <a:r>
              <a:rPr lang="hr-HR" sz="2400" b="1" i="1" u="sng" dirty="0" smtClean="0"/>
              <a:t>Stereotip:</a:t>
            </a:r>
            <a:endParaRPr lang="en-US" sz="2000" i="1" u="sng" dirty="0" smtClean="0"/>
          </a:p>
          <a:p>
            <a:pPr marL="612900" lvl="1" indent="-342900">
              <a:lnSpc>
                <a:spcPct val="100000"/>
              </a:lnSpc>
              <a:spcBef>
                <a:spcPts val="0"/>
              </a:spcBef>
              <a:spcAft>
                <a:spcPts val="600"/>
              </a:spcAft>
              <a:buSzPct val="100000"/>
              <a:buFont typeface="Arial" panose="020B0604020202020204" pitchFamily="34" charset="0"/>
              <a:buChar char="•"/>
            </a:pPr>
            <a:r>
              <a:rPr lang="hr-HR" sz="1900" dirty="0" smtClean="0"/>
              <a:t>mehanizam </a:t>
            </a:r>
            <a:r>
              <a:rPr lang="hr-HR" sz="1900" dirty="0"/>
              <a:t>proširivanja </a:t>
            </a:r>
            <a:r>
              <a:rPr lang="hr-HR" sz="1900" dirty="0" smtClean="0"/>
              <a:t>UML-a</a:t>
            </a:r>
            <a:endParaRPr lang="hr-HR" sz="1900" dirty="0"/>
          </a:p>
          <a:p>
            <a:pPr marL="612900" lvl="1" indent="-342900">
              <a:lnSpc>
                <a:spcPct val="100000"/>
              </a:lnSpc>
              <a:spcBef>
                <a:spcPts val="0"/>
              </a:spcBef>
              <a:spcAft>
                <a:spcPts val="600"/>
              </a:spcAft>
              <a:buSzPct val="100000"/>
              <a:buFont typeface="Arial" panose="020B0604020202020204" pitchFamily="34" charset="0"/>
              <a:buChar char="•"/>
            </a:pPr>
            <a:r>
              <a:rPr lang="hr-HR" sz="1900" dirty="0"/>
              <a:t>u</a:t>
            </a:r>
            <a:r>
              <a:rPr lang="hr-HR" sz="2000" dirty="0" smtClean="0"/>
              <a:t>običajeno </a:t>
            </a:r>
            <a:r>
              <a:rPr lang="hr-HR" sz="2000" dirty="0"/>
              <a:t>se koristi kako bi definirao ili pojasnio namjenu elementa modeliranja. Zapisuje se korištenjem dva znaka veće i </a:t>
            </a:r>
            <a:r>
              <a:rPr lang="hr-HR" sz="2000" dirty="0" smtClean="0"/>
              <a:t>manje (</a:t>
            </a:r>
            <a:r>
              <a:rPr lang="hr-HR" sz="2000" b="1" dirty="0" smtClean="0"/>
              <a:t>«</a:t>
            </a:r>
            <a:r>
              <a:rPr lang="hr-HR" sz="2000" dirty="0" smtClean="0"/>
              <a:t> </a:t>
            </a:r>
            <a:r>
              <a:rPr lang="hr-HR" sz="2000" dirty="0"/>
              <a:t>i </a:t>
            </a:r>
            <a:r>
              <a:rPr lang="hr-HR" sz="2000" b="1" dirty="0" smtClean="0"/>
              <a:t>»</a:t>
            </a:r>
            <a:r>
              <a:rPr lang="hr-HR" sz="2000" dirty="0" smtClean="0"/>
              <a:t>)</a:t>
            </a:r>
          </a:p>
          <a:p>
            <a:pPr marL="612900" lvl="1" indent="-342900">
              <a:lnSpc>
                <a:spcPct val="100000"/>
              </a:lnSpc>
              <a:spcBef>
                <a:spcPts val="0"/>
              </a:spcBef>
              <a:spcAft>
                <a:spcPts val="600"/>
              </a:spcAft>
              <a:buSzPct val="100000"/>
              <a:buFont typeface="Arial" panose="020B0604020202020204" pitchFamily="34" charset="0"/>
              <a:buChar char="•"/>
            </a:pPr>
            <a:r>
              <a:rPr lang="hr-HR" sz="2000" dirty="0"/>
              <a:t>n</a:t>
            </a:r>
            <a:r>
              <a:rPr lang="hr-HR" sz="2000" dirty="0" smtClean="0"/>
              <a:t>pr</a:t>
            </a:r>
            <a:r>
              <a:rPr lang="hr-HR" sz="2000" dirty="0"/>
              <a:t>. &lt;&lt;</a:t>
            </a:r>
            <a:r>
              <a:rPr lang="hr-HR" sz="2000" dirty="0" err="1"/>
              <a:t>class</a:t>
            </a:r>
            <a:r>
              <a:rPr lang="hr-HR" sz="2000" dirty="0"/>
              <a:t>&gt;&gt;, &lt;&lt;</a:t>
            </a:r>
            <a:r>
              <a:rPr lang="hr-HR" sz="2000" dirty="0" err="1"/>
              <a:t>interface</a:t>
            </a:r>
            <a:r>
              <a:rPr lang="hr-HR" sz="2000" dirty="0"/>
              <a:t>&gt;&gt;, &lt;&lt;</a:t>
            </a:r>
            <a:r>
              <a:rPr lang="hr-HR" sz="2000" dirty="0" err="1"/>
              <a:t>abstract</a:t>
            </a:r>
            <a:r>
              <a:rPr lang="hr-HR" sz="2000" dirty="0"/>
              <a:t>&gt;&gt;, …</a:t>
            </a:r>
          </a:p>
          <a:p>
            <a:pPr marL="727200" lvl="1" indent="-457200">
              <a:lnSpc>
                <a:spcPct val="110000"/>
              </a:lnSpc>
              <a:spcBef>
                <a:spcPts val="0"/>
              </a:spcBef>
              <a:spcAft>
                <a:spcPts val="600"/>
              </a:spcAft>
              <a:buSzPct val="100000"/>
              <a:buFont typeface="+mj-lt"/>
              <a:buAutoNum type="arabicPeriod"/>
            </a:pPr>
            <a:endParaRPr lang="hr-HR" sz="2000" b="1" dirty="0" smtClean="0"/>
          </a:p>
        </p:txBody>
      </p:sp>
      <p:pic>
        <p:nvPicPr>
          <p:cNvPr id="3" name="Picture 2"/>
          <p:cNvPicPr>
            <a:picLocks noChangeAspect="1"/>
          </p:cNvPicPr>
          <p:nvPr/>
        </p:nvPicPr>
        <p:blipFill>
          <a:blip r:embed="rId2"/>
          <a:stretch>
            <a:fillRect/>
          </a:stretch>
        </p:blipFill>
        <p:spPr>
          <a:xfrm>
            <a:off x="1503209" y="3747837"/>
            <a:ext cx="1744875" cy="1619051"/>
          </a:xfrm>
          <a:prstGeom prst="rect">
            <a:avLst/>
          </a:prstGeom>
        </p:spPr>
      </p:pic>
      <p:pic>
        <p:nvPicPr>
          <p:cNvPr id="4" name="Picture 3"/>
          <p:cNvPicPr>
            <a:picLocks noChangeAspect="1"/>
          </p:cNvPicPr>
          <p:nvPr/>
        </p:nvPicPr>
        <p:blipFill>
          <a:blip r:embed="rId3"/>
          <a:stretch>
            <a:fillRect/>
          </a:stretch>
        </p:blipFill>
        <p:spPr>
          <a:xfrm>
            <a:off x="3977467" y="3853657"/>
            <a:ext cx="1744875" cy="1407410"/>
          </a:xfrm>
          <a:prstGeom prst="rect">
            <a:avLst/>
          </a:prstGeom>
        </p:spPr>
      </p:pic>
    </p:spTree>
    <p:extLst>
      <p:ext uri="{BB962C8B-B14F-4D97-AF65-F5344CB8AC3E}">
        <p14:creationId xmlns:p14="http://schemas.microsoft.com/office/powerpoint/2010/main" val="2242753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r-HR" smtClean="0"/>
              <a:t>Zadatak 7.1</a:t>
            </a:r>
            <a:endParaRPr lang="hr-HR" dirty="0"/>
          </a:p>
        </p:txBody>
      </p:sp>
      <p:sp>
        <p:nvSpPr>
          <p:cNvPr id="7" name="Content Placeholder 6"/>
          <p:cNvSpPr>
            <a:spLocks noGrp="1"/>
          </p:cNvSpPr>
          <p:nvPr>
            <p:ph idx="1"/>
          </p:nvPr>
        </p:nvSpPr>
        <p:spPr>
          <a:xfrm>
            <a:off x="3600450" y="731520"/>
            <a:ext cx="5132070" cy="5257800"/>
          </a:xfrm>
        </p:spPr>
        <p:txBody>
          <a:bodyPr>
            <a:normAutofit/>
          </a:bodyPr>
          <a:lstStyle/>
          <a:p>
            <a:pPr marL="0" indent="0">
              <a:buNone/>
            </a:pPr>
            <a:r>
              <a:rPr lang="hr-HR" dirty="0" smtClean="0"/>
              <a:t>Na </a:t>
            </a:r>
            <a:r>
              <a:rPr lang="hr-HR" dirty="0"/>
              <a:t>vlastitom zadatku nacrtajte dijagram klasa</a:t>
            </a:r>
            <a:r>
              <a:rPr lang="hr-HR" dirty="0" smtClean="0"/>
              <a:t>.</a:t>
            </a:r>
          </a:p>
          <a:p>
            <a:pPr marL="0" indent="0">
              <a:buNone/>
            </a:pPr>
            <a:r>
              <a:rPr lang="hr-HR" dirty="0" smtClean="0"/>
              <a:t>Prvo nacrtajte dijagram s modelom poslovne domene. </a:t>
            </a:r>
          </a:p>
          <a:p>
            <a:pPr marL="0" indent="0">
              <a:buNone/>
            </a:pPr>
            <a:r>
              <a:rPr lang="hr-HR" dirty="0" smtClean="0"/>
              <a:t>Nakon toga detaljni dijagram klasa. Definirajte</a:t>
            </a:r>
            <a:r>
              <a:rPr lang="hr-HR" dirty="0"/>
              <a:t>:</a:t>
            </a:r>
          </a:p>
          <a:p>
            <a:pPr marL="360000" indent="-360000">
              <a:lnSpc>
                <a:spcPct val="100000"/>
              </a:lnSpc>
              <a:spcBef>
                <a:spcPts val="300"/>
              </a:spcBef>
              <a:buFont typeface="Arial" charset="0"/>
              <a:buChar char="•"/>
            </a:pPr>
            <a:r>
              <a:rPr lang="hr-HR" dirty="0" smtClean="0"/>
              <a:t>skup klasa</a:t>
            </a:r>
            <a:endParaRPr lang="hr-HR" dirty="0"/>
          </a:p>
          <a:p>
            <a:pPr marL="542880" lvl="3" indent="-360000">
              <a:lnSpc>
                <a:spcPct val="100000"/>
              </a:lnSpc>
              <a:spcBef>
                <a:spcPts val="300"/>
              </a:spcBef>
              <a:spcAft>
                <a:spcPts val="200"/>
              </a:spcAft>
              <a:buSzPct val="100000"/>
              <a:buFont typeface="Arial" charset="0"/>
              <a:buChar char="•"/>
            </a:pPr>
            <a:r>
              <a:rPr lang="hr-HR" sz="2000" dirty="0"/>
              <a:t>iz </a:t>
            </a:r>
            <a:r>
              <a:rPr lang="hr-HR" sz="2000" dirty="0" smtClean="0"/>
              <a:t>njih </a:t>
            </a:r>
            <a:r>
              <a:rPr lang="hr-HR" sz="2000" dirty="0"/>
              <a:t>derivirane </a:t>
            </a:r>
            <a:r>
              <a:rPr lang="hr-HR" sz="2000" dirty="0" err="1" smtClean="0"/>
              <a:t>podklase</a:t>
            </a:r>
            <a:endParaRPr lang="hr-HR" sz="2000" dirty="0"/>
          </a:p>
          <a:p>
            <a:pPr marL="360000" indent="-360000">
              <a:lnSpc>
                <a:spcPct val="100000"/>
              </a:lnSpc>
              <a:spcBef>
                <a:spcPts val="300"/>
              </a:spcBef>
              <a:buFont typeface="Arial" charset="0"/>
              <a:buChar char="•"/>
            </a:pPr>
            <a:r>
              <a:rPr lang="hr-HR" dirty="0"/>
              <a:t>sučelje</a:t>
            </a:r>
          </a:p>
          <a:p>
            <a:pPr marL="360000" indent="-360000">
              <a:lnSpc>
                <a:spcPct val="100000"/>
              </a:lnSpc>
              <a:spcBef>
                <a:spcPts val="300"/>
              </a:spcBef>
              <a:buFont typeface="Arial" charset="0"/>
              <a:buChar char="•"/>
            </a:pPr>
            <a:r>
              <a:rPr lang="hr-HR" dirty="0"/>
              <a:t>enumeraciju</a:t>
            </a:r>
          </a:p>
          <a:p>
            <a:pPr marL="0" indent="0">
              <a:buNone/>
            </a:pPr>
            <a:r>
              <a:rPr lang="hr-HR" dirty="0" smtClean="0"/>
              <a:t>Posebnu </a:t>
            </a:r>
            <a:r>
              <a:rPr lang="hr-HR" dirty="0"/>
              <a:t>pozornost </a:t>
            </a:r>
            <a:r>
              <a:rPr lang="hr-HR" dirty="0" smtClean="0"/>
              <a:t>obratite </a:t>
            </a:r>
            <a:r>
              <a:rPr lang="hr-HR" dirty="0"/>
              <a:t>na:</a:t>
            </a:r>
          </a:p>
          <a:p>
            <a:pPr marL="360000" indent="-360000">
              <a:spcBef>
                <a:spcPts val="300"/>
              </a:spcBef>
              <a:buFont typeface="Arial" charset="0"/>
              <a:buChar char="•"/>
            </a:pPr>
            <a:r>
              <a:rPr lang="hr-HR" dirty="0" smtClean="0"/>
              <a:t>vrste </a:t>
            </a:r>
            <a:r>
              <a:rPr lang="hr-HR" dirty="0"/>
              <a:t>veza među klasama: asocijacije</a:t>
            </a:r>
            <a:r>
              <a:rPr lang="hr-HR" dirty="0" smtClean="0"/>
              <a:t>, </a:t>
            </a:r>
            <a:r>
              <a:rPr lang="hr-HR" dirty="0"/>
              <a:t>nasljeđivanje</a:t>
            </a:r>
          </a:p>
          <a:p>
            <a:pPr marL="360000" indent="-360000">
              <a:spcBef>
                <a:spcPts val="300"/>
              </a:spcBef>
              <a:buFont typeface="Arial" charset="0"/>
              <a:buChar char="•"/>
            </a:pPr>
            <a:r>
              <a:rPr lang="hr-HR" dirty="0" err="1" smtClean="0"/>
              <a:t>multiplikativnost</a:t>
            </a:r>
            <a:endParaRPr lang="hr-HR" dirty="0"/>
          </a:p>
          <a:p>
            <a:pPr marL="0" indent="0">
              <a:buNone/>
            </a:pPr>
            <a:endParaRPr lang="hr-HR" dirty="0"/>
          </a:p>
        </p:txBody>
      </p:sp>
      <p:sp>
        <p:nvSpPr>
          <p:cNvPr id="8" name="Text Placeholder 7"/>
          <p:cNvSpPr>
            <a:spLocks noGrp="1"/>
          </p:cNvSpPr>
          <p:nvPr>
            <p:ph type="body" sz="half" idx="2"/>
          </p:nvPr>
        </p:nvSpPr>
        <p:spPr/>
        <p:txBody>
          <a:bodyPr lIns="0"/>
          <a:lstStyle/>
          <a:p>
            <a:endParaRPr lang="hr-HR" dirty="0"/>
          </a:p>
        </p:txBody>
      </p:sp>
    </p:spTree>
    <p:extLst>
      <p:ext uri="{BB962C8B-B14F-4D97-AF65-F5344CB8AC3E}">
        <p14:creationId xmlns:p14="http://schemas.microsoft.com/office/powerpoint/2010/main" val="2536170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r-HR" dirty="0" smtClean="0"/>
              <a:t>Zadatak 7.2</a:t>
            </a:r>
            <a:endParaRPr lang="hr-HR" dirty="0"/>
          </a:p>
        </p:txBody>
      </p:sp>
      <p:sp>
        <p:nvSpPr>
          <p:cNvPr id="7" name="Content Placeholder 6"/>
          <p:cNvSpPr>
            <a:spLocks noGrp="1"/>
          </p:cNvSpPr>
          <p:nvPr>
            <p:ph idx="1"/>
          </p:nvPr>
        </p:nvSpPr>
        <p:spPr>
          <a:xfrm>
            <a:off x="3600450" y="731520"/>
            <a:ext cx="5132070" cy="5257800"/>
          </a:xfrm>
        </p:spPr>
        <p:txBody>
          <a:bodyPr>
            <a:normAutofit fontScale="85000" lnSpcReduction="20000"/>
          </a:bodyPr>
          <a:lstStyle/>
          <a:p>
            <a:pPr marL="0" indent="0">
              <a:lnSpc>
                <a:spcPct val="110000"/>
              </a:lnSpc>
              <a:buNone/>
            </a:pPr>
            <a:r>
              <a:rPr lang="hr-HR" dirty="0" smtClean="0"/>
              <a:t>ATP Croatia Open angažirao vas je kako bi izradili moderni informacijski sustav za upravljanje svim aspekata teniskih turnira. Za svaki turnir koji se održava jedanput godišnje sustav treba moći bilježiti minimalno sljedeće:</a:t>
            </a:r>
          </a:p>
          <a:p>
            <a:pPr>
              <a:lnSpc>
                <a:spcPct val="110000"/>
              </a:lnSpc>
              <a:spcBef>
                <a:spcPts val="600"/>
              </a:spcBef>
              <a:buFont typeface="Arial" panose="020B0604020202020204" pitchFamily="34" charset="0"/>
              <a:buChar char="•"/>
            </a:pPr>
            <a:r>
              <a:rPr lang="hr-HR" dirty="0" smtClean="0"/>
              <a:t>Turnire po godinama</a:t>
            </a:r>
          </a:p>
          <a:p>
            <a:pPr>
              <a:lnSpc>
                <a:spcPct val="110000"/>
              </a:lnSpc>
              <a:spcBef>
                <a:spcPts val="600"/>
              </a:spcBef>
              <a:buFont typeface="Arial" panose="020B0604020202020204" pitchFamily="34" charset="0"/>
              <a:buChar char="•"/>
            </a:pPr>
            <a:r>
              <a:rPr lang="hr-HR" dirty="0" smtClean="0"/>
              <a:t>Prijavljene igrače na turnir</a:t>
            </a:r>
          </a:p>
          <a:p>
            <a:pPr>
              <a:lnSpc>
                <a:spcPct val="110000"/>
              </a:lnSpc>
              <a:spcBef>
                <a:spcPts val="600"/>
              </a:spcBef>
              <a:buFont typeface="Arial" panose="020B0604020202020204" pitchFamily="34" charset="0"/>
              <a:buChar char="•"/>
            </a:pPr>
            <a:r>
              <a:rPr lang="hr-HR" dirty="0" smtClean="0"/>
              <a:t>Raspored mečeva (mečevi mogu biti tipa: „</a:t>
            </a:r>
            <a:r>
              <a:rPr lang="hr-HR" dirty="0" err="1" smtClean="0"/>
              <a:t>singles</a:t>
            </a:r>
            <a:r>
              <a:rPr lang="hr-HR" dirty="0" smtClean="0"/>
              <a:t>” i „</a:t>
            </a:r>
            <a:r>
              <a:rPr lang="hr-HR" dirty="0" err="1" smtClean="0"/>
              <a:t>doubles</a:t>
            </a:r>
            <a:r>
              <a:rPr lang="hr-HR" dirty="0" smtClean="0"/>
              <a:t>”) na turniru</a:t>
            </a:r>
          </a:p>
          <a:p>
            <a:pPr>
              <a:lnSpc>
                <a:spcPct val="110000"/>
              </a:lnSpc>
              <a:spcBef>
                <a:spcPts val="600"/>
              </a:spcBef>
              <a:buFont typeface="Arial" panose="020B0604020202020204" pitchFamily="34" charset="0"/>
              <a:buChar char="•"/>
            </a:pPr>
            <a:r>
              <a:rPr lang="hr-HR" dirty="0" smtClean="0"/>
              <a:t>Za svaki meč: igrače, trajanje, finalni rezultat</a:t>
            </a:r>
          </a:p>
          <a:p>
            <a:pPr>
              <a:lnSpc>
                <a:spcPct val="110000"/>
              </a:lnSpc>
              <a:spcBef>
                <a:spcPts val="600"/>
              </a:spcBef>
              <a:buFont typeface="Arial" panose="020B0604020202020204" pitchFamily="34" charset="0"/>
              <a:buChar char="•"/>
            </a:pPr>
            <a:r>
              <a:rPr lang="hr-HR" dirty="0" smtClean="0"/>
              <a:t>Prodaju karata za meč</a:t>
            </a:r>
          </a:p>
          <a:p>
            <a:pPr marL="0" indent="0">
              <a:lnSpc>
                <a:spcPct val="110000"/>
              </a:lnSpc>
              <a:buNone/>
            </a:pPr>
            <a:endParaRPr lang="hr-HR" dirty="0" smtClean="0"/>
          </a:p>
          <a:p>
            <a:pPr marL="0" indent="0">
              <a:lnSpc>
                <a:spcPct val="110000"/>
              </a:lnSpc>
              <a:buNone/>
            </a:pPr>
            <a:r>
              <a:rPr lang="hr-HR" dirty="0" smtClean="0"/>
              <a:t>Kako bi u potpunosti razumjeli poslovno okruženje (domenu), prvo </a:t>
            </a:r>
            <a:r>
              <a:rPr lang="hr-HR" dirty="0"/>
              <a:t>nacrtajte dijagram s modelom </a:t>
            </a:r>
            <a:r>
              <a:rPr lang="hr-HR" dirty="0" smtClean="0"/>
              <a:t>podataka (ključni objekti i </a:t>
            </a:r>
            <a:r>
              <a:rPr lang="hr-HR" dirty="0" err="1"/>
              <a:t>multiplikativnost</a:t>
            </a:r>
            <a:r>
              <a:rPr lang="hr-HR" dirty="0"/>
              <a:t>).</a:t>
            </a:r>
          </a:p>
          <a:p>
            <a:pPr marL="0" indent="0">
              <a:lnSpc>
                <a:spcPct val="110000"/>
              </a:lnSpc>
              <a:buNone/>
            </a:pPr>
            <a:r>
              <a:rPr lang="hr-HR" dirty="0" smtClean="0"/>
              <a:t>Nakon toga, u posebnom dijagramu nacrtajte potpuni dijagram klasa koji uključuje i barem jednu enumeraciju, sučelje, deriviranu klasu.</a:t>
            </a:r>
            <a:endParaRPr lang="hr-HR" dirty="0"/>
          </a:p>
        </p:txBody>
      </p:sp>
      <p:sp>
        <p:nvSpPr>
          <p:cNvPr id="8" name="Text Placeholder 7"/>
          <p:cNvSpPr>
            <a:spLocks noGrp="1"/>
          </p:cNvSpPr>
          <p:nvPr>
            <p:ph type="body" sz="half" idx="2"/>
          </p:nvPr>
        </p:nvSpPr>
        <p:spPr/>
        <p:txBody>
          <a:bodyPr lIns="0"/>
          <a:lstStyle/>
          <a:p>
            <a:r>
              <a:rPr lang="hr-HR" dirty="0" smtClean="0"/>
              <a:t>Domaća zadaća</a:t>
            </a:r>
            <a:endParaRPr lang="hr-HR" dirty="0"/>
          </a:p>
        </p:txBody>
      </p:sp>
    </p:spTree>
    <p:extLst>
      <p:ext uri="{BB962C8B-B14F-4D97-AF65-F5344CB8AC3E}">
        <p14:creationId xmlns:p14="http://schemas.microsoft.com/office/powerpoint/2010/main" val="909145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4066</TotalTime>
  <Words>371</Words>
  <Application>Microsoft Office PowerPoint</Application>
  <PresentationFormat>On-screen Show (4:3)</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Programsko inženjerstvo</vt:lpstr>
      <vt:lpstr>UML Dijagram klasa (Class diagram)</vt:lpstr>
      <vt:lpstr>UML Dijagram klasa (Class diagram)</vt:lpstr>
      <vt:lpstr>UML Dijagram klasa (Class diagram)</vt:lpstr>
      <vt:lpstr>UML Dijagram klasa (Class diagram)</vt:lpstr>
      <vt:lpstr>UML Dijagram klasa (Class diagram)</vt:lpstr>
      <vt:lpstr>UML Dijagram klasa (Class diagram)</vt:lpstr>
      <vt:lpstr>Zadatak 7.1</vt:lpstr>
      <vt:lpstr>Zadatak 7.2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Programsko inženjerstvo</dc:title>
  <dc:creator>Marko Prsic</dc:creator>
  <cp:lastModifiedBy>Marko Pršić</cp:lastModifiedBy>
  <cp:revision>158</cp:revision>
  <dcterms:created xsi:type="dcterms:W3CDTF">2013-09-20T17:48:56Z</dcterms:created>
  <dcterms:modified xsi:type="dcterms:W3CDTF">2015-11-03T22:20:38Z</dcterms:modified>
</cp:coreProperties>
</file>