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8" r:id="rId6"/>
    <p:sldId id="261" r:id="rId7"/>
    <p:sldId id="262" r:id="rId8"/>
    <p:sldId id="263" r:id="rId9"/>
    <p:sldId id="264" r:id="rId10"/>
    <p:sldId id="316" r:id="rId11"/>
    <p:sldId id="317" r:id="rId12"/>
    <p:sldId id="259" r:id="rId13"/>
    <p:sldId id="296" r:id="rId14"/>
    <p:sldId id="265" r:id="rId15"/>
    <p:sldId id="266" r:id="rId16"/>
    <p:sldId id="268" r:id="rId17"/>
    <p:sldId id="267" r:id="rId18"/>
    <p:sldId id="307" r:id="rId19"/>
    <p:sldId id="302" r:id="rId20"/>
    <p:sldId id="304" r:id="rId21"/>
    <p:sldId id="272" r:id="rId22"/>
    <p:sldId id="299" r:id="rId23"/>
    <p:sldId id="300" r:id="rId24"/>
    <p:sldId id="301" r:id="rId25"/>
    <p:sldId id="305" r:id="rId26"/>
    <p:sldId id="298" r:id="rId27"/>
    <p:sldId id="308" r:id="rId28"/>
    <p:sldId id="309" r:id="rId29"/>
    <p:sldId id="310" r:id="rId30"/>
    <p:sldId id="311" r:id="rId3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4EB886-4C92-492F-8772-A8D2856B1436}">
          <p14:sldIdLst>
            <p14:sldId id="257"/>
            <p14:sldId id="258"/>
          </p14:sldIdLst>
        </p14:section>
        <p14:section name="Organizacija kolegija" id="{9519F0D7-14BB-4D3B-BFCB-93F536B09FB8}">
          <p14:sldIdLst>
            <p14:sldId id="261"/>
            <p14:sldId id="262"/>
            <p14:sldId id="263"/>
            <p14:sldId id="264"/>
            <p14:sldId id="316"/>
            <p14:sldId id="317"/>
          </p14:sldIdLst>
        </p14:section>
        <p14:section name="O prog. inženjerstvu" id="{1ECFA80B-BED3-4615-A6F1-FD56A051B8FC}">
          <p14:sldIdLst>
            <p14:sldId id="259"/>
            <p14:sldId id="296"/>
            <p14:sldId id="265"/>
            <p14:sldId id="266"/>
            <p14:sldId id="268"/>
            <p14:sldId id="267"/>
            <p14:sldId id="307"/>
            <p14:sldId id="302"/>
            <p14:sldId id="304"/>
            <p14:sldId id="272"/>
            <p14:sldId id="299"/>
            <p14:sldId id="300"/>
            <p14:sldId id="301"/>
            <p14:sldId id="305"/>
            <p14:sldId id="298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0268" autoAdjust="0"/>
  </p:normalViewPr>
  <p:slideViewPr>
    <p:cSldViewPr snapToGrid="0">
      <p:cViewPr varScale="1">
        <p:scale>
          <a:sx n="89" d="100"/>
          <a:sy n="89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EB55-AA1C-416E-8F11-DD53AAFF714D}" type="datetimeFigureOut">
              <a:rPr lang="hr-HR" smtClean="0"/>
              <a:t>2.11.2015.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33DD-81B9-4367-B71A-D38756CC22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8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4E3-502A-4314-ACEE-BBBB98F0BEF5}" type="datetimeFigureOut">
              <a:rPr lang="hr-HR" smtClean="0"/>
              <a:t>2.11.2015.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20-6609-4A37-85CC-B7EAD7BE74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50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95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411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850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548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14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32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390" y="1503947"/>
            <a:ext cx="6990347" cy="51374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61149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486400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60" indent="-228594"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61148" y="318754"/>
            <a:ext cx="6569243" cy="1068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521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149" y="1644316"/>
            <a:ext cx="6569243" cy="470835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61148" y="318754"/>
            <a:ext cx="6569243" cy="1068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"/>
            <a:ext cx="135605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0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.org/portal/web/swebok" TargetMode="External"/><Relationship Id="rId2" Type="http://schemas.openxmlformats.org/officeDocument/2006/relationships/hyperlink" Target="http://iansommerville.com/software-engineering-book/slid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3668110"/>
            <a:ext cx="7488613" cy="125073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Uvod u programsko inženjerstvo</a:t>
            </a:r>
            <a:br>
              <a:rPr lang="hr-HR" sz="2800" dirty="0" smtClean="0"/>
            </a:br>
            <a:r>
              <a:rPr lang="hr-HR" sz="2400" b="0" dirty="0" smtClean="0"/>
              <a:t>Programsko inženjerstvo</a:t>
            </a:r>
            <a:endParaRPr lang="hr-HR" sz="1800" b="0" dirty="0"/>
          </a:p>
        </p:txBody>
      </p:sp>
      <p:sp>
        <p:nvSpPr>
          <p:cNvPr id="3" name="Rectangle 2"/>
          <p:cNvSpPr/>
          <p:nvPr/>
        </p:nvSpPr>
        <p:spPr>
          <a:xfrm>
            <a:off x="3033563" y="5356913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programskom inženjerstvu</a:t>
            </a:r>
            <a:endParaRPr lang="hr-HR" dirty="0"/>
          </a:p>
        </p:txBody>
      </p:sp>
      <p:pic>
        <p:nvPicPr>
          <p:cNvPr id="7" name="Picture 2" descr="http://www.rlweiner.com/images/2011/11/Screenshot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09" y="1331092"/>
            <a:ext cx="5877306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altLang="sr-Latn-RS" dirty="0" smtClean="0"/>
              <a:t>Pitanja na koja ćemo odgovoriti danas:</a:t>
            </a:r>
            <a:endParaRPr lang="hr-HR" altLang="sr-Latn-RS" dirty="0"/>
          </a:p>
          <a:p>
            <a:r>
              <a:rPr lang="hr-HR" altLang="sr-Latn-RS" dirty="0" smtClean="0"/>
              <a:t>Po čemu je softver poseban?</a:t>
            </a:r>
          </a:p>
          <a:p>
            <a:r>
              <a:rPr lang="hr-HR" altLang="sr-Latn-RS" dirty="0" smtClean="0"/>
              <a:t>Koji su troškovi razvoja softvera?</a:t>
            </a:r>
          </a:p>
          <a:p>
            <a:r>
              <a:rPr lang="hr-HR" altLang="sr-Latn-RS" dirty="0" smtClean="0"/>
              <a:t>Zašto </a:t>
            </a:r>
            <a:r>
              <a:rPr lang="hr-HR" altLang="sr-Latn-RS" dirty="0"/>
              <a:t>programiranje nije dovoljno</a:t>
            </a:r>
            <a:r>
              <a:rPr lang="hr-HR" altLang="sr-Latn-RS" dirty="0" smtClean="0"/>
              <a:t>?</a:t>
            </a:r>
            <a:endParaRPr lang="hr-HR" altLang="sr-Latn-RS" dirty="0"/>
          </a:p>
          <a:p>
            <a:r>
              <a:rPr lang="hr-HR" altLang="sr-Latn-RS" dirty="0"/>
              <a:t>Što </a:t>
            </a:r>
            <a:r>
              <a:rPr lang="hr-HR" altLang="sr-Latn-RS" dirty="0" smtClean="0"/>
              <a:t>su inženjerski principi?</a:t>
            </a:r>
          </a:p>
          <a:p>
            <a:r>
              <a:rPr lang="hr-HR" altLang="sr-Latn-RS" dirty="0" smtClean="0"/>
              <a:t>Što je Programsko inženjerstvo?</a:t>
            </a:r>
            <a:endParaRPr lang="hr-HR" alt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O programskom inženjerstvu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44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dirty="0" smtClean="0"/>
              <a:t>Što softver čini </a:t>
            </a:r>
            <a:r>
              <a:rPr lang="hr-HR" altLang="sr-Latn-RS" dirty="0"/>
              <a:t>drugačijim od ostalih proizvoda</a:t>
            </a:r>
            <a:r>
              <a:rPr lang="hr-HR" altLang="sr-Latn-RS" dirty="0" smtClean="0"/>
              <a:t>?</a:t>
            </a:r>
          </a:p>
          <a:p>
            <a:pPr lvl="1"/>
            <a:r>
              <a:rPr lang="hr-HR" altLang="sr-Latn-RS" dirty="0" smtClean="0"/>
              <a:t>Nematerijalni proizvod</a:t>
            </a:r>
          </a:p>
          <a:p>
            <a:pPr lvl="1"/>
            <a:r>
              <a:rPr lang="hr-HR" altLang="sr-Latn-RS" dirty="0" smtClean="0"/>
              <a:t>Kompleksan, visoko-tehnološki</a:t>
            </a:r>
            <a:endParaRPr lang="hr-HR" altLang="sr-Latn-RS" dirty="0"/>
          </a:p>
          <a:p>
            <a:r>
              <a:rPr lang="hr-HR" altLang="sr-Latn-RS" dirty="0"/>
              <a:t>Gdje sve susrećemo softver? </a:t>
            </a:r>
            <a:r>
              <a:rPr lang="hr-HR" altLang="sr-Latn-RS" dirty="0" smtClean="0"/>
              <a:t>Koja je </a:t>
            </a:r>
            <a:r>
              <a:rPr lang="hr-HR" altLang="sr-Latn-RS" dirty="0"/>
              <a:t>važnost softvera u današnjem svijetu</a:t>
            </a:r>
            <a:r>
              <a:rPr lang="hr-HR" altLang="sr-Latn-RS" dirty="0" smtClean="0"/>
              <a:t>?</a:t>
            </a:r>
          </a:p>
          <a:p>
            <a:pPr lvl="1"/>
            <a:r>
              <a:rPr lang="hr-HR" altLang="sr-Latn-RS" dirty="0" smtClean="0"/>
              <a:t>Integriran u gotovo sve elemente društva, poslovanja i života</a:t>
            </a:r>
            <a:endParaRPr lang="hr-HR" altLang="sr-Latn-RS" dirty="0"/>
          </a:p>
          <a:p>
            <a:r>
              <a:rPr lang="hr-HR" altLang="sr-Latn-RS" dirty="0" smtClean="0"/>
              <a:t>Tko su korisnici softvera?</a:t>
            </a:r>
          </a:p>
          <a:p>
            <a:r>
              <a:rPr lang="hr-HR" altLang="sr-Latn-RS" dirty="0" smtClean="0"/>
              <a:t>Koliko košta i kako se prodaje </a:t>
            </a:r>
            <a:r>
              <a:rPr lang="hr-HR" altLang="sr-Latn-RS" dirty="0"/>
              <a:t>softver</a:t>
            </a:r>
            <a:r>
              <a:rPr lang="hr-HR" altLang="sr-Latn-RS" dirty="0" smtClean="0"/>
              <a:t>?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dirty="0"/>
              <a:t/>
            </a:r>
            <a:br>
              <a:rPr lang="hr-HR" altLang="sr-Latn-RS" dirty="0"/>
            </a:br>
            <a:r>
              <a:rPr lang="hr-HR" altLang="sr-Latn-RS" dirty="0"/>
              <a:t>Priroda softvera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67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Generički – za široku upotrebu odnosno više namjena, bez izmjene softvera</a:t>
            </a:r>
          </a:p>
          <a:p>
            <a:pPr lvl="1"/>
            <a:r>
              <a:rPr lang="hr-HR" dirty="0" smtClean="0"/>
              <a:t>Primjer?</a:t>
            </a:r>
          </a:p>
          <a:p>
            <a:r>
              <a:rPr lang="hr-HR" dirty="0" smtClean="0"/>
              <a:t>Prilagođeni - izgrađeni po mjeri, za određenog/poznatog naručitelja</a:t>
            </a:r>
          </a:p>
          <a:p>
            <a:pPr lvl="1"/>
            <a:r>
              <a:rPr lang="hr-HR" dirty="0" smtClean="0"/>
              <a:t>Primjeri?</a:t>
            </a:r>
          </a:p>
          <a:p>
            <a:r>
              <a:rPr lang="hr-HR" dirty="0" smtClean="0"/>
              <a:t>Tko definira funkcionalnosti (razvojni tim ili korisnici)?</a:t>
            </a:r>
          </a:p>
          <a:p>
            <a:r>
              <a:rPr lang="hr-HR" dirty="0" smtClean="0"/>
              <a:t>Može li generički postati prilagođeni ili obrnuto?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dirty="0" smtClean="0"/>
              <a:t>Vrste softvera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806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/>
              <a:t>Obično najveći dio troška informacijskih sustava – često višestruko veći od hardvera</a:t>
            </a:r>
          </a:p>
          <a:p>
            <a:pPr lvl="1"/>
            <a:r>
              <a:rPr lang="hr-HR" sz="2400" i="1" dirty="0" err="1" smtClean="0"/>
              <a:t>Cloud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computing</a:t>
            </a:r>
            <a:r>
              <a:rPr lang="hr-HR" sz="2400" dirty="0" smtClean="0"/>
              <a:t>: dodatna komodizacija </a:t>
            </a:r>
            <a:r>
              <a:rPr lang="hr-HR" sz="2400" dirty="0"/>
              <a:t>(engl. </a:t>
            </a:r>
            <a:r>
              <a:rPr lang="en-US" sz="2400" i="1" dirty="0"/>
              <a:t>commodity</a:t>
            </a:r>
            <a:r>
              <a:rPr lang="hr-HR" sz="2400" dirty="0"/>
              <a:t>)</a:t>
            </a:r>
            <a:r>
              <a:rPr lang="hr-HR" sz="2400" dirty="0" smtClean="0"/>
              <a:t> hardvera i SW platformi</a:t>
            </a:r>
          </a:p>
          <a:p>
            <a:pPr>
              <a:spcBef>
                <a:spcPts val="900"/>
              </a:spcBef>
            </a:pPr>
            <a:r>
              <a:rPr lang="hr-HR" sz="2400" dirty="0" smtClean="0"/>
              <a:t>Troškovi izgradnje softvera nisu jedini troškovi: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Troškovi analize i specifikacije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Troškovi dizajna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Troškovi testiranja i validacije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Troškovi implementacije i održavanja</a:t>
            </a:r>
          </a:p>
          <a:p>
            <a:pPr>
              <a:spcBef>
                <a:spcPts val="900"/>
              </a:spcBef>
            </a:pPr>
            <a:r>
              <a:rPr lang="hr-HR" sz="2400" dirty="0" smtClean="0"/>
              <a:t>Razvoj je samo (manji) dio troškova</a:t>
            </a:r>
            <a:endParaRPr lang="hr-HR" sz="2400" dirty="0"/>
          </a:p>
          <a:p>
            <a:pPr>
              <a:spcBef>
                <a:spcPts val="900"/>
              </a:spcBef>
            </a:pPr>
            <a:r>
              <a:rPr lang="hr-HR" sz="2400" dirty="0" smtClean="0"/>
              <a:t>Programsko inženjerstvo nastoji optimizirati troškove izgradnje softvera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altLang="sr-Latn-RS" dirty="0" smtClean="0"/>
              <a:t>Troškovi vezani uz softver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69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1620002" y="1506721"/>
            <a:ext cx="3359150" cy="1147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2389" y="1608321"/>
            <a:ext cx="3289300" cy="8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>
                <a:solidFill>
                  <a:prstClr val="black"/>
                </a:solidFill>
              </a:rPr>
              <a:t>“When projects fail, it’s rarely technical.” </a:t>
            </a:r>
          </a:p>
          <a:p>
            <a:pPr algn="r" defTabSz="457200" eaLnBrk="0" hangingPunct="0"/>
            <a:r>
              <a:rPr lang="en-US" sz="1400" dirty="0">
                <a:solidFill>
                  <a:prstClr val="black"/>
                </a:solidFill>
              </a:rPr>
              <a:t>Jim Johnson, The Standish Group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1637465" y="2968849"/>
            <a:ext cx="3359150" cy="1497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9852" y="2994248"/>
            <a:ext cx="3289300" cy="1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>
                <a:solidFill>
                  <a:prstClr val="black"/>
                </a:solidFill>
              </a:rPr>
              <a:t>Average cost overrun: </a:t>
            </a:r>
            <a:r>
              <a:rPr lang="en-US" dirty="0" smtClean="0">
                <a:solidFill>
                  <a:prstClr val="black"/>
                </a:solidFill>
              </a:rPr>
              <a:t>45</a:t>
            </a:r>
            <a:r>
              <a:rPr lang="en-US" dirty="0">
                <a:solidFill>
                  <a:prstClr val="black"/>
                </a:solidFill>
              </a:rPr>
              <a:t>%</a:t>
            </a:r>
          </a:p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>
                <a:solidFill>
                  <a:prstClr val="black"/>
                </a:solidFill>
              </a:rPr>
              <a:t>Time overrun: </a:t>
            </a:r>
            <a:r>
              <a:rPr lang="en-US" dirty="0" smtClean="0">
                <a:solidFill>
                  <a:prstClr val="black"/>
                </a:solidFill>
              </a:rPr>
              <a:t>63</a:t>
            </a:r>
            <a:r>
              <a:rPr lang="en-US" dirty="0">
                <a:solidFill>
                  <a:prstClr val="black"/>
                </a:solidFill>
              </a:rPr>
              <a:t>%</a:t>
            </a:r>
          </a:p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>
                <a:solidFill>
                  <a:prstClr val="black"/>
                </a:solidFill>
              </a:rPr>
              <a:t>Functionality delivered on average: </a:t>
            </a:r>
            <a:r>
              <a:rPr lang="en-US" dirty="0" smtClean="0">
                <a:solidFill>
                  <a:prstClr val="black"/>
                </a:solidFill>
              </a:rPr>
              <a:t>67</a:t>
            </a:r>
            <a:r>
              <a:rPr lang="en-US" dirty="0">
                <a:solidFill>
                  <a:prstClr val="black"/>
                </a:solidFill>
              </a:rPr>
              <a:t>%</a:t>
            </a:r>
          </a:p>
          <a:p>
            <a:pPr algn="r" defTabSz="457200" eaLnBrk="0" hangingPunct="0"/>
            <a:r>
              <a:rPr lang="en-US" sz="1400" dirty="0">
                <a:solidFill>
                  <a:prstClr val="black"/>
                </a:solidFill>
              </a:rPr>
              <a:t>Standish Group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blackWhite">
          <a:xfrm>
            <a:off x="5390147" y="4407089"/>
            <a:ext cx="3359150" cy="2040021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42534" y="4508689"/>
            <a:ext cx="3289300" cy="185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prstClr val="black"/>
                </a:solidFill>
              </a:rPr>
              <a:t>“Key software challenges: coping with increased diversity, demands for reduced delivery times and developing trustworthy software.”</a:t>
            </a:r>
          </a:p>
          <a:p>
            <a:pPr algn="r" defTabSz="457200" eaLnBrk="0" hangingPunct="0"/>
            <a:r>
              <a:rPr lang="en-US" sz="1400" dirty="0" smtClean="0">
                <a:solidFill>
                  <a:prstClr val="black"/>
                </a:solidFill>
              </a:rPr>
              <a:t>Ian Somerville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altLang="sr-Latn-RS" dirty="0" smtClean="0"/>
              <a:t>(Ne)uspjeh softverskih projekata</a:t>
            </a:r>
            <a:endParaRPr lang="hr-H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blackWhite">
          <a:xfrm>
            <a:off x="5390147" y="2023866"/>
            <a:ext cx="3359150" cy="2040021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442534" y="2125466"/>
            <a:ext cx="3289300" cy="191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prstClr val="black"/>
                </a:solidFill>
              </a:rPr>
              <a:t>“Software costs more to maintain than it does to develop.” </a:t>
            </a:r>
          </a:p>
          <a:p>
            <a:pPr defTabSz="4572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prstClr val="black"/>
                </a:solidFill>
              </a:rPr>
              <a:t>„Roughly 60% of SW costs are development costs, 40% are testing costs.”</a:t>
            </a:r>
          </a:p>
          <a:p>
            <a:pPr algn="r" defTabSz="457200" eaLnBrk="0" hangingPunct="0"/>
            <a:r>
              <a:rPr lang="en-US" sz="1400" dirty="0" smtClean="0">
                <a:solidFill>
                  <a:prstClr val="black"/>
                </a:solidFill>
              </a:rPr>
              <a:t>Ian Somerville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5" grpId="0" animBg="1"/>
      <p:bldP spid="16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altLang="sr-Latn-RS" sz="2400" dirty="0" smtClean="0"/>
              <a:t>Projekti prekoračuju predviđeno vrijeme i budžet</a:t>
            </a:r>
          </a:p>
          <a:p>
            <a:pPr lvl="1"/>
            <a:r>
              <a:rPr lang="hr-HR" altLang="sr-Latn-RS" sz="2400" dirty="0" smtClean="0"/>
              <a:t>Uzrok: rastuća kompleksnost</a:t>
            </a:r>
          </a:p>
          <a:p>
            <a:pPr lvl="2"/>
            <a:r>
              <a:rPr lang="hr-HR" altLang="sr-Latn-RS" sz="2000" dirty="0" smtClean="0"/>
              <a:t>Tehnološka kompleksnost – potrebna velika „dubina” (iskustvo i poznavanje detalja)</a:t>
            </a:r>
          </a:p>
          <a:p>
            <a:pPr lvl="2"/>
            <a:r>
              <a:rPr lang="hr-HR" altLang="sr-Latn-RS" sz="2000" dirty="0" smtClean="0"/>
              <a:t>Broj metoda ili alata, tehnološki trendovi – potrebna velika „širina” za raspoznavanje ispravne metode/alata, (ne)prihvaćanja trenda</a:t>
            </a:r>
            <a:endParaRPr lang="hr-HR" altLang="sr-Latn-RS" sz="2000" dirty="0"/>
          </a:p>
          <a:p>
            <a:r>
              <a:rPr lang="hr-HR" altLang="sr-Latn-RS" sz="2400" dirty="0" smtClean="0"/>
              <a:t>Softver je niske kvalitete</a:t>
            </a:r>
          </a:p>
          <a:p>
            <a:pPr lvl="1"/>
            <a:r>
              <a:rPr lang="hr-HR" altLang="sr-Latn-RS" sz="2400" dirty="0" smtClean="0"/>
              <a:t>Pitanje razumijevanja i definiranja kvalitete</a:t>
            </a:r>
            <a:endParaRPr lang="hr-HR" altLang="sr-Latn-RS" sz="2400" dirty="0"/>
          </a:p>
          <a:p>
            <a:r>
              <a:rPr lang="hr-HR" altLang="sr-Latn-RS" sz="2400" dirty="0" smtClean="0"/>
              <a:t>Softver nije djelotvoran (na radi optimalno)</a:t>
            </a:r>
          </a:p>
          <a:p>
            <a:pPr lvl="1"/>
            <a:r>
              <a:rPr lang="hr-HR" altLang="sr-Latn-RS" sz="2400" dirty="0" smtClean="0"/>
              <a:t>(Ne)odgovarajuća metoda, alat ili platforma za rješavanje danog izazova</a:t>
            </a:r>
            <a:endParaRPr lang="hr-HR" sz="20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altLang="sr-Latn-RS" dirty="0" smtClean="0"/>
              <a:t>(Ne)uspjeh softverskih projekata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09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altLang="sr-Latn-RS" dirty="0" smtClean="0"/>
              <a:t>Softver je teško održavati</a:t>
            </a:r>
          </a:p>
          <a:p>
            <a:pPr lvl="1"/>
            <a:r>
              <a:rPr lang="hr-HR" altLang="sr-Latn-RS" dirty="0" smtClean="0"/>
              <a:t>(ne)razumijevanje životnog ciklusa i inženjerskih principa odgovornosti</a:t>
            </a:r>
          </a:p>
          <a:p>
            <a:r>
              <a:rPr lang="hr-HR" altLang="sr-Latn-RS" dirty="0" smtClean="0"/>
              <a:t>Softver ne zadovoljava sve zahtjeve</a:t>
            </a:r>
          </a:p>
          <a:p>
            <a:pPr lvl="1"/>
            <a:r>
              <a:rPr lang="hr-HR" altLang="sr-Latn-RS" dirty="0" smtClean="0"/>
              <a:t>Pitanje upravljanja zahtjevima</a:t>
            </a:r>
          </a:p>
          <a:p>
            <a:pPr lvl="1"/>
            <a:r>
              <a:rPr lang="hr-HR" altLang="sr-Latn-RS" dirty="0" smtClean="0"/>
              <a:t>Pitanje testiranja i potvrđivanja funkcionalnosti</a:t>
            </a:r>
          </a:p>
          <a:p>
            <a:pPr lvl="1"/>
            <a:r>
              <a:rPr lang="hr-HR" altLang="sr-Latn-RS" dirty="0" smtClean="0"/>
              <a:t>Pitanje edukacije korisnika</a:t>
            </a:r>
          </a:p>
          <a:p>
            <a:r>
              <a:rPr lang="hr-HR" altLang="sr-Latn-RS" dirty="0" smtClean="0"/>
              <a:t>Loša </a:t>
            </a:r>
            <a:r>
              <a:rPr lang="hr-HR" altLang="sr-Latn-RS" dirty="0"/>
              <a:t>komunikacija na relaciji </a:t>
            </a:r>
            <a:r>
              <a:rPr lang="hr-HR" altLang="sr-Latn-RS" dirty="0" smtClean="0"/>
              <a:t>Isporučitelj-Naručitelj</a:t>
            </a:r>
            <a:endParaRPr lang="hr-HR" alt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altLang="sr-Latn-RS" dirty="0" smtClean="0"/>
              <a:t>(Ne)uspjeh softverskih projekata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45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altLang="sr-Latn-RS" dirty="0" smtClean="0"/>
              <a:t>Programsko inženjerstvo - odgovori </a:t>
            </a:r>
            <a:r>
              <a:rPr lang="hr-HR" altLang="sr-Latn-RS" dirty="0"/>
              <a:t>na neuspješnost projekata</a:t>
            </a:r>
          </a:p>
          <a:p>
            <a:r>
              <a:rPr lang="hr-HR" altLang="sr-Latn-RS" dirty="0"/>
              <a:t>Povijest</a:t>
            </a:r>
          </a:p>
          <a:p>
            <a:pPr lvl="1"/>
            <a:r>
              <a:rPr lang="hr-HR" altLang="sr-Latn-RS" dirty="0"/>
              <a:t>Čudni ljudi u bijelim kutama ili podrumima – programeri?</a:t>
            </a:r>
          </a:p>
          <a:p>
            <a:pPr lvl="1"/>
            <a:r>
              <a:rPr lang="hr-HR" altLang="sr-Latn-RS" dirty="0"/>
              <a:t>„Softverska kriza”</a:t>
            </a:r>
          </a:p>
          <a:p>
            <a:pPr lvl="1"/>
            <a:r>
              <a:rPr lang="hr-HR" altLang="sr-Latn-RS" dirty="0"/>
              <a:t>NATO konferencija 1968 – pojam „Software </a:t>
            </a:r>
            <a:r>
              <a:rPr lang="hr-HR" altLang="sr-Latn-RS" dirty="0" err="1"/>
              <a:t>Engineering</a:t>
            </a:r>
            <a:r>
              <a:rPr lang="hr-HR" altLang="sr-Latn-RS" dirty="0"/>
              <a:t>”</a:t>
            </a:r>
          </a:p>
          <a:p>
            <a:pPr lvl="1"/>
            <a:r>
              <a:rPr lang="hr-HR" altLang="sr-Latn-RS" dirty="0"/>
              <a:t>Razvoj tradicionalnih modela i metoda</a:t>
            </a:r>
          </a:p>
          <a:p>
            <a:pPr lvl="1"/>
            <a:r>
              <a:rPr lang="hr-HR" altLang="sr-Latn-RS" dirty="0"/>
              <a:t>U novom mileniju razvoj agilnih metoda</a:t>
            </a:r>
          </a:p>
          <a:p>
            <a:pPr lvl="1"/>
            <a:r>
              <a:rPr lang="hr-HR" altLang="sr-Latn-RS" dirty="0"/>
              <a:t>Razvoj hibridnih metoda</a:t>
            </a:r>
          </a:p>
          <a:p>
            <a:endParaRPr lang="hr-HR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altLang="sr-Latn-RS" dirty="0" smtClean="0"/>
              <a:t>(Ne)uspjeh softverskih projekata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4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altLang="sr-Latn-RS" dirty="0"/>
              <a:t>Kako izgleda inženjerstvo u drugim disciplinama?</a:t>
            </a:r>
          </a:p>
          <a:p>
            <a:r>
              <a:rPr lang="hr-HR" altLang="sr-Latn-RS" dirty="0"/>
              <a:t>Kako izgleda razvoj automobila?</a:t>
            </a:r>
          </a:p>
          <a:p>
            <a:pPr lvl="1"/>
            <a:r>
              <a:rPr lang="hr-HR" altLang="sr-Latn-RS" dirty="0"/>
              <a:t>Što treba napraviti? Koji su rezultati projekta?</a:t>
            </a:r>
          </a:p>
          <a:p>
            <a:pPr lvl="1"/>
            <a:r>
              <a:rPr lang="hr-HR" altLang="sr-Latn-RS" dirty="0"/>
              <a:t>Koje uloge postoje?</a:t>
            </a:r>
          </a:p>
          <a:p>
            <a:pPr lvl="1"/>
            <a:r>
              <a:rPr lang="hr-HR" altLang="sr-Latn-RS" dirty="0"/>
              <a:t>Gdje se odvija proizvodnja</a:t>
            </a:r>
            <a:r>
              <a:rPr lang="hr-HR" altLang="sr-Latn-RS" dirty="0" smtClean="0"/>
              <a:t>?</a:t>
            </a:r>
          </a:p>
          <a:p>
            <a:r>
              <a:rPr lang="hr-HR" altLang="sr-Latn-RS" dirty="0" smtClean="0"/>
              <a:t>Kako izgleda proces izgradnje zgrade?</a:t>
            </a:r>
          </a:p>
          <a:p>
            <a:pPr lvl="1"/>
            <a:r>
              <a:rPr lang="hr-HR" altLang="sr-Latn-RS" dirty="0" smtClean="0"/>
              <a:t>Što treba napraviti? Koji su rezultati projekta?</a:t>
            </a:r>
          </a:p>
          <a:p>
            <a:pPr lvl="1"/>
            <a:r>
              <a:rPr lang="hr-HR" altLang="sr-Latn-RS" dirty="0" smtClean="0"/>
              <a:t>Koje uloge postoje?</a:t>
            </a:r>
          </a:p>
          <a:p>
            <a:pPr lvl="1"/>
            <a:r>
              <a:rPr lang="hr-HR" altLang="sr-Latn-RS" dirty="0" smtClean="0"/>
              <a:t>Gdje se odvija proizvodnja?</a:t>
            </a:r>
            <a:endParaRPr lang="hr-HR" alt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dirty="0"/>
              <a:t/>
            </a:r>
            <a:br>
              <a:rPr lang="hr-HR" altLang="sr-Latn-RS" dirty="0"/>
            </a:br>
            <a:r>
              <a:rPr lang="hr-HR" altLang="sr-Latn-RS" dirty="0"/>
              <a:t>Inženjerstvo </a:t>
            </a:r>
            <a:r>
              <a:rPr lang="hr-HR" altLang="sr-Latn-RS" dirty="0" smtClean="0"/>
              <a:t>– primjeri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21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Organizacija kolegija</a:t>
            </a:r>
          </a:p>
          <a:p>
            <a:r>
              <a:rPr lang="hr-HR" dirty="0" smtClean="0"/>
              <a:t>O programskom </a:t>
            </a:r>
            <a:r>
              <a:rPr lang="hr-HR" dirty="0" smtClean="0"/>
              <a:t>inženjerstvu</a:t>
            </a: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9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altLang="sr-Latn-RS" sz="2000" dirty="0" smtClean="0"/>
              <a:t>Rješavanje konkretnih problema ili zahtjeva</a:t>
            </a:r>
          </a:p>
          <a:p>
            <a:pPr lvl="1"/>
            <a:r>
              <a:rPr lang="hr-HR" altLang="sr-Latn-RS" sz="1800" dirty="0" smtClean="0"/>
              <a:t>za razliku od znanosti koja se bavi apstraktnim ili budućim izazovima</a:t>
            </a:r>
          </a:p>
          <a:p>
            <a:r>
              <a:rPr lang="hr-HR" altLang="sr-Latn-RS" sz="2000" dirty="0"/>
              <a:t>Konzistentnost i ponovljivost</a:t>
            </a:r>
          </a:p>
          <a:p>
            <a:pPr lvl="1"/>
            <a:r>
              <a:rPr lang="hr-HR" altLang="sr-Latn-RS" sz="1800" dirty="0" smtClean="0"/>
              <a:t>primjena poznatih metoda </a:t>
            </a:r>
            <a:r>
              <a:rPr lang="hr-HR" altLang="sr-Latn-RS" sz="1800" dirty="0"/>
              <a:t>rada, </a:t>
            </a:r>
            <a:r>
              <a:rPr lang="hr-HR" altLang="sr-Latn-RS" sz="1800" dirty="0" smtClean="0"/>
              <a:t>s ciljem dobivanja konzistentnih i ponovljivih rezultata</a:t>
            </a:r>
          </a:p>
          <a:p>
            <a:pPr lvl="1"/>
            <a:r>
              <a:rPr lang="hr-HR" altLang="sr-Latn-R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moguće kombiniranje više poznatih metoda ili optimizacije postojećih</a:t>
            </a:r>
          </a:p>
          <a:p>
            <a:r>
              <a:rPr lang="hr-HR" altLang="sr-Latn-RS" sz="2000" smtClean="0"/>
              <a:t>Upravljanje razvojem softvera</a:t>
            </a:r>
            <a:endParaRPr lang="hr-HR" altLang="sr-Latn-RS" sz="2000" dirty="0"/>
          </a:p>
          <a:p>
            <a:pPr lvl="1"/>
            <a:r>
              <a:rPr lang="hr-HR" altLang="sr-Latn-RS" sz="1800" dirty="0" smtClean="0"/>
              <a:t>inženjer planira, sudjeluje, koordinira i nadzire projektne aktivnosti te preuzima odgovornost za ukupni rezultat</a:t>
            </a:r>
          </a:p>
          <a:p>
            <a:r>
              <a:rPr lang="en-US" sz="2000" dirty="0" err="1"/>
              <a:t>Testabil</a:t>
            </a:r>
            <a:r>
              <a:rPr lang="hr-HR" sz="2000" dirty="0" err="1"/>
              <a:t>nost</a:t>
            </a:r>
            <a:endParaRPr lang="hr-HR" sz="2000" dirty="0"/>
          </a:p>
          <a:p>
            <a:pPr lvl="1"/>
            <a:r>
              <a:rPr lang="hr-HR" sz="1800" dirty="0"/>
              <a:t>sve komponente proizvoda moraju biti „</a:t>
            </a:r>
            <a:r>
              <a:rPr lang="hr-HR" sz="1800" dirty="0" err="1"/>
              <a:t>testabilne</a:t>
            </a:r>
            <a:r>
              <a:rPr lang="hr-HR" sz="1800" dirty="0"/>
              <a:t>” tako da odgovaraju specifikaciji i namjeni, kao i cjelokupni </a:t>
            </a:r>
            <a:r>
              <a:rPr lang="hr-HR" sz="1800" dirty="0" smtClean="0"/>
              <a:t>proizvod</a:t>
            </a:r>
            <a:endParaRPr lang="en-US" sz="20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dirty="0"/>
              <a:t/>
            </a:r>
            <a:br>
              <a:rPr lang="hr-HR" altLang="sr-Latn-RS" dirty="0"/>
            </a:br>
            <a:r>
              <a:rPr lang="hr-HR" altLang="sr-Latn-RS" dirty="0" smtClean="0"/>
              <a:t>Inženjerski principi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714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/>
              <a:t>Održivost</a:t>
            </a:r>
          </a:p>
          <a:p>
            <a:pPr lvl="1"/>
            <a:r>
              <a:rPr lang="hr-HR" sz="1800" dirty="0" smtClean="0"/>
              <a:t>proizvod mora ispravno funkcionirati u svim predviđenim okolnostima i predviđenom „vijeku” trajanja te omogućiti redovno održavanje; npr. čišćenje log datoteka</a:t>
            </a:r>
            <a:endParaRPr lang="en-US" sz="1800" dirty="0"/>
          </a:p>
          <a:p>
            <a:r>
              <a:rPr lang="en-US" sz="2000" dirty="0" err="1"/>
              <a:t>Integri</a:t>
            </a:r>
            <a:r>
              <a:rPr lang="hr-HR" sz="2000" dirty="0" err="1"/>
              <a:t>tet</a:t>
            </a:r>
            <a:r>
              <a:rPr lang="hr-HR" sz="2000" dirty="0"/>
              <a:t> (interni i eksterni)</a:t>
            </a:r>
          </a:p>
          <a:p>
            <a:pPr lvl="1"/>
            <a:r>
              <a:rPr lang="hr-HR" sz="1800" dirty="0"/>
              <a:t>p</a:t>
            </a:r>
            <a:r>
              <a:rPr lang="hr-HR" sz="1800" dirty="0" smtClean="0"/>
              <a:t>roizvod mora zadržavati strukturni integritet u predvidljivim okolnostima; npr. softver se ne ruši ako privremeno nema pristup bazi podataka</a:t>
            </a:r>
          </a:p>
          <a:p>
            <a:pPr lvl="1"/>
            <a:r>
              <a:rPr lang="hr-HR" sz="1800" dirty="0" smtClean="0"/>
              <a:t>proizvod mora uvažiti okolinu unutar koje će funkcionirati i biti usklađen s njome; npr. sustav za obračun plaća ima API za osvježavanje podataka o zaposlenicima</a:t>
            </a:r>
            <a:endParaRPr lang="en-US" sz="1800" dirty="0"/>
          </a:p>
          <a:p>
            <a:r>
              <a:rPr lang="en-US" sz="2000" dirty="0"/>
              <a:t>Et</a:t>
            </a:r>
            <a:r>
              <a:rPr lang="hr-HR" sz="2000" dirty="0" err="1"/>
              <a:t>ika</a:t>
            </a:r>
            <a:endParaRPr lang="hr-HR" sz="2000" dirty="0"/>
          </a:p>
          <a:p>
            <a:pPr lvl="1"/>
            <a:r>
              <a:rPr lang="hr-HR" sz="1800" dirty="0" smtClean="0"/>
              <a:t>inženjer djeluje u skladu s (a) gore navedenim principima, (b) sigurnošću i brigom za krajnje korisnike, (c) interesima ostalih dionika</a:t>
            </a:r>
          </a:p>
          <a:p>
            <a:pPr lvl="1"/>
            <a:r>
              <a:rPr lang="hr-HR" sz="1800" dirty="0" smtClean="0"/>
              <a:t>intelektualno vlasništvo, povjerljivost, kompetentnost</a:t>
            </a:r>
            <a:endParaRPr lang="en-US" sz="18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dirty="0"/>
              <a:t/>
            </a:r>
            <a:br>
              <a:rPr lang="hr-HR" altLang="sr-Latn-RS" dirty="0"/>
            </a:br>
            <a:r>
              <a:rPr lang="hr-HR" altLang="sr-Latn-RS" dirty="0" smtClean="0"/>
              <a:t>Inženjerski principi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015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b="1" dirty="0">
                <a:ea typeface="Segoe UI Black" panose="020B0A02040204020203" pitchFamily="34" charset="0"/>
              </a:rPr>
              <a:t>Softverski proces </a:t>
            </a:r>
            <a:r>
              <a:rPr lang="hr-HR" altLang="sr-Latn-R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(engl. </a:t>
            </a:r>
            <a:r>
              <a:rPr lang="en-US" altLang="sr-Latn-RS" sz="2400" i="1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Software Process, Software Development Process, Software Development Life Cycle</a:t>
            </a:r>
            <a:r>
              <a:rPr lang="hr-HR" altLang="sr-Latn-R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– niz aktivnosti koje se povode u razvoju i održavanju softverskog proizvoda.</a:t>
            </a:r>
          </a:p>
          <a:p>
            <a:r>
              <a:rPr lang="hr-HR" altLang="sr-Latn-RS" sz="2400" b="1" dirty="0">
                <a:ea typeface="Segoe UI Black" panose="020B0A02040204020203" pitchFamily="34" charset="0"/>
              </a:rPr>
              <a:t>Programsko inženjerstvo </a:t>
            </a:r>
            <a:r>
              <a:rPr lang="hr-HR" altLang="sr-Latn-R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(engl. </a:t>
            </a:r>
            <a:r>
              <a:rPr lang="en-US" altLang="sr-Latn-RS" sz="2400" i="1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Software Engineering</a:t>
            </a:r>
            <a:r>
              <a:rPr lang="hr-HR" altLang="sr-Latn-R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hr-HR" altLang="sr-Latn-R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- disciplina koja se bavi korištenjem i sistematskim proučavanjem </a:t>
            </a:r>
            <a:r>
              <a:rPr lang="hr-HR" altLang="sr-Latn-RS" sz="2400" u="sng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modela, metoda i alata</a:t>
            </a:r>
            <a:r>
              <a:rPr lang="hr-HR" altLang="sr-Latn-R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hr-HR" altLang="sr-Latn-R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za softverski proces.</a:t>
            </a:r>
          </a:p>
          <a:p>
            <a:r>
              <a:rPr lang="hr-HR" altLang="sr-Latn-RS" sz="2400" b="1" dirty="0" smtClean="0">
                <a:ea typeface="Segoe UI Black" panose="020B0A02040204020203" pitchFamily="34" charset="0"/>
              </a:rPr>
              <a:t>Ukratko: primjena inženjerstva na razvoj softvera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sz="3200" dirty="0"/>
              <a:t/>
            </a:r>
            <a:br>
              <a:rPr lang="hr-HR" altLang="sr-Latn-RS" sz="3200" dirty="0"/>
            </a:br>
            <a:r>
              <a:rPr lang="hr-HR" altLang="sr-Latn-RS" sz="3200" dirty="0" smtClean="0"/>
              <a:t>Bitni pojmovi i definicije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443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b="1" dirty="0">
                <a:ea typeface="Segoe UI Black" panose="020B0A02040204020203" pitchFamily="34" charset="0"/>
              </a:rPr>
              <a:t>Model (engl. </a:t>
            </a:r>
            <a:r>
              <a:rPr lang="hr-HR" altLang="sr-Latn-RS" sz="2400" b="1" dirty="0" smtClean="0">
                <a:ea typeface="Segoe UI Black" panose="020B0A02040204020203" pitchFamily="34" charset="0"/>
              </a:rPr>
              <a:t>Framework)</a:t>
            </a:r>
          </a:p>
          <a:p>
            <a:pPr lvl="1"/>
            <a:r>
              <a:rPr lang="hr-HR" altLang="sr-Latn-RS" sz="2200" dirty="0" smtClean="0"/>
              <a:t>Idealizirani prikaz softverskog proces</a:t>
            </a:r>
          </a:p>
          <a:p>
            <a:pPr lvl="1"/>
            <a:r>
              <a:rPr lang="hr-HR" altLang="sr-Latn-RS" sz="2200" dirty="0" smtClean="0"/>
              <a:t>Definira</a:t>
            </a:r>
            <a:r>
              <a:rPr lang="hr-HR" altLang="sr-Latn-RS" sz="2200" dirty="0"/>
              <a:t>, npr. redoslijed faza u razvoju softverskog proizvoda, izlazne </a:t>
            </a:r>
            <a:r>
              <a:rPr lang="hr-HR" altLang="sr-Latn-RS" sz="2200" dirty="0" smtClean="0"/>
              <a:t>rezultate</a:t>
            </a:r>
          </a:p>
          <a:p>
            <a:pPr lvl="1"/>
            <a:r>
              <a:rPr lang="hr-HR" altLang="sr-Latn-RS" sz="2200" dirty="0" smtClean="0"/>
              <a:t>Ne definira način KAKO se dolazi do rezultata</a:t>
            </a:r>
          </a:p>
          <a:p>
            <a:r>
              <a:rPr lang="hr-HR" altLang="sr-Latn-RS" sz="2400" b="1" dirty="0">
                <a:ea typeface="Segoe UI Black" panose="020B0A02040204020203" pitchFamily="34" charset="0"/>
              </a:rPr>
              <a:t>Metoda (engl. </a:t>
            </a:r>
            <a:r>
              <a:rPr lang="hr-HR" altLang="sr-Latn-RS" sz="2400" b="1" dirty="0" err="1">
                <a:ea typeface="Segoe UI Black" panose="020B0A02040204020203" pitchFamily="34" charset="0"/>
              </a:rPr>
              <a:t>Method</a:t>
            </a:r>
            <a:r>
              <a:rPr lang="hr-HR" altLang="sr-Latn-RS" sz="2400" b="1" dirty="0">
                <a:ea typeface="Segoe UI Black" panose="020B0A02040204020203" pitchFamily="34" charset="0"/>
              </a:rPr>
              <a:t>, </a:t>
            </a:r>
            <a:r>
              <a:rPr lang="hr-HR" altLang="sr-Latn-RS" sz="2400" b="1" dirty="0" err="1">
                <a:ea typeface="Segoe UI Black" panose="020B0A02040204020203" pitchFamily="34" charset="0"/>
              </a:rPr>
              <a:t>Methodology</a:t>
            </a:r>
            <a:r>
              <a:rPr lang="hr-HR" altLang="sr-Latn-RS" sz="2400" b="1" dirty="0" smtClean="0">
                <a:ea typeface="Segoe UI Black" panose="020B0A02040204020203" pitchFamily="34" charset="0"/>
              </a:rPr>
              <a:t>)</a:t>
            </a:r>
          </a:p>
          <a:p>
            <a:pPr lvl="1"/>
            <a:r>
              <a:rPr lang="hr-HR" altLang="sr-Latn-RS" sz="2200" dirty="0" err="1" smtClean="0"/>
              <a:t>Preskriptivan</a:t>
            </a:r>
            <a:r>
              <a:rPr lang="hr-HR" altLang="sr-Latn-RS" sz="2200" dirty="0" smtClean="0"/>
              <a:t> način dolaska do cilja, odnosno definira KAKO se dolazi do rezultata na konzistentan, ponovljiv način</a:t>
            </a:r>
          </a:p>
          <a:p>
            <a:r>
              <a:rPr lang="hr-HR" altLang="sr-Latn-RS" sz="2400" b="1" dirty="0">
                <a:ea typeface="Segoe UI Black" panose="020B0A02040204020203" pitchFamily="34" charset="0"/>
              </a:rPr>
              <a:t>Alat (engl. Tool</a:t>
            </a:r>
            <a:r>
              <a:rPr lang="hr-HR" altLang="sr-Latn-RS" sz="2400" b="1" dirty="0" smtClean="0">
                <a:ea typeface="Segoe UI Black" panose="020B0A02040204020203" pitchFamily="34" charset="0"/>
              </a:rPr>
              <a:t>)</a:t>
            </a:r>
          </a:p>
          <a:p>
            <a:pPr lvl="1"/>
            <a:r>
              <a:rPr lang="hr-HR" altLang="sr-Latn-RS" sz="2200" dirty="0"/>
              <a:t>Tehnička podrška provođenju metode ili praćenju modela</a:t>
            </a:r>
          </a:p>
          <a:p>
            <a:endParaRPr lang="hr-H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sz="3200" dirty="0"/>
              <a:t/>
            </a:r>
            <a:br>
              <a:rPr lang="hr-HR" altLang="sr-Latn-RS" sz="3200" dirty="0"/>
            </a:br>
            <a:r>
              <a:rPr lang="hr-HR" altLang="sr-Latn-RS" sz="3200" dirty="0" smtClean="0"/>
              <a:t>Bitni pojmovi i definicije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9113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b="1" dirty="0" smtClean="0">
                <a:ea typeface="Segoe UI Black" panose="020B0A02040204020203" pitchFamily="34" charset="0"/>
              </a:rPr>
              <a:t>Na primjeru Microsoft </a:t>
            </a:r>
            <a:r>
              <a:rPr lang="hr-HR" altLang="sr-Latn-RS" sz="2400" b="1" dirty="0" err="1" smtClean="0">
                <a:ea typeface="Segoe UI Black" panose="020B0A02040204020203" pitchFamily="34" charset="0"/>
              </a:rPr>
              <a:t>Solutions</a:t>
            </a:r>
            <a:r>
              <a:rPr lang="hr-HR" altLang="sr-Latn-RS" sz="2400" b="1" dirty="0" smtClean="0">
                <a:ea typeface="Segoe UI Black" panose="020B0A02040204020203" pitchFamily="34" charset="0"/>
              </a:rPr>
              <a:t> Framework (MSF)</a:t>
            </a:r>
            <a:endParaRPr lang="hr-HR" altLang="sr-Latn-RS" sz="2200" dirty="0"/>
          </a:p>
          <a:p>
            <a:endParaRPr lang="hr-H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sz="3200" dirty="0"/>
              <a:t/>
            </a:r>
            <a:br>
              <a:rPr lang="hr-HR" altLang="sr-Latn-RS" sz="3200" dirty="0"/>
            </a:br>
            <a:r>
              <a:rPr lang="hr-HR" altLang="sr-Latn-RS" sz="3200" dirty="0" smtClean="0"/>
              <a:t>Bitni pojmovi i definicije</a:t>
            </a:r>
            <a:endParaRPr lang="hr-H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t="22360" r="2795" b="20568"/>
          <a:stretch/>
        </p:blipFill>
        <p:spPr bwMode="auto">
          <a:xfrm>
            <a:off x="2001028" y="2910116"/>
            <a:ext cx="6333067" cy="269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1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dirty="0"/>
              <a:t>Strukovne udruge</a:t>
            </a:r>
          </a:p>
          <a:p>
            <a:pPr lvl="1"/>
            <a:r>
              <a:rPr lang="hr-HR" altLang="sr-Latn-RS" sz="2400" b="1" dirty="0"/>
              <a:t>IEEE</a:t>
            </a:r>
            <a:r>
              <a:rPr lang="hr-HR" altLang="sr-Latn-RS" sz="2400" dirty="0"/>
              <a:t> (</a:t>
            </a:r>
            <a:r>
              <a:rPr lang="hr-HR" altLang="sr-Latn-RS" sz="2400" b="1" dirty="0"/>
              <a:t>IEEE- CS</a:t>
            </a:r>
            <a:r>
              <a:rPr lang="hr-HR" altLang="sr-Latn-RS" sz="2400" dirty="0"/>
              <a:t>) - </a:t>
            </a:r>
            <a:r>
              <a:rPr lang="en-US" altLang="sr-Latn-RS" sz="2400" b="1" dirty="0"/>
              <a:t>I</a:t>
            </a:r>
            <a:r>
              <a:rPr lang="en-US" altLang="sr-Latn-RS" sz="2400" dirty="0"/>
              <a:t>nstitute of </a:t>
            </a:r>
            <a:r>
              <a:rPr lang="en-US" altLang="sr-Latn-RS" sz="2400" b="1" dirty="0"/>
              <a:t>E</a:t>
            </a:r>
            <a:r>
              <a:rPr lang="en-US" altLang="sr-Latn-RS" sz="2400" dirty="0"/>
              <a:t>lectrical and </a:t>
            </a:r>
            <a:r>
              <a:rPr lang="en-US" altLang="sr-Latn-RS" sz="2400" b="1" dirty="0"/>
              <a:t>E</a:t>
            </a:r>
            <a:r>
              <a:rPr lang="en-US" altLang="sr-Latn-RS" sz="2400" dirty="0"/>
              <a:t>lectronics </a:t>
            </a:r>
            <a:r>
              <a:rPr lang="en-US" altLang="sr-Latn-RS" sz="2400" b="1" dirty="0"/>
              <a:t>E</a:t>
            </a:r>
            <a:r>
              <a:rPr lang="en-US" altLang="sr-Latn-RS" sz="2400" dirty="0"/>
              <a:t>ngineers</a:t>
            </a:r>
            <a:r>
              <a:rPr lang="hr-HR" altLang="sr-Latn-RS" sz="2400" dirty="0"/>
              <a:t> – </a:t>
            </a:r>
            <a:r>
              <a:rPr lang="hr-HR" altLang="sr-Latn-RS" sz="2400" b="1" dirty="0" err="1"/>
              <a:t>C</a:t>
            </a:r>
            <a:r>
              <a:rPr lang="hr-HR" altLang="sr-Latn-RS" sz="2400" dirty="0" err="1"/>
              <a:t>omputing</a:t>
            </a:r>
            <a:r>
              <a:rPr lang="hr-HR" altLang="sr-Latn-RS" sz="2400" dirty="0"/>
              <a:t> </a:t>
            </a:r>
            <a:r>
              <a:rPr lang="hr-HR" altLang="sr-Latn-RS" sz="2400" b="1" dirty="0" err="1"/>
              <a:t>S</a:t>
            </a:r>
            <a:r>
              <a:rPr lang="hr-HR" altLang="sr-Latn-RS" sz="2400" dirty="0" err="1"/>
              <a:t>ociety</a:t>
            </a:r>
            <a:r>
              <a:rPr lang="hr-HR" altLang="sr-Latn-RS" sz="2400" dirty="0"/>
              <a:t> - </a:t>
            </a:r>
            <a:r>
              <a:rPr lang="hr-HR" sz="2400" dirty="0"/>
              <a:t>https://www.ieee.org/ i http://www.computer.org/</a:t>
            </a:r>
            <a:endParaRPr lang="hr-HR" altLang="sr-Latn-RS" sz="2400" dirty="0"/>
          </a:p>
          <a:p>
            <a:pPr lvl="1"/>
            <a:r>
              <a:rPr lang="hr-HR" altLang="sr-Latn-RS" sz="2400" b="1" dirty="0" smtClean="0"/>
              <a:t>ACM</a:t>
            </a:r>
            <a:r>
              <a:rPr lang="hr-HR" altLang="sr-Latn-RS" sz="2400" dirty="0" smtClean="0"/>
              <a:t> – </a:t>
            </a:r>
            <a:r>
              <a:rPr lang="hr-HR" altLang="sr-Latn-RS" sz="2400" b="1" dirty="0" err="1" smtClean="0"/>
              <a:t>A</a:t>
            </a:r>
            <a:r>
              <a:rPr lang="hr-HR" altLang="sr-Latn-RS" sz="2400" dirty="0" err="1" smtClean="0"/>
              <a:t>ssociation</a:t>
            </a:r>
            <a:r>
              <a:rPr lang="hr-HR" altLang="sr-Latn-RS" sz="2400" dirty="0" smtClean="0"/>
              <a:t> for </a:t>
            </a:r>
            <a:r>
              <a:rPr lang="hr-HR" altLang="sr-Latn-RS" sz="2400" b="1" dirty="0" err="1" smtClean="0"/>
              <a:t>C</a:t>
            </a:r>
            <a:r>
              <a:rPr lang="hr-HR" altLang="sr-Latn-RS" sz="2400" dirty="0" err="1" smtClean="0"/>
              <a:t>omputing</a:t>
            </a:r>
            <a:r>
              <a:rPr lang="hr-HR" altLang="sr-Latn-RS" sz="2400" dirty="0" smtClean="0"/>
              <a:t> </a:t>
            </a:r>
            <a:r>
              <a:rPr lang="hr-HR" altLang="sr-Latn-RS" sz="2400" b="1" dirty="0" err="1" smtClean="0"/>
              <a:t>M</a:t>
            </a:r>
            <a:r>
              <a:rPr lang="hr-HR" altLang="sr-Latn-RS" sz="2400" dirty="0" err="1" smtClean="0"/>
              <a:t>achinery</a:t>
            </a:r>
            <a:r>
              <a:rPr lang="hr-HR" altLang="sr-Latn-RS" sz="2400" dirty="0" smtClean="0"/>
              <a:t> – www.acm.org</a:t>
            </a:r>
            <a:endParaRPr lang="hr-HR" altLang="sr-Latn-RS" sz="2400" dirty="0"/>
          </a:p>
          <a:p>
            <a:r>
              <a:rPr lang="hr-HR" alt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SWEBOK </a:t>
            </a:r>
            <a:r>
              <a:rPr lang="hr-HR" altLang="sr-Latn-RS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altLang="sr-Latn-R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sr-Latn-R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oft</a:t>
            </a:r>
            <a:r>
              <a:rPr lang="en-US" altLang="sr-Latn-R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sr-Latn-R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US" altLang="sr-Latn-R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altLang="sr-Latn-R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ngineering </a:t>
            </a:r>
            <a:r>
              <a:rPr lang="en-US" altLang="sr-Latn-R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sr-Latn-R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ody </a:t>
            </a:r>
            <a:r>
              <a:rPr lang="en-US" altLang="sr-Latn-R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altLang="sr-Latn-R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altLang="sr-Latn-R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sr-Latn-R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nowledge</a:t>
            </a:r>
            <a:r>
              <a:rPr lang="hr-HR" altLang="sr-Latn-R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www.swebok.org</a:t>
            </a:r>
          </a:p>
          <a:p>
            <a:r>
              <a:rPr lang="hr-HR" alt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SFIA -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kills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ramework for the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nformation </a:t>
            </a: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</a:t>
            </a:r>
            <a:r>
              <a:rPr lang="hr-H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http://www.sfia-online.org/</a:t>
            </a:r>
            <a:endParaRPr lang="hr-HR" altLang="sr-Latn-R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hr-HR" altLang="sr-Latn-R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r-H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sz="3200" dirty="0"/>
              <a:t/>
            </a:r>
            <a:br>
              <a:rPr lang="hr-HR" altLang="sr-Latn-RS" sz="3200" dirty="0"/>
            </a:br>
            <a:r>
              <a:rPr lang="hr-HR" altLang="sr-Latn-RS" sz="3200" dirty="0" smtClean="0"/>
              <a:t>Strukovne udruge (WW)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2536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Software Requirements</a:t>
            </a:r>
          </a:p>
          <a:p>
            <a:r>
              <a:rPr lang="en-US" sz="2400" dirty="0" smtClean="0"/>
              <a:t>Software Design</a:t>
            </a:r>
          </a:p>
          <a:p>
            <a:r>
              <a:rPr lang="en-US" sz="2400" dirty="0" smtClean="0"/>
              <a:t>Software Construction</a:t>
            </a:r>
          </a:p>
          <a:p>
            <a:r>
              <a:rPr lang="en-US" sz="2400" dirty="0" smtClean="0"/>
              <a:t>Software Testing</a:t>
            </a:r>
          </a:p>
          <a:p>
            <a:r>
              <a:rPr lang="en-US" sz="2400" dirty="0" smtClean="0"/>
              <a:t>Software Maintenance</a:t>
            </a:r>
          </a:p>
          <a:p>
            <a:r>
              <a:rPr lang="en-US" sz="2400" dirty="0" smtClean="0"/>
              <a:t>Software Configuration Management</a:t>
            </a:r>
          </a:p>
          <a:p>
            <a:r>
              <a:rPr lang="en-US" sz="2400" dirty="0" smtClean="0"/>
              <a:t>Software Engineering Management</a:t>
            </a:r>
          </a:p>
          <a:p>
            <a:r>
              <a:rPr lang="en-US" sz="2400" dirty="0" smtClean="0"/>
              <a:t>Software Engineering Process</a:t>
            </a:r>
          </a:p>
          <a:p>
            <a:r>
              <a:rPr lang="en-US" sz="2400" dirty="0" smtClean="0"/>
              <a:t>Software Engineering Models and Methods</a:t>
            </a:r>
          </a:p>
          <a:p>
            <a:r>
              <a:rPr lang="en-US" sz="2400" dirty="0" smtClean="0"/>
              <a:t>Software Quality</a:t>
            </a:r>
          </a:p>
          <a:p>
            <a:r>
              <a:rPr lang="en-US" sz="2400" dirty="0" smtClean="0"/>
              <a:t>Software Engineering Professional Practice</a:t>
            </a:r>
          </a:p>
          <a:p>
            <a:r>
              <a:rPr lang="en-US" sz="2400" dirty="0" smtClean="0"/>
              <a:t>Software Engineering Economics</a:t>
            </a:r>
          </a:p>
          <a:p>
            <a:r>
              <a:rPr lang="en-US" sz="2400" dirty="0" smtClean="0"/>
              <a:t>Computing Foundations</a:t>
            </a:r>
          </a:p>
          <a:p>
            <a:r>
              <a:rPr lang="en-US" sz="2400" dirty="0" smtClean="0"/>
              <a:t>Mathematical Foundations</a:t>
            </a:r>
          </a:p>
          <a:p>
            <a:r>
              <a:rPr lang="en-US" sz="2400" dirty="0" smtClean="0"/>
              <a:t>Engineering Foundations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br>
              <a:rPr lang="hr-HR" altLang="sr-Latn-RS" sz="2400" dirty="0"/>
            </a:br>
            <a:r>
              <a:rPr lang="hr-HR" sz="3200" dirty="0" smtClean="0"/>
              <a:t>SWEBOK </a:t>
            </a:r>
            <a:r>
              <a:rPr lang="hr-HR" sz="3200" dirty="0" err="1" smtClean="0"/>
              <a:t>KAs</a:t>
            </a:r>
            <a:r>
              <a:rPr lang="hr-HR" sz="3200" dirty="0" smtClean="0"/>
              <a:t> (</a:t>
            </a:r>
            <a:r>
              <a:rPr lang="hr-HR" sz="3200" dirty="0" err="1" smtClean="0"/>
              <a:t>Knowledge</a:t>
            </a:r>
            <a:r>
              <a:rPr lang="hr-HR" sz="3200" dirty="0" smtClean="0"/>
              <a:t> </a:t>
            </a:r>
            <a:r>
              <a:rPr lang="hr-HR" sz="3200" dirty="0" err="1" smtClean="0"/>
              <a:t>Areas</a:t>
            </a:r>
            <a:r>
              <a:rPr lang="hr-HR" sz="3200" dirty="0" smtClean="0"/>
              <a:t>)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96612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/>
              <a:t>O programskom inženjerstvu</a:t>
            </a:r>
            <a:r>
              <a:rPr lang="hr-HR" altLang="sr-Latn-RS" sz="4400" dirty="0"/>
              <a:t/>
            </a:r>
            <a:br>
              <a:rPr lang="hr-HR" altLang="sr-Latn-RS" sz="4400" dirty="0"/>
            </a:br>
            <a:r>
              <a:rPr lang="hr-HR" sz="3200" dirty="0" smtClean="0"/>
              <a:t>SFIA</a:t>
            </a:r>
            <a:endParaRPr lang="hr-HR" sz="3200" dirty="0"/>
          </a:p>
        </p:txBody>
      </p:sp>
      <p:pic>
        <p:nvPicPr>
          <p:cNvPr id="1026" name="Picture 2" descr="ppro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273449"/>
            <a:ext cx="58102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5108" y="6129114"/>
            <a:ext cx="59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</a:t>
            </a:r>
            <a:r>
              <a:rPr lang="hr-HR" dirty="0"/>
              <a:t>: http://www.sfia-online.org/about-sfia/profile-chart/</a:t>
            </a:r>
          </a:p>
        </p:txBody>
      </p:sp>
    </p:spTree>
    <p:extLst>
      <p:ext uri="{BB962C8B-B14F-4D97-AF65-F5344CB8AC3E}">
        <p14:creationId xmlns:p14="http://schemas.microsoft.com/office/powerpoint/2010/main" val="26458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dirty="0"/>
              <a:t>Struktura nastave</a:t>
            </a:r>
          </a:p>
          <a:p>
            <a:pPr lvl="1"/>
            <a:r>
              <a:rPr lang="hr-HR" altLang="sr-Latn-RS" dirty="0"/>
              <a:t>30 sati predavanja</a:t>
            </a:r>
          </a:p>
          <a:p>
            <a:pPr lvl="1"/>
            <a:r>
              <a:rPr lang="hr-HR" altLang="sr-Latn-RS" dirty="0"/>
              <a:t>30 sati </a:t>
            </a:r>
            <a:r>
              <a:rPr lang="hr-HR" altLang="sr-Latn-RS" dirty="0" smtClean="0"/>
              <a:t>vježbi</a:t>
            </a:r>
            <a:endParaRPr lang="hr-HR" altLang="sr-Latn-RS" dirty="0"/>
          </a:p>
          <a:p>
            <a:r>
              <a:rPr lang="hr-HR" altLang="sr-Latn-RS" dirty="0" smtClean="0"/>
              <a:t>Tematske cjeline</a:t>
            </a:r>
            <a:endParaRPr lang="hr-HR" altLang="sr-Latn-RS" dirty="0"/>
          </a:p>
          <a:p>
            <a:pPr lvl="1"/>
            <a:r>
              <a:rPr lang="hr-HR" altLang="sr-Latn-RS" dirty="0"/>
              <a:t>1. dio: Programsko inženjerstvo i tradicionalne metode</a:t>
            </a:r>
          </a:p>
          <a:p>
            <a:pPr lvl="1"/>
            <a:r>
              <a:rPr lang="hr-HR" altLang="sr-Latn-RS" dirty="0"/>
              <a:t>2. dio: Agilni razvoj </a:t>
            </a:r>
            <a:r>
              <a:rPr lang="hr-HR" altLang="sr-Latn-RS" dirty="0" smtClean="0"/>
              <a:t>softvera</a:t>
            </a:r>
          </a:p>
          <a:p>
            <a:r>
              <a:rPr lang="hr-HR" altLang="sr-Latn-RS" dirty="0" smtClean="0"/>
              <a:t>Ispit</a:t>
            </a:r>
          </a:p>
          <a:p>
            <a:pPr lvl="1"/>
            <a:r>
              <a:rPr lang="hr-HR" altLang="sr-Latn-RS" dirty="0" smtClean="0"/>
              <a:t>Pismeni ispit</a:t>
            </a:r>
            <a:endParaRPr lang="hr-HR" altLang="sr-Latn-RS" dirty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O kolegiju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40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Font typeface="Arial" charset="0"/>
              <a:buChar char="•"/>
            </a:pPr>
            <a:r>
              <a:rPr lang="hr-HR" altLang="sr-Latn-R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</a:t>
            </a:r>
            <a:r>
              <a:rPr lang="hr-HR" altLang="sr-Latn-R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dio: Programsko </a:t>
            </a:r>
            <a:r>
              <a:rPr lang="hr-HR" altLang="sr-Latn-R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inženjerstvo i tradicionalne </a:t>
            </a:r>
            <a:r>
              <a:rPr lang="hr-HR" altLang="sr-Latn-R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endParaRPr lang="hr-HR" altLang="sr-Latn-R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hr-HR" altLang="sr-Latn-RS" dirty="0" smtClean="0"/>
              <a:t>Predavanja i vježbe: Marko Pršić (nositelj </a:t>
            </a:r>
            <a:r>
              <a:rPr lang="hr-HR" altLang="sr-Latn-RS" dirty="0"/>
              <a:t>kolegija)</a:t>
            </a:r>
          </a:p>
          <a:p>
            <a:pPr>
              <a:spcBef>
                <a:spcPts val="1200"/>
              </a:spcBef>
            </a:pPr>
            <a:r>
              <a:rPr lang="hr-HR" altLang="sr-Latn-RS" dirty="0" smtClean="0"/>
              <a:t>2</a:t>
            </a:r>
            <a:r>
              <a:rPr lang="hr-HR" altLang="sr-Latn-RS" dirty="0"/>
              <a:t>. </a:t>
            </a:r>
            <a:r>
              <a:rPr lang="hr-HR" altLang="sr-Latn-RS" dirty="0" smtClean="0"/>
              <a:t>dio: Agilni razvoj softvera</a:t>
            </a:r>
            <a:endParaRPr lang="hr-HR" altLang="sr-Latn-RS" dirty="0"/>
          </a:p>
          <a:p>
            <a:pPr lvl="1"/>
            <a:r>
              <a:rPr lang="hr-HR" altLang="sr-Latn-RS" dirty="0"/>
              <a:t>Predavanja i vježbe: Zvonimir Križ</a:t>
            </a:r>
          </a:p>
          <a:p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Predavači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30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noProof="1"/>
              <a:t>Prezentacije s predavanja i vježbi te dodatna literatura koja će biti objavljivana kroz semestar</a:t>
            </a:r>
          </a:p>
          <a:p>
            <a:pPr>
              <a:spcBef>
                <a:spcPts val="1200"/>
              </a:spcBef>
            </a:pPr>
            <a:r>
              <a:rPr lang="hr-HR" noProof="1"/>
              <a:t>Software Engineering, Ian </a:t>
            </a:r>
            <a:r>
              <a:rPr lang="hr-HR" altLang="sr-Latn-RS" noProof="1"/>
              <a:t>Sommerville</a:t>
            </a:r>
          </a:p>
          <a:p>
            <a:pPr marL="400041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sr-Latn-RS" sz="2400" noProof="1" smtClean="0">
                <a:hlinkClick r:id="rId2"/>
              </a:rPr>
              <a:t>http://iansommerville.com/software-engineering-book/slides/</a:t>
            </a:r>
            <a:endParaRPr lang="hr-HR" altLang="sr-Latn-RS" sz="2400" noProof="1" smtClean="0"/>
          </a:p>
          <a:p>
            <a:pPr>
              <a:spcBef>
                <a:spcPts val="1200"/>
              </a:spcBef>
            </a:pPr>
            <a:r>
              <a:rPr lang="hr-HR" altLang="sr-Latn-RS" noProof="1"/>
              <a:t>SWEBOK - T</a:t>
            </a:r>
            <a:r>
              <a:rPr lang="hr-HR" noProof="1"/>
              <a:t>he Guide to the Software Engineering Body of Knowledge (IEEE)</a:t>
            </a:r>
          </a:p>
          <a:p>
            <a:pPr marL="400041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hr-HR" altLang="sr-Latn-RS" sz="2400" noProof="1" smtClean="0">
                <a:hlinkClick r:id="rId3"/>
              </a:rPr>
              <a:t>http://www.computer.org/portal/web/swebok</a:t>
            </a:r>
            <a:endParaRPr lang="hr-HR" altLang="sr-Latn-RS" sz="2400" noProof="1" smtClean="0"/>
          </a:p>
          <a:p>
            <a:pPr marL="0" indent="0">
              <a:buNone/>
            </a:pPr>
            <a:endParaRPr lang="hr-HR" altLang="sr-Latn-RS" noProof="1" smtClean="0"/>
          </a:p>
          <a:p>
            <a:endParaRPr lang="hr-HR" sz="24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Literatura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393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 smtClean="0"/>
              <a:t>Redovni studenti</a:t>
            </a:r>
          </a:p>
          <a:p>
            <a:pPr lvl="1"/>
            <a:r>
              <a:rPr lang="hr-HR" dirty="0" smtClean="0"/>
              <a:t>80% predavanja (50% u učionici)</a:t>
            </a:r>
          </a:p>
          <a:p>
            <a:pPr lvl="1"/>
            <a:r>
              <a:rPr lang="hr-HR" dirty="0" smtClean="0"/>
              <a:t>80% vježbi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Izvanredni studenti</a:t>
            </a:r>
          </a:p>
          <a:p>
            <a:pPr lvl="1"/>
            <a:r>
              <a:rPr lang="hr-HR" dirty="0" smtClean="0"/>
              <a:t>60% </a:t>
            </a:r>
            <a:r>
              <a:rPr lang="hr-HR" dirty="0"/>
              <a:t>predavanja </a:t>
            </a:r>
            <a:r>
              <a:rPr lang="hr-HR" dirty="0" smtClean="0"/>
              <a:t>(40</a:t>
            </a:r>
            <a:r>
              <a:rPr lang="hr-HR" dirty="0"/>
              <a:t>% u učionici)</a:t>
            </a:r>
            <a:endParaRPr lang="hr-HR" dirty="0" smtClean="0"/>
          </a:p>
          <a:p>
            <a:pPr lvl="1"/>
            <a:r>
              <a:rPr lang="hr-HR" dirty="0" smtClean="0"/>
              <a:t>60% vježbi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Dolaznost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886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Bodovi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49" y="1239251"/>
            <a:ext cx="50768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3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Ishodi učenja</a:t>
            </a:r>
            <a:endParaRPr lang="hr-H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01237"/>
              </p:ext>
            </p:extLst>
          </p:nvPr>
        </p:nvGraphicFramePr>
        <p:xfrm>
          <a:off x="1524000" y="1397000"/>
          <a:ext cx="6913125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25"/>
                <a:gridCol w="3240000"/>
                <a:gridCol w="3240000"/>
              </a:tblGrid>
              <a:tr h="370840">
                <a:tc>
                  <a:txBody>
                    <a:bodyPr/>
                    <a:lstStyle/>
                    <a:p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MINIMALNI ISHODI UČENJA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ŽELJENI ISHODI UČENJA</a:t>
                      </a:r>
                      <a:endParaRPr lang="hr-H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I1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Student će moći argumentirati razloge primjene inženjerskih principa u razvoju softvera.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Student će moći preporučiti i argumentirati prikladnu metodu razvoja softvera ili organizaciju tima s obzirom na specifičnosti projekta</a:t>
                      </a:r>
                      <a:endParaRPr lang="hr-H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I2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Student će moći raščlaniti zahtjeve za softverski sustav prema definiranim kategorijama.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Student će moći organizirati zahtjeve za softverski sustav i izraditi specifikaciju softverskog sustava.</a:t>
                      </a:r>
                      <a:endParaRPr lang="hr-H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Student će moći preporučiti korištenje odgovarajućeg UML dijagrama u specifičnom aspektu softverskog procesa.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Student će moći preporučiti i izraditi odgovarajući UML dijagram u specifičnom aspektu softverskog procesa.</a:t>
                      </a:r>
                      <a:endParaRPr lang="hr-H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7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altLang="sr-Latn-RS" dirty="0"/>
              <a:t>Pitanja za vas:</a:t>
            </a:r>
          </a:p>
          <a:p>
            <a:r>
              <a:rPr lang="hr-HR" altLang="sr-Latn-RS" dirty="0"/>
              <a:t>Kako bi opisali vašu buduću struku?</a:t>
            </a:r>
          </a:p>
          <a:p>
            <a:r>
              <a:rPr lang="hr-HR" altLang="sr-Latn-RS" dirty="0"/>
              <a:t>Što ćete raditi kad završite studij</a:t>
            </a:r>
            <a:r>
              <a:rPr lang="hr-HR" altLang="sr-Latn-RS" dirty="0" smtClean="0"/>
              <a:t>?</a:t>
            </a:r>
          </a:p>
          <a:p>
            <a:r>
              <a:rPr lang="hr-HR" altLang="sr-Latn-RS" dirty="0" smtClean="0"/>
              <a:t>Koji najveći izazov vidite u svojoj struci?</a:t>
            </a:r>
            <a:endParaRPr lang="hr-HR" altLang="sr-Latn-R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programskom inženjerstvu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30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ebra-Dizaj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dlozak za prezentacije" id="{2094A51A-7119-48CD-8A50-FD79B79D7FB2}" vid="{6B2B472F-4B24-4DB8-A416-F98833083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F8DF40C255CC4E80B3CE21AAA3650C" ma:contentTypeVersion="0" ma:contentTypeDescription="Stvaranje novog dokumenta." ma:contentTypeScope="" ma:versionID="33f95c4feace6d0cec66844b7a9a9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355e86d926e02d3e5918f1fd2f97e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9818D3-7623-4050-A0CE-B93AE82CB6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0CE0-D705-4620-BD53-5B4A2E74E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736880-027E-40C4-BC09-A791F69988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Predlozak%20za%20prezentacije</Template>
  <TotalTime>520</TotalTime>
  <Words>1247</Words>
  <Application>Microsoft Office PowerPoint</Application>
  <PresentationFormat>On-screen Show (4:3)</PresentationFormat>
  <Paragraphs>194</Paragraphs>
  <Slides>27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Segoe UI</vt:lpstr>
      <vt:lpstr>Segoe UI Black</vt:lpstr>
      <vt:lpstr>Segoe UI Semibold</vt:lpstr>
      <vt:lpstr>Algebra-Dizajn</vt:lpstr>
      <vt:lpstr>Uvod u programsko inženjerstvo Programsko inženjerstvo</vt:lpstr>
      <vt:lpstr>Sadržaj</vt:lpstr>
      <vt:lpstr>O kolegiju</vt:lpstr>
      <vt:lpstr>Predavači</vt:lpstr>
      <vt:lpstr>Literatura</vt:lpstr>
      <vt:lpstr>Dolaznost</vt:lpstr>
      <vt:lpstr>Bodovi</vt:lpstr>
      <vt:lpstr>Ishodi učenja</vt:lpstr>
      <vt:lpstr>O programskom inženjerstvu</vt:lpstr>
      <vt:lpstr>O programskom inženjerstvu</vt:lpstr>
      <vt:lpstr>O programskom inženjerstvu</vt:lpstr>
      <vt:lpstr>O programskom inženjerstvu Priroda softvera</vt:lpstr>
      <vt:lpstr>O programskom inženjerstvu Vrste softvera</vt:lpstr>
      <vt:lpstr>O programskom inženjerstvu Troškovi vezani uz softver</vt:lpstr>
      <vt:lpstr>O programskom inženjerstvu (Ne)uspjeh softverskih projekata</vt:lpstr>
      <vt:lpstr>O programskom inženjerstvu (Ne)uspjeh softverskih projekata</vt:lpstr>
      <vt:lpstr>O programskom inženjerstvu (Ne)uspjeh softverskih projekata</vt:lpstr>
      <vt:lpstr>O programskom inženjerstvu (Ne)uspjeh softverskih projekata</vt:lpstr>
      <vt:lpstr>O programskom inženjerstvu Inženjerstvo – primjeri</vt:lpstr>
      <vt:lpstr>O programskom inženjerstvu Inženjerski principi</vt:lpstr>
      <vt:lpstr>O programskom inženjerstvu Inženjerski principi</vt:lpstr>
      <vt:lpstr>O programskom inženjerstvu Bitni pojmovi i definicije</vt:lpstr>
      <vt:lpstr>O programskom inženjerstvu Bitni pojmovi i definicije</vt:lpstr>
      <vt:lpstr>O programskom inženjerstvu Bitni pojmovi i definicije</vt:lpstr>
      <vt:lpstr>O programskom inženjerstvu Strukovne udruge (WW)</vt:lpstr>
      <vt:lpstr>O programskom inženjerstvu SWEBOK KAs (Knowledge Areas)</vt:lpstr>
      <vt:lpstr>O programskom inženjerstvu SFIA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programsko inženjerstvo Programsko inženjerstvo</dc:title>
  <dc:creator>Marko Pršić</dc:creator>
  <cp:lastModifiedBy>Marko Pršić</cp:lastModifiedBy>
  <cp:revision>43</cp:revision>
  <dcterms:created xsi:type="dcterms:W3CDTF">2015-09-27T07:34:40Z</dcterms:created>
  <dcterms:modified xsi:type="dcterms:W3CDTF">2015-11-02T16:32:33Z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0x010100AAF8DF40C255CC4E80B3CE21AAA3650C</vt:lpwstr>
  </property>
  <property fmtid="{D5CDD505-2E9C-101B-9397-08002B2CF9AE}" pid="3" name="IsMyDocuments">
    <vt:bool>true</vt:bool>
  </property>
</Properties>
</file>