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303" r:id="rId7"/>
    <p:sldId id="288" r:id="rId8"/>
    <p:sldId id="289" r:id="rId9"/>
    <p:sldId id="313" r:id="rId10"/>
    <p:sldId id="290" r:id="rId11"/>
    <p:sldId id="314" r:id="rId12"/>
    <p:sldId id="291" r:id="rId13"/>
    <p:sldId id="315" r:id="rId14"/>
    <p:sldId id="293" r:id="rId15"/>
    <p:sldId id="316" r:id="rId16"/>
    <p:sldId id="317" r:id="rId17"/>
    <p:sldId id="318" r:id="rId18"/>
    <p:sldId id="319" r:id="rId19"/>
    <p:sldId id="320" r:id="rId2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4EB886-4C92-492F-8772-A8D2856B1436}">
          <p14:sldIdLst>
            <p14:sldId id="257"/>
            <p14:sldId id="258"/>
          </p14:sldIdLst>
        </p14:section>
        <p14:section name="Softverski proces" id="{B6414AB9-D705-4778-B0C9-7936FFAA360F}">
          <p14:sldIdLst>
            <p14:sldId id="303"/>
            <p14:sldId id="288"/>
            <p14:sldId id="289"/>
            <p14:sldId id="313"/>
            <p14:sldId id="290"/>
            <p14:sldId id="314"/>
            <p14:sldId id="291"/>
            <p14:sldId id="315"/>
            <p14:sldId id="293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0268" autoAdjust="0"/>
  </p:normalViewPr>
  <p:slideViewPr>
    <p:cSldViewPr snapToGrid="0">
      <p:cViewPr varScale="1">
        <p:scale>
          <a:sx n="110" d="100"/>
          <a:sy n="110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EB55-AA1C-416E-8F11-DD53AAFF714D}" type="datetimeFigureOut">
              <a:rPr lang="hr-HR" smtClean="0"/>
              <a:t>2.11.2015.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33DD-81B9-4367-B71A-D38756CC22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869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24E3-502A-4314-ACEE-BBBB98F0BEF5}" type="datetimeFigureOut">
              <a:rPr lang="hr-HR" smtClean="0"/>
              <a:t>2.11.2015.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20-6609-4A37-85CC-B7EAD7BE74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506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4348862"/>
            <a:ext cx="7488613" cy="1283370"/>
          </a:xfrm>
          <a:prstGeom prst="rect">
            <a:avLst/>
          </a:prstGeom>
        </p:spPr>
        <p:txBody>
          <a:bodyPr/>
          <a:lstStyle>
            <a:lvl1pPr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326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390" y="1503947"/>
            <a:ext cx="6990347" cy="513748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6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4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61149" y="1644316"/>
            <a:ext cx="3043991" cy="470835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486400" y="1644316"/>
            <a:ext cx="3043991" cy="470835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60" indent="-228594"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61148" y="318754"/>
            <a:ext cx="6569243" cy="106888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6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605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521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29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663" y="3712351"/>
            <a:ext cx="7488613" cy="125073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r-HR" sz="2800" dirty="0" smtClean="0"/>
              <a:t>Softverski proces</a:t>
            </a:r>
            <a:br>
              <a:rPr lang="hr-HR" sz="2800" dirty="0" smtClean="0"/>
            </a:br>
            <a:r>
              <a:rPr lang="hr-HR" sz="1400" dirty="0" smtClean="0"/>
              <a:t/>
            </a:r>
            <a:br>
              <a:rPr lang="hr-HR" sz="1400" dirty="0" smtClean="0"/>
            </a:br>
            <a:r>
              <a:rPr lang="hr-HR" sz="2400" b="0" dirty="0" smtClean="0"/>
              <a:t>Programsko inženjerstvo</a:t>
            </a:r>
            <a:endParaRPr lang="hr-HR" sz="1800" b="0" dirty="0"/>
          </a:p>
        </p:txBody>
      </p:sp>
      <p:sp>
        <p:nvSpPr>
          <p:cNvPr id="3" name="Rectangle 2"/>
          <p:cNvSpPr/>
          <p:nvPr/>
        </p:nvSpPr>
        <p:spPr>
          <a:xfrm>
            <a:off x="3033563" y="5578137"/>
            <a:ext cx="324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mr</a:t>
            </a:r>
            <a:r>
              <a:rPr lang="hr-HR" dirty="0" smtClean="0">
                <a:solidFill>
                  <a:schemeClr val="bg1"/>
                </a:solidFill>
              </a:rPr>
              <a:t>. sc</a:t>
            </a:r>
            <a:r>
              <a:rPr lang="hr-HR" dirty="0">
                <a:solidFill>
                  <a:schemeClr val="bg1"/>
                </a:solidFill>
              </a:rPr>
              <a:t>. Marko Pršić, dipl</a:t>
            </a:r>
            <a:r>
              <a:rPr lang="hr-HR" dirty="0" smtClean="0">
                <a:solidFill>
                  <a:schemeClr val="bg1"/>
                </a:solidFill>
              </a:rPr>
              <a:t>. ing. </a:t>
            </a:r>
            <a:r>
              <a:rPr lang="hr-HR" dirty="0" err="1" smtClean="0">
                <a:solidFill>
                  <a:schemeClr val="bg1"/>
                </a:solidFill>
              </a:rPr>
              <a:t>rač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8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Prednosti</a:t>
            </a:r>
          </a:p>
          <a:p>
            <a:pPr lvl="1"/>
            <a:r>
              <a:rPr lang="hr-HR" dirty="0"/>
              <a:t>Rana isporuka prvog </a:t>
            </a:r>
            <a:r>
              <a:rPr lang="hr-HR" dirty="0" smtClean="0"/>
              <a:t>inkrementa: naručitelj dobiva prvu „vrijednost” puno prije završetka projekta</a:t>
            </a:r>
          </a:p>
          <a:p>
            <a:pPr lvl="1"/>
            <a:r>
              <a:rPr lang="hr-HR" dirty="0" smtClean="0"/>
              <a:t>Jasan napredak projekta</a:t>
            </a:r>
          </a:p>
          <a:p>
            <a:pPr lvl="1"/>
            <a:r>
              <a:rPr lang="hr-HR" dirty="0" smtClean="0"/>
              <a:t>Mogućnost naplate u fazama</a:t>
            </a:r>
          </a:p>
          <a:p>
            <a:r>
              <a:rPr lang="hr-HR" dirty="0" smtClean="0"/>
              <a:t>Mane</a:t>
            </a:r>
          </a:p>
          <a:p>
            <a:pPr lvl="1"/>
            <a:r>
              <a:rPr lang="hr-HR" dirty="0" smtClean="0"/>
              <a:t>Nije lako dobro definirati inkremente</a:t>
            </a:r>
          </a:p>
          <a:p>
            <a:pPr lvl="1"/>
            <a:r>
              <a:rPr lang="hr-HR" dirty="0" smtClean="0"/>
              <a:t>Nije lako definirati prioritete, idealno ako se može prebaciti na naručitelja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/>
          <a:lstStyle/>
          <a:p>
            <a:r>
              <a:rPr lang="hr-HR" sz="2400" dirty="0"/>
              <a:t>Softverski proces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Inkrementalni </a:t>
            </a:r>
            <a:r>
              <a:rPr lang="hr-HR" dirty="0" smtClean="0"/>
              <a:t>razvoj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034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Pokušaj odgovora na problem male uspješnosti tradicionalnih pristupa</a:t>
            </a:r>
          </a:p>
          <a:p>
            <a:r>
              <a:rPr lang="hr-HR" dirty="0" smtClean="0"/>
              <a:t>Zapravo se radi o varijantama inkrementalnog razvoja</a:t>
            </a:r>
          </a:p>
          <a:p>
            <a:r>
              <a:rPr lang="hr-HR" dirty="0" smtClean="0"/>
              <a:t>Manje dokumentacije</a:t>
            </a:r>
          </a:p>
          <a:p>
            <a:r>
              <a:rPr lang="hr-HR" dirty="0" smtClean="0"/>
              <a:t>Usmjerenost na što bržu isporuku funkcionalnog koda</a:t>
            </a:r>
          </a:p>
          <a:p>
            <a:r>
              <a:rPr lang="hr-HR" dirty="0" smtClean="0"/>
              <a:t>Vrlo atraktivne, no nisu univerzalno primjenjive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/>
              <a:t>Softverski proces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Agilne </a:t>
            </a:r>
            <a:r>
              <a:rPr lang="hr-HR" dirty="0" smtClean="0"/>
              <a:t>metode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18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/>
              <a:t>Softverski proces</a:t>
            </a: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>Na primjeru MSF</a:t>
            </a:r>
            <a:endParaRPr lang="hr-HR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93" y="1675222"/>
            <a:ext cx="7326738" cy="4635500"/>
          </a:xfrm>
        </p:spPr>
      </p:pic>
    </p:spTree>
    <p:extLst>
      <p:ext uri="{BB962C8B-B14F-4D97-AF65-F5344CB8AC3E}">
        <p14:creationId xmlns:p14="http://schemas.microsoft.com/office/powerpoint/2010/main" val="35803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/>
              <a:t>Softverski proces</a:t>
            </a: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>Na primjeru MSF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Procesni model</a:t>
            </a:r>
            <a:endParaRPr lang="hr-HR" dirty="0"/>
          </a:p>
        </p:txBody>
      </p:sp>
      <p:pic>
        <p:nvPicPr>
          <p:cNvPr id="5" name="Picture 2" descr="http://www.holert.com/Unternehmen/images/iterativ_initiative_strateg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89" y="2428343"/>
            <a:ext cx="34004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futuretechnologygroup.net/images/MSF/MSFDiagramItera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62" y="4212557"/>
            <a:ext cx="36385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/>
              <a:t>Softverski proces</a:t>
            </a: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>Na primjeru MSF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Timski model</a:t>
            </a:r>
            <a:endParaRPr lang="hr-HR" dirty="0"/>
          </a:p>
        </p:txBody>
      </p:sp>
      <p:pic>
        <p:nvPicPr>
          <p:cNvPr id="7" name="Picture 4" descr="http://technet.microsoft.com/en-us/library/Bb497060.ors01_01_big(l=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0" y="2418143"/>
            <a:ext cx="6807704" cy="37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sz="2400" dirty="0" smtClean="0"/>
              <a:t>Popularan inkrementalni model za softverski proces</a:t>
            </a:r>
          </a:p>
          <a:p>
            <a:r>
              <a:rPr lang="hr-HR" sz="2400" dirty="0" smtClean="0"/>
              <a:t>Razvijen 1999. godine (velika trojka: </a:t>
            </a:r>
            <a:r>
              <a:rPr lang="hr-HR" sz="2400" dirty="0" err="1" smtClean="0"/>
              <a:t>Ivar</a:t>
            </a:r>
            <a:r>
              <a:rPr lang="hr-HR" sz="2400" dirty="0" smtClean="0"/>
              <a:t> </a:t>
            </a:r>
            <a:r>
              <a:rPr lang="hr-HR" sz="2400" dirty="0" err="1"/>
              <a:t>Jacobson</a:t>
            </a:r>
            <a:r>
              <a:rPr lang="hr-HR" sz="2400" dirty="0"/>
              <a:t>, </a:t>
            </a:r>
            <a:r>
              <a:rPr lang="hr-HR" sz="2400" dirty="0" err="1"/>
              <a:t>Grady</a:t>
            </a:r>
            <a:r>
              <a:rPr lang="hr-HR" sz="2400" dirty="0"/>
              <a:t> </a:t>
            </a:r>
            <a:r>
              <a:rPr lang="hr-HR" sz="2400" dirty="0" err="1"/>
              <a:t>Booch</a:t>
            </a:r>
            <a:r>
              <a:rPr lang="hr-HR" sz="2400" dirty="0"/>
              <a:t> i James </a:t>
            </a:r>
            <a:r>
              <a:rPr lang="hr-HR" sz="2400" dirty="0" err="1" smtClean="0"/>
              <a:t>Rumbaugh</a:t>
            </a:r>
            <a:r>
              <a:rPr lang="hr-HR" sz="2400" dirty="0" smtClean="0"/>
              <a:t>)</a:t>
            </a:r>
            <a:endParaRPr lang="hr-HR" sz="2400" dirty="0"/>
          </a:p>
          <a:p>
            <a:r>
              <a:rPr lang="hr-HR" sz="2400" dirty="0" smtClean="0"/>
              <a:t>Najpopularnija varijanta je RUP (</a:t>
            </a:r>
            <a:r>
              <a:rPr lang="hr-HR" sz="2400" i="1" dirty="0" err="1" smtClean="0"/>
              <a:t>Rational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Unified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Process</a:t>
            </a:r>
            <a:r>
              <a:rPr lang="hr-HR" sz="2400" dirty="0" smtClean="0"/>
              <a:t>) tvrtke </a:t>
            </a:r>
            <a:r>
              <a:rPr lang="hr-HR" sz="2400" dirty="0" err="1" smtClean="0"/>
              <a:t>Rational</a:t>
            </a:r>
            <a:r>
              <a:rPr lang="hr-HR" sz="2400" dirty="0" smtClean="0"/>
              <a:t> koju je </a:t>
            </a:r>
            <a:r>
              <a:rPr lang="hr-HR" sz="2400" dirty="0" err="1" smtClean="0"/>
              <a:t>akvizirao</a:t>
            </a:r>
            <a:r>
              <a:rPr lang="hr-HR" sz="2400" dirty="0" smtClean="0"/>
              <a:t> IBM</a:t>
            </a:r>
          </a:p>
          <a:p>
            <a:r>
              <a:rPr lang="hr-HR" sz="2400" dirty="0"/>
              <a:t>U uskoj vezi s UML-om</a:t>
            </a:r>
          </a:p>
          <a:p>
            <a:r>
              <a:rPr lang="hr-HR" sz="2400" b="1" dirty="0" smtClean="0"/>
              <a:t>2011. godine </a:t>
            </a:r>
            <a:r>
              <a:rPr lang="en-US" sz="2400" dirty="0"/>
              <a:t>Scott Ambler </a:t>
            </a:r>
            <a:r>
              <a:rPr lang="hr-HR" sz="2400" dirty="0" smtClean="0"/>
              <a:t>je </a:t>
            </a:r>
            <a:r>
              <a:rPr lang="hr-HR" sz="2400" b="1" dirty="0" smtClean="0"/>
              <a:t>razvio jednostavniju, agilnu verzija: </a:t>
            </a:r>
            <a:r>
              <a:rPr lang="en-US" sz="2400" b="1" dirty="0" smtClean="0"/>
              <a:t>Agile </a:t>
            </a:r>
            <a:r>
              <a:rPr lang="en-US" sz="2400" b="1" dirty="0"/>
              <a:t>Unified Process</a:t>
            </a:r>
            <a:r>
              <a:rPr lang="en-US" sz="2400" dirty="0"/>
              <a:t> (</a:t>
            </a:r>
            <a:r>
              <a:rPr lang="en-US" sz="2400" b="1" dirty="0"/>
              <a:t>AUP</a:t>
            </a:r>
            <a:r>
              <a:rPr lang="en-US" sz="2400" dirty="0" smtClean="0"/>
              <a:t>)</a:t>
            </a:r>
            <a:r>
              <a:rPr lang="hr-HR" sz="2400" dirty="0" smtClean="0"/>
              <a:t> </a:t>
            </a:r>
          </a:p>
          <a:p>
            <a:pPr lvl="1"/>
            <a:r>
              <a:rPr lang="hr-HR" sz="2400" dirty="0" smtClean="0"/>
              <a:t>Evoluirala u </a:t>
            </a:r>
            <a:r>
              <a:rPr lang="hr-HR" sz="2400" dirty="0" err="1" smtClean="0"/>
              <a:t>Disciplined</a:t>
            </a:r>
            <a:r>
              <a:rPr lang="hr-HR" sz="2400" dirty="0" smtClean="0"/>
              <a:t> </a:t>
            </a:r>
            <a:r>
              <a:rPr lang="hr-HR" sz="2400" dirty="0" err="1" smtClean="0"/>
              <a:t>Agile</a:t>
            </a:r>
            <a:r>
              <a:rPr lang="hr-HR" sz="2400" dirty="0" smtClean="0"/>
              <a:t> </a:t>
            </a:r>
            <a:r>
              <a:rPr lang="hr-HR" sz="2400" dirty="0" err="1" smtClean="0"/>
              <a:t>Delivery</a:t>
            </a:r>
            <a:r>
              <a:rPr lang="hr-HR" sz="2400" dirty="0" smtClean="0"/>
              <a:t> (DAD)</a:t>
            </a:r>
          </a:p>
          <a:p>
            <a:pPr lvl="1"/>
            <a:r>
              <a:rPr lang="hr-HR" sz="2400" dirty="0" smtClean="0"/>
              <a:t>Tipični hibridni model: koristi dokazane agilne metode razvoja, ali obuhvaća cijeli životni ciklus softvera</a:t>
            </a:r>
          </a:p>
          <a:p>
            <a:endParaRPr lang="hr-HR" sz="24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2400" dirty="0"/>
              <a:t>Softverski proces</a:t>
            </a: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>UP (</a:t>
            </a:r>
            <a:r>
              <a:rPr lang="hr-HR" dirty="0" err="1" smtClean="0"/>
              <a:t>Unified</a:t>
            </a:r>
            <a:r>
              <a:rPr lang="hr-HR" dirty="0" smtClean="0"/>
              <a:t> </a:t>
            </a:r>
            <a:r>
              <a:rPr lang="hr-HR" dirty="0" err="1" smtClean="0"/>
              <a:t>Process</a:t>
            </a:r>
            <a:r>
              <a:rPr lang="hr-HR" dirty="0" smtClean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5632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85" y="1574877"/>
            <a:ext cx="6885034" cy="4427091"/>
          </a:xfr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2400" dirty="0"/>
              <a:t>Softverski proces</a:t>
            </a: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>UP (</a:t>
            </a:r>
            <a:r>
              <a:rPr lang="hr-HR" dirty="0" err="1" smtClean="0"/>
              <a:t>Unified</a:t>
            </a:r>
            <a:r>
              <a:rPr lang="hr-HR" dirty="0" smtClean="0"/>
              <a:t> </a:t>
            </a:r>
            <a:r>
              <a:rPr lang="hr-HR" dirty="0" err="1" smtClean="0"/>
              <a:t>Process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1454845" y="6258864"/>
            <a:ext cx="7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"Development-iterative" by </a:t>
            </a:r>
            <a:r>
              <a:rPr lang="en-US" sz="1200" dirty="0" err="1"/>
              <a:t>Dutchguilder</a:t>
            </a:r>
            <a:r>
              <a:rPr lang="en-US" sz="1200" dirty="0"/>
              <a:t> - Own work. Licensed under Public domain via Wikimedia Commons - http://commons.wikimedia.org/wiki/File:Development-iterative.gif#mediaviewer/File:Development-iterative.gif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37215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Softverski </a:t>
            </a:r>
            <a:r>
              <a:rPr lang="hr-HR" dirty="0" smtClean="0"/>
              <a:t>proces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996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dirty="0"/>
              <a:t>Skup aktivnosti koje vode ka razvoju softvera</a:t>
            </a:r>
          </a:p>
          <a:p>
            <a:r>
              <a:rPr lang="hr-HR" altLang="sr-Latn-RS" dirty="0" smtClean="0"/>
              <a:t>Neovisno o primijenjenom modelu i metodu, gotovo uvijek uključuju:</a:t>
            </a:r>
            <a:endParaRPr lang="hr-HR" altLang="sr-Latn-RS" dirty="0"/>
          </a:p>
          <a:p>
            <a:pPr lvl="1"/>
            <a:r>
              <a:rPr lang="hr-HR" altLang="sr-Latn-RS" dirty="0" smtClean="0"/>
              <a:t>Utvrđivanje </a:t>
            </a:r>
            <a:r>
              <a:rPr lang="hr-HR" altLang="sr-Latn-RS" dirty="0"/>
              <a:t>zahtjeva</a:t>
            </a:r>
          </a:p>
          <a:p>
            <a:pPr lvl="1"/>
            <a:r>
              <a:rPr lang="hr-HR" altLang="sr-Latn-RS" dirty="0" smtClean="0"/>
              <a:t>Dizajn</a:t>
            </a:r>
          </a:p>
          <a:p>
            <a:pPr lvl="1"/>
            <a:r>
              <a:rPr lang="hr-HR" altLang="sr-Latn-RS" dirty="0" smtClean="0"/>
              <a:t>Razvoj </a:t>
            </a:r>
          </a:p>
          <a:p>
            <a:pPr lvl="1"/>
            <a:r>
              <a:rPr lang="hr-HR" altLang="sr-Latn-RS" dirty="0"/>
              <a:t>Verifikacija i validacija</a:t>
            </a:r>
          </a:p>
          <a:p>
            <a:pPr lvl="1"/>
            <a:r>
              <a:rPr lang="hr-HR" altLang="sr-Latn-RS" dirty="0" smtClean="0"/>
              <a:t>Implementacija</a:t>
            </a:r>
            <a:endParaRPr lang="hr-HR" altLang="sr-Latn-RS" dirty="0"/>
          </a:p>
          <a:p>
            <a:pPr lvl="1"/>
            <a:r>
              <a:rPr lang="hr-HR" altLang="sr-Latn-RS" dirty="0" smtClean="0"/>
              <a:t>Održavanje</a:t>
            </a:r>
            <a:endParaRPr lang="hr-HR" altLang="sr-Latn-RS" dirty="0"/>
          </a:p>
          <a:p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/>
              <a:t>Softverski proces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542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 smtClean="0"/>
              <a:t>Tradicionalni</a:t>
            </a:r>
          </a:p>
          <a:p>
            <a:pPr lvl="1"/>
            <a:r>
              <a:rPr lang="hr-HR" sz="2400" dirty="0" smtClean="0"/>
              <a:t>Vodopadni</a:t>
            </a:r>
          </a:p>
          <a:p>
            <a:pPr lvl="1"/>
            <a:r>
              <a:rPr lang="hr-HR" sz="2400" dirty="0" smtClean="0"/>
              <a:t>Evolucijski</a:t>
            </a:r>
          </a:p>
          <a:p>
            <a:pPr lvl="1"/>
            <a:r>
              <a:rPr lang="hr-HR" sz="2400" dirty="0" smtClean="0"/>
              <a:t>Inkrementalni</a:t>
            </a:r>
          </a:p>
          <a:p>
            <a:pPr lvl="1"/>
            <a:r>
              <a:rPr lang="hr-HR" sz="2400" dirty="0" err="1" smtClean="0"/>
              <a:t>Itd</a:t>
            </a:r>
            <a:r>
              <a:rPr lang="hr-HR" sz="2400" dirty="0" smtClean="0"/>
              <a:t>…</a:t>
            </a:r>
          </a:p>
          <a:p>
            <a:r>
              <a:rPr lang="hr-HR" sz="2400" dirty="0" smtClean="0"/>
              <a:t>Agilni</a:t>
            </a:r>
          </a:p>
          <a:p>
            <a:pPr lvl="1"/>
            <a:r>
              <a:rPr lang="hr-HR" sz="2400" dirty="0" smtClean="0"/>
              <a:t>Korijeni u inkrementalnim metodama</a:t>
            </a:r>
          </a:p>
          <a:p>
            <a:pPr lvl="1"/>
            <a:r>
              <a:rPr lang="hr-HR" sz="2400" dirty="0" smtClean="0"/>
              <a:t>Manje dokumentacije</a:t>
            </a:r>
          </a:p>
          <a:p>
            <a:pPr lvl="1"/>
            <a:r>
              <a:rPr lang="hr-HR" sz="2400" dirty="0" smtClean="0"/>
              <a:t>Mnogo metoda (XP, </a:t>
            </a:r>
            <a:r>
              <a:rPr lang="hr-HR" sz="2400" dirty="0" err="1" smtClean="0"/>
              <a:t>Scrum</a:t>
            </a:r>
            <a:r>
              <a:rPr lang="hr-HR" sz="2400" dirty="0" smtClean="0"/>
              <a:t>, </a:t>
            </a:r>
            <a:r>
              <a:rPr lang="hr-HR" sz="2400" dirty="0" err="1" smtClean="0"/>
              <a:t>Kanban</a:t>
            </a:r>
            <a:r>
              <a:rPr lang="hr-HR" sz="2400" dirty="0" smtClean="0"/>
              <a:t>)</a:t>
            </a:r>
          </a:p>
          <a:p>
            <a:pPr lvl="1"/>
            <a:r>
              <a:rPr lang="hr-HR" sz="2400" dirty="0" smtClean="0"/>
              <a:t>Razvoj trenutno aktualan</a:t>
            </a:r>
          </a:p>
          <a:p>
            <a:r>
              <a:rPr lang="hr-HR" sz="2400" dirty="0" smtClean="0"/>
              <a:t>Hibridni</a:t>
            </a: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/>
              <a:t>Softverski proces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Modeli </a:t>
            </a:r>
            <a:r>
              <a:rPr lang="hr-HR" dirty="0" smtClean="0"/>
              <a:t>za softverski proces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039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8" y="2582158"/>
            <a:ext cx="6991350" cy="29811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 smtClean="0"/>
              <a:t>Softverski </a:t>
            </a:r>
            <a:r>
              <a:rPr lang="hr-HR" sz="2400" dirty="0"/>
              <a:t>proces</a:t>
            </a: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>Vodopadni model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2451655" y="5721625"/>
            <a:ext cx="55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Izvor: Softversko inženjerstvo, R. Manger, skripta, 2013.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804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Prednosti</a:t>
            </a:r>
          </a:p>
          <a:p>
            <a:pPr lvl="1"/>
            <a:r>
              <a:rPr lang="hr-HR" dirty="0" smtClean="0"/>
              <a:t>Detaljno </a:t>
            </a:r>
            <a:r>
              <a:rPr lang="hr-HR" dirty="0"/>
              <a:t>planiranje </a:t>
            </a:r>
          </a:p>
          <a:p>
            <a:pPr lvl="1"/>
            <a:r>
              <a:rPr lang="hr-HR" dirty="0" smtClean="0"/>
              <a:t>Prikladno za dobro definirane projekte (fiksni, dobro definiran doseg)</a:t>
            </a:r>
            <a:endParaRPr lang="hr-HR" dirty="0"/>
          </a:p>
          <a:p>
            <a:pPr lvl="1"/>
            <a:r>
              <a:rPr lang="hr-HR" dirty="0" smtClean="0"/>
              <a:t>Potrebno aktivno praćenje napretka, formalni voditelj projekta</a:t>
            </a:r>
          </a:p>
          <a:p>
            <a:pPr lvl="1"/>
            <a:r>
              <a:rPr lang="hr-HR" dirty="0" smtClean="0"/>
              <a:t>Vole ga klasični menadžeri</a:t>
            </a:r>
          </a:p>
          <a:p>
            <a:r>
              <a:rPr lang="hr-HR" dirty="0" smtClean="0"/>
              <a:t>Mane</a:t>
            </a:r>
          </a:p>
          <a:p>
            <a:pPr lvl="1"/>
            <a:r>
              <a:rPr lang="hr-HR" dirty="0" smtClean="0"/>
              <a:t>Naknadno otkrivanje grešaka</a:t>
            </a:r>
          </a:p>
          <a:p>
            <a:pPr lvl="1"/>
            <a:r>
              <a:rPr lang="hr-HR" dirty="0" smtClean="0"/>
              <a:t>Teško vraćanje</a:t>
            </a:r>
          </a:p>
          <a:p>
            <a:pPr lvl="1"/>
            <a:r>
              <a:rPr lang="hr-HR" dirty="0" smtClean="0"/>
              <a:t>Dugo vremena do isporuke</a:t>
            </a:r>
            <a:endParaRPr lang="hr-HR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2400" dirty="0" smtClean="0"/>
              <a:t>Softverski </a:t>
            </a:r>
            <a:r>
              <a:rPr lang="hr-HR" sz="2400" dirty="0"/>
              <a:t>proces</a:t>
            </a: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>Vodopadni model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040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8" y="2569814"/>
            <a:ext cx="6991350" cy="300583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/>
              <a:t>Softverski proces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Evolucijski </a:t>
            </a:r>
            <a:r>
              <a:rPr lang="hr-HR" dirty="0" smtClean="0"/>
              <a:t>razvoj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2517914" y="5766766"/>
            <a:ext cx="55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Izvor: Softversko inženjerstvo, R. Manger, skripta, 2013.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267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 smtClean="0"/>
              <a:t>Prednosti</a:t>
            </a:r>
          </a:p>
          <a:p>
            <a:pPr lvl="1"/>
            <a:r>
              <a:rPr lang="pl-PL" dirty="0" smtClean="0"/>
              <a:t>Brzi </a:t>
            </a:r>
            <a:r>
              <a:rPr lang="pl-PL" dirty="0"/>
              <a:t>odgovor na zahtjeve korisnika </a:t>
            </a:r>
            <a:r>
              <a:rPr lang="pl-PL" dirty="0" smtClean="0"/>
              <a:t>ili izradu prototipa/idejnog rješenja</a:t>
            </a:r>
            <a:endParaRPr lang="pl-PL" dirty="0"/>
          </a:p>
          <a:p>
            <a:pPr lvl="1"/>
            <a:r>
              <a:rPr lang="hr-HR" dirty="0" smtClean="0"/>
              <a:t>Nisu poznati svi zahtjevi na početku, specifikacija se razvoja paralelno s produktom</a:t>
            </a:r>
          </a:p>
          <a:p>
            <a:pPr lvl="1"/>
            <a:r>
              <a:rPr lang="hr-HR" dirty="0" smtClean="0"/>
              <a:t>Primjenjivo za </a:t>
            </a:r>
            <a:r>
              <a:rPr lang="hr-HR" dirty="0" err="1" smtClean="0"/>
              <a:t>startup</a:t>
            </a:r>
            <a:r>
              <a:rPr lang="hr-HR" dirty="0"/>
              <a:t> </a:t>
            </a:r>
            <a:r>
              <a:rPr lang="hr-HR" dirty="0" smtClean="0"/>
              <a:t>organizacije</a:t>
            </a:r>
          </a:p>
          <a:p>
            <a:r>
              <a:rPr lang="hr-HR" dirty="0" smtClean="0"/>
              <a:t>Mane</a:t>
            </a:r>
          </a:p>
          <a:p>
            <a:pPr lvl="1"/>
            <a:r>
              <a:rPr lang="hr-HR" dirty="0" smtClean="0"/>
              <a:t>Teško procijeniti završenost odnosno kada će projekt biti gotov</a:t>
            </a:r>
          </a:p>
          <a:p>
            <a:pPr lvl="1"/>
            <a:r>
              <a:rPr lang="hr-HR" dirty="0"/>
              <a:t>Zahtijeva mnogo znanja i iskustva</a:t>
            </a:r>
          </a:p>
          <a:p>
            <a:pPr lvl="1"/>
            <a:r>
              <a:rPr lang="hr-HR" dirty="0" smtClean="0"/>
              <a:t>Izazovnije održavanje – često neuredan kod („</a:t>
            </a:r>
            <a:r>
              <a:rPr lang="hr-HR" i="1" dirty="0" smtClean="0"/>
              <a:t>Technology </a:t>
            </a:r>
            <a:r>
              <a:rPr lang="hr-HR" i="1" dirty="0" err="1" smtClean="0"/>
              <a:t>debt</a:t>
            </a:r>
            <a:r>
              <a:rPr lang="hr-HR" dirty="0" smtClean="0"/>
              <a:t>”)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/>
          <a:lstStyle/>
          <a:p>
            <a:r>
              <a:rPr lang="hr-HR" sz="2400" dirty="0"/>
              <a:t>Softverski proces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Evolucijski </a:t>
            </a:r>
            <a:r>
              <a:rPr lang="hr-HR" dirty="0" smtClean="0"/>
              <a:t>razvoj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65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8" y="2688730"/>
            <a:ext cx="6991350" cy="27680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/>
              <a:t>Softverski proces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Inkrementalni </a:t>
            </a:r>
            <a:r>
              <a:rPr lang="hr-HR" dirty="0" smtClean="0"/>
              <a:t>razvoj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2409826" y="5766766"/>
            <a:ext cx="55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Izvor: Softversko inženjerstvo, R. Manger, skripta, 2013.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63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gebra-Dizaj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dlozak za prezentacije" id="{2094A51A-7119-48CD-8A50-FD79B79D7FB2}" vid="{6B2B472F-4B24-4DB8-A416-F98833083A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F8DF40C255CC4E80B3CE21AAA3650C" ma:contentTypeVersion="0" ma:contentTypeDescription="Stvaranje novog dokumenta." ma:contentTypeScope="" ma:versionID="33f95c4feace6d0cec66844b7a9a97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355e86d926e02d3e5918f1fd2f97e0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ED0CE0-D705-4620-BD53-5B4A2E74E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736880-027E-40C4-BC09-A791F699883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9818D3-7623-4050-A0CE-B93AE82CB6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Predlozak%20za%20prezentacije</Template>
  <TotalTime>586</TotalTime>
  <Words>381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Segoe UI Semibold</vt:lpstr>
      <vt:lpstr>Algebra-Dizajn</vt:lpstr>
      <vt:lpstr>Softverski proces  Programsko inženjerstvo</vt:lpstr>
      <vt:lpstr>Sadržaj</vt:lpstr>
      <vt:lpstr>Softverski proces</vt:lpstr>
      <vt:lpstr>Softverski proces Modeli za softverski proces</vt:lpstr>
      <vt:lpstr>Softverski proces Vodopadni model</vt:lpstr>
      <vt:lpstr>Softverski proces Vodopadni model</vt:lpstr>
      <vt:lpstr>Softverski proces Evolucijski razvoj</vt:lpstr>
      <vt:lpstr>Softverski proces Evolucijski razvoj</vt:lpstr>
      <vt:lpstr>Softverski proces Inkrementalni razvoj</vt:lpstr>
      <vt:lpstr>Softverski proces Inkrementalni razvoj</vt:lpstr>
      <vt:lpstr>Softverski proces Agilne metode</vt:lpstr>
      <vt:lpstr>Softverski proces Na primjeru MSF</vt:lpstr>
      <vt:lpstr>Softverski proces Na primjeru MSF</vt:lpstr>
      <vt:lpstr>Softverski proces Na primjeru MSF</vt:lpstr>
      <vt:lpstr>Softverski proces UP (Unified Process)</vt:lpstr>
      <vt:lpstr>Softverski proces UP (Unified Process)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programsko inženjerstvo Programsko inženjerstvo</dc:title>
  <dc:creator>Marko Pršić</dc:creator>
  <cp:lastModifiedBy>Marko Pršić</cp:lastModifiedBy>
  <cp:revision>52</cp:revision>
  <dcterms:created xsi:type="dcterms:W3CDTF">2015-09-27T07:34:40Z</dcterms:created>
  <dcterms:modified xsi:type="dcterms:W3CDTF">2015-11-02T16:34:58Z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0x010100AAF8DF40C255CC4E80B3CE21AAA3650C</vt:lpwstr>
  </property>
  <property fmtid="{D5CDD505-2E9C-101B-9397-08002B2CF9AE}" pid="3" name="IsMyDocuments">
    <vt:bool>true</vt:bool>
  </property>
</Properties>
</file>