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7" r:id="rId5"/>
    <p:sldId id="258" r:id="rId6"/>
    <p:sldId id="312" r:id="rId7"/>
    <p:sldId id="284" r:id="rId8"/>
    <p:sldId id="328" r:id="rId9"/>
    <p:sldId id="285" r:id="rId10"/>
    <p:sldId id="329" r:id="rId11"/>
    <p:sldId id="330" r:id="rId12"/>
    <p:sldId id="331" r:id="rId13"/>
    <p:sldId id="332" r:id="rId14"/>
    <p:sldId id="333" r:id="rId15"/>
    <p:sldId id="334" r:id="rId16"/>
    <p:sldId id="335" r:id="rId17"/>
    <p:sldId id="321" r:id="rId18"/>
    <p:sldId id="337" r:id="rId19"/>
    <p:sldId id="338" r:id="rId20"/>
    <p:sldId id="325" r:id="rId21"/>
    <p:sldId id="326" r:id="rId22"/>
    <p:sldId id="339" r:id="rId23"/>
    <p:sldId id="340" r:id="rId24"/>
    <p:sldId id="327" r:id="rId25"/>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4EB886-4C92-492F-8772-A8D2856B1436}">
          <p14:sldIdLst>
            <p14:sldId id="257"/>
            <p14:sldId id="258"/>
          </p14:sldIdLst>
        </p14:section>
        <p14:section name="Softverski produkt" id="{11A1914F-09AD-40F8-BC4F-B319A6FAA9EB}">
          <p14:sldIdLst>
            <p14:sldId id="312"/>
          </p14:sldIdLst>
        </p14:section>
        <p14:section name="Dokumentacija" id="{E34D54F6-F886-4BF3-834D-77A48D56FDEB}">
          <p14:sldIdLst>
            <p14:sldId id="284"/>
            <p14:sldId id="328"/>
            <p14:sldId id="285"/>
          </p14:sldIdLst>
        </p14:section>
        <p14:section name="Zahtjevi" id="{E26A7ED7-5329-464A-BFAA-6AF85F514188}">
          <p14:sldIdLst>
            <p14:sldId id="329"/>
            <p14:sldId id="330"/>
            <p14:sldId id="331"/>
            <p14:sldId id="332"/>
            <p14:sldId id="333"/>
            <p14:sldId id="334"/>
            <p14:sldId id="335"/>
            <p14:sldId id="321"/>
            <p14:sldId id="337"/>
            <p14:sldId id="338"/>
            <p14:sldId id="325"/>
            <p14:sldId id="326"/>
            <p14:sldId id="339"/>
            <p14:sldId id="340"/>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6" autoAdjust="0"/>
    <p:restoredTop sz="90268" autoAdjust="0"/>
  </p:normalViewPr>
  <p:slideViewPr>
    <p:cSldViewPr snapToGrid="0">
      <p:cViewPr varScale="1">
        <p:scale>
          <a:sx n="72" d="100"/>
          <a:sy n="72" d="100"/>
        </p:scale>
        <p:origin x="1206" y="60"/>
      </p:cViewPr>
      <p:guideLst/>
    </p:cSldViewPr>
  </p:slideViewPr>
  <p:notesTextViewPr>
    <p:cViewPr>
      <p:scale>
        <a:sx n="3" d="2"/>
        <a:sy n="3" d="2"/>
      </p:scale>
      <p:origin x="0" y="0"/>
    </p:cViewPr>
  </p:notesText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AAEB55-AA1C-416E-8F11-DD53AAFF714D}" type="datetimeFigureOut">
              <a:rPr lang="hr-HR" smtClean="0"/>
              <a:t>17.10.2015.</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A333DD-81B9-4367-B71A-D38756CC224A}" type="slidenum">
              <a:rPr lang="hr-HR" smtClean="0"/>
              <a:t>‹#›</a:t>
            </a:fld>
            <a:endParaRPr lang="hr-HR"/>
          </a:p>
        </p:txBody>
      </p:sp>
    </p:spTree>
    <p:extLst>
      <p:ext uri="{BB962C8B-B14F-4D97-AF65-F5344CB8AC3E}">
        <p14:creationId xmlns:p14="http://schemas.microsoft.com/office/powerpoint/2010/main" val="1408698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924E3-502A-4314-ACEE-BBBB98F0BEF5}" type="datetimeFigureOut">
              <a:rPr lang="hr-HR" smtClean="0"/>
              <a:t>17.10.2015.</a:t>
            </a:fld>
            <a:endParaRPr lang="hr-H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9FF20-6609-4A37-85CC-B7EAD7BE74D7}" type="slidenum">
              <a:rPr lang="hr-HR" smtClean="0"/>
              <a:t>‹#›</a:t>
            </a:fld>
            <a:endParaRPr lang="hr-HR"/>
          </a:p>
        </p:txBody>
      </p:sp>
    </p:spTree>
    <p:extLst>
      <p:ext uri="{BB962C8B-B14F-4D97-AF65-F5344CB8AC3E}">
        <p14:creationId xmlns:p14="http://schemas.microsoft.com/office/powerpoint/2010/main" val="2935066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slovni slajd">
    <p:spTree>
      <p:nvGrpSpPr>
        <p:cNvPr id="1" name=""/>
        <p:cNvGrpSpPr/>
        <p:nvPr/>
      </p:nvGrpSpPr>
      <p:grpSpPr>
        <a:xfrm>
          <a:off x="0" y="0"/>
          <a:ext cx="0" cy="0"/>
          <a:chOff x="0" y="0"/>
          <a:chExt cx="0" cy="0"/>
        </a:xfrm>
      </p:grpSpPr>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
        <p:nvSpPr>
          <p:cNvPr id="2" name="Title 1"/>
          <p:cNvSpPr>
            <a:spLocks noGrp="1"/>
          </p:cNvSpPr>
          <p:nvPr>
            <p:ph type="ctrTitle"/>
          </p:nvPr>
        </p:nvSpPr>
        <p:spPr>
          <a:xfrm>
            <a:off x="827691" y="4348862"/>
            <a:ext cx="7488613" cy="1283370"/>
          </a:xfrm>
          <a:prstGeom prst="rect">
            <a:avLst/>
          </a:prstGeom>
        </p:spPr>
        <p:txBody>
          <a:bodyPr/>
          <a:lstStyle>
            <a:lvl1pPr>
              <a:defRPr sz="4000" b="1" i="0" baseline="0">
                <a:solidFill>
                  <a:schemeClr val="bg1"/>
                </a:solidFill>
                <a:latin typeface="Segoe UI" panose="020B0502040204020203" pitchFamily="34" charset="0"/>
              </a:defRPr>
            </a:lvl1pPr>
          </a:lstStyle>
          <a:p>
            <a:r>
              <a:rPr lang="en-US" smtClean="0"/>
              <a:t>Click to edit Master title style</a:t>
            </a:r>
            <a:endParaRPr lang="hr-HR" dirty="0"/>
          </a:p>
        </p:txBody>
      </p:sp>
    </p:spTree>
    <p:extLst>
      <p:ext uri="{BB962C8B-B14F-4D97-AF65-F5344CB8AC3E}">
        <p14:creationId xmlns:p14="http://schemas.microsoft.com/office/powerpoint/2010/main" val="140326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slov i sadržaj">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2390" y="1503947"/>
            <a:ext cx="6990347" cy="5137485"/>
          </a:xfrm>
          <a:prstGeom prst="rect">
            <a:avLst/>
          </a:prstGeom>
        </p:spPr>
        <p:txBody>
          <a:bodyPr/>
          <a:lstStyle>
            <a:lvl1pPr>
              <a:defRPr sz="28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a:solidFill>
                  <a:schemeClr val="tx1">
                    <a:lumMod val="85000"/>
                    <a:lumOff val="15000"/>
                  </a:schemeClr>
                </a:solidFill>
                <a:latin typeface="Segoe UI" panose="020B0502040204020203" pitchFamily="34" charset="0"/>
                <a:cs typeface="Segoe UI" panose="020B0502040204020203" pitchFamily="34" charset="0"/>
              </a:defRPr>
            </a:lvl2pPr>
            <a:lvl3pPr>
              <a:defRPr>
                <a:solidFill>
                  <a:schemeClr val="tx1">
                    <a:lumMod val="85000"/>
                    <a:lumOff val="15000"/>
                  </a:schemeClr>
                </a:solidFill>
                <a:latin typeface="Segoe UI" panose="020B0502040204020203" pitchFamily="34" charset="0"/>
                <a:cs typeface="Segoe UI" panose="020B0502040204020203" pitchFamily="34" charset="0"/>
              </a:defRPr>
            </a:lvl3pPr>
            <a:lvl4pPr>
              <a:defRPr>
                <a:solidFill>
                  <a:schemeClr val="tx1">
                    <a:lumMod val="85000"/>
                    <a:lumOff val="15000"/>
                  </a:schemeClr>
                </a:solidFill>
                <a:latin typeface="Segoe UI" panose="020B0502040204020203" pitchFamily="34" charset="0"/>
                <a:cs typeface="Segoe UI" panose="020B0502040204020203" pitchFamily="34" charset="0"/>
              </a:defRPr>
            </a:lvl4pPr>
            <a:lvl5pPr>
              <a:defRPr>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Title 1"/>
          <p:cNvSpPr>
            <a:spLocks noGrp="1"/>
          </p:cNvSpPr>
          <p:nvPr>
            <p:ph type="title"/>
          </p:nvPr>
        </p:nvSpPr>
        <p:spPr>
          <a:xfrm>
            <a:off x="1672389" y="270626"/>
            <a:ext cx="6990347" cy="968625"/>
          </a:xfrm>
          <a:prstGeom prst="rect">
            <a:avLst/>
          </a:prstGeom>
        </p:spPr>
        <p:txBody>
          <a:bodyPr anchor="ctr"/>
          <a:lstStyle>
            <a:lvl1pPr algn="l">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8"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1487445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lagođeni izgled">
    <p:spTree>
      <p:nvGrpSpPr>
        <p:cNvPr id="1" name=""/>
        <p:cNvGrpSpPr/>
        <p:nvPr/>
      </p:nvGrpSpPr>
      <p:grpSpPr>
        <a:xfrm>
          <a:off x="0" y="0"/>
          <a:ext cx="0" cy="0"/>
          <a:chOff x="0" y="0"/>
          <a:chExt cx="0" cy="0"/>
        </a:xfrm>
      </p:grpSpPr>
      <p:sp>
        <p:nvSpPr>
          <p:cNvPr id="6" name="Content Placeholder 2"/>
          <p:cNvSpPr>
            <a:spLocks noGrp="1"/>
          </p:cNvSpPr>
          <p:nvPr>
            <p:ph idx="1"/>
          </p:nvPr>
        </p:nvSpPr>
        <p:spPr>
          <a:xfrm>
            <a:off x="1961149"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a:defRPr sz="2000">
                <a:solidFill>
                  <a:schemeClr val="tx1">
                    <a:lumMod val="85000"/>
                    <a:lumOff val="15000"/>
                  </a:schemeClr>
                </a:solidFill>
                <a:latin typeface="Segoe UI" panose="020B0502040204020203" pitchFamily="34" charset="0"/>
                <a:cs typeface="Segoe UI" panose="020B0502040204020203" pitchFamily="34" charset="0"/>
              </a:defRPr>
            </a:lvl3pPr>
            <a:lvl4pPr>
              <a:defRPr sz="1800">
                <a:solidFill>
                  <a:schemeClr val="tx1">
                    <a:lumMod val="85000"/>
                    <a:lumOff val="15000"/>
                  </a:schemeClr>
                </a:solidFill>
                <a:latin typeface="Segoe UI" panose="020B0502040204020203" pitchFamily="34" charset="0"/>
                <a:cs typeface="Segoe UI" panose="020B0502040204020203" pitchFamily="34" charset="0"/>
              </a:defRPr>
            </a:lvl4pPr>
            <a:lvl5pPr>
              <a:defRPr sz="18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Content Placeholder 2"/>
          <p:cNvSpPr>
            <a:spLocks noGrp="1"/>
          </p:cNvSpPr>
          <p:nvPr>
            <p:ph idx="10"/>
          </p:nvPr>
        </p:nvSpPr>
        <p:spPr>
          <a:xfrm>
            <a:off x="5486400"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marL="1142971" indent="-228594">
              <a:defRPr lang="en-US" sz="20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600160" indent="-228594">
              <a:defRPr lang="en-US" sz="18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4pPr>
            <a:lvl5pPr>
              <a:defRPr sz="16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8"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7775891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7"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
        <p:nvSpPr>
          <p:cNvPr id="8" name="Title 1"/>
          <p:cNvSpPr>
            <a:spLocks noGrp="1"/>
          </p:cNvSpPr>
          <p:nvPr>
            <p:ph type="title"/>
          </p:nvPr>
        </p:nvSpPr>
        <p:spPr>
          <a:xfrm>
            <a:off x="1672389" y="270626"/>
            <a:ext cx="6990347" cy="968625"/>
          </a:xfrm>
          <a:prstGeom prst="rect">
            <a:avLst/>
          </a:prstGeom>
        </p:spPr>
        <p:txBody>
          <a:bodyPr/>
          <a:lstStyle>
            <a:lvl1pPr algn="l">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hr-HR" dirty="0"/>
          </a:p>
        </p:txBody>
      </p:sp>
    </p:spTree>
    <p:extLst>
      <p:ext uri="{BB962C8B-B14F-4D97-AF65-F5344CB8AC3E}">
        <p14:creationId xmlns:p14="http://schemas.microsoft.com/office/powerpoint/2010/main" val="23852136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1644316"/>
            <a:ext cx="6569243" cy="4708358"/>
          </a:xfrm>
          <a:prstGeom prst="rect">
            <a:avLst/>
          </a:prstGeom>
        </p:spPr>
        <p:txBody>
          <a:bodyPr/>
          <a:lstStyle>
            <a:lvl1pPr>
              <a:defRPr sz="28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a:solidFill>
                  <a:schemeClr val="tx1">
                    <a:lumMod val="85000"/>
                    <a:lumOff val="15000"/>
                  </a:schemeClr>
                </a:solidFill>
                <a:latin typeface="Segoe UI" panose="020B0502040204020203" pitchFamily="34" charset="0"/>
                <a:cs typeface="Segoe UI" panose="020B0502040204020203" pitchFamily="34" charset="0"/>
              </a:defRPr>
            </a:lvl2pPr>
            <a:lvl3pPr>
              <a:defRPr>
                <a:solidFill>
                  <a:schemeClr val="tx1">
                    <a:lumMod val="85000"/>
                    <a:lumOff val="15000"/>
                  </a:schemeClr>
                </a:solidFill>
                <a:latin typeface="Segoe UI" panose="020B0502040204020203" pitchFamily="34" charset="0"/>
                <a:cs typeface="Segoe UI" panose="020B0502040204020203" pitchFamily="34" charset="0"/>
              </a:defRPr>
            </a:lvl3pPr>
            <a:lvl4pPr>
              <a:defRPr>
                <a:solidFill>
                  <a:schemeClr val="tx1">
                    <a:lumMod val="85000"/>
                    <a:lumOff val="15000"/>
                  </a:schemeClr>
                </a:solidFill>
                <a:latin typeface="Segoe UI" panose="020B0502040204020203" pitchFamily="34" charset="0"/>
                <a:cs typeface="Segoe UI" panose="020B0502040204020203" pitchFamily="34" charset="0"/>
              </a:defRPr>
            </a:lvl4pPr>
            <a:lvl5pPr>
              <a:defRPr>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6"/>
            <a:ext cx="1356053" cy="6858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spTree>
    <p:extLst>
      <p:ext uri="{BB962C8B-B14F-4D97-AF65-F5344CB8AC3E}">
        <p14:creationId xmlns:p14="http://schemas.microsoft.com/office/powerpoint/2010/main" val="35670028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292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rexplain.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663" y="3712351"/>
            <a:ext cx="7488613" cy="1250731"/>
          </a:xfrm>
        </p:spPr>
        <p:txBody>
          <a:bodyPr/>
          <a:lstStyle/>
          <a:p>
            <a:pPr>
              <a:spcBef>
                <a:spcPts val="0"/>
              </a:spcBef>
              <a:spcAft>
                <a:spcPts val="0"/>
              </a:spcAft>
            </a:pPr>
            <a:r>
              <a:rPr lang="hr-HR" sz="2800" dirty="0" smtClean="0"/>
              <a:t>Softverski produkt</a:t>
            </a:r>
            <a:br>
              <a:rPr lang="hr-HR" sz="2800" dirty="0" smtClean="0"/>
            </a:br>
            <a:r>
              <a:rPr lang="hr-HR" sz="1400" dirty="0" smtClean="0"/>
              <a:t/>
            </a:r>
            <a:br>
              <a:rPr lang="hr-HR" sz="1400" dirty="0" smtClean="0"/>
            </a:br>
            <a:r>
              <a:rPr lang="hr-HR" sz="2400" b="0" dirty="0" smtClean="0"/>
              <a:t>Programsko inženjerstvo</a:t>
            </a:r>
            <a:endParaRPr lang="hr-HR" sz="1800" b="0" dirty="0"/>
          </a:p>
        </p:txBody>
      </p:sp>
      <p:sp>
        <p:nvSpPr>
          <p:cNvPr id="3" name="Rectangle 2"/>
          <p:cNvSpPr/>
          <p:nvPr/>
        </p:nvSpPr>
        <p:spPr>
          <a:xfrm>
            <a:off x="3033563" y="5578137"/>
            <a:ext cx="3240311" cy="369332"/>
          </a:xfrm>
          <a:prstGeom prst="rect">
            <a:avLst/>
          </a:prstGeom>
        </p:spPr>
        <p:txBody>
          <a:bodyPr wrap="none">
            <a:spAutoFit/>
          </a:bodyPr>
          <a:lstStyle/>
          <a:p>
            <a:r>
              <a:rPr lang="hr-HR" dirty="0">
                <a:solidFill>
                  <a:schemeClr val="bg1"/>
                </a:solidFill>
              </a:rPr>
              <a:t>mr</a:t>
            </a:r>
            <a:r>
              <a:rPr lang="hr-HR" dirty="0" smtClean="0">
                <a:solidFill>
                  <a:schemeClr val="bg1"/>
                </a:solidFill>
              </a:rPr>
              <a:t>. sc</a:t>
            </a:r>
            <a:r>
              <a:rPr lang="hr-HR" dirty="0">
                <a:solidFill>
                  <a:schemeClr val="bg1"/>
                </a:solidFill>
              </a:rPr>
              <a:t>. Marko Pršić, dipl</a:t>
            </a:r>
            <a:r>
              <a:rPr lang="hr-HR" dirty="0" smtClean="0">
                <a:solidFill>
                  <a:schemeClr val="bg1"/>
                </a:solidFill>
              </a:rPr>
              <a:t>. ing. </a:t>
            </a:r>
            <a:r>
              <a:rPr lang="hr-HR" dirty="0" err="1" smtClean="0">
                <a:solidFill>
                  <a:schemeClr val="bg1"/>
                </a:solidFill>
              </a:rPr>
              <a:t>rač</a:t>
            </a:r>
            <a:r>
              <a:rPr lang="hr-HR" dirty="0">
                <a:solidFill>
                  <a:schemeClr val="bg1"/>
                </a:solidFill>
              </a:rPr>
              <a:t>.</a:t>
            </a:r>
          </a:p>
        </p:txBody>
      </p:sp>
    </p:spTree>
    <p:extLst>
      <p:ext uri="{BB962C8B-B14F-4D97-AF65-F5344CB8AC3E}">
        <p14:creationId xmlns:p14="http://schemas.microsoft.com/office/powerpoint/2010/main" val="37448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a:t>
            </a:r>
            <a:endParaRPr lang="hr-HR" dirty="0"/>
          </a:p>
        </p:txBody>
      </p:sp>
      <p:sp>
        <p:nvSpPr>
          <p:cNvPr id="4" name="Content Placeholder 1"/>
          <p:cNvSpPr>
            <a:spLocks noGrp="1"/>
          </p:cNvSpPr>
          <p:nvPr>
            <p:ph idx="1"/>
          </p:nvPr>
        </p:nvSpPr>
        <p:spPr>
          <a:xfrm>
            <a:off x="1672391" y="1503948"/>
            <a:ext cx="3779176" cy="438064"/>
          </a:xfrm>
        </p:spPr>
        <p:txBody>
          <a:bodyPr/>
          <a:lstStyle/>
          <a:p>
            <a:pPr marL="0" indent="0">
              <a:buNone/>
            </a:pPr>
            <a:r>
              <a:rPr lang="hr-HR" sz="2000" dirty="0" smtClean="0"/>
              <a:t>Proces							</a:t>
            </a:r>
            <a:endParaRPr lang="hr-HR" sz="2000" dirty="0"/>
          </a:p>
          <a:p>
            <a:endParaRPr lang="hr-HR" sz="2000" dirty="0" smtClean="0"/>
          </a:p>
        </p:txBody>
      </p:sp>
      <p:pic>
        <p:nvPicPr>
          <p:cNvPr id="5" name="Picture 4"/>
          <p:cNvPicPr>
            <a:picLocks noChangeAspect="1"/>
          </p:cNvPicPr>
          <p:nvPr/>
        </p:nvPicPr>
        <p:blipFill>
          <a:blip r:embed="rId2"/>
          <a:stretch>
            <a:fillRect/>
          </a:stretch>
        </p:blipFill>
        <p:spPr>
          <a:xfrm>
            <a:off x="1831245" y="2314603"/>
            <a:ext cx="5266785" cy="3337530"/>
          </a:xfrm>
          <a:prstGeom prst="rect">
            <a:avLst/>
          </a:prstGeom>
        </p:spPr>
      </p:pic>
      <p:sp>
        <p:nvSpPr>
          <p:cNvPr id="6" name="Right Brace 5"/>
          <p:cNvSpPr/>
          <p:nvPr/>
        </p:nvSpPr>
        <p:spPr>
          <a:xfrm>
            <a:off x="7096941" y="2192029"/>
            <a:ext cx="102870" cy="866775"/>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7" name="TextBox 6"/>
          <p:cNvSpPr txBox="1"/>
          <p:nvPr/>
        </p:nvSpPr>
        <p:spPr>
          <a:xfrm>
            <a:off x="7309212" y="2373670"/>
            <a:ext cx="1383030" cy="523220"/>
          </a:xfrm>
          <a:prstGeom prst="rect">
            <a:avLst/>
          </a:prstGeom>
          <a:noFill/>
        </p:spPr>
        <p:txBody>
          <a:bodyPr wrap="square" rtlCol="0">
            <a:spAutoFit/>
          </a:bodyPr>
          <a:lstStyle/>
          <a:p>
            <a:r>
              <a:rPr lang="hr-HR" sz="1400" dirty="0" smtClean="0">
                <a:solidFill>
                  <a:schemeClr val="accent2"/>
                </a:solidFill>
              </a:rPr>
              <a:t>Sponzor, poslovni vlasnici</a:t>
            </a:r>
            <a:endParaRPr lang="hr-HR" sz="1400" dirty="0">
              <a:solidFill>
                <a:schemeClr val="accent2"/>
              </a:solidFill>
            </a:endParaRPr>
          </a:p>
        </p:txBody>
      </p:sp>
      <p:sp>
        <p:nvSpPr>
          <p:cNvPr id="8" name="Right Brace 7"/>
          <p:cNvSpPr/>
          <p:nvPr/>
        </p:nvSpPr>
        <p:spPr>
          <a:xfrm>
            <a:off x="7098030" y="3152503"/>
            <a:ext cx="102870" cy="109728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9" name="TextBox 8"/>
          <p:cNvSpPr txBox="1"/>
          <p:nvPr/>
        </p:nvSpPr>
        <p:spPr>
          <a:xfrm>
            <a:off x="7326630" y="3308822"/>
            <a:ext cx="1497330" cy="523220"/>
          </a:xfrm>
          <a:prstGeom prst="rect">
            <a:avLst/>
          </a:prstGeom>
          <a:noFill/>
        </p:spPr>
        <p:txBody>
          <a:bodyPr wrap="square" rtlCol="0">
            <a:spAutoFit/>
          </a:bodyPr>
          <a:lstStyle/>
          <a:p>
            <a:r>
              <a:rPr lang="hr-HR" sz="1400" dirty="0" smtClean="0">
                <a:solidFill>
                  <a:schemeClr val="accent2"/>
                </a:solidFill>
              </a:rPr>
              <a:t>Poslovni vlasnici, krajnji korisnici</a:t>
            </a:r>
          </a:p>
        </p:txBody>
      </p:sp>
      <p:sp>
        <p:nvSpPr>
          <p:cNvPr id="10" name="Right Brace 9"/>
          <p:cNvSpPr/>
          <p:nvPr/>
        </p:nvSpPr>
        <p:spPr>
          <a:xfrm>
            <a:off x="7098030" y="4316567"/>
            <a:ext cx="101781" cy="1265627"/>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11" name="TextBox 10"/>
          <p:cNvSpPr txBox="1"/>
          <p:nvPr/>
        </p:nvSpPr>
        <p:spPr>
          <a:xfrm>
            <a:off x="7326630" y="4771862"/>
            <a:ext cx="1497330" cy="523220"/>
          </a:xfrm>
          <a:prstGeom prst="rect">
            <a:avLst/>
          </a:prstGeom>
          <a:noFill/>
        </p:spPr>
        <p:txBody>
          <a:bodyPr wrap="square" rtlCol="0">
            <a:spAutoFit/>
          </a:bodyPr>
          <a:lstStyle/>
          <a:p>
            <a:r>
              <a:rPr lang="hr-HR" sz="1400" dirty="0" smtClean="0">
                <a:solidFill>
                  <a:schemeClr val="accent2"/>
                </a:solidFill>
              </a:rPr>
              <a:t>IT operativa, razvojni tim</a:t>
            </a:r>
          </a:p>
        </p:txBody>
      </p:sp>
      <p:sp>
        <p:nvSpPr>
          <p:cNvPr id="12" name="TextBox 11"/>
          <p:cNvSpPr txBox="1"/>
          <p:nvPr/>
        </p:nvSpPr>
        <p:spPr>
          <a:xfrm>
            <a:off x="7201449" y="1399814"/>
            <a:ext cx="1603057" cy="707886"/>
          </a:xfrm>
          <a:prstGeom prst="rect">
            <a:avLst/>
          </a:prstGeom>
          <a:noFill/>
        </p:spPr>
        <p:txBody>
          <a:bodyPr wrap="square" rtlCol="0">
            <a:spAutoFit/>
          </a:bodyPr>
          <a:lstStyle/>
          <a:p>
            <a:r>
              <a:rPr lang="hr-HR" sz="2000" dirty="0" smtClean="0">
                <a:latin typeface="Segoe UI Semibold" panose="020B0702040204020203" pitchFamily="34" charset="0"/>
                <a:cs typeface="Segoe UI Semibold" panose="020B0702040204020203" pitchFamily="34" charset="0"/>
              </a:rPr>
              <a:t>Ključni sugovornik</a:t>
            </a:r>
            <a:endParaRPr lang="hr-HR"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25015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hr-HR" dirty="0"/>
              <a:t>Poslovni zahtjevi (engl. </a:t>
            </a:r>
            <a:r>
              <a:rPr lang="en-US" i="1" dirty="0" smtClean="0"/>
              <a:t>Business Requirements</a:t>
            </a:r>
            <a:r>
              <a:rPr lang="hr-HR" dirty="0" smtClean="0"/>
              <a:t>) </a:t>
            </a:r>
            <a:r>
              <a:rPr lang="hr-HR" dirty="0"/>
              <a:t>odgovaraju na pitanja:</a:t>
            </a:r>
          </a:p>
          <a:p>
            <a:pPr lvl="1"/>
            <a:r>
              <a:rPr lang="hr-HR" sz="2400" dirty="0"/>
              <a:t>Koji poslovni problem se rješava?</a:t>
            </a:r>
          </a:p>
          <a:p>
            <a:pPr lvl="1"/>
            <a:r>
              <a:rPr lang="hr-HR" sz="2400" dirty="0"/>
              <a:t>Koja je motivacija za rješavanje?</a:t>
            </a:r>
          </a:p>
          <a:p>
            <a:pPr lvl="1"/>
            <a:r>
              <a:rPr lang="hr-HR" sz="2400" dirty="0"/>
              <a:t>Kako bi izgledalo uspješno rješenje problema?</a:t>
            </a:r>
          </a:p>
          <a:p>
            <a:pPr lvl="1"/>
            <a:r>
              <a:rPr lang="hr-HR" sz="2400" dirty="0"/>
              <a:t>Kako ćemo mjeriti uspjeh rješenja</a:t>
            </a:r>
            <a:r>
              <a:rPr lang="hr-HR" sz="2400" dirty="0" smtClean="0"/>
              <a:t>?</a:t>
            </a:r>
          </a:p>
          <a:p>
            <a:pPr lvl="1"/>
            <a:r>
              <a:rPr lang="hr-HR" sz="2400" dirty="0" smtClean="0"/>
              <a:t>Koji su rizici od uvođenja novog rješenja?</a:t>
            </a:r>
            <a:endParaRPr lang="hr-HR" sz="2400" dirty="0"/>
          </a:p>
          <a:p>
            <a:pPr lvl="1"/>
            <a:r>
              <a:rPr lang="hr-HR" sz="2400" dirty="0"/>
              <a:t>Koliko uspješno rješenje vrijedi u poslovnom smislu?</a:t>
            </a:r>
          </a:p>
          <a:p>
            <a:pPr lvl="1"/>
            <a:r>
              <a:rPr lang="hr-HR" sz="2400" dirty="0"/>
              <a:t>Koji poslovni procesi ili aktivnosti trebaju biti obuhvaćeni rješenjem, a koji ne</a:t>
            </a:r>
            <a:r>
              <a:rPr lang="hr-HR" sz="2400" dirty="0" smtClean="0"/>
              <a:t>?</a:t>
            </a:r>
          </a:p>
          <a:p>
            <a:pPr>
              <a:lnSpc>
                <a:spcPct val="120000"/>
              </a:lnSpc>
            </a:pPr>
            <a:r>
              <a:rPr lang="hr-HR" dirty="0"/>
              <a:t>Cilj: uspostavljanje </a:t>
            </a:r>
            <a:r>
              <a:rPr lang="hr-HR" u="sng" dirty="0"/>
              <a:t>konsenzusa o poslovnom problemu i pristupu njegovu rješenju</a:t>
            </a:r>
            <a:r>
              <a:rPr lang="hr-HR" dirty="0" smtClean="0"/>
              <a:t>.</a:t>
            </a:r>
          </a:p>
          <a:p>
            <a:pPr>
              <a:lnSpc>
                <a:spcPct val="120000"/>
              </a:lnSpc>
            </a:pPr>
            <a:r>
              <a:rPr lang="hr-HR" dirty="0"/>
              <a:t>Dokument vizije i dosega</a:t>
            </a:r>
          </a:p>
          <a:p>
            <a:endParaRPr lang="hr-HR" dirty="0"/>
          </a:p>
        </p:txBody>
      </p:sp>
      <p:sp>
        <p:nvSpPr>
          <p:cNvPr id="4"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smtClean="0"/>
              <a:t>Zahtjevi - Poslovni</a:t>
            </a:r>
            <a:endParaRPr lang="hr-HR" dirty="0"/>
          </a:p>
        </p:txBody>
      </p:sp>
    </p:spTree>
    <p:extLst>
      <p:ext uri="{BB962C8B-B14F-4D97-AF65-F5344CB8AC3E}">
        <p14:creationId xmlns:p14="http://schemas.microsoft.com/office/powerpoint/2010/main" val="338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fade">
                                      <p:cBhvr>
                                        <p:cTn id="2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hr-HR" dirty="0"/>
              <a:t>Korisnički zahtjevi (engl. </a:t>
            </a:r>
            <a:r>
              <a:rPr lang="en-US" i="1" dirty="0" smtClean="0"/>
              <a:t>User Requirements</a:t>
            </a:r>
            <a:r>
              <a:rPr lang="hr-HR" dirty="0" smtClean="0"/>
              <a:t>) </a:t>
            </a:r>
            <a:r>
              <a:rPr lang="hr-HR" dirty="0"/>
              <a:t>opisuju što (koji cilj) korisnici žele postići.</a:t>
            </a:r>
          </a:p>
          <a:p>
            <a:r>
              <a:rPr lang="hr-HR" dirty="0"/>
              <a:t>Korisnički slučajevi (engl. </a:t>
            </a:r>
            <a:r>
              <a:rPr lang="en-US" i="1" dirty="0" smtClean="0"/>
              <a:t>Use Cases</a:t>
            </a:r>
            <a:r>
              <a:rPr lang="hr-HR" dirty="0" smtClean="0"/>
              <a:t>) </a:t>
            </a:r>
            <a:r>
              <a:rPr lang="hr-HR" dirty="0"/>
              <a:t>predstavljaju česti način dokumentacije korisničkih zahtjeva, uključujući i korake odnosno proces dolaska do tog cilja.</a:t>
            </a:r>
          </a:p>
          <a:p>
            <a:pPr lvl="1"/>
            <a:r>
              <a:rPr lang="hr-HR" dirty="0"/>
              <a:t>postupak: interakcija sudionika i sustava (engl. </a:t>
            </a:r>
            <a:r>
              <a:rPr lang="hr-HR" i="1" dirty="0" err="1"/>
              <a:t>actor</a:t>
            </a:r>
            <a:r>
              <a:rPr lang="hr-HR" i="1" dirty="0"/>
              <a:t> - system</a:t>
            </a:r>
            <a:r>
              <a:rPr lang="hr-HR" dirty="0"/>
              <a:t>)</a:t>
            </a:r>
          </a:p>
          <a:p>
            <a:r>
              <a:rPr lang="hr-HR" dirty="0"/>
              <a:t>Prednosti:</a:t>
            </a:r>
          </a:p>
          <a:p>
            <a:pPr lvl="1"/>
            <a:r>
              <a:rPr lang="hr-HR" dirty="0"/>
              <a:t>koristi se sudionicima razumljiv (korisnički) rječnik</a:t>
            </a:r>
          </a:p>
          <a:p>
            <a:pPr lvl="1"/>
            <a:r>
              <a:rPr lang="hr-HR" dirty="0"/>
              <a:t>opisuju se konkretni korisnički slučajevi iz stvarnog života -&gt; smanjuje mogućnost razvoja nepotrebnih funkcionalnosti</a:t>
            </a:r>
          </a:p>
          <a:p>
            <a:pPr lvl="1"/>
            <a:r>
              <a:rPr lang="hr-HR" dirty="0"/>
              <a:t>olakšavaju analitičarima razumijevanje poslovne domene</a:t>
            </a:r>
          </a:p>
          <a:p>
            <a:pPr lvl="1"/>
            <a:r>
              <a:rPr lang="hr-HR" dirty="0"/>
              <a:t>olakšavaju izradu testnih slučajeva (scenarija za testiranje)</a:t>
            </a:r>
          </a:p>
          <a:p>
            <a:pPr lvl="1"/>
            <a:r>
              <a:rPr lang="hr-HR" dirty="0"/>
              <a:t>olakšavaju definiranje prioriteta za funkcionalne zahtjeve </a:t>
            </a:r>
          </a:p>
        </p:txBody>
      </p:sp>
      <p:sp>
        <p:nvSpPr>
          <p:cNvPr id="4"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smtClean="0"/>
              <a:t>Zahtjevi - Korisnički</a:t>
            </a:r>
            <a:endParaRPr lang="hr-HR" dirty="0"/>
          </a:p>
        </p:txBody>
      </p:sp>
    </p:spTree>
    <p:extLst>
      <p:ext uri="{BB962C8B-B14F-4D97-AF65-F5344CB8AC3E}">
        <p14:creationId xmlns:p14="http://schemas.microsoft.com/office/powerpoint/2010/main" val="267008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2390" y="1503947"/>
            <a:ext cx="6990347" cy="542567"/>
          </a:xfrm>
        </p:spPr>
        <p:txBody>
          <a:bodyPr>
            <a:normAutofit/>
          </a:bodyPr>
          <a:lstStyle/>
          <a:p>
            <a:r>
              <a:rPr lang="hr-HR" dirty="0" smtClean="0"/>
              <a:t>Struktura</a:t>
            </a:r>
            <a:endParaRPr lang="hr-HR" dirty="0"/>
          </a:p>
        </p:txBody>
      </p:sp>
      <p:sp>
        <p:nvSpPr>
          <p:cNvPr id="4"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smtClean="0"/>
              <a:t>Zahtjevi - Korisnički</a:t>
            </a:r>
            <a:endParaRPr lang="hr-HR" dirty="0"/>
          </a:p>
        </p:txBody>
      </p:sp>
      <p:pic>
        <p:nvPicPr>
          <p:cNvPr id="5" name="Picture 4"/>
          <p:cNvPicPr>
            <a:picLocks noChangeAspect="1"/>
          </p:cNvPicPr>
          <p:nvPr/>
        </p:nvPicPr>
        <p:blipFill>
          <a:blip r:embed="rId2"/>
          <a:stretch>
            <a:fillRect/>
          </a:stretch>
        </p:blipFill>
        <p:spPr>
          <a:xfrm>
            <a:off x="3481637" y="2215416"/>
            <a:ext cx="3371850" cy="4314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8913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hr-HR" sz="2400" dirty="0" smtClean="0"/>
              <a:t>Funkcionalni</a:t>
            </a:r>
          </a:p>
          <a:p>
            <a:pPr lvl="1"/>
            <a:r>
              <a:rPr lang="hr-HR" sz="2400" dirty="0" smtClean="0"/>
              <a:t>Što bi sustav trebao raditi</a:t>
            </a:r>
          </a:p>
          <a:p>
            <a:pPr lvl="1"/>
            <a:r>
              <a:rPr lang="hr-HR" sz="2400" dirty="0" smtClean="0"/>
              <a:t>Izlazi i ulazi</a:t>
            </a:r>
          </a:p>
          <a:p>
            <a:pPr lvl="1"/>
            <a:r>
              <a:rPr lang="hr-HR" sz="2400" dirty="0" smtClean="0"/>
              <a:t>Ponašanje sustava</a:t>
            </a:r>
          </a:p>
          <a:p>
            <a:pPr lvl="1"/>
            <a:r>
              <a:rPr lang="hr-HR" sz="2400" dirty="0" smtClean="0"/>
              <a:t>Opis na razini elementarne funkcionalnosti</a:t>
            </a:r>
            <a:endParaRPr lang="hr-HR" sz="2400" dirty="0"/>
          </a:p>
          <a:p>
            <a:r>
              <a:rPr lang="hr-HR" sz="2400" dirty="0" smtClean="0"/>
              <a:t>Nefunkcionalni (atributi kvalitete)</a:t>
            </a:r>
          </a:p>
          <a:p>
            <a:pPr lvl="1"/>
            <a:r>
              <a:rPr lang="hr-HR" sz="2400" dirty="0" smtClean="0"/>
              <a:t>Ostale karakteristike ili ograničenja na funkcije sustava</a:t>
            </a:r>
          </a:p>
          <a:p>
            <a:pPr lvl="2"/>
            <a:r>
              <a:rPr lang="hr-HR" sz="2000" dirty="0" smtClean="0"/>
              <a:t>Vrijeme odziva</a:t>
            </a:r>
            <a:endParaRPr lang="hr-HR" sz="2000" dirty="0"/>
          </a:p>
          <a:p>
            <a:pPr lvl="2"/>
            <a:r>
              <a:rPr lang="hr-HR" sz="2000" dirty="0" smtClean="0"/>
              <a:t>Razina pouzdanosti</a:t>
            </a:r>
          </a:p>
          <a:p>
            <a:pPr lvl="2"/>
            <a:r>
              <a:rPr lang="hr-HR" sz="2000" dirty="0" smtClean="0"/>
              <a:t>Zauzeće memorije</a:t>
            </a:r>
          </a:p>
          <a:p>
            <a:pPr lvl="2"/>
            <a:r>
              <a:rPr lang="hr-HR" sz="2000" dirty="0" smtClean="0"/>
              <a:t>Programski jezik, standardi, propisi i </a:t>
            </a:r>
            <a:r>
              <a:rPr lang="hr-HR" sz="2000" dirty="0" err="1" smtClean="0"/>
              <a:t>sl</a:t>
            </a:r>
            <a:r>
              <a:rPr lang="hr-HR" sz="2000" dirty="0" smtClean="0"/>
              <a:t>…</a:t>
            </a:r>
          </a:p>
          <a:p>
            <a:r>
              <a:rPr lang="en-US" sz="2400" dirty="0" smtClean="0"/>
              <a:t>Software Requirements Specification (SRS)</a:t>
            </a:r>
          </a:p>
          <a:p>
            <a:pPr lvl="1"/>
            <a:endParaRPr lang="hr-HR" sz="2400" dirty="0" smtClean="0"/>
          </a:p>
        </p:txBody>
      </p:sp>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 – (Ne)funkcionalni</a:t>
            </a:r>
            <a:endParaRPr lang="hr-HR" dirty="0"/>
          </a:p>
        </p:txBody>
      </p:sp>
    </p:spTree>
    <p:extLst>
      <p:ext uri="{BB962C8B-B14F-4D97-AF65-F5344CB8AC3E}">
        <p14:creationId xmlns:p14="http://schemas.microsoft.com/office/powerpoint/2010/main" val="173023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sz="2400" dirty="0" smtClean="0"/>
              <a:t>Relacija među zahtjevima</a:t>
            </a:r>
          </a:p>
        </p:txBody>
      </p:sp>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a:t>
            </a:r>
            <a:endParaRPr lang="hr-HR" dirty="0"/>
          </a:p>
        </p:txBody>
      </p:sp>
      <p:pic>
        <p:nvPicPr>
          <p:cNvPr id="4" name="Picture 3"/>
          <p:cNvPicPr>
            <a:picLocks noChangeAspect="1"/>
          </p:cNvPicPr>
          <p:nvPr/>
        </p:nvPicPr>
        <p:blipFill>
          <a:blip r:embed="rId2"/>
          <a:stretch>
            <a:fillRect/>
          </a:stretch>
        </p:blipFill>
        <p:spPr>
          <a:xfrm>
            <a:off x="2081169" y="2159373"/>
            <a:ext cx="1628775" cy="3400425"/>
          </a:xfrm>
          <a:prstGeom prst="rect">
            <a:avLst/>
          </a:prstGeom>
        </p:spPr>
      </p:pic>
      <p:sp>
        <p:nvSpPr>
          <p:cNvPr id="5" name="Content Placeholder 2"/>
          <p:cNvSpPr txBox="1">
            <a:spLocks/>
          </p:cNvSpPr>
          <p:nvPr/>
        </p:nvSpPr>
        <p:spPr>
          <a:xfrm>
            <a:off x="4118723" y="2159372"/>
            <a:ext cx="3640615" cy="3718913"/>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0000" indent="-270000">
              <a:lnSpc>
                <a:spcPct val="110000"/>
              </a:lnSpc>
              <a:spcBef>
                <a:spcPts val="0"/>
              </a:spcBef>
              <a:spcAft>
                <a:spcPts val="300"/>
              </a:spcAft>
              <a:buFont typeface="Wingdings" panose="05000000000000000000" pitchFamily="2" charset="2"/>
              <a:buChar char="Ø"/>
            </a:pPr>
            <a:r>
              <a:rPr lang="hr-HR" sz="2400" b="1" dirty="0" smtClean="0"/>
              <a:t>Moduli: </a:t>
            </a:r>
          </a:p>
          <a:p>
            <a:pPr marL="562608" lvl="1" indent="-270000">
              <a:lnSpc>
                <a:spcPct val="110000"/>
              </a:lnSpc>
              <a:spcBef>
                <a:spcPts val="0"/>
              </a:spcBef>
              <a:spcAft>
                <a:spcPts val="300"/>
              </a:spcAft>
              <a:buFont typeface="Wingdings" panose="05000000000000000000" pitchFamily="2" charset="2"/>
              <a:buChar char="Ø"/>
            </a:pPr>
            <a:r>
              <a:rPr lang="hr-HR" dirty="0" smtClean="0"/>
              <a:t>M1: Prijava</a:t>
            </a:r>
          </a:p>
          <a:p>
            <a:pPr marL="562608" lvl="1" indent="-270000">
              <a:lnSpc>
                <a:spcPct val="110000"/>
              </a:lnSpc>
              <a:spcBef>
                <a:spcPts val="0"/>
              </a:spcBef>
              <a:spcAft>
                <a:spcPts val="300"/>
              </a:spcAft>
              <a:buFont typeface="Wingdings" panose="05000000000000000000" pitchFamily="2" charset="2"/>
              <a:buChar char="Ø"/>
            </a:pPr>
            <a:r>
              <a:rPr lang="hr-HR" u="sng" dirty="0" smtClean="0"/>
              <a:t>M2: Isplata gotovine</a:t>
            </a:r>
          </a:p>
          <a:p>
            <a:pPr marL="562608" lvl="1" indent="-270000">
              <a:lnSpc>
                <a:spcPct val="110000"/>
              </a:lnSpc>
              <a:spcBef>
                <a:spcPts val="0"/>
              </a:spcBef>
              <a:spcAft>
                <a:spcPts val="300"/>
              </a:spcAft>
              <a:buFont typeface="Wingdings" panose="05000000000000000000" pitchFamily="2" charset="2"/>
              <a:buChar char="Ø"/>
            </a:pPr>
            <a:r>
              <a:rPr lang="hr-HR" dirty="0" smtClean="0"/>
              <a:t>M3: Promjena PIN-a</a:t>
            </a:r>
          </a:p>
          <a:p>
            <a:pPr marL="562608" lvl="1" indent="-270000">
              <a:lnSpc>
                <a:spcPct val="110000"/>
              </a:lnSpc>
              <a:spcBef>
                <a:spcPts val="0"/>
              </a:spcBef>
              <a:spcAft>
                <a:spcPts val="300"/>
              </a:spcAft>
              <a:buFont typeface="Wingdings" panose="05000000000000000000" pitchFamily="2" charset="2"/>
              <a:buChar char="Ø"/>
            </a:pPr>
            <a:r>
              <a:rPr lang="hr-HR" dirty="0" smtClean="0"/>
              <a:t>M4: Kupnja bonova za mobitel</a:t>
            </a:r>
          </a:p>
          <a:p>
            <a:pPr marL="270000" indent="-270000">
              <a:lnSpc>
                <a:spcPct val="110000"/>
              </a:lnSpc>
              <a:spcBef>
                <a:spcPts val="0"/>
              </a:spcBef>
              <a:spcAft>
                <a:spcPts val="300"/>
              </a:spcAft>
              <a:buFont typeface="Wingdings" panose="05000000000000000000" pitchFamily="2" charset="2"/>
              <a:buChar char="Ø"/>
            </a:pPr>
            <a:r>
              <a:rPr lang="hr-HR" sz="2400" b="1" dirty="0" smtClean="0"/>
              <a:t>Korisnički slučajevi: </a:t>
            </a:r>
          </a:p>
          <a:p>
            <a:pPr marL="562608" lvl="1" indent="-270000">
              <a:lnSpc>
                <a:spcPct val="110000"/>
              </a:lnSpc>
              <a:spcBef>
                <a:spcPts val="0"/>
              </a:spcBef>
              <a:spcAft>
                <a:spcPts val="300"/>
              </a:spcAft>
              <a:buFont typeface="Wingdings" panose="05000000000000000000" pitchFamily="2" charset="2"/>
              <a:buChar char="Ø"/>
            </a:pPr>
            <a:r>
              <a:rPr lang="hr-HR" u="sng" dirty="0" smtClean="0"/>
              <a:t>UC2.1</a:t>
            </a:r>
            <a:r>
              <a:rPr lang="hr-HR" u="sng" dirty="0"/>
              <a:t>: Isplata gotovine za klijenta </a:t>
            </a:r>
            <a:r>
              <a:rPr lang="hr-HR" u="sng" dirty="0" smtClean="0"/>
              <a:t>banke</a:t>
            </a:r>
          </a:p>
          <a:p>
            <a:pPr marL="562608" lvl="1" indent="-270000">
              <a:lnSpc>
                <a:spcPct val="110000"/>
              </a:lnSpc>
              <a:spcBef>
                <a:spcPts val="0"/>
              </a:spcBef>
              <a:spcAft>
                <a:spcPts val="300"/>
              </a:spcAft>
              <a:buFont typeface="Wingdings" panose="05000000000000000000" pitchFamily="2" charset="2"/>
              <a:buChar char="Ø"/>
            </a:pPr>
            <a:r>
              <a:rPr lang="hr-HR" dirty="0" smtClean="0"/>
              <a:t>UC2.2: Isplata gotovina za </a:t>
            </a:r>
            <a:r>
              <a:rPr lang="hr-HR" dirty="0" err="1" smtClean="0"/>
              <a:t>neklijenta</a:t>
            </a:r>
            <a:endParaRPr lang="hr-HR" dirty="0" smtClean="0"/>
          </a:p>
          <a:p>
            <a:pPr marL="562608" lvl="1" indent="-270000">
              <a:lnSpc>
                <a:spcPct val="110000"/>
              </a:lnSpc>
              <a:spcBef>
                <a:spcPts val="0"/>
              </a:spcBef>
              <a:spcAft>
                <a:spcPts val="300"/>
              </a:spcAft>
              <a:buFont typeface="Wingdings" panose="05000000000000000000" pitchFamily="2" charset="2"/>
              <a:buChar char="Ø"/>
            </a:pPr>
            <a:endParaRPr lang="hr-HR" dirty="0" smtClean="0"/>
          </a:p>
          <a:p>
            <a:pPr marL="562608" lvl="1" indent="-270000">
              <a:lnSpc>
                <a:spcPct val="110000"/>
              </a:lnSpc>
              <a:spcBef>
                <a:spcPts val="0"/>
              </a:spcBef>
              <a:spcAft>
                <a:spcPts val="300"/>
              </a:spcAft>
              <a:buFont typeface="Wingdings" panose="05000000000000000000" pitchFamily="2" charset="2"/>
              <a:buChar char="Ø"/>
            </a:pPr>
            <a:endParaRPr lang="hr-HR" dirty="0" smtClean="0"/>
          </a:p>
          <a:p>
            <a:pPr marL="562608" lvl="1" indent="-270000">
              <a:lnSpc>
                <a:spcPct val="110000"/>
              </a:lnSpc>
              <a:spcBef>
                <a:spcPts val="0"/>
              </a:spcBef>
              <a:spcAft>
                <a:spcPts val="300"/>
              </a:spcAft>
              <a:buFont typeface="Wingdings" panose="05000000000000000000" pitchFamily="2" charset="2"/>
              <a:buChar char="Ø"/>
            </a:pPr>
            <a:endParaRPr lang="hr-HR" dirty="0"/>
          </a:p>
          <a:p>
            <a:pPr marL="270000" indent="-270000">
              <a:lnSpc>
                <a:spcPct val="110000"/>
              </a:lnSpc>
              <a:spcBef>
                <a:spcPts val="0"/>
              </a:spcBef>
              <a:spcAft>
                <a:spcPts val="300"/>
              </a:spcAft>
              <a:buFont typeface="Wingdings" panose="05000000000000000000" pitchFamily="2" charset="2"/>
              <a:buChar char="Ø"/>
            </a:pPr>
            <a:r>
              <a:rPr lang="hr-HR" sz="2500" b="1" dirty="0"/>
              <a:t>Funkcionalni zahtjevi:</a:t>
            </a:r>
          </a:p>
          <a:p>
            <a:pPr marL="562608" lvl="1" indent="-270000">
              <a:lnSpc>
                <a:spcPct val="110000"/>
              </a:lnSpc>
              <a:spcBef>
                <a:spcPts val="0"/>
              </a:spcBef>
              <a:spcAft>
                <a:spcPts val="300"/>
              </a:spcAft>
              <a:buFont typeface="Wingdings" panose="05000000000000000000" pitchFamily="2" charset="2"/>
              <a:buChar char="Ø"/>
            </a:pPr>
            <a:r>
              <a:rPr lang="hr-HR" dirty="0" smtClean="0"/>
              <a:t>F1: Obrazac (forma) za prijavu</a:t>
            </a:r>
          </a:p>
          <a:p>
            <a:pPr marL="562608" lvl="1" indent="-270000">
              <a:lnSpc>
                <a:spcPct val="110000"/>
              </a:lnSpc>
              <a:spcBef>
                <a:spcPts val="0"/>
              </a:spcBef>
              <a:spcAft>
                <a:spcPts val="300"/>
              </a:spcAft>
              <a:buFont typeface="Wingdings" panose="05000000000000000000" pitchFamily="2" charset="2"/>
              <a:buChar char="Ø"/>
            </a:pPr>
            <a:r>
              <a:rPr lang="hr-HR" dirty="0" smtClean="0"/>
              <a:t>F2: Glavni meni</a:t>
            </a:r>
          </a:p>
          <a:p>
            <a:pPr marL="562608" lvl="1" indent="-270000">
              <a:lnSpc>
                <a:spcPct val="110000"/>
              </a:lnSpc>
              <a:spcBef>
                <a:spcPts val="0"/>
              </a:spcBef>
              <a:spcAft>
                <a:spcPts val="300"/>
              </a:spcAft>
              <a:buFont typeface="Wingdings" panose="05000000000000000000" pitchFamily="2" charset="2"/>
              <a:buChar char="Ø"/>
            </a:pPr>
            <a:r>
              <a:rPr lang="hr-HR" dirty="0" smtClean="0"/>
              <a:t>F3: Izbor računa</a:t>
            </a:r>
          </a:p>
        </p:txBody>
      </p:sp>
    </p:spTree>
    <p:extLst>
      <p:ext uri="{BB962C8B-B14F-4D97-AF65-F5344CB8AC3E}">
        <p14:creationId xmlns:p14="http://schemas.microsoft.com/office/powerpoint/2010/main" val="24027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a:t>
            </a:r>
            <a:endParaRPr lang="hr-HR" dirty="0"/>
          </a:p>
        </p:txBody>
      </p:sp>
      <p:pic>
        <p:nvPicPr>
          <p:cNvPr id="5" name="Picture 4"/>
          <p:cNvPicPr>
            <a:picLocks noChangeAspect="1"/>
          </p:cNvPicPr>
          <p:nvPr/>
        </p:nvPicPr>
        <p:blipFill>
          <a:blip r:embed="rId2"/>
          <a:stretch>
            <a:fillRect/>
          </a:stretch>
        </p:blipFill>
        <p:spPr>
          <a:xfrm>
            <a:off x="1593018" y="1539540"/>
            <a:ext cx="7149088" cy="4530334"/>
          </a:xfrm>
          <a:prstGeom prst="rect">
            <a:avLst/>
          </a:prstGeom>
        </p:spPr>
      </p:pic>
    </p:spTree>
    <p:extLst>
      <p:ext uri="{BB962C8B-B14F-4D97-AF65-F5344CB8AC3E}">
        <p14:creationId xmlns:p14="http://schemas.microsoft.com/office/powerpoint/2010/main" val="1824122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sz="2400" dirty="0" smtClean="0"/>
              <a:t>Izvori zahtjeva</a:t>
            </a:r>
          </a:p>
          <a:p>
            <a:pPr lvl="1"/>
            <a:r>
              <a:rPr lang="hr-HR" sz="2400" dirty="0" smtClean="0"/>
              <a:t>Intervjui s korisnicima</a:t>
            </a:r>
          </a:p>
          <a:p>
            <a:pPr lvl="1"/>
            <a:r>
              <a:rPr lang="hr-HR" sz="2400" dirty="0" smtClean="0"/>
              <a:t>Literatura o domeni i procesima</a:t>
            </a:r>
          </a:p>
          <a:p>
            <a:pPr lvl="1"/>
            <a:r>
              <a:rPr lang="hr-HR" sz="2400" dirty="0" smtClean="0"/>
              <a:t>Dokumentacija postojećih sustava</a:t>
            </a:r>
          </a:p>
          <a:p>
            <a:pPr lvl="1"/>
            <a:r>
              <a:rPr lang="hr-HR" sz="2400" dirty="0" smtClean="0"/>
              <a:t>Papirnati dokumenti u procesu</a:t>
            </a:r>
          </a:p>
          <a:p>
            <a:pPr lvl="1"/>
            <a:r>
              <a:rPr lang="hr-HR" sz="2400" dirty="0" smtClean="0"/>
              <a:t>Postojeći sustavi i baze</a:t>
            </a:r>
          </a:p>
          <a:p>
            <a:pPr lvl="1"/>
            <a:r>
              <a:rPr lang="hr-HR" sz="2400" dirty="0" smtClean="0"/>
              <a:t>Zakoni, propisi, pravilnici</a:t>
            </a:r>
            <a:endParaRPr lang="hr-HR" sz="2400" dirty="0"/>
          </a:p>
        </p:txBody>
      </p:sp>
      <p:sp>
        <p:nvSpPr>
          <p:cNvPr id="5"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smtClean="0"/>
              <a:t>Zahtjevi – Izvori zahtjeva</a:t>
            </a:r>
            <a:endParaRPr lang="hr-HR" dirty="0"/>
          </a:p>
        </p:txBody>
      </p:sp>
    </p:spTree>
    <p:extLst>
      <p:ext uri="{BB962C8B-B14F-4D97-AF65-F5344CB8AC3E}">
        <p14:creationId xmlns:p14="http://schemas.microsoft.com/office/powerpoint/2010/main" val="80951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hr-HR" sz="2400" u="sng" dirty="0" smtClean="0"/>
              <a:t>„</a:t>
            </a:r>
            <a:r>
              <a:rPr lang="hr-HR" sz="2400" u="sng" dirty="0" smtClean="0"/>
              <a:t>Etnografski pristup”</a:t>
            </a:r>
          </a:p>
          <a:p>
            <a:pPr lvl="1"/>
            <a:r>
              <a:rPr lang="hr-HR" sz="2400" dirty="0" smtClean="0"/>
              <a:t>Boravak u organizaciji za koju se radi softver</a:t>
            </a:r>
          </a:p>
          <a:p>
            <a:pPr lvl="1"/>
            <a:r>
              <a:rPr lang="hr-HR" sz="2400" dirty="0" smtClean="0"/>
              <a:t>Prolazak kroz sve radne uloge poduzeća</a:t>
            </a:r>
          </a:p>
          <a:p>
            <a:r>
              <a:rPr lang="hr-HR" sz="2400" dirty="0" smtClean="0"/>
              <a:t>Prednosti etnografskog pristupa</a:t>
            </a:r>
          </a:p>
          <a:p>
            <a:pPr lvl="1"/>
            <a:r>
              <a:rPr lang="hr-HR" sz="2400" dirty="0" smtClean="0"/>
              <a:t>Uočavanje prešućenih/izostavljenih detalja</a:t>
            </a:r>
          </a:p>
          <a:p>
            <a:pPr lvl="1"/>
            <a:r>
              <a:rPr lang="hr-HR" sz="2400" dirty="0" smtClean="0"/>
              <a:t>Otkrivanje novih zahtjeva</a:t>
            </a:r>
          </a:p>
          <a:p>
            <a:r>
              <a:rPr lang="hr-HR" sz="2400" dirty="0" smtClean="0"/>
              <a:t>Mane</a:t>
            </a:r>
          </a:p>
          <a:p>
            <a:pPr lvl="1"/>
            <a:r>
              <a:rPr lang="hr-HR" sz="2400" dirty="0" smtClean="0"/>
              <a:t>Fokus na postojeći način rada</a:t>
            </a:r>
          </a:p>
          <a:p>
            <a:pPr lvl="1"/>
            <a:r>
              <a:rPr lang="hr-HR" sz="2400" dirty="0" smtClean="0"/>
              <a:t>Previše „zbližavanja” s korisnicima</a:t>
            </a:r>
          </a:p>
        </p:txBody>
      </p:sp>
      <p:sp>
        <p:nvSpPr>
          <p:cNvPr id="5"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smtClean="0"/>
              <a:t>Zahtjevi – Prikupljanje zahtjeva</a:t>
            </a:r>
            <a:endParaRPr lang="hr-HR" dirty="0"/>
          </a:p>
        </p:txBody>
      </p:sp>
    </p:spTree>
    <p:extLst>
      <p:ext uri="{BB962C8B-B14F-4D97-AF65-F5344CB8AC3E}">
        <p14:creationId xmlns:p14="http://schemas.microsoft.com/office/powerpoint/2010/main" val="11290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hr-HR" sz="2400" u="sng" dirty="0" err="1" smtClean="0"/>
              <a:t>Prototipiranje</a:t>
            </a:r>
            <a:endParaRPr lang="hr-HR" sz="2400" u="sng" dirty="0" smtClean="0"/>
          </a:p>
          <a:p>
            <a:pPr lvl="1"/>
            <a:r>
              <a:rPr lang="hr-HR" sz="2400" dirty="0"/>
              <a:t>Prototip je jednostavan i brzo razvijeni program koji oponaša funkcioniranje budućeg sustava</a:t>
            </a:r>
          </a:p>
          <a:p>
            <a:r>
              <a:rPr lang="hr-HR" sz="2400" dirty="0"/>
              <a:t>Prototipovi su korisni u:</a:t>
            </a:r>
          </a:p>
          <a:p>
            <a:pPr lvl="1"/>
            <a:r>
              <a:rPr lang="hr-HR" sz="2400" dirty="0"/>
              <a:t>Otkrivanju zahtjeva</a:t>
            </a:r>
          </a:p>
          <a:p>
            <a:pPr lvl="1"/>
            <a:r>
              <a:rPr lang="hr-HR" sz="2400" dirty="0"/>
              <a:t>Validaciji </a:t>
            </a:r>
            <a:r>
              <a:rPr lang="hr-HR" sz="2400" dirty="0" smtClean="0"/>
              <a:t>zahtjeva</a:t>
            </a:r>
          </a:p>
          <a:p>
            <a:r>
              <a:rPr lang="hr-HR" sz="2400" dirty="0"/>
              <a:t>Vrste prototipova:</a:t>
            </a:r>
          </a:p>
          <a:p>
            <a:pPr lvl="1"/>
            <a:r>
              <a:rPr lang="hr-HR" sz="2400" dirty="0"/>
              <a:t>Horizontalni</a:t>
            </a:r>
          </a:p>
          <a:p>
            <a:pPr lvl="1"/>
            <a:r>
              <a:rPr lang="hr-HR" sz="2400" dirty="0"/>
              <a:t>Vertikalni</a:t>
            </a:r>
          </a:p>
          <a:p>
            <a:r>
              <a:rPr lang="hr-HR" sz="2400" dirty="0"/>
              <a:t>Prototipovi se mogu kombinirati s etnografskim </a:t>
            </a:r>
            <a:r>
              <a:rPr lang="hr-HR" sz="2400" dirty="0" smtClean="0"/>
              <a:t>pristupom</a:t>
            </a:r>
            <a:endParaRPr lang="hr-HR" sz="2400" dirty="0"/>
          </a:p>
        </p:txBody>
      </p:sp>
      <p:sp>
        <p:nvSpPr>
          <p:cNvPr id="5"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a:t>Zahtjevi – Prikupljanje zahtjeva</a:t>
            </a:r>
            <a:endParaRPr lang="hr-HR" dirty="0"/>
          </a:p>
        </p:txBody>
      </p:sp>
    </p:spTree>
    <p:extLst>
      <p:ext uri="{BB962C8B-B14F-4D97-AF65-F5344CB8AC3E}">
        <p14:creationId xmlns:p14="http://schemas.microsoft.com/office/powerpoint/2010/main" val="279160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dirty="0" smtClean="0"/>
              <a:t>Softverski produkt</a:t>
            </a:r>
          </a:p>
          <a:p>
            <a:r>
              <a:rPr lang="hr-HR" dirty="0" smtClean="0"/>
              <a:t>Dokumentacija</a:t>
            </a:r>
          </a:p>
          <a:p>
            <a:r>
              <a:rPr lang="hr-HR" dirty="0" smtClean="0"/>
              <a:t>Zahtjevi</a:t>
            </a:r>
          </a:p>
        </p:txBody>
      </p:sp>
      <p:sp>
        <p:nvSpPr>
          <p:cNvPr id="3" name="Title 2"/>
          <p:cNvSpPr>
            <a:spLocks noGrp="1"/>
          </p:cNvSpPr>
          <p:nvPr>
            <p:ph type="title"/>
          </p:nvPr>
        </p:nvSpPr>
        <p:spPr/>
        <p:txBody>
          <a:bodyPr/>
          <a:lstStyle/>
          <a:p>
            <a:r>
              <a:rPr lang="hr-HR" dirty="0" smtClean="0"/>
              <a:t>Sadržaj</a:t>
            </a:r>
            <a:endParaRPr lang="hr-HR" dirty="0"/>
          </a:p>
        </p:txBody>
      </p:sp>
    </p:spTree>
    <p:extLst>
      <p:ext uri="{BB962C8B-B14F-4D97-AF65-F5344CB8AC3E}">
        <p14:creationId xmlns:p14="http://schemas.microsoft.com/office/powerpoint/2010/main" val="699681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hr-HR" sz="2400" u="sng" dirty="0" smtClean="0"/>
              <a:t>Etnografija i </a:t>
            </a:r>
            <a:r>
              <a:rPr lang="hr-HR" sz="2400" u="sng" dirty="0" err="1" smtClean="0"/>
              <a:t>prototipiranje</a:t>
            </a:r>
            <a:endParaRPr lang="hr-HR" sz="2400" u="sng" dirty="0" smtClean="0"/>
          </a:p>
          <a:p>
            <a:endParaRPr lang="hr-HR" sz="2400" u="sng" dirty="0"/>
          </a:p>
          <a:p>
            <a:pPr marL="0" indent="0">
              <a:buNone/>
            </a:pPr>
            <a:endParaRPr lang="hr-HR" sz="2400" u="sng" dirty="0" smtClean="0"/>
          </a:p>
        </p:txBody>
      </p:sp>
      <p:sp>
        <p:nvSpPr>
          <p:cNvPr id="5" name="Title 2"/>
          <p:cNvSpPr>
            <a:spLocks noGrp="1"/>
          </p:cNvSpPr>
          <p:nvPr>
            <p:ph type="title"/>
          </p:nvPr>
        </p:nvSpPr>
        <p:spPr>
          <a:xfrm>
            <a:off x="1672389" y="270626"/>
            <a:ext cx="6990347" cy="968625"/>
          </a:xfrm>
        </p:spPr>
        <p:txBody>
          <a:bodyPr/>
          <a:lstStyle/>
          <a:p>
            <a:r>
              <a:rPr lang="hr-HR" sz="2400" dirty="0"/>
              <a:t>Softverski produkt</a:t>
            </a:r>
            <a:r>
              <a:rPr lang="hr-HR" dirty="0" smtClean="0"/>
              <a:t/>
            </a:r>
            <a:br>
              <a:rPr lang="hr-HR" dirty="0" smtClean="0"/>
            </a:br>
            <a:r>
              <a:rPr lang="hr-HR" dirty="0"/>
              <a:t>Zahtjevi – Prikupljanje zahtjeva</a:t>
            </a:r>
            <a:endParaRPr lang="hr-HR" dirty="0"/>
          </a:p>
        </p:txBody>
      </p:sp>
      <p:pic>
        <p:nvPicPr>
          <p:cNvPr id="4" name="Picture 3"/>
          <p:cNvPicPr>
            <a:picLocks noChangeAspect="1"/>
          </p:cNvPicPr>
          <p:nvPr/>
        </p:nvPicPr>
        <p:blipFill>
          <a:blip r:embed="rId2"/>
          <a:stretch>
            <a:fillRect/>
          </a:stretch>
        </p:blipFill>
        <p:spPr>
          <a:xfrm>
            <a:off x="1428144" y="2369128"/>
            <a:ext cx="7514678" cy="2384726"/>
          </a:xfrm>
          <a:prstGeom prst="rect">
            <a:avLst/>
          </a:prstGeom>
        </p:spPr>
      </p:pic>
      <p:sp>
        <p:nvSpPr>
          <p:cNvPr id="6" name="TextBox 5"/>
          <p:cNvSpPr txBox="1"/>
          <p:nvPr/>
        </p:nvSpPr>
        <p:spPr>
          <a:xfrm>
            <a:off x="3606028" y="6137563"/>
            <a:ext cx="5514974" cy="369332"/>
          </a:xfrm>
          <a:prstGeom prst="rect">
            <a:avLst/>
          </a:prstGeom>
          <a:noFill/>
        </p:spPr>
        <p:txBody>
          <a:bodyPr wrap="square" rtlCol="0">
            <a:spAutoFit/>
          </a:bodyPr>
          <a:lstStyle/>
          <a:p>
            <a:r>
              <a:rPr lang="hr-HR" dirty="0" smtClean="0"/>
              <a:t>Izvor: Softversko inženjerstvo, R. Manger, skripta, 2013.</a:t>
            </a:r>
            <a:endParaRPr lang="hr-HR" dirty="0"/>
          </a:p>
        </p:txBody>
      </p:sp>
    </p:spTree>
    <p:extLst>
      <p:ext uri="{BB962C8B-B14F-4D97-AF65-F5344CB8AC3E}">
        <p14:creationId xmlns:p14="http://schemas.microsoft.com/office/powerpoint/2010/main" val="2926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0482" y="1387642"/>
            <a:ext cx="7372350" cy="5102711"/>
          </a:xfrm>
        </p:spPr>
        <p:txBody>
          <a:bodyPr/>
          <a:lstStyle/>
          <a:p>
            <a:endParaRPr lang="hr-HR" sz="2400" dirty="0"/>
          </a:p>
        </p:txBody>
      </p:sp>
      <p:sp>
        <p:nvSpPr>
          <p:cNvPr id="3" name="Title 2"/>
          <p:cNvSpPr>
            <a:spLocks noGrp="1"/>
          </p:cNvSpPr>
          <p:nvPr>
            <p:ph type="title"/>
          </p:nvPr>
        </p:nvSpPr>
        <p:spPr/>
        <p:txBody>
          <a:bodyPr/>
          <a:lstStyle/>
          <a:p>
            <a:r>
              <a:rPr lang="hr-HR" dirty="0" smtClean="0"/>
              <a:t>Zahtjevi - SWEBOK</a:t>
            </a:r>
            <a:endParaRPr lang="hr-HR" dirty="0"/>
          </a:p>
        </p:txBody>
      </p:sp>
      <p:pic>
        <p:nvPicPr>
          <p:cNvPr id="4" name="Picture 3"/>
          <p:cNvPicPr>
            <a:picLocks noChangeAspect="1"/>
          </p:cNvPicPr>
          <p:nvPr/>
        </p:nvPicPr>
        <p:blipFill>
          <a:blip r:embed="rId2"/>
          <a:stretch>
            <a:fillRect/>
          </a:stretch>
        </p:blipFill>
        <p:spPr>
          <a:xfrm>
            <a:off x="-1" y="976745"/>
            <a:ext cx="9157705" cy="5891647"/>
          </a:xfrm>
          <a:prstGeom prst="rect">
            <a:avLst/>
          </a:prstGeom>
        </p:spPr>
      </p:pic>
      <p:sp>
        <p:nvSpPr>
          <p:cNvPr id="5" name="TextBox 4"/>
          <p:cNvSpPr txBox="1"/>
          <p:nvPr/>
        </p:nvSpPr>
        <p:spPr>
          <a:xfrm>
            <a:off x="6224154" y="6137563"/>
            <a:ext cx="2896847" cy="369332"/>
          </a:xfrm>
          <a:prstGeom prst="rect">
            <a:avLst/>
          </a:prstGeom>
          <a:noFill/>
        </p:spPr>
        <p:txBody>
          <a:bodyPr wrap="square" rtlCol="0">
            <a:spAutoFit/>
          </a:bodyPr>
          <a:lstStyle/>
          <a:p>
            <a:r>
              <a:rPr lang="hr-HR" dirty="0" smtClean="0"/>
              <a:t>Izvor: SWEBOK </a:t>
            </a:r>
            <a:r>
              <a:rPr lang="hr-HR" dirty="0" err="1" smtClean="0"/>
              <a:t>Guide</a:t>
            </a:r>
            <a:r>
              <a:rPr lang="hr-HR" dirty="0" smtClean="0"/>
              <a:t> V3.0</a:t>
            </a:r>
            <a:endParaRPr lang="hr-HR" dirty="0"/>
          </a:p>
        </p:txBody>
      </p:sp>
    </p:spTree>
    <p:extLst>
      <p:ext uri="{BB962C8B-B14F-4D97-AF65-F5344CB8AC3E}">
        <p14:creationId xmlns:p14="http://schemas.microsoft.com/office/powerpoint/2010/main" val="422311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hr-HR" altLang="sr-Latn-RS" sz="2600" dirty="0" smtClean="0"/>
              <a:t>Softverski produkt čine</a:t>
            </a:r>
          </a:p>
          <a:p>
            <a:pPr lvl="1"/>
            <a:r>
              <a:rPr lang="hr-HR" altLang="sr-Latn-RS" sz="2200" dirty="0" smtClean="0"/>
              <a:t>Softverski programi</a:t>
            </a:r>
            <a:endParaRPr lang="hr-HR" altLang="sr-Latn-RS" sz="2200" dirty="0"/>
          </a:p>
          <a:p>
            <a:pPr lvl="1"/>
            <a:r>
              <a:rPr lang="hr-HR" altLang="sr-Latn-RS" sz="2200" dirty="0"/>
              <a:t>Dokumentacija</a:t>
            </a:r>
          </a:p>
          <a:p>
            <a:r>
              <a:rPr lang="hr-HR" altLang="sr-Latn-RS" sz="2600" dirty="0" smtClean="0"/>
              <a:t>Karakteristike uspješnog softverskog produkta:</a:t>
            </a:r>
            <a:endParaRPr lang="hr-HR" altLang="sr-Latn-RS" sz="2600" dirty="0"/>
          </a:p>
          <a:p>
            <a:pPr lvl="1"/>
            <a:r>
              <a:rPr lang="hr-HR" altLang="sr-Latn-RS" sz="2200" dirty="0"/>
              <a:t>Razvijen s obzorom na rokove, budžet i resurse (projekt)</a:t>
            </a:r>
          </a:p>
          <a:p>
            <a:pPr lvl="1"/>
            <a:r>
              <a:rPr lang="hr-HR" altLang="sr-Latn-RS" sz="2200" dirty="0"/>
              <a:t>Koristan (ispunjava svrhu – engl. </a:t>
            </a:r>
            <a:r>
              <a:rPr lang="en-US" altLang="sr-Latn-RS" sz="2200" i="1" dirty="0" smtClean="0"/>
              <a:t>useful</a:t>
            </a:r>
            <a:r>
              <a:rPr lang="hr-HR" altLang="sr-Latn-RS" sz="2200" dirty="0" smtClean="0"/>
              <a:t>)</a:t>
            </a:r>
            <a:endParaRPr lang="hr-HR" altLang="sr-Latn-RS" sz="2200" dirty="0"/>
          </a:p>
          <a:p>
            <a:pPr lvl="1"/>
            <a:r>
              <a:rPr lang="hr-HR" altLang="sr-Latn-RS" sz="2200" dirty="0"/>
              <a:t>Iskoristiv (moguće ga je koristiti – engl. </a:t>
            </a:r>
            <a:r>
              <a:rPr lang="en-US" altLang="sr-Latn-RS" sz="2200" i="1" dirty="0" smtClean="0"/>
              <a:t>usable</a:t>
            </a:r>
            <a:r>
              <a:rPr lang="hr-HR" altLang="sr-Latn-RS" sz="2200" dirty="0" smtClean="0"/>
              <a:t>)</a:t>
            </a:r>
            <a:endParaRPr lang="hr-HR" altLang="sr-Latn-RS" sz="2200" dirty="0"/>
          </a:p>
          <a:p>
            <a:pPr lvl="1"/>
            <a:r>
              <a:rPr lang="hr-HR" altLang="sr-Latn-RS" sz="2200" dirty="0"/>
              <a:t>Korišten od strane korisnika (zaista ga koriste)</a:t>
            </a:r>
          </a:p>
          <a:p>
            <a:pPr lvl="1"/>
            <a:r>
              <a:rPr lang="hr-HR" altLang="sr-Latn-RS" sz="2200" dirty="0" smtClean="0"/>
              <a:t>Održavan</a:t>
            </a:r>
          </a:p>
          <a:p>
            <a:r>
              <a:rPr lang="hr-HR" altLang="sr-Latn-RS" sz="2600" dirty="0"/>
              <a:t>Uloga dokumentacije u uspješnosti softverskog produkta?</a:t>
            </a:r>
          </a:p>
          <a:p>
            <a:endParaRPr lang="hr-HR" sz="2400" dirty="0"/>
          </a:p>
        </p:txBody>
      </p:sp>
      <p:sp>
        <p:nvSpPr>
          <p:cNvPr id="3" name="Title 2"/>
          <p:cNvSpPr>
            <a:spLocks noGrp="1"/>
          </p:cNvSpPr>
          <p:nvPr>
            <p:ph type="title"/>
          </p:nvPr>
        </p:nvSpPr>
        <p:spPr/>
        <p:txBody>
          <a:bodyPr/>
          <a:lstStyle/>
          <a:p>
            <a:r>
              <a:rPr lang="hr-HR" altLang="sr-Latn-RS" dirty="0"/>
              <a:t>Softverski produkt</a:t>
            </a:r>
            <a:endParaRPr lang="hr-HR" dirty="0"/>
          </a:p>
        </p:txBody>
      </p:sp>
    </p:spTree>
    <p:extLst>
      <p:ext uri="{BB962C8B-B14F-4D97-AF65-F5344CB8AC3E}">
        <p14:creationId xmlns:p14="http://schemas.microsoft.com/office/powerpoint/2010/main" val="26427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altLang="sr-Latn-RS" sz="2400" dirty="0"/>
              <a:t>Sastavni dio softverskog produkta!</a:t>
            </a:r>
          </a:p>
          <a:p>
            <a:pPr lvl="1"/>
            <a:r>
              <a:rPr lang="hr-HR" altLang="sr-Latn-RS" sz="2400" dirty="0"/>
              <a:t>Koliko dokumentacije?</a:t>
            </a:r>
          </a:p>
          <a:p>
            <a:pPr lvl="1"/>
            <a:r>
              <a:rPr lang="hr-HR" altLang="sr-Latn-RS" sz="2400" dirty="0"/>
              <a:t>Kakva dokumentacija?</a:t>
            </a:r>
          </a:p>
          <a:p>
            <a:r>
              <a:rPr lang="hr-HR" altLang="sr-Latn-RS" sz="2400" dirty="0" smtClean="0"/>
              <a:t>Vrste dokumentacije</a:t>
            </a:r>
            <a:endParaRPr lang="hr-HR" altLang="sr-Latn-RS" sz="2400" dirty="0"/>
          </a:p>
          <a:p>
            <a:pPr lvl="1"/>
            <a:r>
              <a:rPr lang="hr-HR" altLang="sr-Latn-RS" sz="2400" dirty="0"/>
              <a:t>Sistemska i korisnička dokumentacija</a:t>
            </a:r>
          </a:p>
          <a:p>
            <a:r>
              <a:rPr lang="hr-HR" altLang="sr-Latn-RS" sz="2400" dirty="0" smtClean="0"/>
              <a:t>Programeri </a:t>
            </a:r>
            <a:r>
              <a:rPr lang="hr-HR" altLang="sr-Latn-RS" sz="2400" dirty="0"/>
              <a:t>i pisanje dokumentacije?</a:t>
            </a:r>
          </a:p>
          <a:p>
            <a:r>
              <a:rPr lang="hr-HR" sz="2400" dirty="0" smtClean="0"/>
              <a:t>Alati za izradu dokumentacije</a:t>
            </a:r>
          </a:p>
          <a:p>
            <a:pPr lvl="1"/>
            <a:r>
              <a:rPr lang="hr-HR" sz="2400" dirty="0" smtClean="0"/>
              <a:t>Dokumentiranje zahtjeva</a:t>
            </a:r>
          </a:p>
          <a:p>
            <a:pPr lvl="1"/>
            <a:r>
              <a:rPr lang="hr-HR" sz="2400" dirty="0" smtClean="0"/>
              <a:t>Korisnička dokumentacija</a:t>
            </a:r>
          </a:p>
          <a:p>
            <a:pPr lvl="1"/>
            <a:r>
              <a:rPr lang="hr-HR" sz="2400" dirty="0" smtClean="0"/>
              <a:t>Dokumentacija koda (API dokumentacija)</a:t>
            </a:r>
          </a:p>
          <a:p>
            <a:pPr lvl="1"/>
            <a:endParaRPr lang="hr-HR" sz="2400" dirty="0" smtClean="0"/>
          </a:p>
          <a:p>
            <a:pPr lvl="1"/>
            <a:endParaRPr lang="hr-HR" sz="2400" dirty="0"/>
          </a:p>
        </p:txBody>
      </p:sp>
      <p:sp>
        <p:nvSpPr>
          <p:cNvPr id="3" name="Title 2"/>
          <p:cNvSpPr>
            <a:spLocks noGrp="1"/>
          </p:cNvSpPr>
          <p:nvPr>
            <p:ph type="title"/>
          </p:nvPr>
        </p:nvSpPr>
        <p:spPr/>
        <p:txBody>
          <a:bodyPr/>
          <a:lstStyle/>
          <a:p>
            <a:r>
              <a:rPr lang="hr-HR" sz="2400" dirty="0"/>
              <a:t>Softverski </a:t>
            </a:r>
            <a:r>
              <a:rPr lang="hr-HR" sz="2400" dirty="0" smtClean="0"/>
              <a:t>produkt</a:t>
            </a:r>
            <a:r>
              <a:rPr lang="hr-HR" altLang="sr-Latn-RS" dirty="0" smtClean="0"/>
              <a:t/>
            </a:r>
            <a:br>
              <a:rPr lang="hr-HR" altLang="sr-Latn-RS" dirty="0" smtClean="0"/>
            </a:br>
            <a:r>
              <a:rPr lang="hr-HR" altLang="sr-Latn-RS" dirty="0" smtClean="0"/>
              <a:t>Dokumentacija</a:t>
            </a:r>
            <a:endParaRPr lang="hr-HR" dirty="0"/>
          </a:p>
        </p:txBody>
      </p:sp>
    </p:spTree>
    <p:extLst>
      <p:ext uri="{BB962C8B-B14F-4D97-AF65-F5344CB8AC3E}">
        <p14:creationId xmlns:p14="http://schemas.microsoft.com/office/powerpoint/2010/main" val="2595207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389" y="1464131"/>
            <a:ext cx="4761905" cy="4400000"/>
          </a:xfrm>
          <a:prstGeom prst="rect">
            <a:avLst/>
          </a:prstGeom>
        </p:spPr>
      </p:pic>
      <p:sp>
        <p:nvSpPr>
          <p:cNvPr id="6" name="Title 2"/>
          <p:cNvSpPr>
            <a:spLocks noGrp="1"/>
          </p:cNvSpPr>
          <p:nvPr>
            <p:ph type="title"/>
          </p:nvPr>
        </p:nvSpPr>
        <p:spPr>
          <a:xfrm>
            <a:off x="1672389" y="270626"/>
            <a:ext cx="6990347" cy="968625"/>
          </a:xfrm>
        </p:spPr>
        <p:txBody>
          <a:bodyPr/>
          <a:lstStyle/>
          <a:p>
            <a:r>
              <a:rPr lang="hr-HR" sz="2400" dirty="0"/>
              <a:t>Softverski </a:t>
            </a:r>
            <a:r>
              <a:rPr lang="hr-HR" sz="2400" dirty="0" smtClean="0"/>
              <a:t>produkt</a:t>
            </a:r>
            <a:r>
              <a:rPr lang="hr-HR" altLang="sr-Latn-RS" dirty="0" smtClean="0"/>
              <a:t/>
            </a:r>
            <a:br>
              <a:rPr lang="hr-HR" altLang="sr-Latn-RS" dirty="0" smtClean="0"/>
            </a:br>
            <a:r>
              <a:rPr lang="hr-HR" altLang="sr-Latn-RS" dirty="0" smtClean="0"/>
              <a:t>Dokumentacija</a:t>
            </a:r>
            <a:endParaRPr lang="hr-HR" dirty="0"/>
          </a:p>
        </p:txBody>
      </p:sp>
      <p:sp>
        <p:nvSpPr>
          <p:cNvPr id="7" name="TextBox 6"/>
          <p:cNvSpPr txBox="1"/>
          <p:nvPr/>
        </p:nvSpPr>
        <p:spPr>
          <a:xfrm>
            <a:off x="1672389" y="5904345"/>
            <a:ext cx="4955178" cy="369332"/>
          </a:xfrm>
          <a:prstGeom prst="rect">
            <a:avLst/>
          </a:prstGeom>
          <a:noFill/>
        </p:spPr>
        <p:txBody>
          <a:bodyPr wrap="square" rtlCol="0">
            <a:spAutoFit/>
          </a:bodyPr>
          <a:lstStyle/>
          <a:p>
            <a:r>
              <a:rPr lang="hr-HR" dirty="0" smtClean="0">
                <a:hlinkClick r:id="rId3"/>
              </a:rPr>
              <a:t>Dr. </a:t>
            </a:r>
            <a:r>
              <a:rPr lang="hr-HR" dirty="0" err="1" smtClean="0">
                <a:hlinkClick r:id="rId3"/>
              </a:rPr>
              <a:t>Explain</a:t>
            </a:r>
            <a:endParaRPr lang="hr-HR" dirty="0"/>
          </a:p>
        </p:txBody>
      </p:sp>
    </p:spTree>
    <p:extLst>
      <p:ext uri="{BB962C8B-B14F-4D97-AF65-F5344CB8AC3E}">
        <p14:creationId xmlns:p14="http://schemas.microsoft.com/office/powerpoint/2010/main" val="2207417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altLang="sr-Latn-RS" dirty="0"/>
              <a:t>Sistemska</a:t>
            </a:r>
          </a:p>
          <a:p>
            <a:pPr lvl="1"/>
            <a:r>
              <a:rPr lang="hr-HR" altLang="sr-Latn-RS" dirty="0"/>
              <a:t>Zahtjevi</a:t>
            </a:r>
          </a:p>
          <a:p>
            <a:pPr lvl="1"/>
            <a:r>
              <a:rPr lang="hr-HR" altLang="sr-Latn-RS" dirty="0"/>
              <a:t>Dizajn sustava</a:t>
            </a:r>
          </a:p>
          <a:p>
            <a:pPr lvl="1"/>
            <a:r>
              <a:rPr lang="hr-HR" altLang="sr-Latn-RS" dirty="0"/>
              <a:t>Plan testiranja</a:t>
            </a:r>
          </a:p>
          <a:p>
            <a:pPr lvl="1"/>
            <a:r>
              <a:rPr lang="hr-HR" altLang="sr-Latn-RS" dirty="0"/>
              <a:t>Izvorni kod</a:t>
            </a:r>
          </a:p>
          <a:p>
            <a:pPr lvl="1"/>
            <a:r>
              <a:rPr lang="hr-HR" altLang="sr-Latn-RS" dirty="0"/>
              <a:t>Patenti?</a:t>
            </a:r>
          </a:p>
          <a:p>
            <a:r>
              <a:rPr lang="hr-HR" altLang="sr-Latn-RS" dirty="0"/>
              <a:t>Korisnička</a:t>
            </a:r>
          </a:p>
          <a:p>
            <a:pPr lvl="1"/>
            <a:r>
              <a:rPr lang="hr-HR" altLang="sr-Latn-RS" dirty="0" smtClean="0"/>
              <a:t>Opis sustava</a:t>
            </a:r>
            <a:endParaRPr lang="hr-HR" altLang="sr-Latn-RS" dirty="0"/>
          </a:p>
          <a:p>
            <a:pPr lvl="1"/>
            <a:r>
              <a:rPr lang="hr-HR" altLang="sr-Latn-RS" dirty="0"/>
              <a:t>Priručnici (instalacija, korištenje, administriranje…)</a:t>
            </a:r>
          </a:p>
          <a:p>
            <a:endParaRPr lang="hr-HR" sz="2400" dirty="0"/>
          </a:p>
        </p:txBody>
      </p:sp>
      <p:sp>
        <p:nvSpPr>
          <p:cNvPr id="3" name="Title 2"/>
          <p:cNvSpPr>
            <a:spLocks noGrp="1"/>
          </p:cNvSpPr>
          <p:nvPr>
            <p:ph type="title"/>
          </p:nvPr>
        </p:nvSpPr>
        <p:spPr/>
        <p:txBody>
          <a:bodyPr/>
          <a:lstStyle/>
          <a:p>
            <a:r>
              <a:rPr lang="hr-HR" sz="2400" dirty="0"/>
              <a:t>Softverski produkt</a:t>
            </a:r>
            <a:r>
              <a:rPr lang="hr-HR" dirty="0"/>
              <a:t/>
            </a:r>
            <a:br>
              <a:rPr lang="hr-HR" dirty="0"/>
            </a:br>
            <a:r>
              <a:rPr lang="hr-HR" dirty="0"/>
              <a:t>Vrste </a:t>
            </a:r>
            <a:r>
              <a:rPr lang="hr-HR" dirty="0" smtClean="0"/>
              <a:t>dokumentacije</a:t>
            </a:r>
            <a:endParaRPr lang="hr-HR" dirty="0"/>
          </a:p>
        </p:txBody>
      </p:sp>
    </p:spTree>
    <p:extLst>
      <p:ext uri="{BB962C8B-B14F-4D97-AF65-F5344CB8AC3E}">
        <p14:creationId xmlns:p14="http://schemas.microsoft.com/office/powerpoint/2010/main" val="383169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a:t>
            </a:r>
            <a:endParaRPr lang="hr-HR" dirty="0"/>
          </a:p>
        </p:txBody>
      </p:sp>
      <p:grpSp>
        <p:nvGrpSpPr>
          <p:cNvPr id="5" name="Group 7" descr="Four cartoons that show symptoms of common project problems: Skipped analyzing the problem or understanding their stakeholders’ needs, poor elicitation of requirements, lack of stakeholder involvement, developers think they know best, requirements not kept formally, no formal change management, and failure to manage scope."/>
          <p:cNvGrpSpPr>
            <a:grpSpLocks/>
          </p:cNvGrpSpPr>
          <p:nvPr/>
        </p:nvGrpSpPr>
        <p:grpSpPr bwMode="auto">
          <a:xfrm>
            <a:off x="1785607" y="1454332"/>
            <a:ext cx="6757508" cy="4807131"/>
            <a:chOff x="122" y="480"/>
            <a:chExt cx="5110" cy="3504"/>
          </a:xfrm>
        </p:grpSpPr>
        <p:pic>
          <p:nvPicPr>
            <p:cNvPr id="6"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2140"/>
              <a:ext cx="1920" cy="1830"/>
            </a:xfrm>
            <a:prstGeom prst="rect">
              <a:avLst/>
            </a:prstGeom>
            <a:solidFill>
              <a:srgbClr val="F8F8F8"/>
            </a:solidFill>
            <a:ln w="9525">
              <a:solidFill>
                <a:srgbClr val="777777"/>
              </a:solidFill>
              <a:miter lim="800000"/>
              <a:headEnd/>
              <a:tailEnd/>
            </a:ln>
          </p:spPr>
        </p:pic>
        <p:pic>
          <p:nvPicPr>
            <p:cNvPr id="7"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 y="2140"/>
              <a:ext cx="2688" cy="1844"/>
            </a:xfrm>
            <a:prstGeom prst="rect">
              <a:avLst/>
            </a:prstGeom>
            <a:solidFill>
              <a:srgbClr val="FFFFFF"/>
            </a:solidFill>
            <a:ln w="9525">
              <a:solidFill>
                <a:srgbClr val="777777"/>
              </a:solidFill>
              <a:miter lim="800000"/>
              <a:headEnd/>
              <a:tailEnd/>
            </a:ln>
          </p:spPr>
        </p:pic>
        <p:pic>
          <p:nvPicPr>
            <p:cNvPr id="8" name="Picture 5"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 y="480"/>
              <a:ext cx="2326" cy="1584"/>
            </a:xfrm>
            <a:prstGeom prst="rect">
              <a:avLst/>
            </a:prstGeom>
            <a:solidFill>
              <a:srgbClr val="FFFFFF"/>
            </a:solidFill>
            <a:ln w="9525">
              <a:solidFill>
                <a:srgbClr val="777777"/>
              </a:solidFill>
              <a:miter lim="800000"/>
              <a:headEnd/>
              <a:tailEnd/>
            </a:ln>
          </p:spPr>
        </p:pic>
        <p:pic>
          <p:nvPicPr>
            <p:cNvPr id="9" name="Picture 6" descr="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480"/>
              <a:ext cx="2426" cy="1252"/>
            </a:xfrm>
            <a:prstGeom prst="rect">
              <a:avLst/>
            </a:prstGeom>
            <a:solidFill>
              <a:srgbClr val="FFFFFF"/>
            </a:solidFill>
            <a:ln w="9525">
              <a:solidFill>
                <a:srgbClr val="777777"/>
              </a:solidFill>
              <a:miter lim="800000"/>
              <a:headEnd/>
              <a:tailEnd/>
            </a:ln>
          </p:spPr>
        </p:pic>
      </p:grpSp>
    </p:spTree>
    <p:extLst>
      <p:ext uri="{BB962C8B-B14F-4D97-AF65-F5344CB8AC3E}">
        <p14:creationId xmlns:p14="http://schemas.microsoft.com/office/powerpoint/2010/main" val="41020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sz="2400" dirty="0" smtClean="0"/>
              <a:t>Što je zahtjev (engl. </a:t>
            </a:r>
            <a:r>
              <a:rPr lang="en-US" sz="2400" i="1" dirty="0" smtClean="0"/>
              <a:t>Requirement</a:t>
            </a:r>
            <a:r>
              <a:rPr lang="hr-HR" sz="2400" dirty="0" smtClean="0"/>
              <a:t>)?</a:t>
            </a:r>
          </a:p>
          <a:p>
            <a:pPr lvl="1"/>
            <a:r>
              <a:rPr lang="hr-HR" sz="2000" dirty="0"/>
              <a:t>Zahtjev specificira </a:t>
            </a:r>
            <a:r>
              <a:rPr lang="hr-HR" sz="2000" b="1" dirty="0">
                <a:latin typeface="Segoe UI Semibold" panose="020B0702040204020203" pitchFamily="34" charset="0"/>
                <a:cs typeface="Segoe UI Semibold" panose="020B0702040204020203" pitchFamily="34" charset="0"/>
              </a:rPr>
              <a:t>što</a:t>
            </a:r>
            <a:r>
              <a:rPr lang="hr-HR" sz="2000" dirty="0"/>
              <a:t> sustav treba raditi, umjesto </a:t>
            </a:r>
            <a:r>
              <a:rPr lang="hr-HR" sz="2000" b="1" dirty="0">
                <a:latin typeface="Segoe UI Semibold" panose="020B0702040204020203" pitchFamily="34" charset="0"/>
                <a:cs typeface="Segoe UI Semibold" panose="020B0702040204020203" pitchFamily="34" charset="0"/>
              </a:rPr>
              <a:t>kako</a:t>
            </a:r>
            <a:r>
              <a:rPr lang="hr-HR" sz="2000" b="1" dirty="0"/>
              <a:t>.</a:t>
            </a:r>
          </a:p>
          <a:p>
            <a:r>
              <a:rPr lang="hr-HR" sz="2400" dirty="0" smtClean="0"/>
              <a:t>Tko sve sudjeluje u prikupljanju zahtjeva?</a:t>
            </a:r>
          </a:p>
          <a:p>
            <a:pPr lvl="1"/>
            <a:r>
              <a:rPr lang="hr-HR" sz="2000" dirty="0" smtClean="0"/>
              <a:t>Cijeli softverski tim (sve uloge) </a:t>
            </a:r>
            <a:r>
              <a:rPr lang="hr-HR" sz="2000" dirty="0"/>
              <a:t>zajedno s predstavnicima naručitelja (sponzora, poslovnih vlasnika, krajnjih korisnika itd</a:t>
            </a:r>
            <a:r>
              <a:rPr lang="hr-HR" sz="2000" dirty="0" smtClean="0"/>
              <a:t>.)</a:t>
            </a:r>
          </a:p>
          <a:p>
            <a:r>
              <a:rPr lang="hr-HR" sz="2400" dirty="0" smtClean="0"/>
              <a:t>Upravljanje zahtjevima (engl. </a:t>
            </a:r>
            <a:r>
              <a:rPr lang="en-US" sz="2400" i="1" dirty="0" smtClean="0"/>
              <a:t>Requirement</a:t>
            </a:r>
            <a:r>
              <a:rPr lang="hr-HR" sz="2400" i="1" dirty="0" smtClean="0"/>
              <a:t>s</a:t>
            </a:r>
            <a:r>
              <a:rPr lang="en-US" sz="2400" i="1" dirty="0" smtClean="0"/>
              <a:t> management</a:t>
            </a:r>
            <a:r>
              <a:rPr lang="hr-HR" sz="2400" dirty="0" smtClean="0"/>
              <a:t>)</a:t>
            </a:r>
          </a:p>
          <a:p>
            <a:pPr lvl="1"/>
            <a:r>
              <a:rPr lang="hr-HR" sz="2000" dirty="0" smtClean="0"/>
              <a:t>Sistematski pristup </a:t>
            </a:r>
            <a:r>
              <a:rPr lang="hr-HR" sz="2000" dirty="0" smtClean="0">
                <a:latin typeface="Segoe UI Semibold" panose="020B0702040204020203" pitchFamily="34" charset="0"/>
                <a:cs typeface="Segoe UI Semibold" panose="020B0702040204020203" pitchFamily="34" charset="0"/>
              </a:rPr>
              <a:t>prikupljanju, organiziranju i dokumentiranju</a:t>
            </a:r>
            <a:r>
              <a:rPr lang="hr-HR" sz="2000" dirty="0" smtClean="0"/>
              <a:t> zahtjeva</a:t>
            </a:r>
          </a:p>
          <a:p>
            <a:pPr lvl="1"/>
            <a:r>
              <a:rPr lang="hr-HR" sz="2000" dirty="0" smtClean="0"/>
              <a:t>Postavljanje i održavanje dogovora između naručitelja/korisnika i softverskog tima o </a:t>
            </a:r>
            <a:r>
              <a:rPr lang="hr-HR" sz="2000" dirty="0" smtClean="0">
                <a:latin typeface="Segoe UI Semibold" panose="020B0702040204020203" pitchFamily="34" charset="0"/>
                <a:cs typeface="Segoe UI Semibold" panose="020B0702040204020203" pitchFamily="34" charset="0"/>
              </a:rPr>
              <a:t>izmjenama zahtjeva</a:t>
            </a:r>
          </a:p>
          <a:p>
            <a:pPr lvl="1"/>
            <a:endParaRPr lang="en-US" sz="2400" dirty="0" smtClean="0"/>
          </a:p>
          <a:p>
            <a:pPr lvl="1"/>
            <a:endParaRPr lang="hr-HR" sz="2400" dirty="0"/>
          </a:p>
          <a:p>
            <a:endParaRPr lang="hr-HR" sz="2400" dirty="0" smtClean="0"/>
          </a:p>
        </p:txBody>
      </p:sp>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a:t>
            </a:r>
            <a:endParaRPr lang="hr-HR" dirty="0"/>
          </a:p>
        </p:txBody>
      </p:sp>
    </p:spTree>
    <p:extLst>
      <p:ext uri="{BB962C8B-B14F-4D97-AF65-F5344CB8AC3E}">
        <p14:creationId xmlns:p14="http://schemas.microsoft.com/office/powerpoint/2010/main" val="398069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2390" y="1503948"/>
            <a:ext cx="6990347" cy="438064"/>
          </a:xfrm>
        </p:spPr>
        <p:txBody>
          <a:bodyPr/>
          <a:lstStyle/>
          <a:p>
            <a:r>
              <a:rPr lang="hr-HR" sz="2400" dirty="0" smtClean="0"/>
              <a:t>Opravdanost</a:t>
            </a:r>
            <a:endParaRPr lang="hr-HR" sz="2400" dirty="0"/>
          </a:p>
          <a:p>
            <a:endParaRPr lang="hr-HR" sz="2400" dirty="0" smtClean="0"/>
          </a:p>
        </p:txBody>
      </p:sp>
      <p:sp>
        <p:nvSpPr>
          <p:cNvPr id="3" name="Title 2"/>
          <p:cNvSpPr>
            <a:spLocks noGrp="1"/>
          </p:cNvSpPr>
          <p:nvPr>
            <p:ph type="title"/>
          </p:nvPr>
        </p:nvSpPr>
        <p:spPr/>
        <p:txBody>
          <a:bodyPr/>
          <a:lstStyle/>
          <a:p>
            <a:r>
              <a:rPr lang="hr-HR" sz="2400" dirty="0"/>
              <a:t>Softverski produkt</a:t>
            </a:r>
            <a:r>
              <a:rPr lang="hr-HR" dirty="0" smtClean="0"/>
              <a:t/>
            </a:r>
            <a:br>
              <a:rPr lang="hr-HR" dirty="0" smtClean="0"/>
            </a:br>
            <a:r>
              <a:rPr lang="hr-HR" dirty="0" smtClean="0"/>
              <a:t>Zahtjevi</a:t>
            </a:r>
            <a:endParaRPr lang="hr-HR" dirty="0"/>
          </a:p>
        </p:txBody>
      </p:sp>
      <p:pic>
        <p:nvPicPr>
          <p:cNvPr id="4" name="Picture 3"/>
          <p:cNvPicPr>
            <a:picLocks noChangeAspect="1"/>
          </p:cNvPicPr>
          <p:nvPr/>
        </p:nvPicPr>
        <p:blipFill>
          <a:blip r:embed="rId2"/>
          <a:stretch>
            <a:fillRect/>
          </a:stretch>
        </p:blipFill>
        <p:spPr>
          <a:xfrm>
            <a:off x="2281398" y="2274979"/>
            <a:ext cx="6209460" cy="4273930"/>
          </a:xfrm>
          <a:prstGeom prst="rect">
            <a:avLst/>
          </a:prstGeom>
        </p:spPr>
      </p:pic>
    </p:spTree>
    <p:extLst>
      <p:ext uri="{BB962C8B-B14F-4D97-AF65-F5344CB8AC3E}">
        <p14:creationId xmlns:p14="http://schemas.microsoft.com/office/powerpoint/2010/main" val="262396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lgebra-Dizaj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dlozak za prezentacije" id="{2094A51A-7119-48CD-8A50-FD79B79D7FB2}" vid="{6B2B472F-4B24-4DB8-A416-F98833083A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AF8DF40C255CC4E80B3CE21AAA3650C" ma:contentTypeVersion="0" ma:contentTypeDescription="Stvaranje novog dokumenta." ma:contentTypeScope="" ma:versionID="33f95c4feace6d0cec66844b7a9a971a">
  <xsd:schema xmlns:xsd="http://www.w3.org/2001/XMLSchema" xmlns:xs="http://www.w3.org/2001/XMLSchema" xmlns:p="http://schemas.microsoft.com/office/2006/metadata/properties" targetNamespace="http://schemas.microsoft.com/office/2006/metadata/properties" ma:root="true" ma:fieldsID="8355e86d926e02d3e5918f1fd2f97e0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sadržaja"/>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736880-027E-40C4-BC09-A791F699883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B9818D3-7623-4050-A0CE-B93AE82CB68D}">
  <ds:schemaRefs>
    <ds:schemaRef ds:uri="http://schemas.microsoft.com/sharepoint/v3/contenttype/forms"/>
  </ds:schemaRefs>
</ds:datastoreItem>
</file>

<file path=customXml/itemProps3.xml><?xml version="1.0" encoding="utf-8"?>
<ds:datastoreItem xmlns:ds="http://schemas.openxmlformats.org/officeDocument/2006/customXml" ds:itemID="{83ED0CE0-D705-4620-BD53-5B4A2E74E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Predlozak%20za%20prezentacije</Template>
  <TotalTime>647</TotalTime>
  <Words>682</Words>
  <Application>Microsoft Office PowerPoint</Application>
  <PresentationFormat>On-screen Show (4:3)</PresentationFormat>
  <Paragraphs>145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Semibold</vt:lpstr>
      <vt:lpstr>Wingdings</vt:lpstr>
      <vt:lpstr>Algebra-Dizajn</vt:lpstr>
      <vt:lpstr>Softverski produkt  Programsko inženjerstvo</vt:lpstr>
      <vt:lpstr>Sadržaj</vt:lpstr>
      <vt:lpstr>Softverski produkt</vt:lpstr>
      <vt:lpstr>Softverski produkt Dokumentacija</vt:lpstr>
      <vt:lpstr>Softverski produkt Dokumentacija</vt:lpstr>
      <vt:lpstr>Softverski produkt Vrste dokumentacije</vt:lpstr>
      <vt:lpstr>Softverski produkt Zahtjevi</vt:lpstr>
      <vt:lpstr>Softverski produkt Zahtjevi</vt:lpstr>
      <vt:lpstr>Softverski produkt Zahtjevi</vt:lpstr>
      <vt:lpstr>Softverski produkt Zahtjevi</vt:lpstr>
      <vt:lpstr>Softverski produkt Zahtjevi - Poslovni</vt:lpstr>
      <vt:lpstr>Softverski produkt Zahtjevi - Korisnički</vt:lpstr>
      <vt:lpstr>Softverski produkt Zahtjevi - Korisnički</vt:lpstr>
      <vt:lpstr>Softverski produkt Zahtjevi – (Ne)funkcionalni</vt:lpstr>
      <vt:lpstr>Softverski produkt Zahtjevi</vt:lpstr>
      <vt:lpstr>Softverski produkt Zahtjevi</vt:lpstr>
      <vt:lpstr>Softverski produkt Zahtjevi – Izvori zahtjeva</vt:lpstr>
      <vt:lpstr>Softverski produkt Zahtjevi – Prikupljanje zahtjeva</vt:lpstr>
      <vt:lpstr>Softverski produkt Zahtjevi – Prikupljanje zahtjeva</vt:lpstr>
      <vt:lpstr>Softverski produkt Zahtjevi – Prikupljanje zahtjeva</vt:lpstr>
      <vt:lpstr>Zahtjevi - SWEBOK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Uvod u programsko inženjerstvo Programsko inženjerstvo</dc:title>
  <dc:creator>Marko Pršić</dc:creator>
  <cp:lastModifiedBy>Marko Pršić</cp:lastModifiedBy>
  <cp:revision>65</cp:revision>
  <dcterms:created xsi:type="dcterms:W3CDTF">2015-09-27T07:34:40Z</dcterms:created>
  <dcterms:modified xsi:type="dcterms:W3CDTF">2015-10-17T22:03:19Z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0x010100AAF8DF40C255CC4E80B3CE21AAA3650C</vt:lpwstr>
  </property>
  <property fmtid="{D5CDD505-2E9C-101B-9397-08002B2CF9AE}" pid="3" name="IsMyDocuments">
    <vt:bool>true</vt:bool>
  </property>
</Properties>
</file>