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59" r:id="rId7"/>
    <p:sldId id="260" r:id="rId8"/>
    <p:sldId id="261" r:id="rId9"/>
    <p:sldId id="267" r:id="rId10"/>
    <p:sldId id="268" r:id="rId11"/>
    <p:sldId id="269" r:id="rId12"/>
    <p:sldId id="262" r:id="rId13"/>
    <p:sldId id="263" r:id="rId14"/>
    <p:sldId id="266" r:id="rId15"/>
    <p:sldId id="270" r:id="rId16"/>
    <p:sldId id="265" r:id="rId17"/>
    <p:sldId id="264" r:id="rId18"/>
    <p:sldId id="272" r:id="rId19"/>
    <p:sldId id="273" r:id="rId20"/>
    <p:sldId id="274" r:id="rId21"/>
    <p:sldId id="275" r:id="rId22"/>
    <p:sldId id="277" r:id="rId23"/>
    <p:sldId id="278" r:id="rId24"/>
    <p:sldId id="276" r:id="rId2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4EB886-4C92-492F-8772-A8D2856B1436}">
          <p14:sldIdLst>
            <p14:sldId id="257"/>
            <p14:sldId id="258"/>
          </p14:sldIdLst>
        </p14:section>
        <p14:section name="Modeliranje sustava" id="{11A1914F-09AD-40F8-BC4F-B319A6FAA9EB}">
          <p14:sldIdLst>
            <p14:sldId id="259"/>
            <p14:sldId id="260"/>
          </p14:sldIdLst>
        </p14:section>
        <p14:section name="UML" id="{5D2082AE-F276-44A5-85C6-99BEB420D6F4}">
          <p14:sldIdLst>
            <p14:sldId id="261"/>
            <p14:sldId id="267"/>
            <p14:sldId id="268"/>
            <p14:sldId id="269"/>
            <p14:sldId id="262"/>
            <p14:sldId id="263"/>
            <p14:sldId id="266"/>
            <p14:sldId id="270"/>
            <p14:sldId id="265"/>
            <p14:sldId id="264"/>
            <p14:sldId id="272"/>
            <p14:sldId id="273"/>
            <p14:sldId id="274"/>
            <p14:sldId id="275"/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6" autoAdjust="0"/>
    <p:restoredTop sz="90268" autoAdjust="0"/>
  </p:normalViewPr>
  <p:slideViewPr>
    <p:cSldViewPr snapToGrid="0">
      <p:cViewPr varScale="1">
        <p:scale>
          <a:sx n="82" d="100"/>
          <a:sy n="82" d="100"/>
        </p:scale>
        <p:origin x="9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EB55-AA1C-416E-8F11-DD53AAFF714D}" type="datetimeFigureOut">
              <a:rPr lang="hr-HR" smtClean="0"/>
              <a:t>24.10.2015.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33DD-81B9-4367-B71A-D38756CC22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869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24E3-502A-4314-ACEE-BBBB98F0BEF5}" type="datetimeFigureOut">
              <a:rPr lang="hr-HR" smtClean="0"/>
              <a:t>24.10.2015.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20-6609-4A37-85CC-B7EAD7BE74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506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FF20-6609-4A37-85CC-B7EAD7BE74D7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159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FF20-6609-4A37-85CC-B7EAD7BE74D7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839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FF20-6609-4A37-85CC-B7EAD7BE74D7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166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FF20-6609-4A37-85CC-B7EAD7BE74D7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441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4348862"/>
            <a:ext cx="7488613" cy="1283370"/>
          </a:xfrm>
          <a:prstGeom prst="rect">
            <a:avLst/>
          </a:prstGeom>
        </p:spPr>
        <p:txBody>
          <a:bodyPr/>
          <a:lstStyle>
            <a:lvl1pPr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32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390" y="1503947"/>
            <a:ext cx="6990347" cy="51374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4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61149" y="1644316"/>
            <a:ext cx="3043991" cy="470835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486400" y="1644316"/>
            <a:ext cx="3043991" cy="470835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60" indent="-228594"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61148" y="318754"/>
            <a:ext cx="6569243" cy="106888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521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149" y="1644316"/>
            <a:ext cx="6569243" cy="470835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61148" y="318754"/>
            <a:ext cx="6569243" cy="106888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"/>
            <a:ext cx="135605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9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2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663" y="3712351"/>
            <a:ext cx="7488613" cy="12507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r-HR" sz="2800" dirty="0" smtClean="0"/>
              <a:t>Modeliranje i UML</a:t>
            </a:r>
            <a:br>
              <a:rPr lang="hr-HR" sz="2800" dirty="0" smtClean="0"/>
            </a:br>
            <a:r>
              <a:rPr lang="hr-HR" sz="1400" dirty="0" smtClean="0"/>
              <a:t/>
            </a:r>
            <a:br>
              <a:rPr lang="hr-HR" sz="1400" dirty="0" smtClean="0"/>
            </a:br>
            <a:r>
              <a:rPr lang="hr-HR" sz="2400" b="0" dirty="0" smtClean="0"/>
              <a:t>Programsko inženjerstvo</a:t>
            </a:r>
            <a:endParaRPr lang="hr-HR" sz="1800" b="0" dirty="0"/>
          </a:p>
        </p:txBody>
      </p:sp>
      <p:sp>
        <p:nvSpPr>
          <p:cNvPr id="3" name="Rectangle 2"/>
          <p:cNvSpPr/>
          <p:nvPr/>
        </p:nvSpPr>
        <p:spPr>
          <a:xfrm>
            <a:off x="3033563" y="5578137"/>
            <a:ext cx="324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mr</a:t>
            </a:r>
            <a:r>
              <a:rPr lang="hr-HR" dirty="0" smtClean="0">
                <a:solidFill>
                  <a:schemeClr val="bg1"/>
                </a:solidFill>
              </a:rPr>
              <a:t>. sc</a:t>
            </a:r>
            <a:r>
              <a:rPr lang="hr-HR" dirty="0">
                <a:solidFill>
                  <a:schemeClr val="bg1"/>
                </a:solidFill>
              </a:rPr>
              <a:t>. Marko Pršić, dipl</a:t>
            </a:r>
            <a:r>
              <a:rPr lang="hr-HR" dirty="0" smtClean="0">
                <a:solidFill>
                  <a:schemeClr val="bg1"/>
                </a:solidFill>
              </a:rPr>
              <a:t>. ing. </a:t>
            </a:r>
            <a:r>
              <a:rPr lang="hr-HR" dirty="0" err="1" smtClean="0">
                <a:solidFill>
                  <a:schemeClr val="bg1"/>
                </a:solidFill>
              </a:rPr>
              <a:t>rač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8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 smtClean="0"/>
              <a:t>Modeliranje konteksta</a:t>
            </a:r>
            <a:endParaRPr lang="hr-HR" sz="2400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UML (Unified Modeling Language)</a:t>
            </a:r>
            <a:r>
              <a:rPr lang="hr-HR" sz="3200" dirty="0" smtClean="0"/>
              <a:t/>
            </a:r>
            <a:br>
              <a:rPr lang="hr-HR" sz="3200" dirty="0" smtClean="0"/>
            </a:br>
            <a:r>
              <a:rPr lang="hr-HR" dirty="0" smtClean="0"/>
              <a:t>Dijagram komponenata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12" y="2226622"/>
            <a:ext cx="6810279" cy="3688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6028" y="6137563"/>
            <a:ext cx="55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Izvor: Softversko inženjerstvo, R. Manger, skripta, 2013.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28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 smtClean="0"/>
              <a:t>Modeliranje strukture sustava</a:t>
            </a:r>
            <a:endParaRPr lang="hr-HR" sz="24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UML (Unified Modeling Language)</a:t>
            </a:r>
            <a:r>
              <a:rPr lang="hr-HR" sz="3200" dirty="0" smtClean="0"/>
              <a:t/>
            </a:r>
            <a:br>
              <a:rPr lang="hr-HR" sz="3200" dirty="0" smtClean="0"/>
            </a:br>
            <a:r>
              <a:rPr lang="hr-HR" dirty="0" smtClean="0"/>
              <a:t>Dijagram klasa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76" y="2239195"/>
            <a:ext cx="7437571" cy="40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2391" y="1503947"/>
            <a:ext cx="3204410" cy="5137485"/>
          </a:xfrm>
        </p:spPr>
        <p:txBody>
          <a:bodyPr/>
          <a:lstStyle/>
          <a:p>
            <a:r>
              <a:rPr lang="hr-HR" sz="2400" dirty="0" smtClean="0"/>
              <a:t>Modeliranje ponašanja sustava</a:t>
            </a:r>
            <a:endParaRPr lang="hr-HR" sz="24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UML (Unified Modeling Language)</a:t>
            </a:r>
            <a:r>
              <a:rPr lang="hr-HR" sz="3200" dirty="0" smtClean="0"/>
              <a:t/>
            </a:r>
            <a:br>
              <a:rPr lang="hr-HR" sz="3200" dirty="0" smtClean="0"/>
            </a:br>
            <a:r>
              <a:rPr lang="hr-HR" dirty="0" smtClean="0"/>
              <a:t>Dijagram aktivnosti</a:t>
            </a:r>
            <a:endParaRPr lang="en-US" dirty="0"/>
          </a:p>
        </p:txBody>
      </p:sp>
      <p:pic>
        <p:nvPicPr>
          <p:cNvPr id="8" name="Picture 3" descr="C:\Users\ivan\Desktop\activitiy_diagram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8"/>
          <a:stretch/>
        </p:blipFill>
        <p:spPr bwMode="auto">
          <a:xfrm>
            <a:off x="4876801" y="1523825"/>
            <a:ext cx="4026093" cy="4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8" y="1980832"/>
            <a:ext cx="6991350" cy="4183799"/>
          </a:xfr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UML (Unified Modeling Language)</a:t>
            </a:r>
            <a:r>
              <a:rPr lang="hr-HR" sz="3200" dirty="0" smtClean="0"/>
              <a:t/>
            </a:r>
            <a:br>
              <a:rPr lang="hr-HR" sz="3200" dirty="0" smtClean="0"/>
            </a:br>
            <a:r>
              <a:rPr lang="hr-HR" dirty="0" smtClean="0"/>
              <a:t>Dijagram slijeda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6028" y="6137563"/>
            <a:ext cx="55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Izvor: Softversko inženjerstvo, R. Manger, skripta, 2013.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64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42" y="1546907"/>
            <a:ext cx="5955558" cy="4451424"/>
          </a:xfrm>
        </p:spPr>
      </p:pic>
      <p:sp>
        <p:nvSpPr>
          <p:cNvPr id="4" name="TextBox 3"/>
          <p:cNvSpPr txBox="1"/>
          <p:nvPr/>
        </p:nvSpPr>
        <p:spPr>
          <a:xfrm>
            <a:off x="3606028" y="6137563"/>
            <a:ext cx="55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Izvor: Softversko inženjerstvo, R. Manger, skripta, 2013.</a:t>
            </a:r>
            <a:endParaRPr lang="hr-HR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/>
          <a:lstStyle/>
          <a:p>
            <a:r>
              <a:rPr lang="en-US" sz="2400" dirty="0" smtClean="0"/>
              <a:t>UML (Unified Modeling Language)</a:t>
            </a:r>
            <a:r>
              <a:rPr lang="hr-HR" sz="3200" dirty="0" smtClean="0"/>
              <a:t/>
            </a:r>
            <a:br>
              <a:rPr lang="hr-HR" sz="3200" dirty="0" smtClean="0"/>
            </a:br>
            <a:r>
              <a:rPr lang="hr-HR" dirty="0" smtClean="0"/>
              <a:t>Dijagram slučajeva korištenja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hr-HR" sz="2400" dirty="0"/>
              <a:t>Definicija:</a:t>
            </a:r>
          </a:p>
          <a:p>
            <a:pPr marL="742930" lvl="2" indent="-342891">
              <a:lnSpc>
                <a:spcPct val="110000"/>
              </a:lnSpc>
              <a:buSzPct val="100000"/>
            </a:pPr>
            <a:r>
              <a:rPr lang="hr-H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Dijagram slučajeva </a:t>
            </a:r>
            <a:r>
              <a:rPr lang="hr-HR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korištenja (</a:t>
            </a:r>
            <a:r>
              <a:rPr lang="en-US" sz="20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Use Case Diagram</a:t>
            </a:r>
            <a:r>
              <a:rPr lang="hr-HR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) </a:t>
            </a:r>
            <a:r>
              <a:rPr lang="hr-H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opisuje funkcionalno ponašanje sustava (reprezentirano slučajevima korištenja) u interakciji sa sudionicima sustava (</a:t>
            </a:r>
            <a:r>
              <a:rPr lang="en-US" sz="20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actors</a:t>
            </a:r>
            <a:r>
              <a:rPr lang="hr-H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hr-HR" sz="2400" dirty="0" smtClean="0"/>
              <a:t>Koristi </a:t>
            </a:r>
            <a:r>
              <a:rPr lang="hr-HR" sz="2400" dirty="0"/>
              <a:t>se u ranim fazama modeliranja softvera kako bi se prikazali svi </a:t>
            </a:r>
            <a:r>
              <a:rPr lang="hr-HR" sz="2400" dirty="0" smtClean="0"/>
              <a:t>bitni scenariji </a:t>
            </a:r>
            <a:r>
              <a:rPr lang="hr-HR" sz="2400" dirty="0"/>
              <a:t>korištenja sustava </a:t>
            </a:r>
            <a:endParaRPr lang="hr-HR" sz="2400" dirty="0" smtClean="0"/>
          </a:p>
          <a:p>
            <a:pPr>
              <a:lnSpc>
                <a:spcPct val="110000"/>
              </a:lnSpc>
            </a:pPr>
            <a:r>
              <a:rPr lang="hr-HR" sz="2400" dirty="0" smtClean="0"/>
              <a:t>Na </a:t>
            </a:r>
            <a:r>
              <a:rPr lang="hr-HR" sz="2400" dirty="0"/>
              <a:t>dijagramu se prikazuju samo funkcionalnost koju vide sudionici „izvana” (za njih je sustav crna kutija)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dirty="0" smtClean="0"/>
              <a:t>Dijagram slučajeva korištenja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023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72391" y="1503947"/>
            <a:ext cx="5378128" cy="51374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hr-HR" sz="2400" dirty="0"/>
              <a:t>Slučajevi korištenja</a:t>
            </a:r>
          </a:p>
          <a:p>
            <a:pPr marL="742930" lvl="2" indent="-342891">
              <a:lnSpc>
                <a:spcPct val="110000"/>
              </a:lnSpc>
            </a:pPr>
            <a:r>
              <a:rPr lang="hr-H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reprezentiraju se ovalima</a:t>
            </a:r>
          </a:p>
          <a:p>
            <a:pPr marL="742930" lvl="2" indent="-342891">
              <a:lnSpc>
                <a:spcPct val="110000"/>
              </a:lnSpc>
            </a:pPr>
            <a:r>
              <a:rPr lang="hr-H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opisuju interakciju sudionika i sustava u pojedinačnim slučajevima korištenja, prema prethodno prikazanim primjerima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r-HR" sz="2400" dirty="0"/>
              <a:t>Sudionici (akteri)</a:t>
            </a:r>
          </a:p>
          <a:p>
            <a:pPr marL="742930" lvl="2" indent="-342891">
              <a:lnSpc>
                <a:spcPct val="110000"/>
              </a:lnSpc>
            </a:pPr>
            <a:r>
              <a:rPr lang="hr-HR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osobe, organizacije ili vanjski sustavi koji imaju neku ulogu u sustavu, na neki način koriste sustav</a:t>
            </a:r>
          </a:p>
          <a:p>
            <a:pPr marL="742930" lvl="2" indent="-342891">
              <a:lnSpc>
                <a:spcPct val="110000"/>
              </a:lnSpc>
            </a:pPr>
            <a:r>
              <a:rPr lang="hr-HR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reprezentirani su lutkama/figurama (</a:t>
            </a:r>
            <a:r>
              <a:rPr lang="en-US" sz="21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stick figure</a:t>
            </a:r>
            <a:r>
              <a:rPr lang="hr-HR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marL="742930" lvl="2" indent="-342891">
              <a:lnSpc>
                <a:spcPct val="110000"/>
              </a:lnSpc>
            </a:pPr>
            <a:r>
              <a:rPr lang="hr-HR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definiraju ulogu (</a:t>
            </a:r>
            <a:r>
              <a:rPr lang="en-US" sz="21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role</a:t>
            </a:r>
            <a:r>
              <a:rPr lang="hr-HR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sudionika prema sustavu, ne pojedinačne osobe/korisnike ili sustave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73" y="3659967"/>
            <a:ext cx="1195136" cy="179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r="9950"/>
          <a:stretch/>
        </p:blipFill>
        <p:spPr bwMode="auto">
          <a:xfrm>
            <a:off x="7050519" y="1503947"/>
            <a:ext cx="1913022" cy="12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 anchor="t">
            <a:noAutofit/>
          </a:bodyPr>
          <a:lstStyle/>
          <a:p>
            <a:r>
              <a:rPr lang="hr-HR" sz="2400" dirty="0" smtClean="0"/>
              <a:t>Dijagram slučajeva korištenja</a:t>
            </a:r>
            <a:br>
              <a:rPr lang="hr-HR" sz="2400" dirty="0" smtClean="0"/>
            </a:br>
            <a:r>
              <a:rPr lang="hr-HR" dirty="0" smtClean="0"/>
              <a:t>Elementi dijagrama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5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200" dirty="0" smtClean="0"/>
              <a:t>Veze</a:t>
            </a:r>
            <a:endParaRPr lang="hr-HR" sz="2200" dirty="0"/>
          </a:p>
          <a:p>
            <a:pPr marL="742930" lvl="2" indent="-342891">
              <a:lnSpc>
                <a:spcPct val="110000"/>
              </a:lnSpc>
              <a:spcBef>
                <a:spcPts val="1200"/>
              </a:spcBef>
            </a:pPr>
            <a:r>
              <a:rPr lang="hr-HR" sz="1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generalizacija</a:t>
            </a:r>
            <a:endParaRPr lang="hr-HR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30" lvl="2" indent="-342891">
              <a:lnSpc>
                <a:spcPct val="110000"/>
              </a:lnSpc>
              <a:spcBef>
                <a:spcPts val="1200"/>
              </a:spcBef>
            </a:pPr>
            <a:r>
              <a:rPr lang="hr-HR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uključivanje (&lt;&lt;</a:t>
            </a:r>
            <a:r>
              <a:rPr lang="hr-HR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includes</a:t>
            </a:r>
            <a:r>
              <a:rPr lang="hr-HR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&gt;&gt;)</a:t>
            </a:r>
          </a:p>
          <a:p>
            <a:pPr marL="742930" lvl="2" indent="-342891">
              <a:lnSpc>
                <a:spcPct val="110000"/>
              </a:lnSpc>
              <a:spcBef>
                <a:spcPts val="1200"/>
              </a:spcBef>
            </a:pPr>
            <a:r>
              <a:rPr lang="hr-HR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proširenje (&lt;&lt;</a:t>
            </a:r>
            <a:r>
              <a:rPr lang="hr-HR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extends</a:t>
            </a:r>
            <a:r>
              <a:rPr lang="hr-HR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&gt;&gt;)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hr-HR" sz="22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hr-HR" sz="2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hr-HR" sz="22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hr-HR" sz="2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r-HR" sz="2200" dirty="0" smtClean="0"/>
              <a:t>Granica </a:t>
            </a:r>
            <a:r>
              <a:rPr lang="hr-HR" sz="2200" dirty="0"/>
              <a:t>sustava </a:t>
            </a:r>
            <a:r>
              <a:rPr lang="en-US" sz="2200" dirty="0"/>
              <a:t>(system boundary)</a:t>
            </a:r>
            <a:endParaRPr lang="hr-HR" sz="2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r-HR" sz="2200" dirty="0" smtClean="0"/>
              <a:t>Komentar</a:t>
            </a:r>
            <a:endParaRPr lang="hr-HR" sz="2200" dirty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 anchor="t">
            <a:noAutofit/>
          </a:bodyPr>
          <a:lstStyle/>
          <a:p>
            <a:r>
              <a:rPr lang="hr-HR" sz="2400" dirty="0" smtClean="0"/>
              <a:t>Dijagram slučajeva korištenja</a:t>
            </a:r>
            <a:br>
              <a:rPr lang="hr-HR" sz="2400" dirty="0" smtClean="0"/>
            </a:br>
            <a:r>
              <a:rPr lang="hr-HR" dirty="0" smtClean="0"/>
              <a:t>Elementi dijagrama</a:t>
            </a:r>
            <a:endParaRPr lang="hr-HR" dirty="0"/>
          </a:p>
        </p:txBody>
      </p:sp>
      <p:grpSp>
        <p:nvGrpSpPr>
          <p:cNvPr id="2" name="Group 1"/>
          <p:cNvGrpSpPr/>
          <p:nvPr/>
        </p:nvGrpSpPr>
        <p:grpSpPr>
          <a:xfrm>
            <a:off x="1511022" y="3389549"/>
            <a:ext cx="7454599" cy="1625211"/>
            <a:chOff x="1511022" y="3389549"/>
            <a:chExt cx="7454599" cy="1625211"/>
          </a:xfrm>
        </p:grpSpPr>
        <p:graphicFrame>
          <p:nvGraphicFramePr>
            <p:cNvPr id="4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6648950"/>
                </p:ext>
              </p:extLst>
            </p:nvPr>
          </p:nvGraphicFramePr>
          <p:xfrm>
            <a:off x="1511022" y="3389549"/>
            <a:ext cx="7372350" cy="1352856"/>
          </p:xfrm>
          <a:graphic>
            <a:graphicData uri="http://schemas.openxmlformats.org/drawingml/2006/table">
              <a:tbl>
                <a:tblPr/>
                <a:tblGrid>
                  <a:gridCol w="2457450"/>
                  <a:gridCol w="2457450"/>
                  <a:gridCol w="2457450"/>
                </a:tblGrid>
                <a:tr h="377020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500" b="1" noProof="0" dirty="0" smtClean="0">
                            <a:solidFill>
                              <a:srgbClr val="000000"/>
                            </a:solidFill>
                            <a:effectLst/>
                          </a:rPr>
                          <a:t>Generalization</a:t>
                        </a:r>
                        <a:endParaRPr lang="en-US" sz="1500" b="1" noProof="0" dirty="0">
                          <a:solidFill>
                            <a:srgbClr val="000000"/>
                          </a:solidFill>
                          <a:effectLst/>
                        </a:endParaRPr>
                      </a:p>
                    </a:txBody>
                    <a:tcPr marL="73723" marR="73723" marT="36862" marB="36862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hr-HR" sz="1500" b="1">
                            <a:solidFill>
                              <a:srgbClr val="000000"/>
                            </a:solidFill>
                            <a:effectLst/>
                          </a:rPr>
                          <a:t>Extend</a:t>
                        </a:r>
                      </a:p>
                    </a:txBody>
                    <a:tcPr marL="73723" marR="73723" marT="36862" marB="36862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hr-HR" sz="1500" b="1">
                            <a:solidFill>
                              <a:srgbClr val="000000"/>
                            </a:solidFill>
                            <a:effectLst/>
                          </a:rPr>
                          <a:t>Include</a:t>
                        </a:r>
                      </a:p>
                    </a:txBody>
                    <a:tcPr marL="73723" marR="73723" marT="36862" marB="36862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  <a:tr h="361696">
                  <a:tc>
                    <a:txBody>
                      <a:bodyPr/>
                      <a:lstStyle/>
                      <a:p>
                        <a:pPr algn="l" fontAlgn="t"/>
                        <a:endParaRPr lang="hr-HR" sz="1500">
                          <a:solidFill>
                            <a:srgbClr val="000000"/>
                          </a:solidFill>
                          <a:effectLst/>
                        </a:endParaRPr>
                      </a:p>
                    </a:txBody>
                    <a:tcPr marL="30718" marR="15359" marT="30718" marB="15359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t"/>
                        <a:endParaRPr lang="hr-HR" sz="1500" dirty="0" smtClean="0">
                          <a:solidFill>
                            <a:srgbClr val="000000"/>
                          </a:solidFill>
                          <a:effectLst/>
                        </a:endParaRPr>
                      </a:p>
                      <a:p>
                        <a:pPr algn="l" fontAlgn="t"/>
                        <a:endParaRPr lang="hr-HR" sz="1500" dirty="0" smtClean="0">
                          <a:solidFill>
                            <a:srgbClr val="000000"/>
                          </a:solidFill>
                          <a:effectLst/>
                        </a:endParaRPr>
                      </a:p>
                      <a:p>
                        <a:pPr algn="l" fontAlgn="t"/>
                        <a:endParaRPr lang="hr-HR" sz="1500" dirty="0" smtClean="0">
                          <a:solidFill>
                            <a:srgbClr val="000000"/>
                          </a:solidFill>
                          <a:effectLst/>
                        </a:endParaRPr>
                      </a:p>
                      <a:p>
                        <a:pPr algn="l" fontAlgn="t"/>
                        <a:endParaRPr lang="hr-HR" sz="1500" dirty="0">
                          <a:solidFill>
                            <a:srgbClr val="000000"/>
                          </a:solidFill>
                          <a:effectLst/>
                        </a:endParaRPr>
                      </a:p>
                    </a:txBody>
                    <a:tcPr marL="30718" marR="30718" marT="30718" marB="30718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t"/>
                        <a:endParaRPr lang="hr-HR" sz="1500" dirty="0">
                          <a:solidFill>
                            <a:srgbClr val="000000"/>
                          </a:solidFill>
                          <a:effectLst/>
                        </a:endParaRPr>
                      </a:p>
                    </a:txBody>
                    <a:tcPr marL="30718" marR="30718" marT="30718" marB="30718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6" name="Picture 10" descr="Use case generalization example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298" y="3861764"/>
              <a:ext cx="2274598" cy="680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Use case extend example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432" y="3861764"/>
              <a:ext cx="2294487" cy="629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Use case include example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267" y="3861764"/>
              <a:ext cx="2375705" cy="681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1593271" y="4774801"/>
              <a:ext cx="7372350" cy="239959"/>
            </a:xfrm>
            <a:prstGeom prst="rect">
              <a:avLst/>
            </a:prstGeom>
          </p:spPr>
          <p:txBody>
            <a:bodyPr/>
            <a:lstStyle>
              <a:lvl1pPr marL="342891" indent="-342891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lvl1pPr>
              <a:lvl2pPr marL="742932" indent="-285744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2971" indent="-228594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160" indent="-228594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349" indent="-228594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537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charset="0"/>
                <a:buNone/>
              </a:pPr>
              <a:r>
                <a:rPr lang="hr-HR" sz="1200" dirty="0" smtClean="0"/>
                <a:t>Izvor: http://www.uml-diagrams.org</a:t>
              </a:r>
              <a:endParaRPr lang="hr-H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1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24" y="1832297"/>
            <a:ext cx="7352822" cy="42703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 anchor="t">
            <a:noAutofit/>
          </a:bodyPr>
          <a:lstStyle/>
          <a:p>
            <a:r>
              <a:rPr lang="hr-HR" sz="2400" dirty="0" smtClean="0"/>
              <a:t>Dijagram slučajeva korištenja</a:t>
            </a:r>
            <a:br>
              <a:rPr lang="hr-HR" sz="2400" dirty="0" smtClean="0"/>
            </a:br>
            <a:r>
              <a:rPr lang="hr-HR" dirty="0" smtClean="0"/>
              <a:t>Primjer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296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r-HR" sz="1200" dirty="0"/>
              <a:t>Izvor: http://www.uml-diagrams.org/airport-checkin-uml-use-case-diagram-example.html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2400" dirty="0" smtClean="0"/>
              <a:t>Dijagram slučajeva korištenja</a:t>
            </a:r>
            <a:br>
              <a:rPr lang="hr-HR" sz="2400" dirty="0" smtClean="0"/>
            </a:br>
            <a:r>
              <a:rPr lang="hr-HR" dirty="0" smtClean="0"/>
              <a:t>Primjer</a:t>
            </a:r>
            <a:endParaRPr lang="hr-HR" dirty="0"/>
          </a:p>
        </p:txBody>
      </p:sp>
      <p:pic>
        <p:nvPicPr>
          <p:cNvPr id="1026" name="Picture 2" descr="An example of UML use case diagram for airport check-in and security screening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72" y="1830295"/>
            <a:ext cx="73342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Modeliranje sustava</a:t>
            </a:r>
          </a:p>
          <a:p>
            <a:r>
              <a:rPr lang="hr-HR" dirty="0" smtClean="0"/>
              <a:t>UML</a:t>
            </a:r>
          </a:p>
          <a:p>
            <a:r>
              <a:rPr lang="hr-HR" dirty="0" smtClean="0"/>
              <a:t>Dijagram slučajeva korištenja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9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1433" y="1412629"/>
            <a:ext cx="6990347" cy="5137485"/>
          </a:xfrm>
        </p:spPr>
        <p:txBody>
          <a:bodyPr/>
          <a:lstStyle/>
          <a:p>
            <a:pPr marL="0" indent="0" algn="r">
              <a:buNone/>
            </a:pPr>
            <a:r>
              <a:rPr lang="hr-HR" sz="1200" dirty="0"/>
              <a:t>Izvor: http://</a:t>
            </a:r>
            <a:r>
              <a:rPr lang="hr-HR" sz="1200" dirty="0" smtClean="0"/>
              <a:t>www.uml-diagrams.org/examples/online-shopping-use-case-diagram-example.html</a:t>
            </a:r>
            <a:endParaRPr lang="hr-HR" sz="1200" dirty="0"/>
          </a:p>
        </p:txBody>
      </p:sp>
      <p:pic>
        <p:nvPicPr>
          <p:cNvPr id="2050" name="Picture 2" descr="Online shopping UML use case diagram example - top level use cas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32" y="1704157"/>
            <a:ext cx="6350888" cy="474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 anchor="t">
            <a:noAutofit/>
          </a:bodyPr>
          <a:lstStyle/>
          <a:p>
            <a:r>
              <a:rPr lang="hr-HR" sz="2400" dirty="0" smtClean="0"/>
              <a:t>Dijagram slučajeva korištenja</a:t>
            </a:r>
            <a:br>
              <a:rPr lang="hr-HR" sz="2400" dirty="0" smtClean="0"/>
            </a:br>
            <a:r>
              <a:rPr lang="hr-HR" dirty="0" smtClean="0"/>
              <a:t>Primjer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794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891" lvl="1" indent="-342891">
              <a:lnSpc>
                <a:spcPct val="120000"/>
              </a:lnSpc>
              <a:spcBef>
                <a:spcPts val="900"/>
              </a:spcBef>
              <a:buFont typeface="Arial" charset="0"/>
              <a:buChar char="•"/>
            </a:pPr>
            <a:r>
              <a:rPr lang="hr-H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Primarni </a:t>
            </a:r>
            <a:r>
              <a:rPr lang="hr-H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fokus na sadržaj korisničkog slučaja, ne na grafičku prezentaciju</a:t>
            </a:r>
          </a:p>
          <a:p>
            <a:pPr marL="342891" lvl="1" indent="-342891">
              <a:lnSpc>
                <a:spcPct val="120000"/>
              </a:lnSpc>
              <a:spcBef>
                <a:spcPts val="900"/>
              </a:spcBef>
              <a:buFont typeface="Arial" charset="0"/>
              <a:buChar char="•"/>
            </a:pPr>
            <a:r>
              <a:rPr lang="hr-H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Dijagram </a:t>
            </a:r>
            <a:r>
              <a:rPr lang="hr-H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treba uključivati sve identificirane sudionike (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actors</a:t>
            </a:r>
            <a:r>
              <a:rPr lang="hr-H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i njihove ključne scenarije korištenja (ne sve)</a:t>
            </a:r>
          </a:p>
          <a:p>
            <a:pPr marL="342891" lvl="1" indent="-342891">
              <a:lnSpc>
                <a:spcPct val="120000"/>
              </a:lnSpc>
              <a:spcBef>
                <a:spcPts val="900"/>
              </a:spcBef>
              <a:buFont typeface="Arial" charset="0"/>
              <a:buChar char="•"/>
            </a:pPr>
            <a:r>
              <a:rPr lang="hr-H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Jasno </a:t>
            </a:r>
            <a:r>
              <a:rPr lang="hr-H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označiti granicu sustava i, po potrebi, slučajeve koji nisu dio sustava</a:t>
            </a:r>
          </a:p>
          <a:p>
            <a:pPr marL="342891" lvl="1" indent="-342891">
              <a:lnSpc>
                <a:spcPct val="120000"/>
              </a:lnSpc>
              <a:spcBef>
                <a:spcPts val="900"/>
              </a:spcBef>
              <a:buFont typeface="Arial" charset="0"/>
              <a:buChar char="•"/>
            </a:pPr>
            <a:r>
              <a:rPr lang="hr-H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Dijagram </a:t>
            </a:r>
            <a:r>
              <a:rPr lang="hr-H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predstavlja eksterni pogled na sustav te ga ne treba opterećivati tehničkim podacima niti funkcionalnim komponentama budućeg sustava</a:t>
            </a:r>
          </a:p>
          <a:p>
            <a:pPr marL="342891" lvl="1" indent="-342891">
              <a:lnSpc>
                <a:spcPct val="120000"/>
              </a:lnSpc>
              <a:spcBef>
                <a:spcPts val="900"/>
              </a:spcBef>
              <a:buFont typeface="Arial" charset="0"/>
              <a:buChar char="•"/>
            </a:pPr>
            <a:r>
              <a:rPr lang="hr-H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Obratiti </a:t>
            </a:r>
            <a:r>
              <a:rPr lang="hr-H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pažnju na relacije i njihovu semantiku (značenje) – upotreba strelica samo gdje ima smisla / nedvojbeno značenje</a:t>
            </a:r>
          </a:p>
          <a:p>
            <a:pPr marL="342891" lvl="1" indent="-342891">
              <a:lnSpc>
                <a:spcPct val="120000"/>
              </a:lnSpc>
              <a:spcBef>
                <a:spcPts val="900"/>
              </a:spcBef>
              <a:buFont typeface="Arial" charset="0"/>
              <a:buChar char="•"/>
            </a:pPr>
            <a:r>
              <a:rPr lang="hr-H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Koristiti </a:t>
            </a:r>
            <a:r>
              <a:rPr lang="hr-H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komentare za objašnjenje bitnih aspekata koji se ne vide iz dijagrama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</p:spPr>
        <p:txBody>
          <a:bodyPr anchor="t">
            <a:noAutofit/>
          </a:bodyPr>
          <a:lstStyle/>
          <a:p>
            <a:r>
              <a:rPr lang="hr-HR" sz="2400" dirty="0" smtClean="0"/>
              <a:t>Dijagram slučajeva korištenja</a:t>
            </a:r>
            <a:br>
              <a:rPr lang="hr-HR" sz="2400" dirty="0" smtClean="0"/>
            </a:br>
            <a:r>
              <a:rPr lang="hr-HR" dirty="0" smtClean="0"/>
              <a:t>Bitne napomene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8100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Model je pojednostavljena reprezentacija nekog entiteta ili sustava koji zadržava </a:t>
            </a:r>
            <a:r>
              <a:rPr lang="hr-HR" sz="2400" dirty="0" smtClean="0"/>
              <a:t>važna </a:t>
            </a:r>
            <a:r>
              <a:rPr lang="hr-HR" sz="2400" dirty="0"/>
              <a:t>svojstva modeliranog entiteta ili sustava, a zanemaruje detalje</a:t>
            </a:r>
            <a:r>
              <a:rPr lang="hr-HR" sz="2400" dirty="0" smtClean="0"/>
              <a:t>.</a:t>
            </a:r>
          </a:p>
          <a:p>
            <a:endParaRPr lang="hr-HR" sz="2400" dirty="0" smtClean="0"/>
          </a:p>
          <a:p>
            <a:r>
              <a:rPr lang="pt-BR" sz="2400" dirty="0" smtClean="0"/>
              <a:t>Modeliranje</a:t>
            </a:r>
            <a:r>
              <a:rPr lang="pt-BR" sz="2400" i="1" dirty="0" smtClean="0"/>
              <a:t> </a:t>
            </a:r>
            <a:r>
              <a:rPr lang="pt-BR" sz="2400" dirty="0"/>
              <a:t>je proces razvoja apstraktnih modela sustava</a:t>
            </a:r>
            <a:r>
              <a:rPr lang="pt-BR" sz="2400" dirty="0" smtClean="0"/>
              <a:t>.</a:t>
            </a:r>
            <a:endParaRPr lang="hr-HR" sz="2400" dirty="0" smtClean="0"/>
          </a:p>
          <a:p>
            <a:pPr marL="0" indent="0">
              <a:buNone/>
            </a:pPr>
            <a:endParaRPr lang="hr-HR" sz="2400" dirty="0"/>
          </a:p>
          <a:p>
            <a:r>
              <a:rPr lang="hr-HR" sz="2400" dirty="0" smtClean="0"/>
              <a:t>Što se modelira?</a:t>
            </a:r>
          </a:p>
          <a:p>
            <a:pPr lvl="1"/>
            <a:r>
              <a:rPr lang="hr-HR" sz="2400" dirty="0" smtClean="0"/>
              <a:t>Postojeći sustavi</a:t>
            </a:r>
          </a:p>
          <a:p>
            <a:pPr lvl="1"/>
            <a:r>
              <a:rPr lang="hr-HR" sz="2400" dirty="0" smtClean="0"/>
              <a:t>Budući sustavi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Modeliranje sustava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01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 smtClean="0"/>
              <a:t>„Kut gledanja” na sustav (engl. </a:t>
            </a:r>
            <a:r>
              <a:rPr lang="en-US" sz="2400" i="1" dirty="0" smtClean="0"/>
              <a:t>viewpoint</a:t>
            </a:r>
            <a:r>
              <a:rPr lang="hr-HR" sz="2400" dirty="0" smtClean="0"/>
              <a:t>)</a:t>
            </a:r>
          </a:p>
          <a:p>
            <a:r>
              <a:rPr lang="hr-HR" sz="2400" dirty="0" smtClean="0"/>
              <a:t>Koji bi bili primjeri perspektiva za model broda?</a:t>
            </a:r>
          </a:p>
          <a:p>
            <a:endParaRPr lang="hr-HR" sz="2400" dirty="0"/>
          </a:p>
          <a:p>
            <a:r>
              <a:rPr lang="hr-HR" sz="2400" dirty="0" smtClean="0"/>
              <a:t>Primjeri perspektiva:</a:t>
            </a:r>
          </a:p>
          <a:p>
            <a:pPr lvl="1"/>
            <a:r>
              <a:rPr lang="hr-HR" sz="2400" dirty="0" smtClean="0"/>
              <a:t>Kontekst</a:t>
            </a:r>
          </a:p>
          <a:p>
            <a:pPr lvl="1"/>
            <a:r>
              <a:rPr lang="hr-HR" sz="2400" dirty="0" smtClean="0"/>
              <a:t>Interakcija</a:t>
            </a:r>
          </a:p>
          <a:p>
            <a:pPr lvl="1"/>
            <a:r>
              <a:rPr lang="hr-HR" sz="2400" dirty="0" smtClean="0"/>
              <a:t>Struktura</a:t>
            </a:r>
          </a:p>
          <a:p>
            <a:pPr lvl="1"/>
            <a:r>
              <a:rPr lang="hr-HR" sz="2400" dirty="0" smtClean="0"/>
              <a:t>Ponašanje</a:t>
            </a:r>
          </a:p>
          <a:p>
            <a:pPr lvl="1"/>
            <a:r>
              <a:rPr lang="hr-HR" sz="2400" dirty="0" smtClean="0"/>
              <a:t>Instalacija</a:t>
            </a: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 smtClean="0"/>
              <a:t>Modeliranje sustava</a:t>
            </a:r>
            <a:br>
              <a:rPr lang="hr-HR" sz="2400" dirty="0" smtClean="0"/>
            </a:br>
            <a:r>
              <a:rPr lang="hr-HR" dirty="0" smtClean="0"/>
              <a:t>Perspektive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239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2390" y="1503947"/>
            <a:ext cx="6990347" cy="268399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r-HR" dirty="0" smtClean="0"/>
              <a:t>Jezik za modeliranje u domeni programskog inženjerstva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i="1" dirty="0"/>
              <a:t>„The UML is the standard </a:t>
            </a:r>
            <a:r>
              <a:rPr lang="en-US" i="1" u="sng" dirty="0"/>
              <a:t>language</a:t>
            </a:r>
            <a:r>
              <a:rPr lang="en-US" i="1" dirty="0"/>
              <a:t> for specifying, visualizing, constructing and documenting all the artifacts of a software system</a:t>
            </a:r>
            <a:r>
              <a:rPr lang="hr-HR" i="1" dirty="0" smtClean="0"/>
              <a:t>”</a:t>
            </a:r>
            <a:endParaRPr lang="hr-HR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r-HR" dirty="0"/>
              <a:t>Prihvaćen kao standard (ISO 19505-2:2012)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r-HR" dirty="0" smtClean="0"/>
              <a:t>Autori: </a:t>
            </a:r>
            <a:r>
              <a:rPr lang="hr-HR" dirty="0" err="1" smtClean="0"/>
              <a:t>Ivar</a:t>
            </a:r>
            <a:r>
              <a:rPr lang="hr-HR" dirty="0" smtClean="0"/>
              <a:t> </a:t>
            </a:r>
            <a:r>
              <a:rPr lang="hr-HR" dirty="0" err="1" smtClean="0"/>
              <a:t>Jacobson</a:t>
            </a:r>
            <a:r>
              <a:rPr lang="hr-HR" dirty="0" smtClean="0"/>
              <a:t>, </a:t>
            </a:r>
            <a:r>
              <a:rPr lang="hr-HR" dirty="0" err="1" smtClean="0"/>
              <a:t>Grady</a:t>
            </a:r>
            <a:r>
              <a:rPr lang="hr-HR" dirty="0" smtClean="0"/>
              <a:t> </a:t>
            </a:r>
            <a:r>
              <a:rPr lang="hr-HR" dirty="0" err="1" smtClean="0"/>
              <a:t>Booch</a:t>
            </a:r>
            <a:r>
              <a:rPr lang="hr-HR" dirty="0" smtClean="0"/>
              <a:t> i James </a:t>
            </a:r>
            <a:r>
              <a:rPr lang="hr-HR" dirty="0" err="1" smtClean="0"/>
              <a:t>Rumbaugh</a:t>
            </a:r>
            <a:r>
              <a:rPr lang="hr-HR" dirty="0" smtClean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7155925" cy="968625"/>
          </a:xfrm>
        </p:spPr>
        <p:txBody>
          <a:bodyPr/>
          <a:lstStyle/>
          <a:p>
            <a:r>
              <a:rPr lang="en-US" sz="3200" dirty="0" smtClean="0"/>
              <a:t>UML (Unified Modeling Language)</a:t>
            </a:r>
            <a:endParaRPr lang="en-US" sz="3200" dirty="0"/>
          </a:p>
        </p:txBody>
      </p:sp>
      <p:pic>
        <p:nvPicPr>
          <p:cNvPr id="4" name="Picture 3" descr="http://www.sa-depot.com/wp-content/plugins/hot-linked-image-cacher/upload/evernote.com/shard/s2/res/fdde7813-0eb8-42ff-8878-fcb4588b2e5e/3ami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00" y="4356391"/>
            <a:ext cx="4989170" cy="20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5932" y="6552524"/>
            <a:ext cx="4680683" cy="21602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hr-HR" sz="900" dirty="0" smtClean="0"/>
              <a:t>Slike preuzete sa stranice: http</a:t>
            </a:r>
            <a:r>
              <a:rPr lang="hr-HR" sz="900" dirty="0"/>
              <a:t>://www.ibm.com/developerworks/cn/rational/theme/rational-rup/</a:t>
            </a:r>
            <a:endParaRPr lang="hr-HR" sz="900" cap="non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13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7800" y="1201712"/>
            <a:ext cx="4444134" cy="488878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i="1" dirty="0"/>
              <a:t>„Pictorial language used to make software blueprints”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r-HR" sz="2000" dirty="0" smtClean="0"/>
              <a:t>Omogućuje </a:t>
            </a:r>
            <a:r>
              <a:rPr lang="hr-HR" sz="2000" dirty="0"/>
              <a:t>opis modela softverskog sustava iz više perspektiva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r-HR" sz="2000" dirty="0" smtClean="0"/>
              <a:t>Namijenjen </a:t>
            </a:r>
            <a:r>
              <a:rPr lang="hr-HR" sz="2000" dirty="0"/>
              <a:t>je podjednako razvojnim timovima kao i korisnicima, analitičarima, naručiteljima i svim ostalim dionicima </a:t>
            </a:r>
            <a:r>
              <a:rPr lang="hr-HR" sz="2000" dirty="0" smtClean="0"/>
              <a:t>softverskog procesa</a:t>
            </a:r>
            <a:endParaRPr lang="hr-HR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r-HR" sz="2000" dirty="0" smtClean="0"/>
              <a:t>Cilj </a:t>
            </a:r>
            <a:r>
              <a:rPr lang="hr-HR" sz="2000" dirty="0"/>
              <a:t>UML-a je olakšati modeliranje i razumijevanje kompleksnih softverskih sustava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83" y="1201712"/>
            <a:ext cx="3222844" cy="2473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27" y="3914971"/>
            <a:ext cx="3107900" cy="2175530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7155925" cy="968625"/>
          </a:xfrm>
        </p:spPr>
        <p:txBody>
          <a:bodyPr/>
          <a:lstStyle/>
          <a:p>
            <a:r>
              <a:rPr lang="en-US" sz="3200" dirty="0" smtClean="0"/>
              <a:t>UML (Unified Modeling Language)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67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2390" y="1503947"/>
            <a:ext cx="6990347" cy="5092796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dirty="0"/>
              <a:t>Stvari/Elementi</a:t>
            </a:r>
            <a:r>
              <a:rPr lang="hr-HR" sz="2400" b="1" i="1" dirty="0"/>
              <a:t> (</a:t>
            </a:r>
            <a:r>
              <a:rPr lang="en-US" sz="2400" b="1" i="1" dirty="0"/>
              <a:t>Things</a:t>
            </a:r>
            <a:r>
              <a:rPr lang="hr-HR" sz="2400" b="1" i="1" dirty="0"/>
              <a:t>)</a:t>
            </a:r>
            <a:endParaRPr lang="en-US" sz="2000" i="1" dirty="0"/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/>
              <a:t>strukturni: klasa, sučelje (</a:t>
            </a:r>
            <a:r>
              <a:rPr lang="en-US" sz="2000" i="1" dirty="0"/>
              <a:t>interface</a:t>
            </a:r>
            <a:r>
              <a:rPr lang="hr-HR" sz="2000" dirty="0"/>
              <a:t>), kolaboracija, korisnički slučaj (</a:t>
            </a:r>
            <a:r>
              <a:rPr lang="en-US" sz="2000" i="1" dirty="0"/>
              <a:t>use case</a:t>
            </a:r>
            <a:r>
              <a:rPr lang="hr-HR" sz="2000" dirty="0"/>
              <a:t>), komponenta, čvor (</a:t>
            </a:r>
            <a:r>
              <a:rPr lang="en-US" sz="2000" i="1" dirty="0"/>
              <a:t>node</a:t>
            </a:r>
            <a:r>
              <a:rPr lang="hr-HR" sz="2000" dirty="0"/>
              <a:t>)</a:t>
            </a:r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/>
              <a:t>ponašajni: interakcija (</a:t>
            </a:r>
            <a:r>
              <a:rPr lang="en-US" sz="2000" i="1" dirty="0"/>
              <a:t>interaction</a:t>
            </a:r>
            <a:r>
              <a:rPr lang="hr-HR" sz="2000" dirty="0"/>
              <a:t>), stanje (</a:t>
            </a:r>
            <a:r>
              <a:rPr lang="en-US" sz="2000" i="1" dirty="0"/>
              <a:t>state</a:t>
            </a:r>
            <a:r>
              <a:rPr lang="hr-HR" sz="2000" dirty="0"/>
              <a:t>)</a:t>
            </a:r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/>
              <a:t>grupiranje: paket</a:t>
            </a:r>
            <a:r>
              <a:rPr lang="en-US" sz="2000" dirty="0"/>
              <a:t> (</a:t>
            </a:r>
            <a:r>
              <a:rPr lang="en-US" sz="2000" i="1" dirty="0"/>
              <a:t>package</a:t>
            </a:r>
            <a:r>
              <a:rPr lang="en-US" sz="2000" dirty="0"/>
              <a:t>)</a:t>
            </a:r>
            <a:endParaRPr lang="hr-HR" sz="2000" dirty="0"/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/>
              <a:t>notacija: poruka</a:t>
            </a:r>
            <a:r>
              <a:rPr lang="en-US" sz="2000" dirty="0"/>
              <a:t> (</a:t>
            </a:r>
            <a:r>
              <a:rPr lang="en-US" sz="2000" i="1" dirty="0"/>
              <a:t>node</a:t>
            </a:r>
            <a:r>
              <a:rPr lang="en-US" sz="2000" dirty="0"/>
              <a:t>)</a:t>
            </a:r>
            <a:endParaRPr lang="hr-HR" sz="2000" dirty="0"/>
          </a:p>
          <a:p>
            <a:pPr marL="270000" indent="-2700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dirty="0"/>
              <a:t>Relacije </a:t>
            </a:r>
            <a:r>
              <a:rPr lang="hr-HR" sz="2400" b="1" i="1" dirty="0"/>
              <a:t>(</a:t>
            </a:r>
            <a:r>
              <a:rPr lang="en-US" sz="2400" b="1" i="1" dirty="0"/>
              <a:t>Relationships</a:t>
            </a:r>
            <a:r>
              <a:rPr lang="hr-HR" sz="2400" b="1" i="1" dirty="0"/>
              <a:t>)</a:t>
            </a:r>
            <a:endParaRPr lang="en-US" sz="2400" b="1" i="1" dirty="0"/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/>
              <a:t>ovisnost (</a:t>
            </a:r>
            <a:r>
              <a:rPr lang="en-US" sz="2000" i="1" dirty="0"/>
              <a:t>dependency</a:t>
            </a:r>
            <a:r>
              <a:rPr lang="hr-HR" sz="2000" dirty="0"/>
              <a:t>), asocijacija (</a:t>
            </a:r>
            <a:r>
              <a:rPr lang="en-US" sz="2000" i="1" dirty="0"/>
              <a:t>association</a:t>
            </a:r>
            <a:r>
              <a:rPr lang="hr-HR" sz="2000" dirty="0"/>
              <a:t>), generalizacija (</a:t>
            </a:r>
            <a:r>
              <a:rPr lang="en-US" sz="2000" i="1" dirty="0"/>
              <a:t>generalization</a:t>
            </a:r>
            <a:r>
              <a:rPr lang="hr-HR" sz="2000" dirty="0"/>
              <a:t>), realizacija (</a:t>
            </a:r>
            <a:r>
              <a:rPr lang="en-US" sz="2000" i="1" dirty="0"/>
              <a:t>realization</a:t>
            </a:r>
            <a:r>
              <a:rPr lang="hr-HR" sz="2000" dirty="0"/>
              <a:t>)</a:t>
            </a:r>
          </a:p>
          <a:p>
            <a:pPr marL="270000" indent="-270000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b="1" dirty="0"/>
              <a:t>Dijagrami</a:t>
            </a:r>
            <a:r>
              <a:rPr lang="hr-HR" sz="2400" b="1" i="1" dirty="0"/>
              <a:t> (</a:t>
            </a:r>
            <a:r>
              <a:rPr lang="en-US" sz="2400" b="1" i="1" dirty="0"/>
              <a:t>Diagrams</a:t>
            </a:r>
            <a:r>
              <a:rPr lang="hr-HR" sz="2400" b="1" i="1" dirty="0" smtClean="0"/>
              <a:t>)</a:t>
            </a:r>
            <a:endParaRPr lang="en-US" sz="24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7155925" cy="968625"/>
          </a:xfrm>
        </p:spPr>
        <p:txBody>
          <a:bodyPr/>
          <a:lstStyle/>
          <a:p>
            <a:r>
              <a:rPr lang="en-US" sz="2400" dirty="0" smtClean="0"/>
              <a:t>UML (Unified Modeling Language)</a:t>
            </a:r>
            <a:r>
              <a:rPr lang="hr-HR" sz="3200" dirty="0" smtClean="0"/>
              <a:t/>
            </a:r>
            <a:br>
              <a:rPr lang="hr-HR" sz="3200" dirty="0" smtClean="0"/>
            </a:br>
            <a:r>
              <a:rPr lang="hr-HR" dirty="0" smtClean="0"/>
              <a:t>Gradivni elementi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2389" y="270626"/>
            <a:ext cx="7155925" cy="968625"/>
          </a:xfrm>
        </p:spPr>
        <p:txBody>
          <a:bodyPr/>
          <a:lstStyle/>
          <a:p>
            <a:r>
              <a:rPr lang="en-US" sz="2400" dirty="0" smtClean="0"/>
              <a:t>UML (Unified Modeling Language)</a:t>
            </a:r>
            <a:r>
              <a:rPr lang="hr-HR" sz="3200" dirty="0" smtClean="0"/>
              <a:t/>
            </a:r>
            <a:br>
              <a:rPr lang="hr-HR" sz="3200" dirty="0" smtClean="0"/>
            </a:br>
            <a:r>
              <a:rPr lang="hr-HR" dirty="0" smtClean="0"/>
              <a:t>Dijagrami</a:t>
            </a:r>
            <a:endParaRPr lang="en-US" dirty="0"/>
          </a:p>
        </p:txBody>
      </p:sp>
      <p:pic>
        <p:nvPicPr>
          <p:cNvPr id="5" name="Picture 2" descr="File:UML diagrams overview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86" y="1934323"/>
            <a:ext cx="7155925" cy="390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5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 smtClean="0"/>
              <a:t>Strukturni dijagrami</a:t>
            </a:r>
          </a:p>
          <a:p>
            <a:pPr lvl="1"/>
            <a:r>
              <a:rPr lang="hr-HR" sz="2400" dirty="0" smtClean="0"/>
              <a:t>Dijagram klasa</a:t>
            </a:r>
          </a:p>
          <a:p>
            <a:pPr lvl="1"/>
            <a:r>
              <a:rPr lang="hr-HR" sz="2400" dirty="0" smtClean="0"/>
              <a:t>Dijagram komponenata</a:t>
            </a:r>
          </a:p>
          <a:p>
            <a:pPr lvl="1"/>
            <a:r>
              <a:rPr lang="hr-HR" sz="2400" dirty="0" smtClean="0"/>
              <a:t>Dijagram instalacije (</a:t>
            </a:r>
            <a:r>
              <a:rPr lang="en-US" sz="2400" i="1" dirty="0" smtClean="0"/>
              <a:t>Deployment</a:t>
            </a:r>
            <a:r>
              <a:rPr lang="hr-HR" sz="2400" dirty="0" smtClean="0"/>
              <a:t>)</a:t>
            </a:r>
            <a:endParaRPr lang="hr-HR" sz="2400" dirty="0"/>
          </a:p>
          <a:p>
            <a:r>
              <a:rPr lang="hr-HR" sz="2400" dirty="0" smtClean="0"/>
              <a:t>Dijagrami ponašanja</a:t>
            </a:r>
          </a:p>
          <a:p>
            <a:pPr lvl="1"/>
            <a:r>
              <a:rPr lang="hr-HR" sz="2400" dirty="0" smtClean="0"/>
              <a:t>Dijagram slučajeva korištenja</a:t>
            </a:r>
          </a:p>
          <a:p>
            <a:pPr lvl="1"/>
            <a:r>
              <a:rPr lang="hr-HR" sz="2400" dirty="0" smtClean="0"/>
              <a:t>Dijagram aktivnosti</a:t>
            </a:r>
          </a:p>
          <a:p>
            <a:pPr lvl="1"/>
            <a:r>
              <a:rPr lang="hr-HR" sz="2400" dirty="0" smtClean="0"/>
              <a:t>Dijagram stanja</a:t>
            </a:r>
            <a:endParaRPr lang="hr-HR" sz="2400" dirty="0"/>
          </a:p>
          <a:p>
            <a:pPr lvl="1"/>
            <a:r>
              <a:rPr lang="hr-HR" sz="2400" u="sng" dirty="0" smtClean="0"/>
              <a:t>Dijagrami interakcija</a:t>
            </a:r>
          </a:p>
          <a:p>
            <a:pPr lvl="2"/>
            <a:r>
              <a:rPr lang="hr-HR" sz="2000" dirty="0" smtClean="0"/>
              <a:t>Dijagram slijeda</a:t>
            </a:r>
          </a:p>
          <a:p>
            <a:pPr lvl="2"/>
            <a:r>
              <a:rPr lang="hr-HR" sz="2000" dirty="0" smtClean="0"/>
              <a:t>Vremenski dijagram i sl.</a:t>
            </a:r>
          </a:p>
          <a:p>
            <a:r>
              <a:rPr lang="hr-HR" sz="2400" dirty="0" smtClean="0"/>
              <a:t>Ukupno 14 dijagramskih tehnika</a:t>
            </a:r>
            <a:endParaRPr lang="hr-HR" sz="24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UML (Unified Modeling Language)</a:t>
            </a:r>
            <a:r>
              <a:rPr lang="hr-HR" sz="3200" dirty="0" smtClean="0"/>
              <a:t/>
            </a:r>
            <a:br>
              <a:rPr lang="hr-HR" sz="3200" dirty="0" smtClean="0"/>
            </a:br>
            <a:r>
              <a:rPr lang="hr-HR" dirty="0" smtClean="0"/>
              <a:t>Dijagrami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Algebra-Dizaj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dlozak za prezentacije" id="{2094A51A-7119-48CD-8A50-FD79B79D7FB2}" vid="{6B2B472F-4B24-4DB8-A416-F98833083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F8DF40C255CC4E80B3CE21AAA3650C" ma:contentTypeVersion="0" ma:contentTypeDescription="Stvaranje novog dokumenta." ma:contentTypeScope="" ma:versionID="33f95c4feace6d0cec66844b7a9a97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355e86d926e02d3e5918f1fd2f97e0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ED0CE0-D705-4620-BD53-5B4A2E74E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9818D3-7623-4050-A0CE-B93AE82CB6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880-027E-40C4-BC09-A791F69988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Predlozak%20za%20prezentacije</Template>
  <TotalTime>737</TotalTime>
  <Words>683</Words>
  <Application>Microsoft Office PowerPoint</Application>
  <PresentationFormat>On-screen Show (4:3)</PresentationFormat>
  <Paragraphs>116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</vt:lpstr>
      <vt:lpstr>Segoe UI Semibold</vt:lpstr>
      <vt:lpstr>Wingdings</vt:lpstr>
      <vt:lpstr>Algebra-Dizajn</vt:lpstr>
      <vt:lpstr>Modeliranje i UML  Programsko inženjerstvo</vt:lpstr>
      <vt:lpstr>Sadržaj</vt:lpstr>
      <vt:lpstr>Modeliranje sustava</vt:lpstr>
      <vt:lpstr>Modeliranje sustava Perspektive</vt:lpstr>
      <vt:lpstr>UML (Unified Modeling Language)</vt:lpstr>
      <vt:lpstr>UML (Unified Modeling Language)</vt:lpstr>
      <vt:lpstr>UML (Unified Modeling Language) Gradivni elementi</vt:lpstr>
      <vt:lpstr>UML (Unified Modeling Language) Dijagrami</vt:lpstr>
      <vt:lpstr>UML (Unified Modeling Language) Dijagrami</vt:lpstr>
      <vt:lpstr>UML (Unified Modeling Language) Dijagram komponenata </vt:lpstr>
      <vt:lpstr>UML (Unified Modeling Language) Dijagram klasa</vt:lpstr>
      <vt:lpstr>UML (Unified Modeling Language) Dijagram aktivnosti</vt:lpstr>
      <vt:lpstr>UML (Unified Modeling Language) Dijagram slijeda</vt:lpstr>
      <vt:lpstr>UML (Unified Modeling Language) Dijagram slučajeva korištenja</vt:lpstr>
      <vt:lpstr>Dijagram slučajeva korištenja</vt:lpstr>
      <vt:lpstr>Dijagram slučajeva korištenja Elementi dijagrama</vt:lpstr>
      <vt:lpstr>Dijagram slučajeva korištenja Elementi dijagrama</vt:lpstr>
      <vt:lpstr>Dijagram slučajeva korištenja Primjer</vt:lpstr>
      <vt:lpstr>Dijagram slučajeva korištenja Primjer</vt:lpstr>
      <vt:lpstr>Dijagram slučajeva korištenja Primjer</vt:lpstr>
      <vt:lpstr>Dijagram slučajeva korištenja Bitne napomene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programsko inženjerstvo Programsko inženjerstvo</dc:title>
  <dc:creator>Marko Pršić</dc:creator>
  <cp:lastModifiedBy>Marko Pršić</cp:lastModifiedBy>
  <cp:revision>79</cp:revision>
  <dcterms:created xsi:type="dcterms:W3CDTF">2015-09-27T07:34:40Z</dcterms:created>
  <dcterms:modified xsi:type="dcterms:W3CDTF">2015-10-24T10:07:22Z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0x010100AAF8DF40C255CC4E80B3CE21AAA3650C</vt:lpwstr>
  </property>
  <property fmtid="{D5CDD505-2E9C-101B-9397-08002B2CF9AE}" pid="3" name="IsMyDocuments">
    <vt:bool>true</vt:bool>
  </property>
</Properties>
</file>