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77" r:id="rId7"/>
    <p:sldId id="278" r:id="rId8"/>
    <p:sldId id="279" r:id="rId9"/>
    <p:sldId id="288" r:id="rId10"/>
    <p:sldId id="28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4EB886-4C92-492F-8772-A8D2856B1436}">
          <p14:sldIdLst>
            <p14:sldId id="257"/>
            <p14:sldId id="258"/>
          </p14:sldIdLst>
        </p14:section>
        <p14:section name="Dijagram aktivnosti" id="{11A1914F-09AD-40F8-BC4F-B319A6FAA9EB}">
          <p14:sldIdLst>
            <p14:sldId id="277"/>
            <p14:sldId id="278"/>
            <p14:sldId id="279"/>
            <p14:sldId id="288"/>
            <p14:sldId id="289"/>
            <p14:sldId id="280"/>
          </p14:sldIdLst>
        </p14:section>
        <p14:section name="Dijagram klasa" id="{DBA32BB2-FFFF-457A-B7C0-6191EDE1D73E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6" autoAdjust="0"/>
    <p:restoredTop sz="90268" autoAdjust="0"/>
  </p:normalViewPr>
  <p:slideViewPr>
    <p:cSldViewPr snapToGrid="0">
      <p:cViewPr varScale="1">
        <p:scale>
          <a:sx n="72" d="100"/>
          <a:sy n="72" d="100"/>
        </p:scale>
        <p:origin x="120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EB55-AA1C-416E-8F11-DD53AAFF714D}" type="datetimeFigureOut">
              <a:rPr lang="hr-HR" smtClean="0"/>
              <a:t>24.10.2015.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33DD-81B9-4367-B71A-D38756CC224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869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24E3-502A-4314-ACEE-BBBB98F0BEF5}" type="datetimeFigureOut">
              <a:rPr lang="hr-HR" smtClean="0"/>
              <a:t>24.10.2015.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20-6609-4A37-85CC-B7EAD7BE74D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506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4348862"/>
            <a:ext cx="7488613" cy="1283370"/>
          </a:xfrm>
          <a:prstGeom prst="rect">
            <a:avLst/>
          </a:prstGeom>
        </p:spPr>
        <p:txBody>
          <a:bodyPr/>
          <a:lstStyle>
            <a:lvl1pPr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326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390" y="1503947"/>
            <a:ext cx="6990347" cy="513748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6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4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61149" y="1644316"/>
            <a:ext cx="3043991" cy="470835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486400" y="1644316"/>
            <a:ext cx="3043991" cy="470835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60" indent="-228594"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61148" y="318754"/>
            <a:ext cx="6569243" cy="106888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6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92" y="276"/>
            <a:ext cx="164108" cy="6858000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605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2389" y="270626"/>
            <a:ext cx="6990347" cy="968625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521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8504"/>
            <a:ext cx="7543800" cy="80877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2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29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663" y="3712351"/>
            <a:ext cx="7488613" cy="125073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r-HR" sz="2800" dirty="0" smtClean="0"/>
              <a:t>Dijagram aktivnosti </a:t>
            </a:r>
            <a:r>
              <a:rPr lang="hr-HR" sz="2800" smtClean="0"/>
              <a:t>i klasa</a:t>
            </a: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1400" dirty="0" smtClean="0"/>
              <a:t/>
            </a:r>
            <a:br>
              <a:rPr lang="hr-HR" sz="1400" dirty="0" smtClean="0"/>
            </a:br>
            <a:r>
              <a:rPr lang="hr-HR" sz="2400" b="0" dirty="0" smtClean="0"/>
              <a:t>Programsko inženjerstvo</a:t>
            </a:r>
            <a:endParaRPr lang="hr-HR" sz="1800" b="0" dirty="0"/>
          </a:p>
        </p:txBody>
      </p:sp>
      <p:sp>
        <p:nvSpPr>
          <p:cNvPr id="3" name="Rectangle 2"/>
          <p:cNvSpPr/>
          <p:nvPr/>
        </p:nvSpPr>
        <p:spPr>
          <a:xfrm>
            <a:off x="3033563" y="5578137"/>
            <a:ext cx="324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mr</a:t>
            </a:r>
            <a:r>
              <a:rPr lang="hr-HR" dirty="0" smtClean="0">
                <a:solidFill>
                  <a:schemeClr val="bg1"/>
                </a:solidFill>
              </a:rPr>
              <a:t>. sc</a:t>
            </a:r>
            <a:r>
              <a:rPr lang="hr-HR" dirty="0">
                <a:solidFill>
                  <a:schemeClr val="bg1"/>
                </a:solidFill>
              </a:rPr>
              <a:t>. Marko Pršić, dipl</a:t>
            </a:r>
            <a:r>
              <a:rPr lang="hr-HR" dirty="0" smtClean="0">
                <a:solidFill>
                  <a:schemeClr val="bg1"/>
                </a:solidFill>
              </a:rPr>
              <a:t>. ing. </a:t>
            </a:r>
            <a:r>
              <a:rPr lang="hr-HR" dirty="0" err="1" smtClean="0">
                <a:solidFill>
                  <a:schemeClr val="bg1"/>
                </a:solidFill>
              </a:rPr>
              <a:t>rač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8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000" b="1" i="1" u="sng" dirty="0" smtClean="0"/>
              <a:t>Primjena 1:</a:t>
            </a:r>
          </a:p>
          <a:p>
            <a:pPr marL="292608" lvl="1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r-HR" sz="1800" dirty="0" smtClean="0"/>
              <a:t>Modeliranje poslovne domene – definiranjem bitnih pojmova (objekata) te relacija među njima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/>
          </a:p>
          <a:p>
            <a:pPr marL="292608" lvl="1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r-HR" sz="1800" dirty="0" smtClean="0"/>
              <a:t>Bitno je u inicijalnog fazi (analiza), radi uspostavljanja zajedničkog poslovnog konteksta.</a:t>
            </a:r>
            <a:endParaRPr lang="hr-HR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klasa </a:t>
            </a:r>
            <a:r>
              <a:rPr lang="en-US" sz="2200" dirty="0" smtClean="0"/>
              <a:t>(</a:t>
            </a:r>
            <a:r>
              <a:rPr lang="en-US" sz="2200" i="1" dirty="0" smtClean="0"/>
              <a:t>Class diagram</a:t>
            </a:r>
            <a:r>
              <a:rPr lang="en-US" sz="2200" dirty="0" smtClean="0"/>
              <a:t>)</a:t>
            </a:r>
            <a:endParaRPr lang="hr-HR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180" y="2753982"/>
            <a:ext cx="3987893" cy="25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Primjena 2:</a:t>
            </a:r>
          </a:p>
          <a:p>
            <a:pPr marL="292608" lvl="1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r-HR" sz="2100" dirty="0" smtClean="0"/>
              <a:t>Detaljno modeliranje klasa (s pripadnim atributima i operacijama) te relacija među njima.</a:t>
            </a:r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 smtClean="0"/>
          </a:p>
          <a:p>
            <a:pPr marL="562608" lvl="1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000" dirty="0"/>
          </a:p>
          <a:p>
            <a:pPr marL="292608" lvl="1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hr-HR" sz="2000" dirty="0" smtClean="0"/>
          </a:p>
          <a:p>
            <a:pPr marL="292608" lvl="1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hr-HR" sz="2000" dirty="0" smtClean="0"/>
          </a:p>
          <a:p>
            <a:pPr marL="292608" lvl="1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hr-HR" sz="2000" dirty="0" smtClean="0"/>
          </a:p>
          <a:p>
            <a:pPr marL="292608" lvl="1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r-HR" sz="2100" dirty="0" smtClean="0"/>
              <a:t>Bitno je u fazi detaljnog dizajna informacijskog sustava. </a:t>
            </a:r>
            <a:endParaRPr lang="hr-HR" sz="2100" dirty="0"/>
          </a:p>
          <a:p>
            <a:pPr marL="292608" lvl="1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r-HR" sz="2100" u="sng" dirty="0" smtClean="0"/>
              <a:t>Moguća izrada programskog koda i/ili modela baze podataka!</a:t>
            </a:r>
            <a:endParaRPr lang="hr-HR" sz="2100" u="sng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klasa </a:t>
            </a:r>
            <a:r>
              <a:rPr lang="en-US" sz="2200" dirty="0" smtClean="0"/>
              <a:t>(</a:t>
            </a:r>
            <a:r>
              <a:rPr lang="en-US" sz="2200" i="1" dirty="0" smtClean="0"/>
              <a:t>Class diagram</a:t>
            </a:r>
            <a:r>
              <a:rPr lang="en-US" sz="2200" dirty="0" smtClean="0"/>
              <a:t>)</a:t>
            </a:r>
            <a:endParaRPr lang="hr-HR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79" y="2635538"/>
            <a:ext cx="6300524" cy="31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000" b="1" i="1" u="sng" dirty="0" smtClean="0"/>
              <a:t>Generalizacija:</a:t>
            </a:r>
            <a:endParaRPr lang="en-US" sz="2000" i="1" u="sng" dirty="0" smtClean="0"/>
          </a:p>
          <a:p>
            <a:pPr marL="2700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hr-HR" sz="2000" dirty="0" smtClean="0"/>
              <a:t>Veza između bazne ili izvedene klase; sučelja i klase</a:t>
            </a:r>
          </a:p>
          <a:p>
            <a:pPr marL="7272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endParaRPr lang="hr-HR" sz="20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klasa </a:t>
            </a:r>
            <a:r>
              <a:rPr lang="en-US" sz="2200" dirty="0" smtClean="0"/>
              <a:t>(</a:t>
            </a:r>
            <a:r>
              <a:rPr lang="en-US" sz="2200" i="1" dirty="0" smtClean="0"/>
              <a:t>Class diagram</a:t>
            </a:r>
            <a:r>
              <a:rPr lang="en-US" sz="2200" dirty="0" smtClean="0"/>
              <a:t>)</a:t>
            </a:r>
            <a:endParaRPr lang="hr-HR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97" y="2413192"/>
            <a:ext cx="3902175" cy="1947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546" y="4539847"/>
            <a:ext cx="4029075" cy="16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000" b="1" i="1" u="sng" dirty="0" smtClean="0"/>
              <a:t>Asocijacija:</a:t>
            </a:r>
            <a:endParaRPr lang="en-US" sz="2000" i="1" u="sng" dirty="0" smtClean="0"/>
          </a:p>
          <a:p>
            <a:pPr marL="2700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hr-HR" sz="2000" dirty="0" smtClean="0"/>
              <a:t>Dvosmjerna </a:t>
            </a:r>
            <a:r>
              <a:rPr lang="hr-HR" sz="2000" dirty="0"/>
              <a:t>veza između klasa + </a:t>
            </a:r>
            <a:r>
              <a:rPr lang="hr-HR" sz="2000" dirty="0" err="1"/>
              <a:t>multiplikativnost</a:t>
            </a:r>
            <a:endParaRPr lang="en-US" sz="2000" dirty="0"/>
          </a:p>
          <a:p>
            <a:pPr marL="7272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endParaRPr lang="hr-HR" sz="20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klasa </a:t>
            </a:r>
            <a:r>
              <a:rPr lang="en-US" sz="2200" dirty="0" smtClean="0"/>
              <a:t>(</a:t>
            </a:r>
            <a:r>
              <a:rPr lang="en-US" sz="2200" i="1" dirty="0" smtClean="0"/>
              <a:t>Class diagram</a:t>
            </a:r>
            <a:r>
              <a:rPr lang="en-US" sz="2200" dirty="0" smtClean="0"/>
              <a:t>)</a:t>
            </a:r>
            <a:endParaRPr lang="hr-HR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52" y="2516272"/>
            <a:ext cx="4790475" cy="16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000" b="1" i="1" u="sng" dirty="0" smtClean="0"/>
              <a:t>Stereotip:</a:t>
            </a:r>
            <a:endParaRPr lang="en-US" sz="2000" i="1" u="sng" dirty="0" smtClean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1900" dirty="0" smtClean="0"/>
              <a:t>mehanizam </a:t>
            </a:r>
            <a:r>
              <a:rPr lang="hr-HR" sz="1900" dirty="0"/>
              <a:t>proširivanja </a:t>
            </a:r>
            <a:r>
              <a:rPr lang="hr-HR" sz="1900" dirty="0" smtClean="0"/>
              <a:t>UML-a</a:t>
            </a:r>
            <a:endParaRPr lang="hr-HR" sz="1900" dirty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1900" dirty="0"/>
              <a:t>u</a:t>
            </a:r>
            <a:r>
              <a:rPr lang="hr-HR" sz="2000" dirty="0" smtClean="0"/>
              <a:t>običajeno </a:t>
            </a:r>
            <a:r>
              <a:rPr lang="hr-HR" sz="2000" dirty="0"/>
              <a:t>se koristi kako bi definirao ili pojasnio namjenu elementa modeliranja. Zapisuje se korištenjem dva znaka veće i </a:t>
            </a:r>
            <a:r>
              <a:rPr lang="hr-HR" sz="2000" dirty="0" smtClean="0"/>
              <a:t>manje (</a:t>
            </a:r>
            <a:r>
              <a:rPr lang="hr-HR" sz="2000" b="1" dirty="0" smtClean="0"/>
              <a:t>«</a:t>
            </a:r>
            <a:r>
              <a:rPr lang="hr-HR" sz="2000" dirty="0" smtClean="0"/>
              <a:t> </a:t>
            </a:r>
            <a:r>
              <a:rPr lang="hr-HR" sz="2000" dirty="0"/>
              <a:t>i </a:t>
            </a:r>
            <a:r>
              <a:rPr lang="hr-HR" sz="2000" b="1" dirty="0" smtClean="0"/>
              <a:t>»</a:t>
            </a:r>
            <a:r>
              <a:rPr lang="hr-HR" sz="2000" dirty="0" smtClean="0"/>
              <a:t>)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/>
              <a:t>n</a:t>
            </a:r>
            <a:r>
              <a:rPr lang="hr-HR" sz="2000" dirty="0" smtClean="0"/>
              <a:t>pr</a:t>
            </a:r>
            <a:r>
              <a:rPr lang="hr-HR" sz="2000" dirty="0"/>
              <a:t>. &lt;&lt;</a:t>
            </a:r>
            <a:r>
              <a:rPr lang="hr-HR" sz="2000" dirty="0" err="1"/>
              <a:t>class</a:t>
            </a:r>
            <a:r>
              <a:rPr lang="hr-HR" sz="2000" dirty="0"/>
              <a:t>&gt;&gt;, &lt;&lt;</a:t>
            </a:r>
            <a:r>
              <a:rPr lang="hr-HR" sz="2000" dirty="0" err="1"/>
              <a:t>interface</a:t>
            </a:r>
            <a:r>
              <a:rPr lang="hr-HR" sz="2000" dirty="0"/>
              <a:t>&gt;&gt;, &lt;&lt;</a:t>
            </a:r>
            <a:r>
              <a:rPr lang="hr-HR" sz="2000" dirty="0" err="1"/>
              <a:t>abstract</a:t>
            </a:r>
            <a:r>
              <a:rPr lang="hr-HR" sz="2000" dirty="0"/>
              <a:t>&gt;&gt;, …</a:t>
            </a:r>
          </a:p>
          <a:p>
            <a:pPr marL="7272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endParaRPr lang="hr-HR" sz="20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klasa </a:t>
            </a:r>
            <a:r>
              <a:rPr lang="en-US" sz="2200" dirty="0" smtClean="0"/>
              <a:t>(</a:t>
            </a:r>
            <a:r>
              <a:rPr lang="en-US" sz="2200" i="1" dirty="0" smtClean="0"/>
              <a:t>Class diagram</a:t>
            </a:r>
            <a:r>
              <a:rPr lang="en-US" sz="2200" dirty="0" smtClean="0"/>
              <a:t>)</a:t>
            </a:r>
            <a:endParaRPr lang="hr-HR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14" y="3999628"/>
            <a:ext cx="1744875" cy="1619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72" y="4105448"/>
            <a:ext cx="1744875" cy="14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Dijagram aktivnosti</a:t>
            </a:r>
          </a:p>
          <a:p>
            <a:r>
              <a:rPr lang="hr-HR" dirty="0" smtClean="0"/>
              <a:t>Dijagram klasa</a:t>
            </a:r>
            <a:endParaRPr lang="hr-H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996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aktivnosti </a:t>
            </a:r>
            <a:r>
              <a:rPr lang="en-US" sz="2200" dirty="0" smtClean="0"/>
              <a:t>(</a:t>
            </a:r>
            <a:r>
              <a:rPr lang="en-US" sz="2200" i="1" dirty="0" smtClean="0"/>
              <a:t>Activity diagram</a:t>
            </a:r>
            <a:r>
              <a:rPr lang="en-US" sz="2200" dirty="0" smtClean="0"/>
              <a:t>)</a:t>
            </a:r>
            <a:endParaRPr lang="en-US" sz="4400" dirty="0"/>
          </a:p>
        </p:txBody>
      </p:sp>
      <p:sp>
        <p:nvSpPr>
          <p:cNvPr id="8" name="Rounded Rectangle 7"/>
          <p:cNvSpPr/>
          <p:nvPr/>
        </p:nvSpPr>
        <p:spPr>
          <a:xfrm>
            <a:off x="6058864" y="2712931"/>
            <a:ext cx="2833706" cy="2232248"/>
          </a:xfrm>
          <a:prstGeom prst="roundRect">
            <a:avLst>
              <a:gd name="adj" fmla="val 5355"/>
            </a:avLst>
          </a:prstGeom>
          <a:solidFill>
            <a:srgbClr val="7793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9" name="Picture 2" descr="File:UML diagrams overview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62" y="1783378"/>
            <a:ext cx="75438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6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672391" y="1503947"/>
            <a:ext cx="4329824" cy="5137485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Definicija:</a:t>
            </a:r>
            <a:endParaRPr lang="en-US" sz="2000" i="1" u="sng" dirty="0" smtClean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1800" dirty="0" smtClean="0"/>
              <a:t>Dijagram </a:t>
            </a:r>
            <a:r>
              <a:rPr lang="pl-PL" sz="1800" dirty="0"/>
              <a:t>aktivnosti </a:t>
            </a:r>
            <a:r>
              <a:rPr lang="pl-PL" sz="1800" dirty="0" smtClean="0"/>
              <a:t>prikazuje slijed aktivnosti (poslovnog procesa, radnog toka, procedure)</a:t>
            </a:r>
            <a:r>
              <a:rPr lang="hr-HR" sz="1800" dirty="0" smtClean="0"/>
              <a:t>.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1800" dirty="0" smtClean="0"/>
              <a:t>Pojedina </a:t>
            </a:r>
            <a:r>
              <a:rPr lang="hr-HR" sz="1800" dirty="0"/>
              <a:t>aktivnost </a:t>
            </a:r>
            <a:r>
              <a:rPr lang="hr-HR" sz="1800" dirty="0" smtClean="0"/>
              <a:t>u dijagramu prikazana je kao </a:t>
            </a:r>
            <a:r>
              <a:rPr lang="hr-HR" sz="1800" dirty="0"/>
              <a:t>zaobljeni </a:t>
            </a:r>
            <a:r>
              <a:rPr lang="hr-HR" sz="1800" dirty="0" smtClean="0"/>
              <a:t>pravokutnik:</a:t>
            </a:r>
          </a:p>
          <a:p>
            <a:pPr marL="612900"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hr-HR" sz="1800" dirty="0" smtClean="0"/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1800" dirty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1800" dirty="0"/>
              <a:t>Početak se prikazuje ispunjenim krugom, dok završetak ima opisanu dodatnu </a:t>
            </a:r>
            <a:r>
              <a:rPr lang="hr-HR" sz="1800" dirty="0" smtClean="0"/>
              <a:t>kružnicu: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aktivnosti </a:t>
            </a:r>
            <a:r>
              <a:rPr lang="en-US" sz="2200" dirty="0" smtClean="0"/>
              <a:t>(</a:t>
            </a:r>
            <a:r>
              <a:rPr lang="en-US" sz="2200" i="1" dirty="0" smtClean="0"/>
              <a:t>Activity diagram</a:t>
            </a:r>
            <a:r>
              <a:rPr lang="en-US" sz="2200" dirty="0" smtClean="0"/>
              <a:t>)</a:t>
            </a:r>
            <a:endParaRPr lang="en-US" sz="4400" dirty="0"/>
          </a:p>
        </p:txBody>
      </p:sp>
      <p:sp>
        <p:nvSpPr>
          <p:cNvPr id="5" name="Rounded Rectangle 4"/>
          <p:cNvSpPr/>
          <p:nvPr/>
        </p:nvSpPr>
        <p:spPr>
          <a:xfrm>
            <a:off x="2376562" y="3899599"/>
            <a:ext cx="1800200" cy="504056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 smtClean="0">
                <a:solidFill>
                  <a:schemeClr val="tx1"/>
                </a:solidFill>
                <a:latin typeface="Candara" pitchFamily="34" charset="0"/>
              </a:rPr>
              <a:t>Pripremi ispitna pitanja</a:t>
            </a:r>
            <a:endParaRPr lang="hr-HR" sz="1400" dirty="0">
              <a:solidFill>
                <a:schemeClr val="tx1"/>
              </a:solidFill>
              <a:latin typeface="Candara" pitchFamily="34" charset="0"/>
            </a:endParaRPr>
          </a:p>
        </p:txBody>
      </p:sp>
      <p:pic>
        <p:nvPicPr>
          <p:cNvPr id="7" name="Picture 4" descr="C:\Users\ivan\Desktop\activitiy_diagram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"/>
          <a:stretch/>
        </p:blipFill>
        <p:spPr bwMode="auto">
          <a:xfrm>
            <a:off x="5867161" y="1597731"/>
            <a:ext cx="3112715" cy="433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43" y="5424794"/>
            <a:ext cx="1355437" cy="64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Ostali elementi:</a:t>
            </a:r>
            <a:endParaRPr lang="en-US" sz="2000" i="1" u="sng" dirty="0" smtClean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Grananje toka aktivnosti – alternativni tok</a:t>
            </a:r>
            <a:br>
              <a:rPr lang="hr-HR" sz="2000" dirty="0" smtClean="0"/>
            </a:br>
            <a:r>
              <a:rPr lang="hr-HR" sz="2000" dirty="0" smtClean="0"/>
              <a:t>(„</a:t>
            </a:r>
            <a:r>
              <a:rPr lang="hr-HR" sz="2000" dirty="0" err="1" smtClean="0"/>
              <a:t>Decision</a:t>
            </a:r>
            <a:r>
              <a:rPr lang="hr-HR" sz="2000" dirty="0" smtClean="0"/>
              <a:t> </a:t>
            </a:r>
            <a:r>
              <a:rPr lang="hr-HR" sz="2000" dirty="0" err="1" smtClean="0"/>
              <a:t>node</a:t>
            </a:r>
            <a:r>
              <a:rPr lang="hr-HR" sz="2000" dirty="0" smtClean="0"/>
              <a:t>”)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Spajanje alternativnog toka u glavni tok</a:t>
            </a:r>
            <a:br>
              <a:rPr lang="hr-HR" sz="2000" dirty="0" smtClean="0"/>
            </a:br>
            <a:r>
              <a:rPr lang="hr-HR" sz="2000" dirty="0" smtClean="0"/>
              <a:t>(„</a:t>
            </a:r>
            <a:r>
              <a:rPr lang="hr-HR" sz="2000" dirty="0" err="1" smtClean="0"/>
              <a:t>Merge</a:t>
            </a:r>
            <a:r>
              <a:rPr lang="hr-HR" sz="2000" dirty="0" smtClean="0"/>
              <a:t> </a:t>
            </a:r>
            <a:r>
              <a:rPr lang="hr-HR" sz="2000" dirty="0" err="1" smtClean="0"/>
              <a:t>node</a:t>
            </a:r>
            <a:r>
              <a:rPr lang="hr-HR" sz="2000" dirty="0" smtClean="0"/>
              <a:t>”)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Slanje signala u drugi tok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Prihvaćanje signala iz drugog toka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Grananje toka aktivnosti u konkurentni tok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Spajanje 2 konkurentna (paralelna) toka</a:t>
            </a:r>
            <a:endParaRPr lang="hr-HR" sz="2000" dirty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2000" dirty="0" smtClean="0"/>
              <a:t>Akcija koja poziva drugu aktivnost (tok)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endParaRPr lang="hr-HR" sz="2000" dirty="0" smtClean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aktivnosti </a:t>
            </a:r>
            <a:r>
              <a:rPr lang="en-US" sz="2200" dirty="0" smtClean="0"/>
              <a:t>(</a:t>
            </a:r>
            <a:r>
              <a:rPr lang="en-US" sz="2200" i="1" dirty="0" smtClean="0"/>
              <a:t>Activity diagram</a:t>
            </a:r>
            <a:r>
              <a:rPr lang="en-US" sz="2200" dirty="0" smtClean="0"/>
              <a:t>)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93" y="2727160"/>
            <a:ext cx="7143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" r="8170"/>
          <a:stretch/>
        </p:blipFill>
        <p:spPr>
          <a:xfrm>
            <a:off x="7950231" y="1946792"/>
            <a:ext cx="629771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951" y="5325909"/>
            <a:ext cx="1227758" cy="542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038" y="3416735"/>
            <a:ext cx="1227758" cy="542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3038" y="3910312"/>
            <a:ext cx="1227758" cy="5428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2343" y="4425403"/>
            <a:ext cx="1326132" cy="388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5878" y="4912171"/>
            <a:ext cx="1199507" cy="3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4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Apstraktni primjer:</a:t>
            </a:r>
          </a:p>
          <a:p>
            <a:pPr marL="2700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aktivnosti </a:t>
            </a:r>
            <a:r>
              <a:rPr lang="en-US" sz="2200" dirty="0" smtClean="0"/>
              <a:t>(</a:t>
            </a:r>
            <a:r>
              <a:rPr lang="en-US" sz="2200" i="1" dirty="0" smtClean="0"/>
              <a:t>Activity diagram</a:t>
            </a:r>
            <a:r>
              <a:rPr lang="en-US" sz="2200" dirty="0" smtClean="0"/>
              <a:t>)</a:t>
            </a:r>
            <a:endParaRPr lang="en-US" sz="4400" dirty="0"/>
          </a:p>
        </p:txBody>
      </p:sp>
      <p:pic>
        <p:nvPicPr>
          <p:cNvPr id="15" name="Picture 2" descr="UML activity control nodes overvie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73" y="2057237"/>
            <a:ext cx="7070084" cy="243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Stvarni primjer:</a:t>
            </a:r>
          </a:p>
          <a:p>
            <a:pPr marL="2700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aktivnosti </a:t>
            </a:r>
            <a:r>
              <a:rPr lang="en-US" sz="2200" dirty="0" smtClean="0"/>
              <a:t>(</a:t>
            </a:r>
            <a:r>
              <a:rPr lang="en-US" sz="2200" i="1" dirty="0" smtClean="0"/>
              <a:t>Activity diagram</a:t>
            </a:r>
            <a:r>
              <a:rPr lang="en-US" sz="2200" dirty="0" smtClean="0"/>
              <a:t>)</a:t>
            </a:r>
            <a:endParaRPr lang="en-US" sz="4400" dirty="0"/>
          </a:p>
        </p:txBody>
      </p:sp>
      <p:pic>
        <p:nvPicPr>
          <p:cNvPr id="4" name="Picture 2" descr="An example of business flow activity to process purchase ord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89" y="2220077"/>
            <a:ext cx="7165887" cy="268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1440872" y="4920147"/>
            <a:ext cx="7372350" cy="436241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charset="0"/>
              <a:buNone/>
            </a:pPr>
            <a:r>
              <a:rPr lang="hr-HR" sz="1200" smtClean="0"/>
              <a:t>Izvor: http://www.uml-diagrams.org/activity-diagrams-controls.html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417041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i="1" u="sng" dirty="0" err="1" smtClean="0"/>
              <a:t>Swimlanes</a:t>
            </a:r>
            <a:r>
              <a:rPr lang="hr-HR" sz="2400" b="1" i="1" u="sng" dirty="0" smtClean="0"/>
              <a:t>:</a:t>
            </a:r>
            <a:endParaRPr lang="en-US" sz="2000" i="1" u="sng" dirty="0" smtClean="0"/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1800" dirty="0"/>
              <a:t>Dijagram aktivnosti može prikazati i </a:t>
            </a:r>
            <a:r>
              <a:rPr lang="hr-HR" sz="1800" b="1" i="1" dirty="0"/>
              <a:t>trake</a:t>
            </a:r>
            <a:r>
              <a:rPr lang="hr-HR" sz="1800" b="1" dirty="0"/>
              <a:t> </a:t>
            </a:r>
            <a:r>
              <a:rPr lang="hr-HR" sz="1800" dirty="0" smtClean="0"/>
              <a:t>(engl. </a:t>
            </a:r>
            <a:r>
              <a:rPr lang="en-US" sz="1800" i="1" dirty="0" smtClean="0"/>
              <a:t>swim</a:t>
            </a:r>
            <a:r>
              <a:rPr lang="hr-HR" sz="1800" i="1" dirty="0" smtClean="0"/>
              <a:t>l</a:t>
            </a:r>
            <a:r>
              <a:rPr lang="en-US" sz="1800" i="1" dirty="0" err="1" smtClean="0"/>
              <a:t>anes</a:t>
            </a:r>
            <a:r>
              <a:rPr lang="hr-HR" sz="1800" dirty="0" smtClean="0"/>
              <a:t>) </a:t>
            </a:r>
            <a:r>
              <a:rPr lang="hr-HR" sz="1800" dirty="0"/>
              <a:t>kojima se dijagram dijeli na </a:t>
            </a:r>
            <a:r>
              <a:rPr lang="hr-HR" sz="1800" dirty="0" smtClean="0"/>
              <a:t>cjeline, npr. prema sudionicima koji izvršavaju aktivnosti.</a:t>
            </a:r>
          </a:p>
          <a:p>
            <a:pPr marL="6129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aktivnosti </a:t>
            </a:r>
            <a:r>
              <a:rPr lang="en-US" sz="2200" dirty="0" smtClean="0"/>
              <a:t>(</a:t>
            </a:r>
            <a:r>
              <a:rPr lang="en-US" sz="2200" i="1" dirty="0" smtClean="0"/>
              <a:t>Activity diagram</a:t>
            </a:r>
            <a:r>
              <a:rPr lang="en-US" sz="2200" dirty="0" smtClean="0"/>
              <a:t>)</a:t>
            </a:r>
            <a:endParaRPr lang="en-US" sz="4400" dirty="0"/>
          </a:p>
        </p:txBody>
      </p:sp>
      <p:pic>
        <p:nvPicPr>
          <p:cNvPr id="15" name="Picture 3" descr="C:\Users\ivan\Desktop\activitiy_diagram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1" b="5011"/>
          <a:stretch/>
        </p:blipFill>
        <p:spPr bwMode="auto">
          <a:xfrm>
            <a:off x="5057407" y="2761094"/>
            <a:ext cx="3605329" cy="388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4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Definicija:</a:t>
            </a:r>
            <a:endParaRPr lang="en-US" sz="2000" i="1" u="sng" dirty="0" smtClean="0"/>
          </a:p>
          <a:p>
            <a:pPr marL="612900"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1900" dirty="0"/>
              <a:t>Dijagram klasa je </a:t>
            </a:r>
            <a:r>
              <a:rPr lang="hr-HR" sz="1900" dirty="0" smtClean="0"/>
              <a:t>strukturni (statički) dijagram </a:t>
            </a:r>
            <a:r>
              <a:rPr lang="hr-HR" sz="1900" dirty="0"/>
              <a:t>koji prikazuje strukturu sustava korištenjem klasa, njihovih operacija i atributa te međusobnih relacija (nasljeđivanje, sakupljanje i asocijacija</a:t>
            </a:r>
            <a:r>
              <a:rPr lang="hr-HR" sz="1900" dirty="0" smtClean="0"/>
              <a:t>).</a:t>
            </a:r>
          </a:p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400" b="1" i="1" u="sng" dirty="0" smtClean="0"/>
              <a:t>Reprezentacija </a:t>
            </a:r>
            <a:r>
              <a:rPr lang="hr-HR" sz="2400" b="1" i="1" u="sng" dirty="0" smtClean="0"/>
              <a:t>klase unutar dijagrama:</a:t>
            </a:r>
            <a:endParaRPr lang="hr-HR" sz="2400" b="1" i="1" u="sng" dirty="0"/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400" dirty="0"/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400" dirty="0" smtClean="0"/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400" dirty="0"/>
          </a:p>
          <a:p>
            <a:pPr marL="270000" indent="-27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hr-HR" sz="24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hr-HR" sz="2400" dirty="0"/>
          </a:p>
          <a:p>
            <a:pPr marL="2700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hr-HR" sz="1900" dirty="0" smtClean="0"/>
          </a:p>
          <a:p>
            <a:pPr marL="612900" lvl="1" indent="-3429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1900" dirty="0" smtClean="0"/>
              <a:t>Tokom </a:t>
            </a:r>
            <a:r>
              <a:rPr lang="hr-HR" sz="1900" dirty="0"/>
              <a:t>razvojnog procesa moguće je unaprjeđivati dijagram klasa od vrlo generalnih (konceptualnih) do detaljnih (omogućuju generiranje podatkovnog modela i programskog koda)</a:t>
            </a: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hr-HR" sz="4000" dirty="0" smtClean="0"/>
              <a:t>UML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200" dirty="0" smtClean="0"/>
              <a:t>Dijagram klasa </a:t>
            </a:r>
            <a:r>
              <a:rPr lang="en-US" sz="2200" dirty="0" smtClean="0"/>
              <a:t>(</a:t>
            </a:r>
            <a:r>
              <a:rPr lang="en-US" sz="2200" i="1" dirty="0" smtClean="0"/>
              <a:t>Class diagram</a:t>
            </a:r>
            <a:r>
              <a:rPr lang="en-US" sz="2200" dirty="0" smtClean="0"/>
              <a:t>)</a:t>
            </a:r>
            <a:endParaRPr lang="hr-HR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41" y="3445890"/>
            <a:ext cx="47815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gebra-Dizaj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dlozak za prezentacije" id="{2094A51A-7119-48CD-8A50-FD79B79D7FB2}" vid="{6B2B472F-4B24-4DB8-A416-F98833083A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F8DF40C255CC4E80B3CE21AAA3650C" ma:contentTypeVersion="0" ma:contentTypeDescription="Stvaranje novog dokumenta." ma:contentTypeScope="" ma:versionID="33f95c4feace6d0cec66844b7a9a97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355e86d926e02d3e5918f1fd2f97e0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ED0CE0-D705-4620-BD53-5B4A2E74E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736880-027E-40C4-BC09-A791F699883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B9818D3-7623-4050-A0CE-B93AE82CB6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Predlozak%20za%20prezentacije</Template>
  <TotalTime>746</TotalTime>
  <Words>315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Candara</vt:lpstr>
      <vt:lpstr>Segoe UI</vt:lpstr>
      <vt:lpstr>Segoe UI Semibold</vt:lpstr>
      <vt:lpstr>Wingdings</vt:lpstr>
      <vt:lpstr>Algebra-Dizajn</vt:lpstr>
      <vt:lpstr>Dijagram aktivnosti i klasa  Programsko inženjerstvo</vt:lpstr>
      <vt:lpstr>Sadržaj</vt:lpstr>
      <vt:lpstr>UML Dijagram aktivnosti (Activity diagram)</vt:lpstr>
      <vt:lpstr>UML Dijagram aktivnosti (Activity diagram)</vt:lpstr>
      <vt:lpstr>UML Dijagram aktivnosti (Activity diagram)</vt:lpstr>
      <vt:lpstr>UML Dijagram aktivnosti (Activity diagram)</vt:lpstr>
      <vt:lpstr>UML Dijagram aktivnosti (Activity diagram)</vt:lpstr>
      <vt:lpstr>UML Dijagram aktivnosti (Activity diagram)</vt:lpstr>
      <vt:lpstr>UML Dijagram klasa (Class diagram)</vt:lpstr>
      <vt:lpstr>UML Dijagram klasa (Class diagram)</vt:lpstr>
      <vt:lpstr>UML Dijagram klasa (Class diagram)</vt:lpstr>
      <vt:lpstr>UML Dijagram klasa (Class diagram)</vt:lpstr>
      <vt:lpstr>UML Dijagram klasa (Class diagram)</vt:lpstr>
      <vt:lpstr>UML Dijagram klasa (Class diagram)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programsko inženjerstvo Programsko inženjerstvo</dc:title>
  <dc:creator>Marko Pršić</dc:creator>
  <cp:lastModifiedBy>Marko Pršić</cp:lastModifiedBy>
  <cp:revision>80</cp:revision>
  <dcterms:created xsi:type="dcterms:W3CDTF">2015-09-27T07:34:40Z</dcterms:created>
  <dcterms:modified xsi:type="dcterms:W3CDTF">2015-10-24T10:07:05Z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0x010100AAF8DF40C255CC4E80B3CE21AAA3650C</vt:lpwstr>
  </property>
  <property fmtid="{D5CDD505-2E9C-101B-9397-08002B2CF9AE}" pid="3" name="IsMyDocuments">
    <vt:bool>true</vt:bool>
  </property>
</Properties>
</file>