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489" r:id="rId2"/>
    <p:sldId id="490" r:id="rId3"/>
    <p:sldId id="491" r:id="rId4"/>
    <p:sldId id="492" r:id="rId5"/>
    <p:sldId id="493" r:id="rId6"/>
    <p:sldId id="494" r:id="rId7"/>
    <p:sldId id="495" r:id="rId8"/>
    <p:sldId id="496" r:id="rId9"/>
    <p:sldId id="497" r:id="rId10"/>
    <p:sldId id="498" r:id="rId11"/>
    <p:sldId id="499" r:id="rId12"/>
    <p:sldId id="500" r:id="rId13"/>
    <p:sldId id="501" r:id="rId14"/>
    <p:sldId id="502" r:id="rId15"/>
    <p:sldId id="503" r:id="rId16"/>
    <p:sldId id="504" r:id="rId17"/>
    <p:sldId id="505" r:id="rId18"/>
    <p:sldId id="506" r:id="rId19"/>
    <p:sldId id="50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latko Herzl" initials="ZH" lastIdx="1" clrIdx="0">
    <p:extLst>
      <p:ext uri="{19B8F6BF-5375-455C-9EA6-DF929625EA0E}">
        <p15:presenceInfo xmlns:p15="http://schemas.microsoft.com/office/powerpoint/2012/main" userId="Zlatko Herz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94706"/>
  </p:normalViewPr>
  <p:slideViewPr>
    <p:cSldViewPr snapToGrid="0" snapToObjects="1">
      <p:cViewPr varScale="1">
        <p:scale>
          <a:sx n="74" d="100"/>
          <a:sy n="74" d="100"/>
        </p:scale>
        <p:origin x="5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1C21E-1610-F840-997A-88EB307E0A1C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C0C92-97E4-9540-AC90-F1BBF9189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43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5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857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6416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11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5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5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3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2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7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0912510-587E-0743-8BB6-FA03E27BCB0C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830844-789E-4246-80A3-6F7B92FC0B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6255" y="1600199"/>
            <a:ext cx="5829301" cy="54864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728663"/>
            <a:ext cx="6476999" cy="2014537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0912510-587E-0743-8BB6-FA03E27BCB0C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830844-789E-4246-80A3-6F7B92FC0B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718" y="3904457"/>
            <a:ext cx="6022181" cy="2014537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86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Slika 3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8959"/>
            <a:ext cx="11931868" cy="61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5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706" y="3304381"/>
            <a:ext cx="8636795" cy="2014537"/>
          </a:xfrm>
        </p:spPr>
        <p:txBody>
          <a:bodyPr>
            <a:normAutofit/>
          </a:bodyPr>
          <a:lstStyle/>
          <a:p>
            <a:r>
              <a:rPr lang="hr-HR" dirty="0" smtClean="0"/>
              <a:t>Upotreba i kreiranje vlastitih biblioteka </a:t>
            </a:r>
            <a:r>
              <a:rPr lang="hr-HR" dirty="0" err="1" smtClean="0"/>
              <a:t>tagova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78706" y="4618832"/>
            <a:ext cx="8636795" cy="2014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3600" b="0" err="1" smtClean="0">
                <a:solidFill>
                  <a:schemeClr val="accent6">
                    <a:lumMod val="75000"/>
                  </a:schemeClr>
                </a:solidFill>
              </a:rPr>
              <a:t>Podnaslov</a:t>
            </a:r>
            <a:r>
              <a:rPr lang="en-US" sz="3600" b="0" smtClean="0">
                <a:solidFill>
                  <a:schemeClr val="accent6">
                    <a:lumMod val="75000"/>
                  </a:schemeClr>
                </a:solidFill>
              </a:rPr>
              <a:t> u </a:t>
            </a:r>
            <a:r>
              <a:rPr lang="en-US" sz="3600" b="0" err="1" smtClean="0">
                <a:solidFill>
                  <a:schemeClr val="accent6">
                    <a:lumMod val="75000"/>
                  </a:schemeClr>
                </a:solidFill>
              </a:rPr>
              <a:t>boji</a:t>
            </a:r>
            <a:endParaRPr lang="en-US" sz="3600" b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5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092"/>
          </a:xfrm>
        </p:spPr>
        <p:txBody>
          <a:bodyPr>
            <a:normAutofit/>
          </a:bodyPr>
          <a:lstStyle/>
          <a:p>
            <a:r>
              <a:rPr lang="hr-HR" dirty="0" smtClean="0"/>
              <a:t>Element &lt;</a:t>
            </a:r>
            <a:r>
              <a:rPr lang="hr-HR" dirty="0" err="1" smtClean="0"/>
              <a:t>attribute</a:t>
            </a:r>
            <a:r>
              <a:rPr lang="hr-HR" dirty="0" smtClean="0"/>
              <a:t>&gt;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778" y="1106570"/>
            <a:ext cx="10160000" cy="510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>
                <a:latin typeface="Consolas" panose="020B0609020204030204" pitchFamily="49" charset="0"/>
              </a:rPr>
              <a:t>&lt;!ELEMENT attribute (name, required? , </a:t>
            </a:r>
            <a:r>
              <a:rPr lang="en-US" sz="2400" dirty="0" err="1">
                <a:latin typeface="Consolas" panose="020B0609020204030204" pitchFamily="49" charset="0"/>
              </a:rPr>
              <a:t>rtexprvalue</a:t>
            </a:r>
            <a:r>
              <a:rPr lang="en-US" sz="2400" dirty="0">
                <a:latin typeface="Consolas" panose="020B0609020204030204" pitchFamily="49" charset="0"/>
              </a:rPr>
              <a:t>?,</a:t>
            </a:r>
            <a:r>
              <a:rPr lang="hr-HR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type?, description?) &gt;</a:t>
            </a:r>
            <a:endParaRPr lang="hr-HR" sz="2400" dirty="0">
              <a:latin typeface="Consolas" panose="020B0609020204030204" pitchFamily="49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20498" t="59375" r="38506" b="14583"/>
          <a:stretch>
            <a:fillRect/>
          </a:stretch>
        </p:blipFill>
        <p:spPr bwMode="auto">
          <a:xfrm>
            <a:off x="838200" y="2209800"/>
            <a:ext cx="682752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92531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092"/>
          </a:xfrm>
        </p:spPr>
        <p:txBody>
          <a:bodyPr>
            <a:normAutofit/>
          </a:bodyPr>
          <a:lstStyle/>
          <a:p>
            <a:r>
              <a:rPr lang="hr-HR" dirty="0" smtClean="0"/>
              <a:t>Element &lt;</a:t>
            </a:r>
            <a:r>
              <a:rPr lang="hr-HR" dirty="0" err="1" smtClean="0"/>
              <a:t>body-content</a:t>
            </a:r>
            <a:r>
              <a:rPr lang="hr-HR" dirty="0" smtClean="0"/>
              <a:t>&gt;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778" y="1106570"/>
            <a:ext cx="10160000" cy="5105400"/>
          </a:xfrm>
        </p:spPr>
        <p:txBody>
          <a:bodyPr>
            <a:noAutofit/>
          </a:bodyPr>
          <a:lstStyle/>
          <a:p>
            <a:r>
              <a:rPr lang="hr-HR" sz="1800" dirty="0" smtClean="0"/>
              <a:t>N</a:t>
            </a:r>
            <a:r>
              <a:rPr lang="en-US" sz="1800" dirty="0" err="1" smtClean="0"/>
              <a:t>ema</a:t>
            </a:r>
            <a:r>
              <a:rPr lang="hr-HR" sz="1800" dirty="0" smtClean="0"/>
              <a:t> </a:t>
            </a:r>
            <a:r>
              <a:rPr lang="en-US" sz="1800" dirty="0" err="1"/>
              <a:t>podelemenata</a:t>
            </a:r>
            <a:endParaRPr lang="en-US" sz="1800" dirty="0"/>
          </a:p>
          <a:p>
            <a:r>
              <a:rPr lang="hr-HR" sz="1800" dirty="0">
                <a:latin typeface="Consolas" panose="020B0609020204030204" pitchFamily="49" charset="0"/>
              </a:rPr>
              <a:t>e</a:t>
            </a:r>
            <a:r>
              <a:rPr lang="en-US" sz="1800" dirty="0" err="1">
                <a:latin typeface="Consolas" panose="020B0609020204030204" pitchFamily="49" charset="0"/>
              </a:rPr>
              <a:t>mpty</a:t>
            </a:r>
            <a:r>
              <a:rPr lang="hr-HR" sz="1800" b="1" i="1" dirty="0"/>
              <a:t> </a:t>
            </a:r>
            <a:r>
              <a:rPr lang="hr-HR" sz="1800" dirty="0"/>
              <a:t>- </a:t>
            </a:r>
            <a:r>
              <a:rPr lang="en-US" sz="1800" dirty="0"/>
              <a:t>ne </a:t>
            </a:r>
            <a:r>
              <a:rPr lang="en-US" sz="1800" dirty="0" err="1"/>
              <a:t>smije</a:t>
            </a:r>
            <a:r>
              <a:rPr lang="en-US" sz="1800" dirty="0"/>
              <a:t> </a:t>
            </a:r>
            <a:r>
              <a:rPr lang="en-US" sz="1800" dirty="0" err="1"/>
              <a:t>imati</a:t>
            </a:r>
            <a:r>
              <a:rPr lang="en-US" sz="1800" dirty="0"/>
              <a:t> </a:t>
            </a:r>
            <a:r>
              <a:rPr lang="en-US" sz="1800" dirty="0" err="1"/>
              <a:t>nikakav</a:t>
            </a:r>
            <a:r>
              <a:rPr lang="hr-HR" sz="1800" dirty="0"/>
              <a:t> </a:t>
            </a:r>
            <a:r>
              <a:rPr lang="vi-VN" sz="1800" dirty="0"/>
              <a:t>sadržaj između svojeg otvarajućeg i zatvarajućeg taga</a:t>
            </a:r>
            <a:endParaRPr lang="hr-HR" sz="1800" dirty="0"/>
          </a:p>
          <a:p>
            <a:endParaRPr lang="hr-HR" sz="1800" dirty="0"/>
          </a:p>
          <a:p>
            <a:endParaRPr lang="hr-HR" sz="1800" dirty="0"/>
          </a:p>
          <a:p>
            <a:endParaRPr lang="hr-HR" sz="1800" dirty="0"/>
          </a:p>
          <a:p>
            <a:endParaRPr lang="hr-HR" sz="1800" dirty="0"/>
          </a:p>
          <a:p>
            <a:endParaRPr lang="hr-HR" sz="1800" dirty="0"/>
          </a:p>
          <a:p>
            <a:endParaRPr lang="hr-HR" sz="1800" dirty="0"/>
          </a:p>
          <a:p>
            <a:pPr lvl="1"/>
            <a:r>
              <a:rPr lang="hr-HR" sz="1800" dirty="0"/>
              <a:t>ispravno</a:t>
            </a:r>
          </a:p>
          <a:p>
            <a:pPr lvl="1"/>
            <a:endParaRPr lang="hr-HR" sz="1800" dirty="0"/>
          </a:p>
          <a:p>
            <a:pPr lvl="1"/>
            <a:endParaRPr lang="hr-HR" sz="1800" dirty="0"/>
          </a:p>
          <a:p>
            <a:pPr lvl="1"/>
            <a:r>
              <a:rPr lang="hr-HR" sz="1800" dirty="0"/>
              <a:t>neispravno</a:t>
            </a:r>
            <a:endParaRPr lang="hr-HR" sz="16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 l="5863" t="14205" r="66984" b="63920"/>
          <a:stretch>
            <a:fillRect/>
          </a:stretch>
        </p:blipFill>
        <p:spPr bwMode="auto">
          <a:xfrm>
            <a:off x="1276178" y="1863662"/>
            <a:ext cx="4419600" cy="2001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 l="5754" t="14011" r="72255" b="77083"/>
          <a:stretch>
            <a:fillRect/>
          </a:stretch>
        </p:blipFill>
        <p:spPr bwMode="auto">
          <a:xfrm>
            <a:off x="2571578" y="4100680"/>
            <a:ext cx="3124200" cy="711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 cstate="print"/>
          <a:srcRect l="5490" t="14179" r="65227" b="75000"/>
          <a:stretch>
            <a:fillRect/>
          </a:stretch>
        </p:blipFill>
        <p:spPr bwMode="auto">
          <a:xfrm>
            <a:off x="2571578" y="5127201"/>
            <a:ext cx="4191001" cy="8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7881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092"/>
          </a:xfrm>
        </p:spPr>
        <p:txBody>
          <a:bodyPr>
            <a:normAutofit/>
          </a:bodyPr>
          <a:lstStyle/>
          <a:p>
            <a:r>
              <a:rPr lang="hr-HR" dirty="0" smtClean="0"/>
              <a:t>Element &lt;</a:t>
            </a:r>
            <a:r>
              <a:rPr lang="hr-HR" dirty="0" err="1" smtClean="0"/>
              <a:t>body-content</a:t>
            </a:r>
            <a:r>
              <a:rPr lang="hr-HR" dirty="0" smtClean="0"/>
              <a:t>&gt;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778" y="1106570"/>
            <a:ext cx="10160000" cy="5105400"/>
          </a:xfrm>
        </p:spPr>
        <p:txBody>
          <a:bodyPr>
            <a:noAutofit/>
          </a:bodyPr>
          <a:lstStyle/>
          <a:p>
            <a:r>
              <a:rPr lang="hr-HR" sz="1800" dirty="0"/>
              <a:t>JSP - </a:t>
            </a:r>
            <a:r>
              <a:rPr lang="en-US" sz="1800" dirty="0" err="1"/>
              <a:t>unutar</a:t>
            </a:r>
            <a:r>
              <a:rPr lang="en-US" sz="1800" dirty="0"/>
              <a:t> </a:t>
            </a:r>
            <a:r>
              <a:rPr lang="en-US" sz="1800" dirty="0" err="1"/>
              <a:t>svojeg</a:t>
            </a:r>
            <a:r>
              <a:rPr lang="en-US" sz="1800" dirty="0"/>
              <a:t> </a:t>
            </a:r>
            <a:r>
              <a:rPr lang="en-US" sz="1800" dirty="0" err="1"/>
              <a:t>tijela</a:t>
            </a:r>
            <a:r>
              <a:rPr lang="en-US" sz="1800" dirty="0"/>
              <a:t> </a:t>
            </a:r>
            <a:r>
              <a:rPr lang="en-US" sz="1800" dirty="0" err="1"/>
              <a:t>može</a:t>
            </a:r>
            <a:r>
              <a:rPr lang="hr-HR" sz="1800" dirty="0"/>
              <a:t> </a:t>
            </a:r>
            <a:r>
              <a:rPr lang="en-US" sz="1800" dirty="0" err="1"/>
              <a:t>sadržavati</a:t>
            </a:r>
            <a:r>
              <a:rPr lang="en-US" sz="1800" dirty="0"/>
              <a:t> </a:t>
            </a:r>
            <a:r>
              <a:rPr lang="en-US" sz="1800" dirty="0" err="1"/>
              <a:t>bilo</a:t>
            </a:r>
            <a:r>
              <a:rPr lang="en-US" sz="1800" dirty="0"/>
              <a:t> </a:t>
            </a:r>
            <a:r>
              <a:rPr lang="en-US" sz="1800" dirty="0" err="1"/>
              <a:t>kakav</a:t>
            </a:r>
            <a:r>
              <a:rPr lang="en-US" sz="1800" dirty="0"/>
              <a:t> </a:t>
            </a:r>
            <a:r>
              <a:rPr lang="en-US" sz="1800" dirty="0" err="1"/>
              <a:t>ispravan</a:t>
            </a:r>
            <a:r>
              <a:rPr lang="en-US" sz="1800" dirty="0"/>
              <a:t> JSP </a:t>
            </a:r>
            <a:r>
              <a:rPr lang="en-US" sz="1800" dirty="0" err="1"/>
              <a:t>kôd</a:t>
            </a:r>
            <a:r>
              <a:rPr lang="hr-HR" sz="1800" dirty="0"/>
              <a:t> (</a:t>
            </a:r>
            <a:r>
              <a:rPr lang="en-US" sz="1800" dirty="0" err="1"/>
              <a:t>običan</a:t>
            </a:r>
            <a:r>
              <a:rPr lang="en-US" sz="1800" dirty="0"/>
              <a:t> </a:t>
            </a:r>
            <a:r>
              <a:rPr lang="en-US" sz="1800" dirty="0" err="1"/>
              <a:t>tekst</a:t>
            </a:r>
            <a:r>
              <a:rPr lang="en-US" sz="1800" dirty="0"/>
              <a:t>, HTML </a:t>
            </a:r>
            <a:r>
              <a:rPr lang="en-US" sz="1800" dirty="0" err="1"/>
              <a:t>kôd</a:t>
            </a:r>
            <a:r>
              <a:rPr lang="en-US" sz="1800" dirty="0"/>
              <a:t>, </a:t>
            </a:r>
            <a:r>
              <a:rPr lang="en-US" sz="1800" dirty="0" err="1"/>
              <a:t>skriptne</a:t>
            </a:r>
            <a:r>
              <a:rPr lang="en-US" sz="1800" dirty="0"/>
              <a:t> </a:t>
            </a:r>
            <a:r>
              <a:rPr lang="en-US" sz="1800" dirty="0" err="1"/>
              <a:t>elemente</a:t>
            </a:r>
            <a:r>
              <a:rPr lang="en-US" sz="1800" dirty="0"/>
              <a:t>,</a:t>
            </a:r>
            <a:r>
              <a:rPr lang="hr-HR" sz="1800" dirty="0"/>
              <a:t> </a:t>
            </a:r>
            <a:r>
              <a:rPr lang="en-US" sz="1800" dirty="0" err="1"/>
              <a:t>standardne</a:t>
            </a:r>
            <a:r>
              <a:rPr lang="en-US" sz="1800" dirty="0"/>
              <a:t> JSP </a:t>
            </a:r>
            <a:r>
              <a:rPr lang="en-US" sz="1800" dirty="0" err="1"/>
              <a:t>akcije</a:t>
            </a:r>
            <a:r>
              <a:rPr lang="en-US" sz="1800" dirty="0"/>
              <a:t> </a:t>
            </a:r>
            <a:r>
              <a:rPr lang="en-US" sz="1800" dirty="0" err="1"/>
              <a:t>te</a:t>
            </a:r>
            <a:r>
              <a:rPr lang="en-US" sz="1800" dirty="0"/>
              <a:t> </a:t>
            </a:r>
            <a:r>
              <a:rPr lang="en-US" sz="1800" dirty="0" err="1"/>
              <a:t>druge</a:t>
            </a:r>
            <a:r>
              <a:rPr lang="en-US" sz="1800" dirty="0"/>
              <a:t> </a:t>
            </a:r>
            <a:r>
              <a:rPr lang="en-US" sz="1800" dirty="0" err="1"/>
              <a:t>korisnički</a:t>
            </a:r>
            <a:r>
              <a:rPr lang="en-US" sz="1800" dirty="0"/>
              <a:t> </a:t>
            </a:r>
            <a:r>
              <a:rPr lang="en-US" sz="1800" dirty="0" err="1"/>
              <a:t>definirane</a:t>
            </a:r>
            <a:r>
              <a:rPr lang="en-US" sz="1800" dirty="0"/>
              <a:t> </a:t>
            </a:r>
            <a:r>
              <a:rPr lang="en-US" sz="1800" dirty="0" err="1"/>
              <a:t>tagove</a:t>
            </a:r>
            <a:r>
              <a:rPr lang="hr-HR" sz="1800" dirty="0"/>
              <a:t>)</a:t>
            </a:r>
          </a:p>
          <a:p>
            <a:endParaRPr lang="hr-HR" sz="1800" dirty="0"/>
          </a:p>
          <a:p>
            <a:endParaRPr lang="hr-HR" sz="1800" dirty="0"/>
          </a:p>
          <a:p>
            <a:endParaRPr lang="hr-HR" sz="1800" dirty="0"/>
          </a:p>
          <a:p>
            <a:endParaRPr lang="hr-HR" sz="1800" dirty="0"/>
          </a:p>
          <a:p>
            <a:endParaRPr lang="hr-HR" sz="1800" dirty="0"/>
          </a:p>
          <a:p>
            <a:endParaRPr lang="hr-HR" sz="1800" dirty="0"/>
          </a:p>
          <a:p>
            <a:pPr lvl="1"/>
            <a:r>
              <a:rPr lang="hr-HR" sz="1800" dirty="0"/>
              <a:t>ispravno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5773" t="14147" r="69546" b="63541"/>
          <a:stretch>
            <a:fillRect/>
          </a:stretch>
        </p:blipFill>
        <p:spPr bwMode="auto">
          <a:xfrm>
            <a:off x="1340713" y="1762092"/>
            <a:ext cx="3748226" cy="1905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 l="5594" t="14117" r="73060" b="68750"/>
          <a:stretch>
            <a:fillRect/>
          </a:stretch>
        </p:blipFill>
        <p:spPr bwMode="auto">
          <a:xfrm>
            <a:off x="1340713" y="4400714"/>
            <a:ext cx="3200400" cy="144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12714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092"/>
          </a:xfrm>
        </p:spPr>
        <p:txBody>
          <a:bodyPr>
            <a:normAutofit/>
          </a:bodyPr>
          <a:lstStyle/>
          <a:p>
            <a:r>
              <a:rPr lang="hr-HR" dirty="0" smtClean="0"/>
              <a:t>Element &lt;</a:t>
            </a:r>
            <a:r>
              <a:rPr lang="hr-HR" dirty="0" err="1" smtClean="0"/>
              <a:t>body-content</a:t>
            </a:r>
            <a:r>
              <a:rPr lang="hr-HR" dirty="0" smtClean="0"/>
              <a:t>&gt;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778" y="1106570"/>
            <a:ext cx="10160000" cy="5105400"/>
          </a:xfrm>
        </p:spPr>
        <p:txBody>
          <a:bodyPr>
            <a:noAutofit/>
          </a:bodyPr>
          <a:lstStyle/>
          <a:p>
            <a:r>
              <a:rPr lang="hr-HR" sz="1800" dirty="0">
                <a:latin typeface="Consolas" panose="020B0609020204030204" pitchFamily="49" charset="0"/>
              </a:rPr>
              <a:t>t</a:t>
            </a:r>
            <a:r>
              <a:rPr lang="en-US" sz="1800" dirty="0" err="1">
                <a:latin typeface="Consolas" panose="020B0609020204030204" pitchFamily="49" charset="0"/>
              </a:rPr>
              <a:t>agdependent</a:t>
            </a:r>
            <a:r>
              <a:rPr lang="hr-HR" sz="1800" dirty="0">
                <a:latin typeface="Consolas" panose="020B0609020204030204" pitchFamily="49" charset="0"/>
              </a:rPr>
              <a:t> </a:t>
            </a:r>
            <a:r>
              <a:rPr lang="hr-HR" sz="1800" dirty="0"/>
              <a:t> - </a:t>
            </a:r>
            <a:r>
              <a:rPr lang="en-US" sz="1800" dirty="0" err="1"/>
              <a:t>može</a:t>
            </a:r>
            <a:r>
              <a:rPr lang="en-US" sz="1800" dirty="0"/>
              <a:t> </a:t>
            </a:r>
            <a:r>
              <a:rPr lang="en-US" sz="1800" dirty="0" err="1"/>
              <a:t>sadržavati</a:t>
            </a:r>
            <a:r>
              <a:rPr lang="en-US" sz="1800" dirty="0"/>
              <a:t> </a:t>
            </a:r>
            <a:r>
              <a:rPr lang="en-US" sz="1800" dirty="0" err="1"/>
              <a:t>tekst</a:t>
            </a:r>
            <a:r>
              <a:rPr lang="en-US" sz="1800" dirty="0"/>
              <a:t> </a:t>
            </a:r>
            <a:r>
              <a:rPr lang="en-US" sz="1800" dirty="0" err="1"/>
              <a:t>koji</a:t>
            </a:r>
            <a:r>
              <a:rPr lang="en-US" sz="1800" dirty="0"/>
              <a:t> ne mora </a:t>
            </a:r>
            <a:r>
              <a:rPr lang="en-US" sz="1800" dirty="0" err="1"/>
              <a:t>nužno</a:t>
            </a:r>
            <a:r>
              <a:rPr lang="en-US" sz="1800" dirty="0"/>
              <a:t> </a:t>
            </a:r>
            <a:r>
              <a:rPr lang="en-US" sz="1800" dirty="0" err="1"/>
              <a:t>biti</a:t>
            </a:r>
            <a:r>
              <a:rPr lang="en-US" sz="1800" dirty="0"/>
              <a:t> </a:t>
            </a:r>
            <a:r>
              <a:rPr lang="en-US" sz="1800" dirty="0" err="1"/>
              <a:t>ispravan</a:t>
            </a:r>
            <a:r>
              <a:rPr lang="en-US" sz="1800" dirty="0"/>
              <a:t> JSP </a:t>
            </a:r>
            <a:r>
              <a:rPr lang="en-US" sz="1800" dirty="0" err="1"/>
              <a:t>kôd</a:t>
            </a:r>
            <a:endParaRPr lang="hr-HR" sz="1800" dirty="0"/>
          </a:p>
          <a:p>
            <a:r>
              <a:rPr lang="hr-HR" sz="1800" dirty="0"/>
              <a:t>Odgovornost </a:t>
            </a:r>
            <a:r>
              <a:rPr lang="hr-HR" sz="1800" dirty="0" err="1"/>
              <a:t>tag</a:t>
            </a:r>
            <a:r>
              <a:rPr lang="hr-HR" sz="1800" dirty="0"/>
              <a:t> upravitelja </a:t>
            </a:r>
          </a:p>
          <a:p>
            <a:pPr lvl="1"/>
            <a:r>
              <a:rPr lang="hr-HR" sz="1800" dirty="0"/>
              <a:t>J</a:t>
            </a:r>
            <a:r>
              <a:rPr lang="en-US" sz="1800" dirty="0"/>
              <a:t>SP </a:t>
            </a:r>
            <a:r>
              <a:rPr lang="en-US" sz="1800" dirty="0" err="1"/>
              <a:t>okolina</a:t>
            </a:r>
            <a:r>
              <a:rPr lang="hr-HR" sz="1800" dirty="0"/>
              <a:t> ne </a:t>
            </a:r>
            <a:r>
              <a:rPr lang="en-US" sz="1800" dirty="0" err="1"/>
              <a:t>izv</a:t>
            </a:r>
            <a:r>
              <a:rPr lang="hr-HR" sz="1800" dirty="0" err="1"/>
              <a:t>ršava</a:t>
            </a:r>
            <a:r>
              <a:rPr lang="en-US" sz="1800" dirty="0"/>
              <a:t> </a:t>
            </a:r>
            <a:r>
              <a:rPr lang="en-US" sz="1800" dirty="0" err="1"/>
              <a:t>tijelo</a:t>
            </a:r>
            <a:r>
              <a:rPr lang="en-US" sz="1800" dirty="0"/>
              <a:t> </a:t>
            </a:r>
            <a:r>
              <a:rPr lang="en-US" sz="1800" dirty="0" err="1"/>
              <a:t>taga</a:t>
            </a:r>
            <a:endParaRPr lang="hr-HR" sz="1800" dirty="0"/>
          </a:p>
          <a:p>
            <a:pPr lvl="1"/>
            <a:r>
              <a:rPr lang="en-US" sz="1800" dirty="0"/>
              <a:t>u </a:t>
            </a:r>
            <a:r>
              <a:rPr lang="en-US" sz="1800" dirty="0" err="1"/>
              <a:t>trenutku</a:t>
            </a:r>
            <a:r>
              <a:rPr lang="en-US" sz="1800" dirty="0"/>
              <a:t> </a:t>
            </a:r>
            <a:r>
              <a:rPr lang="en-US" sz="1800" dirty="0" err="1"/>
              <a:t>posluživanja</a:t>
            </a:r>
            <a:r>
              <a:rPr lang="en-US" sz="1800" dirty="0"/>
              <a:t> </a:t>
            </a:r>
            <a:r>
              <a:rPr lang="en-US" sz="1800" dirty="0" err="1"/>
              <a:t>stranice</a:t>
            </a:r>
            <a:r>
              <a:rPr lang="en-US" sz="1800" dirty="0"/>
              <a:t> </a:t>
            </a:r>
            <a:r>
              <a:rPr lang="hr-HR" sz="1800" dirty="0"/>
              <a:t>delegira ga</a:t>
            </a:r>
            <a:r>
              <a:rPr lang="en-US" sz="1800" dirty="0"/>
              <a:t> </a:t>
            </a:r>
            <a:r>
              <a:rPr lang="en-US" sz="1800" dirty="0" err="1"/>
              <a:t>klasi</a:t>
            </a:r>
            <a:r>
              <a:rPr lang="hr-HR" sz="1800" dirty="0"/>
              <a:t> </a:t>
            </a:r>
            <a:r>
              <a:rPr lang="en-US" sz="1800" dirty="0" err="1"/>
              <a:t>upravitelja</a:t>
            </a:r>
            <a:r>
              <a:rPr lang="en-US" sz="1800" dirty="0"/>
              <a:t> </a:t>
            </a:r>
            <a:r>
              <a:rPr lang="en-US" sz="1800" dirty="0" err="1"/>
              <a:t>taga</a:t>
            </a:r>
            <a:endParaRPr lang="hr-HR" sz="1800" dirty="0"/>
          </a:p>
          <a:p>
            <a:r>
              <a:rPr lang="fi-FI" sz="1800" dirty="0"/>
              <a:t>kada se klasi upravitelja taga želi</a:t>
            </a:r>
            <a:r>
              <a:rPr lang="hr-HR" sz="1800" dirty="0"/>
              <a:t> </a:t>
            </a:r>
            <a:r>
              <a:rPr lang="en-US" sz="1800" dirty="0" err="1"/>
              <a:t>prenijeti</a:t>
            </a:r>
            <a:r>
              <a:rPr lang="en-US" sz="1800" dirty="0"/>
              <a:t> segment </a:t>
            </a:r>
            <a:r>
              <a:rPr lang="en-US" sz="1800" dirty="0" err="1"/>
              <a:t>kôda</a:t>
            </a:r>
            <a:r>
              <a:rPr lang="en-US" sz="1800" dirty="0"/>
              <a:t> </a:t>
            </a:r>
            <a:r>
              <a:rPr lang="en-US" sz="1800" dirty="0" err="1"/>
              <a:t>napisan</a:t>
            </a:r>
            <a:r>
              <a:rPr lang="en-US" sz="1800" dirty="0"/>
              <a:t> u </a:t>
            </a:r>
            <a:r>
              <a:rPr lang="en-US" sz="1800" dirty="0" err="1"/>
              <a:t>nekom</a:t>
            </a:r>
            <a:r>
              <a:rPr lang="en-US" sz="1800" dirty="0"/>
              <a:t> </a:t>
            </a:r>
            <a:r>
              <a:rPr lang="en-US" sz="1800" dirty="0" err="1"/>
              <a:t>drugom</a:t>
            </a:r>
            <a:r>
              <a:rPr lang="en-US" sz="1800" dirty="0"/>
              <a:t> </a:t>
            </a:r>
            <a:r>
              <a:rPr lang="en-US" sz="1800" dirty="0" err="1"/>
              <a:t>programskom</a:t>
            </a:r>
            <a:r>
              <a:rPr lang="en-US" sz="1800" dirty="0"/>
              <a:t> </a:t>
            </a:r>
            <a:r>
              <a:rPr lang="en-US" sz="1800" dirty="0" err="1"/>
              <a:t>jeziku</a:t>
            </a:r>
            <a:endParaRPr lang="hr-HR" sz="1800" dirty="0"/>
          </a:p>
          <a:p>
            <a:pPr lvl="2"/>
            <a:endParaRPr lang="hr-HR" sz="1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5806" t="14176" r="75988" b="79800"/>
          <a:stretch>
            <a:fillRect/>
          </a:stretch>
        </p:blipFill>
        <p:spPr bwMode="auto">
          <a:xfrm>
            <a:off x="1130300" y="3452126"/>
            <a:ext cx="5486400" cy="1020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66062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092"/>
          </a:xfrm>
        </p:spPr>
        <p:txBody>
          <a:bodyPr>
            <a:normAutofit/>
          </a:bodyPr>
          <a:lstStyle/>
          <a:p>
            <a:r>
              <a:rPr lang="sv-SE" sz="3600" dirty="0" smtClean="0"/>
              <a:t>Programsko </a:t>
            </a:r>
            <a:r>
              <a:rPr lang="sv-SE" sz="3600" dirty="0"/>
              <a:t>sučelje Tag Extension API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778" y="1106570"/>
            <a:ext cx="10160000" cy="5105400"/>
          </a:xfrm>
        </p:spPr>
        <p:txBody>
          <a:bodyPr>
            <a:noAutofit/>
          </a:bodyPr>
          <a:lstStyle/>
          <a:p>
            <a:r>
              <a:rPr lang="en-US" sz="1800" dirty="0" err="1">
                <a:latin typeface="Consolas" panose="020B0609020204030204" pitchFamily="49" charset="0"/>
              </a:rPr>
              <a:t>javax.servlet.jsp.tagext</a:t>
            </a:r>
            <a:r>
              <a:rPr lang="hr-HR" sz="1800" dirty="0"/>
              <a:t> </a:t>
            </a:r>
          </a:p>
          <a:p>
            <a:r>
              <a:rPr lang="hr-HR" sz="1800" dirty="0"/>
              <a:t>p</a:t>
            </a:r>
            <a:r>
              <a:rPr lang="en-US" sz="1800" dirty="0" err="1"/>
              <a:t>rogramski</a:t>
            </a:r>
            <a:r>
              <a:rPr lang="hr-HR" sz="1800" dirty="0"/>
              <a:t> </a:t>
            </a:r>
            <a:r>
              <a:rPr lang="vi-VN" sz="1800" dirty="0"/>
              <a:t>dogovor između JSP kontejnera i implementacijskih klasa korisnički definiranih tagova</a:t>
            </a:r>
            <a:endParaRPr lang="hr-HR" sz="1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20498" t="32292" r="39092" b="42708"/>
          <a:stretch>
            <a:fillRect/>
          </a:stretch>
        </p:blipFill>
        <p:spPr bwMode="auto">
          <a:xfrm>
            <a:off x="2603498" y="1941644"/>
            <a:ext cx="5925312" cy="2060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 l="20717" t="62500" r="38873" b="11458"/>
          <a:stretch>
            <a:fillRect/>
          </a:stretch>
        </p:blipFill>
        <p:spPr bwMode="auto">
          <a:xfrm>
            <a:off x="2621788" y="4092978"/>
            <a:ext cx="5925312" cy="2146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60434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092"/>
          </a:xfrm>
        </p:spPr>
        <p:txBody>
          <a:bodyPr>
            <a:normAutofit/>
          </a:bodyPr>
          <a:lstStyle/>
          <a:p>
            <a:r>
              <a:rPr lang="hr-HR" sz="3600" dirty="0" smtClean="0"/>
              <a:t>S</a:t>
            </a:r>
            <a:r>
              <a:rPr lang="sv-SE" sz="3600" dirty="0" smtClean="0"/>
              <a:t>učelje Tag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778" y="1106570"/>
            <a:ext cx="10160000" cy="5105400"/>
          </a:xfrm>
        </p:spPr>
        <p:txBody>
          <a:bodyPr>
            <a:noAutofit/>
          </a:bodyPr>
          <a:lstStyle/>
          <a:p>
            <a:r>
              <a:rPr lang="hr-HR" sz="1800" dirty="0" smtClean="0"/>
              <a:t>I</a:t>
            </a:r>
            <a:r>
              <a:rPr lang="en-US" sz="1800" dirty="0" err="1" smtClean="0"/>
              <a:t>mplementiraju</a:t>
            </a:r>
            <a:r>
              <a:rPr lang="en-US" sz="1800" dirty="0" smtClean="0"/>
              <a:t> </a:t>
            </a:r>
            <a:r>
              <a:rPr lang="hr-HR" sz="1800" dirty="0"/>
              <a:t>ga </a:t>
            </a:r>
            <a:r>
              <a:rPr lang="en-US" sz="1800" dirty="0" err="1"/>
              <a:t>sve</a:t>
            </a:r>
            <a:r>
              <a:rPr lang="en-US" sz="1800" dirty="0"/>
              <a:t> </a:t>
            </a:r>
            <a:r>
              <a:rPr lang="en-US" sz="1800" dirty="0" err="1"/>
              <a:t>klase</a:t>
            </a:r>
            <a:r>
              <a:rPr lang="en-US" sz="1800" dirty="0"/>
              <a:t> </a:t>
            </a:r>
            <a:r>
              <a:rPr lang="en-US" sz="1800" dirty="0" err="1"/>
              <a:t>upravitelja</a:t>
            </a:r>
            <a:endParaRPr lang="hr-HR" sz="1800" dirty="0"/>
          </a:p>
          <a:p>
            <a:r>
              <a:rPr lang="hr-HR" sz="1800" dirty="0"/>
              <a:t>T</a:t>
            </a:r>
            <a:r>
              <a:rPr lang="hr-HR" sz="1800" dirty="0" smtClean="0"/>
              <a:t>ijekom</a:t>
            </a:r>
            <a:r>
              <a:rPr lang="en-US" sz="1800" dirty="0" smtClean="0"/>
              <a:t> </a:t>
            </a:r>
            <a:r>
              <a:rPr lang="en-US" sz="1800" dirty="0" err="1"/>
              <a:t>životnog</a:t>
            </a:r>
            <a:r>
              <a:rPr lang="en-US" sz="1800" dirty="0"/>
              <a:t> </a:t>
            </a:r>
            <a:r>
              <a:rPr lang="en-US" sz="1800" dirty="0" err="1"/>
              <a:t>ciklusa</a:t>
            </a:r>
            <a:r>
              <a:rPr lang="en-US" sz="1800" dirty="0"/>
              <a:t> JSP </a:t>
            </a:r>
            <a:r>
              <a:rPr lang="en-US" sz="1800" dirty="0" err="1"/>
              <a:t>kontejner</a:t>
            </a:r>
            <a:r>
              <a:rPr lang="hr-HR" sz="1800" dirty="0"/>
              <a:t> poziva odgovarajuće metode</a:t>
            </a:r>
          </a:p>
          <a:p>
            <a:r>
              <a:rPr lang="hr-HR" sz="1800" dirty="0" smtClean="0"/>
              <a:t>Metode </a:t>
            </a:r>
            <a:r>
              <a:rPr lang="hr-HR" sz="1800" dirty="0" smtClean="0">
                <a:latin typeface="Consolas" panose="020B0609020204030204" pitchFamily="49" charset="0"/>
              </a:rPr>
              <a:t>set() </a:t>
            </a:r>
            <a:r>
              <a:rPr lang="hr-HR" sz="1800" dirty="0"/>
              <a:t>– pozivaju se nakon </a:t>
            </a:r>
            <a:r>
              <a:rPr lang="hr-HR" sz="1800" dirty="0" err="1">
                <a:latin typeface="Consolas" panose="020B0609020204030204" pitchFamily="49" charset="0"/>
              </a:rPr>
              <a:t>setPageContext</a:t>
            </a:r>
            <a:r>
              <a:rPr lang="hr-HR" sz="1800" dirty="0">
                <a:latin typeface="Consolas" panose="020B0609020204030204" pitchFamily="49" charset="0"/>
              </a:rPr>
              <a:t>()</a:t>
            </a:r>
            <a:r>
              <a:rPr lang="hr-HR" sz="1800" dirty="0"/>
              <a:t> i </a:t>
            </a:r>
            <a:r>
              <a:rPr lang="hr-HR" sz="1800" dirty="0" err="1">
                <a:latin typeface="Consolas" panose="020B0609020204030204" pitchFamily="49" charset="0"/>
              </a:rPr>
              <a:t>setParent</a:t>
            </a:r>
            <a:r>
              <a:rPr lang="hr-HR" sz="1800" dirty="0">
                <a:latin typeface="Consolas" panose="020B0609020204030204" pitchFamily="49" charset="0"/>
              </a:rPr>
              <a:t>()</a:t>
            </a:r>
            <a:r>
              <a:rPr lang="hr-HR" sz="1800" dirty="0"/>
              <a:t>, prije poziva </a:t>
            </a:r>
            <a:r>
              <a:rPr lang="hr-HR" sz="1800" dirty="0" err="1">
                <a:latin typeface="Consolas" panose="020B0609020204030204" pitchFamily="49" charset="0"/>
              </a:rPr>
              <a:t>doStartTag</a:t>
            </a:r>
            <a:r>
              <a:rPr lang="hr-HR" sz="1800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20025" t="21875" r="38066" b="52083"/>
          <a:stretch>
            <a:fillRect/>
          </a:stretch>
        </p:blipFill>
        <p:spPr bwMode="auto">
          <a:xfrm>
            <a:off x="353060" y="2610632"/>
            <a:ext cx="5577840" cy="1948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 l="20132" t="54167" r="38287" b="12500"/>
          <a:stretch>
            <a:fillRect/>
          </a:stretch>
        </p:blipFill>
        <p:spPr bwMode="auto">
          <a:xfrm>
            <a:off x="5930900" y="2610632"/>
            <a:ext cx="5532120" cy="249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97500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092"/>
          </a:xfrm>
        </p:spPr>
        <p:txBody>
          <a:bodyPr>
            <a:normAutofit/>
          </a:bodyPr>
          <a:lstStyle/>
          <a:p>
            <a:r>
              <a:rPr lang="hr-HR" sz="3600" dirty="0" smtClean="0"/>
              <a:t>S</a:t>
            </a:r>
            <a:r>
              <a:rPr lang="sv-SE" sz="3600" dirty="0" smtClean="0"/>
              <a:t>učelje</a:t>
            </a:r>
            <a:r>
              <a:rPr lang="hr-HR" sz="3600" dirty="0" smtClean="0"/>
              <a:t> </a:t>
            </a:r>
            <a:r>
              <a:rPr lang="hr-HR" sz="3600" dirty="0" err="1" smtClean="0"/>
              <a:t>Iteration</a:t>
            </a:r>
            <a:r>
              <a:rPr lang="sv-SE" sz="3600" dirty="0" smtClean="0"/>
              <a:t>Tag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778" y="1106570"/>
            <a:ext cx="10160000" cy="5105400"/>
          </a:xfrm>
        </p:spPr>
        <p:txBody>
          <a:bodyPr>
            <a:noAutofit/>
          </a:bodyPr>
          <a:lstStyle/>
          <a:p>
            <a:r>
              <a:rPr lang="en-US" sz="1800" dirty="0" err="1"/>
              <a:t>izvedeno</a:t>
            </a:r>
            <a:r>
              <a:rPr lang="en-US" sz="1800" dirty="0"/>
              <a:t> </a:t>
            </a:r>
            <a:r>
              <a:rPr lang="en-US" sz="1800" dirty="0" err="1"/>
              <a:t>iz</a:t>
            </a:r>
            <a:r>
              <a:rPr lang="en-US" sz="1800" dirty="0"/>
              <a:t> </a:t>
            </a:r>
            <a:r>
              <a:rPr lang="en-US" sz="1800" dirty="0" err="1"/>
              <a:t>sučelja</a:t>
            </a:r>
            <a:r>
              <a:rPr lang="en-US" sz="1800" dirty="0"/>
              <a:t> Tag </a:t>
            </a:r>
            <a:endParaRPr lang="hr-HR" sz="1800" dirty="0"/>
          </a:p>
          <a:p>
            <a:r>
              <a:rPr lang="en-US" sz="1800" dirty="0" err="1"/>
              <a:t>omogućuje</a:t>
            </a:r>
            <a:r>
              <a:rPr lang="en-US" sz="1800" dirty="0"/>
              <a:t> </a:t>
            </a:r>
            <a:r>
              <a:rPr lang="en-US" sz="1800" dirty="0" err="1"/>
              <a:t>višestruko</a:t>
            </a:r>
            <a:r>
              <a:rPr lang="en-US" sz="1800" dirty="0"/>
              <a:t> </a:t>
            </a:r>
            <a:r>
              <a:rPr lang="en-US" sz="1800" dirty="0" err="1"/>
              <a:t>evaluiranje</a:t>
            </a:r>
            <a:r>
              <a:rPr lang="en-US" sz="1800" dirty="0"/>
              <a:t> </a:t>
            </a:r>
            <a:r>
              <a:rPr lang="en-US" sz="1800" dirty="0" err="1"/>
              <a:t>tijela</a:t>
            </a:r>
            <a:r>
              <a:rPr lang="en-US" sz="1800" dirty="0"/>
              <a:t> </a:t>
            </a:r>
            <a:r>
              <a:rPr lang="en-US" sz="1800" dirty="0" err="1"/>
              <a:t>taga</a:t>
            </a:r>
            <a:r>
              <a:rPr lang="hr-HR" sz="1800" dirty="0"/>
              <a:t> </a:t>
            </a:r>
            <a:r>
              <a:rPr lang="pl-PL" sz="1800" dirty="0"/>
              <a:t>na način koji je sličan programskim petljama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doStartTag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  <a:r>
              <a:rPr lang="hr-HR" sz="1800" dirty="0"/>
              <a:t> - </a:t>
            </a:r>
            <a:r>
              <a:rPr lang="hr-HR" sz="1800" dirty="0" err="1"/>
              <a:t>returns</a:t>
            </a:r>
            <a:r>
              <a:rPr lang="hr-HR" sz="1800" dirty="0"/>
              <a:t> </a:t>
            </a:r>
            <a:r>
              <a:rPr lang="en-US" sz="1800" dirty="0">
                <a:latin typeface="Consolas" panose="020B0609020204030204" pitchFamily="49" charset="0"/>
              </a:rPr>
              <a:t>EVAL_BODY_INCLUDE</a:t>
            </a:r>
            <a:r>
              <a:rPr lang="hr-HR" sz="1800" dirty="0"/>
              <a:t> -&gt; </a:t>
            </a:r>
            <a:r>
              <a:rPr lang="en-US" sz="1800" dirty="0" err="1">
                <a:latin typeface="Consolas" panose="020B0609020204030204" pitchFamily="49" charset="0"/>
              </a:rPr>
              <a:t>doAfterBody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  <a:endParaRPr lang="hr-HR" sz="1800" dirty="0">
              <a:latin typeface="Consolas" panose="020B0609020204030204" pitchFamily="49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19327" t="40625" r="37921" b="47917"/>
          <a:stretch>
            <a:fillRect/>
          </a:stretch>
        </p:blipFill>
        <p:spPr bwMode="auto">
          <a:xfrm>
            <a:off x="777789" y="2687703"/>
            <a:ext cx="6858000" cy="1033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19327" t="55209" r="37921" b="33333"/>
          <a:stretch>
            <a:fillRect/>
          </a:stretch>
        </p:blipFill>
        <p:spPr bwMode="auto">
          <a:xfrm>
            <a:off x="777789" y="3906903"/>
            <a:ext cx="6858000" cy="1033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8881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092"/>
          </a:xfrm>
        </p:spPr>
        <p:txBody>
          <a:bodyPr>
            <a:normAutofit/>
          </a:bodyPr>
          <a:lstStyle/>
          <a:p>
            <a:r>
              <a:rPr lang="hr-HR" sz="3600" dirty="0" smtClean="0"/>
              <a:t>S</a:t>
            </a:r>
            <a:r>
              <a:rPr lang="sv-SE" sz="3600" dirty="0" smtClean="0"/>
              <a:t>učelje</a:t>
            </a:r>
            <a:r>
              <a:rPr lang="hr-HR" sz="3600" dirty="0" smtClean="0"/>
              <a:t> </a:t>
            </a:r>
            <a:r>
              <a:rPr lang="hr-HR" sz="3600" dirty="0" err="1" smtClean="0"/>
              <a:t>Body</a:t>
            </a:r>
            <a:r>
              <a:rPr lang="sv-SE" sz="3600" dirty="0" smtClean="0"/>
              <a:t>Tag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778" y="1106570"/>
            <a:ext cx="10160000" cy="5105400"/>
          </a:xfrm>
        </p:spPr>
        <p:txBody>
          <a:bodyPr>
            <a:noAutofit/>
          </a:bodyPr>
          <a:lstStyle/>
          <a:p>
            <a:r>
              <a:rPr lang="hr-HR" sz="1800" dirty="0" err="1" smtClean="0"/>
              <a:t>I</a:t>
            </a:r>
            <a:r>
              <a:rPr lang="en-US" sz="1800" dirty="0" err="1" smtClean="0"/>
              <a:t>zvedeno</a:t>
            </a:r>
            <a:r>
              <a:rPr lang="en-US" sz="1800" dirty="0" smtClean="0"/>
              <a:t> </a:t>
            </a:r>
            <a:r>
              <a:rPr lang="en-US" sz="1800" dirty="0"/>
              <a:t>je </a:t>
            </a:r>
            <a:r>
              <a:rPr lang="en-US" sz="1800" dirty="0" err="1"/>
              <a:t>iz</a:t>
            </a:r>
            <a:r>
              <a:rPr lang="en-US" sz="1800" dirty="0"/>
              <a:t> </a:t>
            </a:r>
            <a:r>
              <a:rPr lang="en-US" sz="1800" dirty="0" err="1"/>
              <a:t>sučelja</a:t>
            </a:r>
            <a:r>
              <a:rPr lang="en-US" sz="1800" dirty="0"/>
              <a:t> </a:t>
            </a:r>
            <a:r>
              <a:rPr lang="en-US" sz="1800" dirty="0" err="1">
                <a:latin typeface="Consolas" panose="020B0609020204030204" pitchFamily="49" charset="0"/>
              </a:rPr>
              <a:t>IterationTag</a:t>
            </a:r>
            <a:r>
              <a:rPr lang="en-US" sz="1800" dirty="0"/>
              <a:t> </a:t>
            </a:r>
            <a:r>
              <a:rPr lang="hr-HR" sz="1800" dirty="0"/>
              <a:t>- </a:t>
            </a:r>
            <a:r>
              <a:rPr lang="en-US" sz="1800" dirty="0" err="1"/>
              <a:t>dodaje</a:t>
            </a:r>
            <a:r>
              <a:rPr lang="en-US" sz="1800" dirty="0"/>
              <a:t> </a:t>
            </a:r>
            <a:r>
              <a:rPr lang="en-US" sz="1800" dirty="0" err="1"/>
              <a:t>funkcionalnost</a:t>
            </a:r>
            <a:r>
              <a:rPr lang="en-US" sz="1800" dirty="0"/>
              <a:t> </a:t>
            </a:r>
            <a:r>
              <a:rPr lang="vi-VN" sz="1800" dirty="0"/>
              <a:t>obrad</a:t>
            </a:r>
            <a:r>
              <a:rPr lang="hr-HR" sz="1800" dirty="0"/>
              <a:t>e </a:t>
            </a:r>
            <a:r>
              <a:rPr lang="vi-VN" sz="1800" dirty="0"/>
              <a:t>sadržaja tijela taga unutar privremenog međuspremnika</a:t>
            </a:r>
            <a:endParaRPr lang="hr-HR" sz="1800" dirty="0"/>
          </a:p>
          <a:p>
            <a:r>
              <a:rPr lang="hr-HR" sz="1800" dirty="0" smtClean="0"/>
              <a:t>P</a:t>
            </a:r>
            <a:r>
              <a:rPr lang="vi-VN" sz="1800" dirty="0" smtClean="0"/>
              <a:t>rimjena </a:t>
            </a:r>
            <a:r>
              <a:rPr lang="vi-VN" sz="1800" dirty="0"/>
              <a:t>međuspremnika omogućuje naknadnu obradu tijela taga</a:t>
            </a:r>
            <a:r>
              <a:rPr lang="vi-VN" sz="1800" i="1" dirty="0"/>
              <a:t> </a:t>
            </a:r>
            <a:r>
              <a:rPr lang="vi-VN" sz="1800" dirty="0"/>
              <a:t>od strane upravitelja taga</a:t>
            </a:r>
            <a:endParaRPr lang="hr-HR" sz="1800" dirty="0"/>
          </a:p>
          <a:p>
            <a:r>
              <a:rPr lang="hr-HR" sz="1800" dirty="0" smtClean="0"/>
              <a:t>U</a:t>
            </a:r>
            <a:r>
              <a:rPr lang="vi-VN" sz="1800" dirty="0" smtClean="0"/>
              <a:t> </a:t>
            </a:r>
            <a:r>
              <a:rPr lang="vi-VN" sz="1800" dirty="0"/>
              <a:t>međuspremnik se pohranjuju rezultati evaluacije tijela taga</a:t>
            </a:r>
            <a:r>
              <a:rPr lang="hr-HR" sz="1800" dirty="0"/>
              <a:t> </a:t>
            </a:r>
          </a:p>
          <a:p>
            <a:pPr lvl="1"/>
            <a:r>
              <a:rPr lang="hr-HR" sz="1800" dirty="0"/>
              <a:t>prije slanja izlaznog toka prema klijentu, </a:t>
            </a:r>
            <a:r>
              <a:rPr lang="vi-VN" sz="1800" dirty="0"/>
              <a:t>upravitelj može</a:t>
            </a:r>
            <a:r>
              <a:rPr lang="hr-HR" sz="1800" dirty="0"/>
              <a:t> </a:t>
            </a:r>
            <a:r>
              <a:rPr lang="en-US" sz="1800" dirty="0" err="1"/>
              <a:t>rezultate</a:t>
            </a:r>
            <a:r>
              <a:rPr lang="en-US" sz="1800" dirty="0"/>
              <a:t> </a:t>
            </a:r>
            <a:r>
              <a:rPr lang="en-US" sz="1800" dirty="0" err="1"/>
              <a:t>modificirati</a:t>
            </a:r>
            <a:r>
              <a:rPr lang="hr-HR" sz="1800" dirty="0"/>
              <a:t> </a:t>
            </a:r>
            <a:endParaRPr lang="hr-HR" sz="1800" i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19912" t="32292" r="37921" b="51041"/>
          <a:stretch>
            <a:fillRect/>
          </a:stretch>
        </p:blipFill>
        <p:spPr bwMode="auto">
          <a:xfrm>
            <a:off x="2057401" y="3223846"/>
            <a:ext cx="6752493" cy="1500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l="19912" t="53125" r="37921" b="33333"/>
          <a:stretch>
            <a:fillRect/>
          </a:stretch>
        </p:blipFill>
        <p:spPr bwMode="auto">
          <a:xfrm>
            <a:off x="2057402" y="4800600"/>
            <a:ext cx="675249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44560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092"/>
          </a:xfrm>
        </p:spPr>
        <p:txBody>
          <a:bodyPr>
            <a:normAutofit/>
          </a:bodyPr>
          <a:lstStyle/>
          <a:p>
            <a:r>
              <a:rPr lang="en-US" sz="3600" dirty="0" err="1"/>
              <a:t>Klase</a:t>
            </a:r>
            <a:r>
              <a:rPr lang="en-US" sz="3600" dirty="0"/>
              <a:t> </a:t>
            </a:r>
            <a:r>
              <a:rPr lang="en-US" sz="3600" dirty="0" err="1"/>
              <a:t>TagSupport</a:t>
            </a:r>
            <a:r>
              <a:rPr lang="hr-HR" sz="3600" dirty="0"/>
              <a:t>, </a:t>
            </a:r>
            <a:r>
              <a:rPr lang="en-US" sz="3600" dirty="0" err="1"/>
              <a:t>BodyTagSupport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778" y="1106570"/>
            <a:ext cx="10160000" cy="5105400"/>
          </a:xfrm>
        </p:spPr>
        <p:txBody>
          <a:bodyPr>
            <a:noAutofit/>
          </a:bodyPr>
          <a:lstStyle/>
          <a:p>
            <a:r>
              <a:rPr lang="hr-HR" sz="2200" dirty="0"/>
              <a:t>A</a:t>
            </a:r>
            <a:r>
              <a:rPr lang="sv-SE" sz="2200" dirty="0"/>
              <a:t>dapter klase za sučelja Tag, IterationTag i BodyTag</a:t>
            </a:r>
            <a:endParaRPr lang="hr-HR" sz="2200" dirty="0"/>
          </a:p>
          <a:p>
            <a:r>
              <a:rPr lang="hr-HR" sz="2200" dirty="0"/>
              <a:t>S</a:t>
            </a:r>
            <a:r>
              <a:rPr lang="en-US" sz="2200" dirty="0" err="1"/>
              <a:t>adržavaju</a:t>
            </a:r>
            <a:r>
              <a:rPr lang="en-US" sz="2200" dirty="0"/>
              <a:t> </a:t>
            </a:r>
            <a:r>
              <a:rPr lang="en-US" sz="2200" dirty="0" err="1"/>
              <a:t>osnovne</a:t>
            </a:r>
            <a:r>
              <a:rPr lang="en-US" sz="2200" dirty="0"/>
              <a:t> </a:t>
            </a:r>
            <a:r>
              <a:rPr lang="en-US" sz="2200" dirty="0" err="1"/>
              <a:t>implementacije</a:t>
            </a:r>
            <a:r>
              <a:rPr lang="en-US" sz="2200" dirty="0"/>
              <a:t> </a:t>
            </a:r>
            <a:r>
              <a:rPr lang="en-US" sz="2200" dirty="0" err="1"/>
              <a:t>svih</a:t>
            </a:r>
            <a:r>
              <a:rPr lang="en-US" sz="2200" dirty="0"/>
              <a:t> </a:t>
            </a:r>
            <a:r>
              <a:rPr lang="en-US" sz="2200" dirty="0" err="1"/>
              <a:t>metoda</a:t>
            </a:r>
            <a:r>
              <a:rPr lang="en-US" sz="2200" dirty="0"/>
              <a:t> </a:t>
            </a:r>
            <a:r>
              <a:rPr lang="en-US" sz="2200" dirty="0" err="1"/>
              <a:t>spomenutih</a:t>
            </a:r>
            <a:r>
              <a:rPr lang="en-US" sz="2200" dirty="0"/>
              <a:t> </a:t>
            </a:r>
            <a:r>
              <a:rPr lang="en-US" sz="2200" dirty="0" err="1"/>
              <a:t>sučelja</a:t>
            </a:r>
            <a:endParaRPr lang="hr-HR" sz="2200" dirty="0"/>
          </a:p>
          <a:p>
            <a:endParaRPr lang="hr-HR" sz="2200" dirty="0"/>
          </a:p>
          <a:p>
            <a:r>
              <a:rPr lang="sv-SE" sz="2200" dirty="0"/>
              <a:t>TagSupport implementira sučelja Tag i IterationTag</a:t>
            </a:r>
            <a:endParaRPr lang="hr-HR" sz="2200" dirty="0"/>
          </a:p>
          <a:p>
            <a:pPr lvl="1"/>
            <a:r>
              <a:rPr lang="hr-HR" sz="2200" dirty="0"/>
              <a:t> dodaje </a:t>
            </a:r>
            <a:r>
              <a:rPr lang="en-US" sz="2200" dirty="0" err="1"/>
              <a:t>pomoćn</a:t>
            </a:r>
            <a:r>
              <a:rPr lang="hr-HR" sz="2200" dirty="0"/>
              <a:t>e</a:t>
            </a:r>
            <a:r>
              <a:rPr lang="en-US" sz="2200" dirty="0"/>
              <a:t> </a:t>
            </a:r>
            <a:r>
              <a:rPr lang="en-US" sz="2200" dirty="0" err="1"/>
              <a:t>metod</a:t>
            </a:r>
            <a:r>
              <a:rPr lang="hr-HR" sz="2200" dirty="0"/>
              <a:t>e</a:t>
            </a:r>
            <a:r>
              <a:rPr lang="en-US" sz="2200" dirty="0"/>
              <a:t> </a:t>
            </a:r>
            <a:r>
              <a:rPr lang="en-US" sz="2200" dirty="0" err="1"/>
              <a:t>koje</a:t>
            </a:r>
            <a:r>
              <a:rPr lang="en-US" sz="2200" dirty="0"/>
              <a:t> </a:t>
            </a:r>
            <a:r>
              <a:rPr lang="en-US" sz="2200" dirty="0" err="1"/>
              <a:t>mogu</a:t>
            </a:r>
            <a:r>
              <a:rPr lang="en-US" sz="2200" dirty="0"/>
              <a:t> </a:t>
            </a:r>
            <a:r>
              <a:rPr lang="en-US" sz="2200" dirty="0" err="1"/>
              <a:t>biti</a:t>
            </a:r>
            <a:r>
              <a:rPr lang="en-US" sz="2200" dirty="0"/>
              <a:t> </a:t>
            </a:r>
            <a:r>
              <a:rPr lang="en-US" sz="2200" dirty="0" err="1"/>
              <a:t>korisne</a:t>
            </a:r>
            <a:r>
              <a:rPr lang="en-US" sz="2200" dirty="0"/>
              <a:t> </a:t>
            </a:r>
            <a:r>
              <a:rPr lang="en-US" sz="2200" dirty="0" err="1"/>
              <a:t>pri</a:t>
            </a:r>
            <a:r>
              <a:rPr lang="en-US" sz="2200" dirty="0"/>
              <a:t> </a:t>
            </a:r>
            <a:r>
              <a:rPr lang="en-US" sz="2200" dirty="0" err="1"/>
              <a:t>implementiranju</a:t>
            </a:r>
            <a:r>
              <a:rPr lang="en-US" sz="2200" dirty="0"/>
              <a:t> </a:t>
            </a:r>
            <a:r>
              <a:rPr lang="en-US" sz="2200" dirty="0" err="1"/>
              <a:t>funkcionalnosti</a:t>
            </a:r>
            <a:r>
              <a:rPr lang="en-US" sz="2200" dirty="0"/>
              <a:t> </a:t>
            </a:r>
            <a:r>
              <a:rPr lang="en-US" sz="2200" dirty="0" err="1"/>
              <a:t>korisnički</a:t>
            </a:r>
            <a:r>
              <a:rPr lang="en-US" sz="2200" dirty="0"/>
              <a:t> </a:t>
            </a:r>
            <a:r>
              <a:rPr lang="en-US" sz="2200" dirty="0" err="1"/>
              <a:t>definiranog</a:t>
            </a:r>
            <a:r>
              <a:rPr lang="hr-HR" sz="2200" dirty="0"/>
              <a:t> </a:t>
            </a:r>
            <a:r>
              <a:rPr lang="en-US" sz="2200" dirty="0" err="1"/>
              <a:t>taga</a:t>
            </a:r>
            <a:endParaRPr lang="hr-HR" sz="2200" dirty="0"/>
          </a:p>
          <a:p>
            <a:pPr lvl="1"/>
            <a:endParaRPr lang="hr-HR" sz="2200" dirty="0"/>
          </a:p>
          <a:p>
            <a:r>
              <a:rPr lang="en-US" sz="2200" dirty="0" err="1"/>
              <a:t>BodyTagSupport</a:t>
            </a:r>
            <a:r>
              <a:rPr lang="en-US" sz="2200" dirty="0"/>
              <a:t> </a:t>
            </a:r>
            <a:r>
              <a:rPr lang="en-US" sz="2200" dirty="0" err="1"/>
              <a:t>izvedena</a:t>
            </a:r>
            <a:r>
              <a:rPr lang="en-US" sz="2200" dirty="0"/>
              <a:t> je </a:t>
            </a:r>
            <a:r>
              <a:rPr lang="en-US" sz="2200" dirty="0" err="1"/>
              <a:t>iz</a:t>
            </a:r>
            <a:r>
              <a:rPr lang="en-US" sz="2200" dirty="0"/>
              <a:t> </a:t>
            </a:r>
            <a:r>
              <a:rPr lang="en-US" sz="2200" dirty="0" err="1"/>
              <a:t>klase</a:t>
            </a:r>
            <a:r>
              <a:rPr lang="en-US" sz="2200" dirty="0"/>
              <a:t> </a:t>
            </a:r>
            <a:r>
              <a:rPr lang="en-US" sz="2200" dirty="0" err="1"/>
              <a:t>TagSupport</a:t>
            </a:r>
            <a:r>
              <a:rPr lang="en-US" sz="2200" dirty="0"/>
              <a:t>, </a:t>
            </a:r>
            <a:r>
              <a:rPr lang="en-US" sz="2200" dirty="0" err="1"/>
              <a:t>implementira</a:t>
            </a:r>
            <a:r>
              <a:rPr lang="en-US" sz="2200" dirty="0"/>
              <a:t> </a:t>
            </a:r>
            <a:r>
              <a:rPr lang="en-US" sz="2200" dirty="0" err="1"/>
              <a:t>sučelje</a:t>
            </a:r>
            <a:r>
              <a:rPr lang="hr-HR" sz="2200" dirty="0"/>
              <a:t> </a:t>
            </a:r>
            <a:r>
              <a:rPr lang="en-US" sz="2200" dirty="0" err="1"/>
              <a:t>BodyTag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3715365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092"/>
          </a:xfrm>
        </p:spPr>
        <p:txBody>
          <a:bodyPr>
            <a:normAutofit/>
          </a:bodyPr>
          <a:lstStyle/>
          <a:p>
            <a:r>
              <a:rPr lang="hr-HR" dirty="0" smtClean="0"/>
              <a:t>Primjer…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308699"/>
            <a:ext cx="436972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Primjer Web - Vlastiti </a:t>
            </a:r>
            <a:r>
              <a:rPr lang="hr-H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Tagovi</a:t>
            </a:r>
            <a:endParaRPr lang="hr-H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hr-HR" sz="2200" dirty="0" err="1">
                <a:latin typeface="Arial" panose="020B0604020202020204" pitchFamily="34" charset="0"/>
                <a:cs typeface="Arial" panose="020B0604020202020204" pitchFamily="34" charset="0"/>
              </a:rPr>
              <a:t>pozdravTablicaTag.jsp</a:t>
            </a:r>
            <a:endParaRPr lang="hr-H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hr-HR" sz="2200" dirty="0" err="1">
                <a:latin typeface="Arial" panose="020B0604020202020204" pitchFamily="34" charset="0"/>
                <a:cs typeface="Arial" panose="020B0604020202020204" pitchFamily="34" charset="0"/>
              </a:rPr>
              <a:t>petljaTag.jsp</a:t>
            </a:r>
            <a:endParaRPr lang="hr-H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hr-H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zamijeniTag.jsp</a:t>
            </a:r>
            <a:endParaRPr lang="hr-H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54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092"/>
          </a:xfrm>
        </p:spPr>
        <p:txBody>
          <a:bodyPr>
            <a:normAutofit/>
          </a:bodyPr>
          <a:lstStyle/>
          <a:p>
            <a:r>
              <a:rPr lang="hr-HR" dirty="0" err="1" smtClean="0"/>
              <a:t>Tag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778" y="1132328"/>
            <a:ext cx="10160000" cy="5105400"/>
          </a:xfrm>
        </p:spPr>
        <p:txBody>
          <a:bodyPr>
            <a:noAutofit/>
          </a:bodyPr>
          <a:lstStyle/>
          <a:p>
            <a:r>
              <a:rPr lang="hr-HR" sz="2400" dirty="0"/>
              <a:t>S</a:t>
            </a:r>
            <a:r>
              <a:rPr lang="en-US" sz="2400" dirty="0" err="1"/>
              <a:t>tandardni</a:t>
            </a:r>
            <a:r>
              <a:rPr lang="en-US" sz="2400" dirty="0"/>
              <a:t> JSP </a:t>
            </a:r>
            <a:r>
              <a:rPr lang="en-US" sz="2400" dirty="0" err="1"/>
              <a:t>tagovi</a:t>
            </a:r>
            <a:r>
              <a:rPr lang="en-US" sz="2400" dirty="0"/>
              <a:t> </a:t>
            </a:r>
            <a:r>
              <a:rPr lang="en-US" sz="2400" dirty="0" err="1"/>
              <a:t>pružaju</a:t>
            </a:r>
            <a:r>
              <a:rPr lang="en-US" sz="2400" dirty="0"/>
              <a:t> </a:t>
            </a:r>
            <a:r>
              <a:rPr lang="en-US" sz="2400" dirty="0" err="1"/>
              <a:t>samo</a:t>
            </a:r>
            <a:r>
              <a:rPr lang="en-US" sz="2400" dirty="0"/>
              <a:t> </a:t>
            </a:r>
            <a:r>
              <a:rPr lang="en-US" sz="2400" dirty="0" err="1"/>
              <a:t>osnovni</a:t>
            </a:r>
            <a:r>
              <a:rPr lang="en-US" sz="2400" dirty="0"/>
              <a:t> </a:t>
            </a:r>
            <a:r>
              <a:rPr lang="en-US" sz="2400" dirty="0" err="1"/>
              <a:t>skup</a:t>
            </a:r>
            <a:r>
              <a:rPr lang="en-US" sz="2400" dirty="0"/>
              <a:t> </a:t>
            </a:r>
            <a:r>
              <a:rPr lang="en-US" sz="2400" dirty="0" err="1"/>
              <a:t>funkcionalnosti</a:t>
            </a:r>
            <a:endParaRPr lang="hr-HR" sz="2400" dirty="0"/>
          </a:p>
          <a:p>
            <a:r>
              <a:rPr lang="pl-PL" sz="2400" dirty="0"/>
              <a:t>Potrebno je kreirati dodatnu programsku logiku za dinamičko formatiranje podataka u obliku </a:t>
            </a:r>
            <a:r>
              <a:rPr lang="en-US" sz="2400" dirty="0" err="1"/>
              <a:t>skriptleta</a:t>
            </a:r>
            <a:endParaRPr lang="hr-HR" sz="2400" dirty="0"/>
          </a:p>
          <a:p>
            <a:r>
              <a:rPr lang="hr-HR" sz="2400" dirty="0" err="1"/>
              <a:t>Custom</a:t>
            </a:r>
            <a:r>
              <a:rPr lang="hr-HR" sz="2400" dirty="0"/>
              <a:t> </a:t>
            </a:r>
            <a:r>
              <a:rPr lang="hr-HR" sz="2400" dirty="0" err="1"/>
              <a:t>tags</a:t>
            </a:r>
            <a:r>
              <a:rPr lang="hr-HR" sz="2400" dirty="0"/>
              <a:t> - </a:t>
            </a:r>
            <a:r>
              <a:rPr lang="en-US" sz="2400" dirty="0"/>
              <a:t>JSP </a:t>
            </a:r>
            <a:r>
              <a:rPr lang="en-US" sz="2400" dirty="0" err="1"/>
              <a:t>specifikacija</a:t>
            </a:r>
            <a:r>
              <a:rPr lang="en-US" sz="2400" dirty="0"/>
              <a:t> </a:t>
            </a:r>
            <a:r>
              <a:rPr lang="en-US" sz="2400" dirty="0" err="1"/>
              <a:t>omogućuje</a:t>
            </a:r>
            <a:r>
              <a:rPr lang="en-US" sz="2400" dirty="0"/>
              <a:t> </a:t>
            </a:r>
            <a:r>
              <a:rPr lang="en-US" sz="2400" dirty="0" err="1"/>
              <a:t>kreiranje</a:t>
            </a:r>
            <a:r>
              <a:rPr lang="en-US" sz="2400" dirty="0"/>
              <a:t> </a:t>
            </a:r>
            <a:r>
              <a:rPr lang="en-US" sz="2400" dirty="0" err="1"/>
              <a:t>vlastitih</a:t>
            </a:r>
            <a:r>
              <a:rPr lang="en-US" sz="2400" dirty="0"/>
              <a:t> </a:t>
            </a:r>
            <a:r>
              <a:rPr lang="en-US" sz="2400" dirty="0" err="1"/>
              <a:t>tagova</a:t>
            </a:r>
            <a:r>
              <a:rPr lang="en-US" sz="2400" dirty="0"/>
              <a:t> </a:t>
            </a:r>
            <a:r>
              <a:rPr lang="hr-HR" sz="2400" dirty="0"/>
              <a:t>i </a:t>
            </a:r>
            <a:r>
              <a:rPr lang="en-US" sz="2400" dirty="0" err="1"/>
              <a:t>njihovih</a:t>
            </a:r>
            <a:r>
              <a:rPr lang="en-US" sz="2400" dirty="0"/>
              <a:t> </a:t>
            </a:r>
            <a:r>
              <a:rPr lang="en-US" sz="2400" dirty="0" err="1"/>
              <a:t>svojstava</a:t>
            </a:r>
            <a:r>
              <a:rPr lang="en-US" sz="2400" dirty="0"/>
              <a:t> u </a:t>
            </a:r>
            <a:r>
              <a:rPr lang="en-US" sz="2400" dirty="0" err="1"/>
              <a:t>skladu</a:t>
            </a:r>
            <a:r>
              <a:rPr lang="en-US" sz="2400" dirty="0"/>
              <a:t> s </a:t>
            </a:r>
            <a:r>
              <a:rPr lang="en-US" sz="2400" dirty="0" err="1"/>
              <a:t>potrebama</a:t>
            </a:r>
            <a:r>
              <a:rPr lang="en-US" sz="2400" dirty="0"/>
              <a:t> </a:t>
            </a:r>
            <a:r>
              <a:rPr lang="en-US" sz="2400" dirty="0" err="1"/>
              <a:t>aplikacije</a:t>
            </a:r>
            <a:endParaRPr lang="hr-HR" sz="2400" dirty="0"/>
          </a:p>
          <a:p>
            <a:pPr lvl="1"/>
            <a:r>
              <a:rPr lang="en-US" sz="2000" dirty="0"/>
              <a:t>ne </a:t>
            </a:r>
            <a:r>
              <a:rPr lang="en-US" sz="2000" dirty="0" err="1"/>
              <a:t>uvode</a:t>
            </a:r>
            <a:r>
              <a:rPr lang="en-US" sz="2000" dirty="0"/>
              <a:t> </a:t>
            </a:r>
            <a:r>
              <a:rPr lang="en-US" sz="2000" dirty="0" err="1"/>
              <a:t>novu</a:t>
            </a:r>
            <a:r>
              <a:rPr lang="en-US" sz="2000" dirty="0"/>
              <a:t> </a:t>
            </a:r>
            <a:r>
              <a:rPr lang="en-US" sz="2000" dirty="0" err="1"/>
              <a:t>sintaksu</a:t>
            </a:r>
            <a:r>
              <a:rPr lang="hr-HR" sz="2000" dirty="0"/>
              <a:t> i </a:t>
            </a:r>
            <a:r>
              <a:rPr lang="en-US" sz="2000" dirty="0" err="1"/>
              <a:t>slijede</a:t>
            </a:r>
            <a:r>
              <a:rPr lang="en-US" sz="2000" dirty="0"/>
              <a:t> </a:t>
            </a:r>
            <a:r>
              <a:rPr lang="en-US" sz="2000" dirty="0" err="1"/>
              <a:t>ista</a:t>
            </a:r>
            <a:r>
              <a:rPr lang="en-US" sz="2000" dirty="0"/>
              <a:t> </a:t>
            </a:r>
            <a:r>
              <a:rPr lang="en-US" sz="2000" dirty="0" err="1"/>
              <a:t>sintaksna</a:t>
            </a:r>
            <a:r>
              <a:rPr lang="en-US" sz="2000" dirty="0"/>
              <a:t> </a:t>
            </a:r>
            <a:r>
              <a:rPr lang="en-US" sz="2000" dirty="0" err="1"/>
              <a:t>pravila</a:t>
            </a:r>
            <a:endParaRPr lang="hr-HR" sz="2000" dirty="0"/>
          </a:p>
          <a:p>
            <a:pPr lvl="1"/>
            <a:r>
              <a:rPr lang="en-US" sz="2000" dirty="0" err="1"/>
              <a:t>vrlo</a:t>
            </a:r>
            <a:r>
              <a:rPr lang="en-US" sz="2000" dirty="0"/>
              <a:t> </a:t>
            </a:r>
            <a:r>
              <a:rPr lang="en-US" sz="2000" dirty="0" err="1"/>
              <a:t>slični</a:t>
            </a:r>
            <a:r>
              <a:rPr lang="en-US" sz="2000" dirty="0"/>
              <a:t> </a:t>
            </a:r>
            <a:r>
              <a:rPr lang="en-US" sz="2000" dirty="0" err="1"/>
              <a:t>standardnim</a:t>
            </a:r>
            <a:r>
              <a:rPr lang="en-US" sz="2000" dirty="0"/>
              <a:t> JSP </a:t>
            </a:r>
            <a:r>
              <a:rPr lang="en-US" sz="2000" dirty="0" err="1"/>
              <a:t>akcijama</a:t>
            </a:r>
            <a:r>
              <a:rPr lang="en-US" sz="2000" dirty="0"/>
              <a:t> </a:t>
            </a:r>
            <a:r>
              <a:rPr lang="en-US" sz="2000" dirty="0" err="1"/>
              <a:t>ili</a:t>
            </a:r>
            <a:r>
              <a:rPr lang="hr-HR" sz="2000" dirty="0"/>
              <a:t> </a:t>
            </a:r>
            <a:r>
              <a:rPr lang="en-US" sz="2000" dirty="0" err="1"/>
              <a:t>tagovima</a:t>
            </a:r>
            <a:r>
              <a:rPr lang="en-US" sz="2000" dirty="0"/>
              <a:t> </a:t>
            </a:r>
            <a:r>
              <a:rPr lang="en-US" sz="2000" dirty="0" err="1"/>
              <a:t>iz</a:t>
            </a:r>
            <a:r>
              <a:rPr lang="en-US" sz="2000" dirty="0"/>
              <a:t> JSTL </a:t>
            </a:r>
            <a:r>
              <a:rPr lang="en-US" sz="2000" dirty="0" err="1"/>
              <a:t>bibliotek</a:t>
            </a:r>
            <a:r>
              <a:rPr lang="hr-HR" sz="2000" dirty="0"/>
              <a:t>e </a:t>
            </a:r>
          </a:p>
          <a:p>
            <a:r>
              <a:rPr lang="hr-HR" sz="2400" dirty="0" smtClean="0"/>
              <a:t>T</a:t>
            </a:r>
            <a:r>
              <a:rPr lang="en-US" sz="2400" dirty="0" err="1" smtClean="0"/>
              <a:t>agovi</a:t>
            </a:r>
            <a:r>
              <a:rPr lang="en-US" sz="2400" dirty="0" smtClean="0"/>
              <a:t> </a:t>
            </a:r>
            <a:r>
              <a:rPr lang="en-US" sz="2400" dirty="0" err="1"/>
              <a:t>su</a:t>
            </a:r>
            <a:r>
              <a:rPr lang="hr-HR" sz="2400" dirty="0"/>
              <a:t> </a:t>
            </a:r>
            <a:r>
              <a:rPr lang="pl-PL" sz="2400" dirty="0"/>
              <a:t>samo oznake koje se primjenjuju na JSP stranicama</a:t>
            </a:r>
            <a:endParaRPr lang="hr-HR" sz="2400" dirty="0"/>
          </a:p>
          <a:p>
            <a:r>
              <a:rPr lang="hr-HR" sz="2400" dirty="0"/>
              <a:t>Upravitelj JSP </a:t>
            </a:r>
            <a:r>
              <a:rPr lang="hr-HR" sz="2400" dirty="0" err="1"/>
              <a:t>taga</a:t>
            </a:r>
            <a:r>
              <a:rPr lang="hr-HR" sz="2400" dirty="0"/>
              <a:t> </a:t>
            </a:r>
            <a:r>
              <a:rPr lang="hr-HR" sz="2400" dirty="0" smtClean="0"/>
              <a:t>(</a:t>
            </a:r>
            <a:r>
              <a:rPr lang="hr-HR" sz="2400" i="1" dirty="0" smtClean="0"/>
              <a:t>engl. </a:t>
            </a:r>
            <a:r>
              <a:rPr lang="sv-SE" sz="2400" i="1" dirty="0" smtClean="0"/>
              <a:t>tag </a:t>
            </a:r>
            <a:r>
              <a:rPr lang="sv-SE" sz="2400" i="1" dirty="0"/>
              <a:t>handler</a:t>
            </a:r>
            <a:r>
              <a:rPr lang="hr-HR" sz="2400" dirty="0"/>
              <a:t>)</a:t>
            </a:r>
            <a:r>
              <a:rPr lang="sv-SE" sz="2400" dirty="0"/>
              <a:t> </a:t>
            </a:r>
            <a:r>
              <a:rPr lang="hr-HR" sz="2400" dirty="0"/>
              <a:t>- </a:t>
            </a:r>
            <a:r>
              <a:rPr lang="en-US" sz="2400" dirty="0" err="1"/>
              <a:t>pozadinska</a:t>
            </a:r>
            <a:r>
              <a:rPr lang="hr-HR" sz="2400" dirty="0"/>
              <a:t> </a:t>
            </a:r>
            <a:r>
              <a:rPr lang="sv-SE" sz="2400" dirty="0"/>
              <a:t>klasa koja upravlja tagom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309728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092"/>
          </a:xfrm>
        </p:spPr>
        <p:txBody>
          <a:bodyPr>
            <a:normAutofit/>
          </a:bodyPr>
          <a:lstStyle/>
          <a:p>
            <a:r>
              <a:rPr lang="hr-HR" dirty="0" smtClean="0"/>
              <a:t>Upravitelj JSP </a:t>
            </a:r>
            <a:r>
              <a:rPr lang="hr-HR" dirty="0" err="1" smtClean="0"/>
              <a:t>taga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778" y="1132328"/>
            <a:ext cx="10160000" cy="5105400"/>
          </a:xfrm>
        </p:spPr>
        <p:txBody>
          <a:bodyPr>
            <a:noAutofit/>
          </a:bodyPr>
          <a:lstStyle/>
          <a:p>
            <a:r>
              <a:rPr lang="hr-HR" sz="2400" dirty="0"/>
              <a:t>I</a:t>
            </a:r>
            <a:r>
              <a:rPr lang="en-US" sz="2400" dirty="0" err="1"/>
              <a:t>zvedben</a:t>
            </a:r>
            <a:r>
              <a:rPr lang="hr-HR" sz="2400" dirty="0"/>
              <a:t>a</a:t>
            </a:r>
            <a:r>
              <a:rPr lang="en-US" sz="2400" dirty="0"/>
              <a:t> </a:t>
            </a:r>
            <a:r>
              <a:rPr lang="en-US" sz="2400" dirty="0" err="1"/>
              <a:t>komponent</a:t>
            </a:r>
            <a:r>
              <a:rPr lang="hr-HR" sz="2400" dirty="0"/>
              <a:t>a</a:t>
            </a:r>
            <a:r>
              <a:rPr lang="en-US" sz="2400" dirty="0"/>
              <a:t> </a:t>
            </a:r>
            <a:r>
              <a:rPr lang="en-US" sz="2400" dirty="0" err="1"/>
              <a:t>koja</a:t>
            </a:r>
            <a:r>
              <a:rPr lang="en-US" sz="2400" dirty="0"/>
              <a:t> </a:t>
            </a:r>
            <a:r>
              <a:rPr lang="en-US" sz="2400" dirty="0" err="1"/>
              <a:t>provodi</a:t>
            </a:r>
            <a:r>
              <a:rPr lang="en-US" sz="2400" dirty="0"/>
              <a:t> </a:t>
            </a:r>
            <a:r>
              <a:rPr lang="en-US" sz="2400" dirty="0" err="1"/>
              <a:t>korisnički</a:t>
            </a:r>
            <a:r>
              <a:rPr lang="hr-HR" sz="2400" dirty="0"/>
              <a:t> </a:t>
            </a:r>
            <a:r>
              <a:rPr lang="vi-VN" sz="2400" dirty="0"/>
              <a:t>definirane akcije pri izvođenju JSP stranice</a:t>
            </a:r>
            <a:endParaRPr lang="hr-HR" sz="2400" dirty="0"/>
          </a:p>
          <a:p>
            <a:endParaRPr lang="hr-HR" sz="2400" dirty="0"/>
          </a:p>
          <a:p>
            <a:r>
              <a:rPr lang="hr-HR" sz="2400" dirty="0"/>
              <a:t>R</a:t>
            </a:r>
            <a:r>
              <a:rPr lang="fi-FI" sz="2400" dirty="0"/>
              <a:t>ealiziran kao Java klasa koja</a:t>
            </a:r>
            <a:r>
              <a:rPr lang="hr-HR" sz="2400" dirty="0"/>
              <a:t> </a:t>
            </a:r>
            <a:r>
              <a:rPr lang="en-US" sz="2400" dirty="0" err="1"/>
              <a:t>implementira</a:t>
            </a:r>
            <a:r>
              <a:rPr lang="en-US" sz="2400" dirty="0"/>
              <a:t> </a:t>
            </a:r>
            <a:r>
              <a:rPr lang="en-US" sz="2400" dirty="0" err="1"/>
              <a:t>jedno</a:t>
            </a:r>
            <a:r>
              <a:rPr lang="en-US" sz="2400" dirty="0"/>
              <a:t> od </a:t>
            </a:r>
            <a:r>
              <a:rPr lang="en-US" sz="2400" dirty="0" err="1"/>
              <a:t>sučelja</a:t>
            </a:r>
            <a:endParaRPr lang="hr-HR" sz="2400" dirty="0"/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javax.servlet.jsp.tagext</a:t>
            </a:r>
            <a:r>
              <a:rPr lang="hr-HR" sz="2000" dirty="0">
                <a:latin typeface="Consolas" panose="020B0609020204030204" pitchFamily="49" charset="0"/>
              </a:rPr>
              <a:t>.</a:t>
            </a:r>
            <a:r>
              <a:rPr lang="hr-HR" sz="2000" dirty="0" err="1">
                <a:latin typeface="Consolas" panose="020B0609020204030204" pitchFamily="49" charset="0"/>
              </a:rPr>
              <a:t>Tag</a:t>
            </a:r>
            <a:endParaRPr lang="hr-HR" sz="2000" dirty="0"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javax.servlet.jsp.tagext</a:t>
            </a:r>
            <a:r>
              <a:rPr lang="hr-HR" sz="2000" dirty="0">
                <a:latin typeface="Consolas" panose="020B0609020204030204" pitchFamily="49" charset="0"/>
              </a:rPr>
              <a:t>.</a:t>
            </a:r>
            <a:r>
              <a:rPr lang="hr-HR" sz="2000" dirty="0" err="1">
                <a:latin typeface="Consolas" panose="020B0609020204030204" pitchFamily="49" charset="0"/>
              </a:rPr>
              <a:t>IterationTag</a:t>
            </a:r>
            <a:endParaRPr lang="hr-HR" sz="2000" dirty="0"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javax.servlet.jsp.tagext</a:t>
            </a:r>
            <a:r>
              <a:rPr lang="hr-HR" sz="2000" dirty="0">
                <a:latin typeface="Consolas" panose="020B0609020204030204" pitchFamily="49" charset="0"/>
              </a:rPr>
              <a:t>.</a:t>
            </a:r>
            <a:r>
              <a:rPr lang="hr-HR" sz="2000" dirty="0" err="1">
                <a:latin typeface="Consolas" panose="020B0609020204030204" pitchFamily="49" charset="0"/>
              </a:rPr>
              <a:t>BodyTag</a:t>
            </a:r>
            <a:endParaRPr lang="hr-HR" sz="2000" dirty="0">
              <a:latin typeface="Consolas" panose="020B0609020204030204" pitchFamily="49" charset="0"/>
            </a:endParaRPr>
          </a:p>
          <a:p>
            <a:pPr lvl="1"/>
            <a:endParaRPr lang="hr-HR" dirty="0">
              <a:latin typeface="Consolas" panose="020B0609020204030204" pitchFamily="49" charset="0"/>
            </a:endParaRPr>
          </a:p>
          <a:p>
            <a:r>
              <a:rPr lang="hr-HR" sz="2400" dirty="0" smtClean="0"/>
              <a:t>P</a:t>
            </a:r>
            <a:r>
              <a:rPr lang="vi-VN" sz="2400" dirty="0" smtClean="0"/>
              <a:t>ri izvođenju korisnički definiranog taga poziva </a:t>
            </a:r>
            <a:r>
              <a:rPr lang="hr-HR" sz="2400" dirty="0" smtClean="0"/>
              <a:t>se </a:t>
            </a:r>
            <a:r>
              <a:rPr lang="vi-VN" sz="2400" dirty="0" smtClean="0"/>
              <a:t>jedna od metoda iz klase</a:t>
            </a:r>
            <a:r>
              <a:rPr lang="hr-HR" sz="2400" dirty="0" smtClean="0"/>
              <a:t> </a:t>
            </a:r>
            <a:r>
              <a:rPr lang="en-US" sz="2400" dirty="0" err="1" smtClean="0"/>
              <a:t>njegovog</a:t>
            </a:r>
            <a:r>
              <a:rPr lang="en-US" sz="2400" dirty="0" smtClean="0"/>
              <a:t> </a:t>
            </a:r>
            <a:r>
              <a:rPr lang="en-US" sz="2400" dirty="0" err="1" smtClean="0"/>
              <a:t>upravitelja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333435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092"/>
          </a:xfrm>
        </p:spPr>
        <p:txBody>
          <a:bodyPr>
            <a:normAutofit/>
          </a:bodyPr>
          <a:lstStyle/>
          <a:p>
            <a:r>
              <a:rPr lang="hr-HR" dirty="0" smtClean="0"/>
              <a:t>Biblioteka </a:t>
            </a:r>
            <a:r>
              <a:rPr lang="hr-HR" dirty="0" err="1" smtClean="0"/>
              <a:t>tagova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778" y="1132328"/>
            <a:ext cx="10160000" cy="5105400"/>
          </a:xfrm>
        </p:spPr>
        <p:txBody>
          <a:bodyPr>
            <a:noAutofit/>
          </a:bodyPr>
          <a:lstStyle/>
          <a:p>
            <a:r>
              <a:rPr lang="hr-HR" sz="2200" dirty="0"/>
              <a:t>Biblioteka </a:t>
            </a:r>
            <a:r>
              <a:rPr lang="hr-HR" sz="2200" dirty="0" err="1"/>
              <a:t>tagova</a:t>
            </a:r>
            <a:r>
              <a:rPr lang="hr-HR" sz="2200" dirty="0"/>
              <a:t> - </a:t>
            </a:r>
            <a:r>
              <a:rPr lang="en-US" sz="2200" dirty="0" err="1"/>
              <a:t>skup</a:t>
            </a:r>
            <a:r>
              <a:rPr lang="en-US" sz="2200" dirty="0"/>
              <a:t> </a:t>
            </a:r>
            <a:r>
              <a:rPr lang="en-US" sz="2200" dirty="0" err="1"/>
              <a:t>korisnički</a:t>
            </a:r>
            <a:r>
              <a:rPr lang="en-US" sz="2200" dirty="0"/>
              <a:t> </a:t>
            </a:r>
            <a:r>
              <a:rPr lang="en-US" sz="2200" dirty="0" err="1"/>
              <a:t>definiranih</a:t>
            </a:r>
            <a:r>
              <a:rPr lang="hr-HR" sz="2200" dirty="0"/>
              <a:t> </a:t>
            </a:r>
            <a:r>
              <a:rPr lang="it-IT" sz="2200" dirty="0" err="1"/>
              <a:t>tagova</a:t>
            </a:r>
            <a:endParaRPr lang="hr-HR" sz="2200" dirty="0"/>
          </a:p>
          <a:p>
            <a:r>
              <a:rPr lang="hr-HR" sz="2200" dirty="0"/>
              <a:t>JSP specifikacija - </a:t>
            </a:r>
            <a:r>
              <a:rPr lang="vi-VN" sz="2200" dirty="0"/>
              <a:t>kolekcij</a:t>
            </a:r>
            <a:r>
              <a:rPr lang="hr-HR" sz="2200" dirty="0"/>
              <a:t>a</a:t>
            </a:r>
            <a:r>
              <a:rPr lang="vi-VN" sz="2200" dirty="0"/>
              <a:t> akcija koje enkapsuliraju određenu</a:t>
            </a:r>
            <a:r>
              <a:rPr lang="hr-HR" sz="2200" dirty="0"/>
              <a:t> </a:t>
            </a:r>
            <a:r>
              <a:rPr lang="en-US" sz="2200" dirty="0" err="1" smtClean="0"/>
              <a:t>funkcional</a:t>
            </a:r>
            <a:r>
              <a:rPr lang="hr-HR" sz="2200" dirty="0" smtClean="0"/>
              <a:t>n</a:t>
            </a:r>
            <a:r>
              <a:rPr lang="en-US" sz="2200" dirty="0" err="1" smtClean="0"/>
              <a:t>ost</a:t>
            </a:r>
            <a:endParaRPr lang="hr-HR" sz="2200" dirty="0"/>
          </a:p>
          <a:p>
            <a:r>
              <a:rPr lang="hr-HR" sz="2200" dirty="0" smtClean="0"/>
              <a:t>T</a:t>
            </a:r>
            <a:r>
              <a:rPr lang="en-US" sz="2200" dirty="0" smtClean="0"/>
              <a:t>ag </a:t>
            </a:r>
            <a:r>
              <a:rPr lang="en-US" sz="2200" dirty="0"/>
              <a:t>library descriptor – </a:t>
            </a:r>
            <a:r>
              <a:rPr lang="en-US" sz="2200" dirty="0" smtClean="0"/>
              <a:t>TLD</a:t>
            </a:r>
            <a:endParaRPr lang="hr-HR" sz="2200" dirty="0"/>
          </a:p>
          <a:p>
            <a:pPr lvl="1"/>
            <a:r>
              <a:rPr lang="hr-HR" sz="1800" dirty="0" smtClean="0"/>
              <a:t>i</a:t>
            </a:r>
            <a:r>
              <a:rPr lang="en-US" sz="1800" dirty="0" err="1" smtClean="0"/>
              <a:t>zvedbena</a:t>
            </a:r>
            <a:r>
              <a:rPr lang="en-US" sz="1800" dirty="0" smtClean="0"/>
              <a:t> </a:t>
            </a:r>
            <a:r>
              <a:rPr lang="en-US" sz="1800" dirty="0" err="1"/>
              <a:t>okolina</a:t>
            </a:r>
            <a:r>
              <a:rPr lang="en-US" sz="1800" dirty="0"/>
              <a:t> mora </a:t>
            </a:r>
            <a:r>
              <a:rPr lang="hr-HR" sz="1800" dirty="0"/>
              <a:t>znati način upotrebe </a:t>
            </a:r>
            <a:r>
              <a:rPr lang="hr-HR" sz="1800" dirty="0" err="1"/>
              <a:t>taga</a:t>
            </a:r>
            <a:r>
              <a:rPr lang="hr-HR" sz="1800" dirty="0"/>
              <a:t>, </a:t>
            </a:r>
            <a:r>
              <a:rPr lang="en-US" sz="1800" dirty="0" err="1"/>
              <a:t>unutar</a:t>
            </a:r>
            <a:r>
              <a:rPr lang="en-US" sz="1800" dirty="0"/>
              <a:t> </a:t>
            </a:r>
            <a:r>
              <a:rPr lang="en-US" sz="1800" dirty="0" err="1"/>
              <a:t>koje</a:t>
            </a:r>
            <a:r>
              <a:rPr lang="en-US" sz="1800" dirty="0"/>
              <a:t> se </a:t>
            </a:r>
            <a:r>
              <a:rPr lang="en-US" sz="1800" dirty="0" err="1"/>
              <a:t>biblioteke</a:t>
            </a:r>
            <a:r>
              <a:rPr lang="en-US" sz="1800" dirty="0"/>
              <a:t> </a:t>
            </a:r>
            <a:r>
              <a:rPr lang="en-US" sz="1800" dirty="0" err="1"/>
              <a:t>nalazi</a:t>
            </a:r>
            <a:r>
              <a:rPr lang="hr-HR" sz="1800" dirty="0"/>
              <a:t> te kako ga </a:t>
            </a:r>
            <a:r>
              <a:rPr lang="vi-VN" sz="1800" dirty="0"/>
              <a:t>povezati s klasom njegovog upravitelja</a:t>
            </a:r>
            <a:endParaRPr lang="hr-HR" sz="1800" dirty="0"/>
          </a:p>
          <a:p>
            <a:r>
              <a:rPr lang="hr-HR" sz="2200" dirty="0" smtClean="0"/>
              <a:t>Kada </a:t>
            </a:r>
            <a:r>
              <a:rPr lang="hr-HR" sz="2200" dirty="0"/>
              <a:t>u </a:t>
            </a:r>
            <a:r>
              <a:rPr lang="hr-HR" sz="2200" dirty="0" err="1"/>
              <a:t>std</a:t>
            </a:r>
            <a:r>
              <a:rPr lang="hr-HR" sz="2200" dirty="0"/>
              <a:t> bibliotekama nađemo potrebnu funkcionalnost, izazov </a:t>
            </a:r>
            <a:r>
              <a:rPr lang="hr-HR" sz="2200" dirty="0" smtClean="0"/>
              <a:t>je:</a:t>
            </a:r>
            <a:endParaRPr lang="hr-HR" sz="2200" dirty="0"/>
          </a:p>
          <a:p>
            <a:pPr lvl="1"/>
            <a:r>
              <a:rPr lang="en-US" sz="1800" dirty="0" err="1"/>
              <a:t>ispravno</a:t>
            </a:r>
            <a:r>
              <a:rPr lang="en-US" sz="1800" dirty="0"/>
              <a:t> </a:t>
            </a:r>
            <a:r>
              <a:rPr lang="en-US" sz="1800" dirty="0" err="1"/>
              <a:t>informira</a:t>
            </a:r>
            <a:r>
              <a:rPr lang="hr-HR" sz="1800" dirty="0"/>
              <a:t>nje</a:t>
            </a:r>
            <a:r>
              <a:rPr lang="en-US" sz="1800" dirty="0"/>
              <a:t> </a:t>
            </a:r>
            <a:r>
              <a:rPr lang="en-US" sz="1800" dirty="0" err="1"/>
              <a:t>izvedben</a:t>
            </a:r>
            <a:r>
              <a:rPr lang="hr-HR" sz="1800" dirty="0"/>
              <a:t>e</a:t>
            </a:r>
            <a:r>
              <a:rPr lang="en-US" sz="1800" dirty="0"/>
              <a:t> </a:t>
            </a:r>
            <a:r>
              <a:rPr lang="en-US" sz="1800" dirty="0" err="1"/>
              <a:t>okolin</a:t>
            </a:r>
            <a:r>
              <a:rPr lang="hr-HR" sz="1800" dirty="0"/>
              <a:t>e</a:t>
            </a:r>
            <a:r>
              <a:rPr lang="en-US" sz="1800" dirty="0"/>
              <a:t> o </a:t>
            </a:r>
            <a:r>
              <a:rPr lang="en-US" sz="1800" dirty="0" err="1"/>
              <a:t>lokaciji</a:t>
            </a:r>
            <a:r>
              <a:rPr lang="en-US" sz="1800" dirty="0"/>
              <a:t> TLD</a:t>
            </a:r>
            <a:endParaRPr lang="hr-HR" sz="1800" dirty="0"/>
          </a:p>
          <a:p>
            <a:pPr lvl="1"/>
            <a:r>
              <a:rPr lang="hr-HR" sz="1800" dirty="0"/>
              <a:t>ispravno korištenje </a:t>
            </a:r>
            <a:r>
              <a:rPr lang="en-US" sz="1800" dirty="0" err="1"/>
              <a:t>tagove</a:t>
            </a:r>
            <a:r>
              <a:rPr lang="en-US" sz="1800" dirty="0"/>
              <a:t> </a:t>
            </a:r>
            <a:r>
              <a:rPr lang="hr-HR" sz="1800" dirty="0"/>
              <a:t>iz </a:t>
            </a:r>
            <a:r>
              <a:rPr lang="en-US" sz="1800" dirty="0" err="1"/>
              <a:t>biblioteke</a:t>
            </a:r>
            <a:r>
              <a:rPr lang="hr-HR" sz="1800" dirty="0"/>
              <a:t> u JSP</a:t>
            </a:r>
          </a:p>
          <a:p>
            <a:r>
              <a:rPr lang="hr-HR" sz="2200" dirty="0" smtClean="0"/>
              <a:t>Ukoliko </a:t>
            </a:r>
            <a:r>
              <a:rPr lang="hr-HR" sz="2200" dirty="0"/>
              <a:t>postojeće biblioteke ne odgovaraju potrebama aplikacije, izazov je </a:t>
            </a:r>
            <a:r>
              <a:rPr lang="hr-HR" sz="2200" dirty="0" smtClean="0"/>
              <a:t>dodatno:</a:t>
            </a:r>
            <a:endParaRPr lang="hr-HR" sz="2200" dirty="0"/>
          </a:p>
          <a:p>
            <a:pPr lvl="1"/>
            <a:r>
              <a:rPr lang="hr-HR" sz="1800" dirty="0"/>
              <a:t>ispravna </a:t>
            </a:r>
            <a:r>
              <a:rPr lang="en-US" sz="1800" dirty="0"/>
              <a:t>implement</a:t>
            </a:r>
            <a:r>
              <a:rPr lang="hr-HR" sz="1800" dirty="0" err="1"/>
              <a:t>acija</a:t>
            </a:r>
            <a:r>
              <a:rPr lang="hr-HR" sz="1800" dirty="0"/>
              <a:t> </a:t>
            </a:r>
            <a:r>
              <a:rPr lang="en-US" sz="1800" dirty="0" err="1"/>
              <a:t>klase</a:t>
            </a:r>
            <a:r>
              <a:rPr lang="en-US" sz="1800" dirty="0"/>
              <a:t> </a:t>
            </a:r>
            <a:r>
              <a:rPr lang="en-US" sz="1800" dirty="0" err="1"/>
              <a:t>upravitelja</a:t>
            </a:r>
            <a:r>
              <a:rPr lang="en-US" sz="1800" dirty="0"/>
              <a:t> </a:t>
            </a:r>
            <a:r>
              <a:rPr lang="en-US" sz="1800" dirty="0" err="1"/>
              <a:t>tagova</a:t>
            </a:r>
            <a:endParaRPr lang="hr-HR" sz="1800" dirty="0"/>
          </a:p>
          <a:p>
            <a:pPr lvl="1"/>
            <a:r>
              <a:rPr lang="hr-HR" sz="1800" dirty="0"/>
              <a:t>ispravno </a:t>
            </a:r>
            <a:r>
              <a:rPr lang="it-IT" sz="1800" dirty="0" err="1"/>
              <a:t>opisati</a:t>
            </a:r>
            <a:r>
              <a:rPr lang="it-IT" sz="1800" dirty="0"/>
              <a:t> </a:t>
            </a:r>
            <a:r>
              <a:rPr lang="it-IT" sz="1800" dirty="0" err="1"/>
              <a:t>biblioteku</a:t>
            </a:r>
            <a:r>
              <a:rPr lang="it-IT" sz="1800" dirty="0"/>
              <a:t> </a:t>
            </a:r>
            <a:r>
              <a:rPr lang="it-IT" sz="1800" dirty="0" err="1"/>
              <a:t>tagova</a:t>
            </a:r>
            <a:r>
              <a:rPr lang="it-IT" sz="1800" dirty="0"/>
              <a:t> </a:t>
            </a:r>
            <a:r>
              <a:rPr lang="it-IT" sz="1800" dirty="0" err="1"/>
              <a:t>pomoću</a:t>
            </a:r>
            <a:r>
              <a:rPr lang="it-IT" sz="1800" dirty="0"/>
              <a:t> TLD</a:t>
            </a:r>
            <a:endParaRPr lang="hr-HR" sz="1800" dirty="0"/>
          </a:p>
        </p:txBody>
      </p:sp>
    </p:spTree>
    <p:extLst>
      <p:ext uri="{BB962C8B-B14F-4D97-AF65-F5344CB8AC3E}">
        <p14:creationId xmlns:p14="http://schemas.microsoft.com/office/powerpoint/2010/main" val="95153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092"/>
          </a:xfrm>
        </p:spPr>
        <p:txBody>
          <a:bodyPr>
            <a:normAutofit/>
          </a:bodyPr>
          <a:lstStyle/>
          <a:p>
            <a:r>
              <a:rPr lang="en-US" dirty="0" err="1"/>
              <a:t>Deklariranje</a:t>
            </a:r>
            <a:r>
              <a:rPr lang="en-US" dirty="0"/>
              <a:t> </a:t>
            </a:r>
            <a:r>
              <a:rPr lang="en-US" dirty="0" err="1"/>
              <a:t>upotrebe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778" y="1106570"/>
            <a:ext cx="10160000" cy="510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latin typeface="Consolas" panose="020B0609020204030204" pitchFamily="49" charset="0"/>
              </a:rPr>
              <a:t>&lt;%@ </a:t>
            </a:r>
            <a:r>
              <a:rPr lang="en-US" sz="1800" dirty="0" err="1">
                <a:latin typeface="Consolas" panose="020B0609020204030204" pitchFamily="49" charset="0"/>
              </a:rPr>
              <a:t>taglib</a:t>
            </a:r>
            <a:r>
              <a:rPr lang="en-US" sz="1800" dirty="0">
                <a:latin typeface="Consolas" panose="020B0609020204030204" pitchFamily="49" charset="0"/>
              </a:rPr>
              <a:t> prefix="test" </a:t>
            </a:r>
            <a:r>
              <a:rPr lang="en-US" sz="1800" dirty="0" err="1">
                <a:latin typeface="Consolas" panose="020B0609020204030204" pitchFamily="49" charset="0"/>
              </a:rPr>
              <a:t>uri</a:t>
            </a:r>
            <a:r>
              <a:rPr lang="en-US" sz="1800" dirty="0">
                <a:latin typeface="Consolas" panose="020B0609020204030204" pitchFamily="49" charset="0"/>
              </a:rPr>
              <a:t>="</a:t>
            </a:r>
            <a:r>
              <a:rPr lang="en-US" sz="1800" dirty="0" err="1">
                <a:latin typeface="Consolas" panose="020B0609020204030204" pitchFamily="49" charset="0"/>
              </a:rPr>
              <a:t>mojabiblioteka.tld</a:t>
            </a:r>
            <a:r>
              <a:rPr lang="en-US" sz="1800" dirty="0">
                <a:latin typeface="Consolas" panose="020B0609020204030204" pitchFamily="49" charset="0"/>
              </a:rPr>
              <a:t>" %&gt;</a:t>
            </a:r>
            <a:endParaRPr lang="hr-HR" sz="1800" dirty="0">
              <a:latin typeface="Consolas" panose="020B0609020204030204" pitchFamily="49" charset="0"/>
            </a:endParaRPr>
          </a:p>
          <a:p>
            <a:r>
              <a:rPr lang="hr-HR" sz="1800" dirty="0"/>
              <a:t>Relativni URL</a:t>
            </a:r>
          </a:p>
          <a:p>
            <a:pPr lvl="1"/>
            <a:r>
              <a:rPr lang="hr-HR" sz="1600" dirty="0"/>
              <a:t>problem s pristupom izvana te eventualna promjena imena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</a:rPr>
              <a:t>&lt;%@ </a:t>
            </a:r>
            <a:r>
              <a:rPr lang="en-US" sz="1600" dirty="0" err="1">
                <a:latin typeface="Consolas" panose="020B0609020204030204" pitchFamily="49" charset="0"/>
              </a:rPr>
              <a:t>taglib</a:t>
            </a:r>
            <a:r>
              <a:rPr lang="en-US" sz="1600" dirty="0">
                <a:latin typeface="Consolas" panose="020B0609020204030204" pitchFamily="49" charset="0"/>
              </a:rPr>
              <a:t> prefix="test" </a:t>
            </a:r>
            <a:r>
              <a:rPr lang="hr-HR" sz="1600" dirty="0">
                <a:latin typeface="Consolas" panose="020B0609020204030204" pitchFamily="49" charset="0"/>
              </a:rPr>
              <a:t>u</a:t>
            </a:r>
            <a:r>
              <a:rPr lang="en-US" sz="1600" dirty="0" err="1">
                <a:latin typeface="Consolas" panose="020B0609020204030204" pitchFamily="49" charset="0"/>
              </a:rPr>
              <a:t>ri</a:t>
            </a:r>
            <a:r>
              <a:rPr lang="en-US" sz="1600" dirty="0">
                <a:latin typeface="Consolas" panose="020B0609020204030204" pitchFamily="49" charset="0"/>
              </a:rPr>
              <a:t>="http://www. server.com/</a:t>
            </a:r>
            <a:r>
              <a:rPr lang="en-US" sz="1600" dirty="0" err="1">
                <a:latin typeface="Consolas" panose="020B0609020204030204" pitchFamily="49" charset="0"/>
              </a:rPr>
              <a:t>mojabiblioteka</a:t>
            </a:r>
            <a:r>
              <a:rPr lang="en-US" sz="1600" dirty="0">
                <a:latin typeface="Consolas" panose="020B0609020204030204" pitchFamily="49" charset="0"/>
              </a:rPr>
              <a:t>" %&gt;</a:t>
            </a:r>
            <a:endParaRPr lang="hr-HR" sz="1600" dirty="0">
              <a:latin typeface="Consolas" panose="020B0609020204030204" pitchFamily="49" charset="0"/>
            </a:endParaRPr>
          </a:p>
          <a:p>
            <a:r>
              <a:rPr lang="hr-HR" sz="1800" dirty="0"/>
              <a:t>Apsolutni URL - URI</a:t>
            </a:r>
          </a:p>
          <a:p>
            <a:pPr lvl="1"/>
            <a:r>
              <a:rPr lang="hr-HR" sz="1600" dirty="0" err="1"/>
              <a:t>indirekcija</a:t>
            </a:r>
            <a:r>
              <a:rPr lang="hr-HR" sz="1600" dirty="0"/>
              <a:t> – </a:t>
            </a:r>
            <a:r>
              <a:rPr lang="hr-HR" sz="1600" dirty="0" err="1"/>
              <a:t>servlet</a:t>
            </a:r>
            <a:r>
              <a:rPr lang="hr-HR" sz="1600" dirty="0"/>
              <a:t> kontejner održava mapu TLD</a:t>
            </a:r>
          </a:p>
          <a:p>
            <a:pPr lvl="2"/>
            <a:r>
              <a:rPr lang="hr-HR" sz="1600" dirty="0"/>
              <a:t>sigurnost </a:t>
            </a:r>
          </a:p>
          <a:p>
            <a:pPr lvl="3"/>
            <a:r>
              <a:rPr lang="hr-HR" sz="1600" dirty="0"/>
              <a:t>WEB-INF ili .jar, svejedno je</a:t>
            </a:r>
          </a:p>
          <a:p>
            <a:pPr lvl="2"/>
            <a:r>
              <a:rPr lang="hr-HR" sz="1600" dirty="0"/>
              <a:t>fleksibilnost</a:t>
            </a:r>
          </a:p>
          <a:p>
            <a:pPr lvl="3"/>
            <a:r>
              <a:rPr lang="hr-HR" sz="1600" dirty="0"/>
              <a:t>promjena imena – izmjena </a:t>
            </a:r>
            <a:r>
              <a:rPr lang="hr-HR" sz="1600" dirty="0" err="1"/>
              <a:t>mapiranja</a:t>
            </a:r>
            <a:endParaRPr lang="hr-HR" sz="1600" dirty="0"/>
          </a:p>
          <a:p>
            <a:r>
              <a:rPr lang="hr-HR" sz="1800" dirty="0"/>
              <a:t>Lokacija TLD</a:t>
            </a:r>
          </a:p>
          <a:p>
            <a:pPr lvl="1"/>
            <a:r>
              <a:rPr lang="hr-HR" sz="1600" dirty="0"/>
              <a:t>m</a:t>
            </a:r>
            <a:r>
              <a:rPr lang="en-US" sz="1600" dirty="0" err="1"/>
              <a:t>apa</a:t>
            </a:r>
            <a:r>
              <a:rPr lang="hr-HR" sz="1600" dirty="0"/>
              <a:t> </a:t>
            </a:r>
            <a:r>
              <a:rPr lang="pl-PL" sz="1600" dirty="0"/>
              <a:t>web-aplikacije – ubrzanje testiranja i razvoj</a:t>
            </a:r>
          </a:p>
          <a:p>
            <a:pPr lvl="1"/>
            <a:r>
              <a:rPr lang="pl-PL" sz="1600" dirty="0"/>
              <a:t>WEB-INF/lib/.jar – nakon razvoja</a:t>
            </a:r>
          </a:p>
          <a:p>
            <a:pPr lvl="1"/>
            <a:r>
              <a:rPr lang="pl-PL" sz="1600" dirty="0"/>
              <a:t>JSP specifikacija </a:t>
            </a:r>
          </a:p>
          <a:p>
            <a:pPr lvl="2"/>
            <a:r>
              <a:rPr lang="pl-PL" sz="1600" dirty="0"/>
              <a:t>unutar META-INF/taglib.tld</a:t>
            </a:r>
          </a:p>
          <a:p>
            <a:pPr lvl="1"/>
            <a:r>
              <a:rPr lang="en-US" sz="1600" dirty="0"/>
              <a:t>TLD resource path</a:t>
            </a:r>
            <a:endParaRPr lang="hr-HR" sz="1600" dirty="0"/>
          </a:p>
          <a:p>
            <a:pPr lvl="1"/>
            <a:r>
              <a:rPr lang="en-US" sz="1600" dirty="0" err="1"/>
              <a:t>taglib</a:t>
            </a:r>
            <a:r>
              <a:rPr lang="en-US" sz="1600" dirty="0"/>
              <a:t> map</a:t>
            </a:r>
            <a:endParaRPr lang="hr-HR" sz="1800" dirty="0"/>
          </a:p>
        </p:txBody>
      </p:sp>
    </p:spTree>
    <p:extLst>
      <p:ext uri="{BB962C8B-B14F-4D97-AF65-F5344CB8AC3E}">
        <p14:creationId xmlns:p14="http://schemas.microsoft.com/office/powerpoint/2010/main" val="102703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092"/>
          </a:xfrm>
        </p:spPr>
        <p:txBody>
          <a:bodyPr>
            <a:normAutofit/>
          </a:bodyPr>
          <a:lstStyle/>
          <a:p>
            <a:r>
              <a:rPr lang="hr-HR" dirty="0" smtClean="0"/>
              <a:t> </a:t>
            </a:r>
            <a:r>
              <a:rPr lang="hr-HR" dirty="0" err="1" smtClean="0"/>
              <a:t>Populiranje</a:t>
            </a:r>
            <a:r>
              <a:rPr lang="hr-HR" dirty="0" smtClean="0"/>
              <a:t> tablice </a:t>
            </a:r>
            <a:r>
              <a:rPr lang="hr-HR" dirty="0" err="1" smtClean="0"/>
              <a:t>mapiranja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778" y="1106570"/>
            <a:ext cx="10160000" cy="5105400"/>
          </a:xfrm>
        </p:spPr>
        <p:txBody>
          <a:bodyPr>
            <a:noAutofit/>
          </a:bodyPr>
          <a:lstStyle/>
          <a:p>
            <a:r>
              <a:rPr lang="pl-PL" sz="2200" dirty="0"/>
              <a:t>Kontejner kreira zapise na temelju:</a:t>
            </a:r>
          </a:p>
          <a:p>
            <a:pPr lvl="1"/>
            <a:r>
              <a:rPr lang="en-US" sz="2000" dirty="0"/>
              <a:t>WEB-INF map</a:t>
            </a:r>
            <a:r>
              <a:rPr lang="hr-HR" sz="2000" dirty="0"/>
              <a:t>a – unutar </a:t>
            </a:r>
            <a:r>
              <a:rPr lang="pl-PL" sz="2000" dirty="0"/>
              <a:t>TLD pronalazi informacije o URI adresama te ih dodaje u tablicu</a:t>
            </a:r>
          </a:p>
          <a:p>
            <a:pPr lvl="1"/>
            <a:r>
              <a:rPr lang="hr-HR" sz="2000" dirty="0"/>
              <a:t>i</a:t>
            </a:r>
            <a:r>
              <a:rPr lang="en-US" sz="2000" dirty="0" err="1" smtClean="0"/>
              <a:t>mplicit</a:t>
            </a:r>
            <a:r>
              <a:rPr lang="hr-HR" sz="2000" dirty="0" smtClean="0"/>
              <a:t>no </a:t>
            </a:r>
            <a:r>
              <a:rPr lang="en-US" sz="2000" dirty="0" smtClean="0"/>
              <a:t>map</a:t>
            </a:r>
            <a:r>
              <a:rPr lang="hr-HR" sz="2000" dirty="0" err="1" smtClean="0"/>
              <a:t>iranje</a:t>
            </a:r>
            <a:r>
              <a:rPr lang="en-US" sz="2000" dirty="0" smtClean="0"/>
              <a:t> </a:t>
            </a:r>
            <a:r>
              <a:rPr lang="hr-HR" sz="2000" dirty="0"/>
              <a:t>– </a:t>
            </a:r>
            <a:r>
              <a:rPr lang="en-US" sz="2000" dirty="0" err="1"/>
              <a:t>čita</a:t>
            </a:r>
            <a:r>
              <a:rPr lang="en-US" sz="2000" dirty="0"/>
              <a:t> </a:t>
            </a:r>
            <a:r>
              <a:rPr lang="en-US" sz="2000" dirty="0" err="1"/>
              <a:t>sve</a:t>
            </a:r>
            <a:r>
              <a:rPr lang="en-US" sz="2000" dirty="0"/>
              <a:t> </a:t>
            </a:r>
            <a:r>
              <a:rPr lang="en-US" sz="2000" dirty="0" err="1"/>
              <a:t>taglib.tld</a:t>
            </a:r>
            <a:r>
              <a:rPr lang="en-US" sz="2000" dirty="0"/>
              <a:t> </a:t>
            </a:r>
            <a:r>
              <a:rPr lang="en-US" sz="2000" dirty="0" err="1"/>
              <a:t>datoteke</a:t>
            </a:r>
            <a:r>
              <a:rPr lang="en-US" sz="2000" dirty="0"/>
              <a:t> </a:t>
            </a:r>
            <a:r>
              <a:rPr lang="en-US" sz="2000" dirty="0" err="1"/>
              <a:t>dostupne</a:t>
            </a:r>
            <a:r>
              <a:rPr lang="en-US" sz="2000" dirty="0"/>
              <a:t> </a:t>
            </a:r>
            <a:r>
              <a:rPr lang="en-US" sz="2000" dirty="0" err="1"/>
              <a:t>unutar</a:t>
            </a:r>
            <a:r>
              <a:rPr lang="en-US" sz="2000" dirty="0"/>
              <a:t> </a:t>
            </a:r>
            <a:r>
              <a:rPr lang="hr-HR" sz="2000" dirty="0"/>
              <a:t>.jar</a:t>
            </a:r>
            <a:r>
              <a:rPr lang="en-US" sz="2000" dirty="0"/>
              <a:t> </a:t>
            </a:r>
            <a:r>
              <a:rPr lang="en-US" sz="2000" dirty="0" err="1"/>
              <a:t>datoteka</a:t>
            </a:r>
            <a:endParaRPr lang="hr-HR" sz="2000" dirty="0"/>
          </a:p>
          <a:p>
            <a:pPr lvl="2"/>
            <a:r>
              <a:rPr lang="hr-HR" sz="1800" dirty="0"/>
              <a:t>za </a:t>
            </a:r>
            <a:r>
              <a:rPr lang="en-US" sz="1800" dirty="0" err="1"/>
              <a:t>svaku</a:t>
            </a:r>
            <a:r>
              <a:rPr lang="hr-HR" sz="1800" dirty="0"/>
              <a:t> </a:t>
            </a:r>
            <a:r>
              <a:rPr lang="en-US" sz="1800" dirty="0" err="1"/>
              <a:t>taglib.tld</a:t>
            </a:r>
            <a:r>
              <a:rPr lang="en-US" sz="1800" dirty="0"/>
              <a:t> </a:t>
            </a:r>
            <a:r>
              <a:rPr lang="en-US" sz="1800" dirty="0" err="1"/>
              <a:t>datoteku</a:t>
            </a:r>
            <a:r>
              <a:rPr lang="en-US" sz="1800" dirty="0"/>
              <a:t> </a:t>
            </a:r>
            <a:r>
              <a:rPr lang="en-US" sz="1800" dirty="0" err="1"/>
              <a:t>koja</a:t>
            </a:r>
            <a:r>
              <a:rPr lang="en-US" sz="1800" dirty="0"/>
              <a:t> </a:t>
            </a:r>
            <a:r>
              <a:rPr lang="en-US" sz="1800" dirty="0" err="1"/>
              <a:t>sadržava</a:t>
            </a:r>
            <a:r>
              <a:rPr lang="en-US" sz="1800" dirty="0"/>
              <a:t> </a:t>
            </a:r>
            <a:r>
              <a:rPr lang="en-US" sz="1800" dirty="0" err="1"/>
              <a:t>informacije</a:t>
            </a:r>
            <a:r>
              <a:rPr lang="en-US" sz="1800" dirty="0"/>
              <a:t> o </a:t>
            </a:r>
            <a:r>
              <a:rPr lang="en-US" sz="1800" dirty="0" err="1"/>
              <a:t>svojim</a:t>
            </a:r>
            <a:r>
              <a:rPr lang="en-US" sz="1800" dirty="0"/>
              <a:t> </a:t>
            </a:r>
            <a:r>
              <a:rPr lang="en-US" sz="1800" dirty="0" err="1"/>
              <a:t>vlastitim</a:t>
            </a:r>
            <a:r>
              <a:rPr lang="en-US" sz="1800" dirty="0"/>
              <a:t> URI </a:t>
            </a:r>
            <a:r>
              <a:rPr lang="en-US" sz="1800" dirty="0" err="1"/>
              <a:t>adresama</a:t>
            </a:r>
            <a:r>
              <a:rPr lang="en-US" sz="1800" dirty="0"/>
              <a:t> </a:t>
            </a:r>
            <a:r>
              <a:rPr lang="en-US" sz="1800" dirty="0" err="1"/>
              <a:t>kontejner</a:t>
            </a:r>
            <a:r>
              <a:rPr lang="hr-HR" sz="1800" dirty="0"/>
              <a:t> </a:t>
            </a:r>
            <a:r>
              <a:rPr lang="vi-VN" sz="1800" dirty="0"/>
              <a:t>automatski kreira mapiranja između tih URI adresa i aktualne lokacije dotične </a:t>
            </a:r>
            <a:r>
              <a:rPr lang="hr-HR" sz="1800" dirty="0"/>
              <a:t>.jar </a:t>
            </a:r>
            <a:r>
              <a:rPr lang="en-US" sz="1800" dirty="0" err="1"/>
              <a:t>datoteke</a:t>
            </a:r>
            <a:endParaRPr lang="hr-HR" sz="1800" dirty="0"/>
          </a:p>
          <a:p>
            <a:pPr lvl="1"/>
            <a:r>
              <a:rPr lang="hr-HR" sz="2000" dirty="0" smtClean="0"/>
              <a:t>dobro poznati</a:t>
            </a:r>
            <a:r>
              <a:rPr lang="en-US" sz="2000" dirty="0" smtClean="0"/>
              <a:t> URI </a:t>
            </a:r>
            <a:r>
              <a:rPr lang="hr-HR" sz="2000" dirty="0"/>
              <a:t>– </a:t>
            </a:r>
            <a:r>
              <a:rPr lang="pl-PL" sz="2000" dirty="0"/>
              <a:t>u tablicu mapiranja dodaje zapise za standardne URI adrese</a:t>
            </a:r>
            <a:r>
              <a:rPr lang="hr-HR" sz="2000" dirty="0"/>
              <a:t>(</a:t>
            </a:r>
            <a:r>
              <a:rPr lang="en-US" sz="2000" dirty="0"/>
              <a:t> http://java.sun.com/JSP/page</a:t>
            </a:r>
            <a:r>
              <a:rPr lang="hr-HR" sz="2000" dirty="0"/>
              <a:t>)  </a:t>
            </a:r>
          </a:p>
          <a:p>
            <a:pPr lvl="2"/>
            <a:r>
              <a:rPr lang="en-US" sz="1800" dirty="0" err="1"/>
              <a:t>kontejner</a:t>
            </a:r>
            <a:r>
              <a:rPr lang="en-US" sz="1800" dirty="0"/>
              <a:t> </a:t>
            </a:r>
            <a:r>
              <a:rPr lang="en-US" sz="1800" dirty="0" err="1"/>
              <a:t>unaprijed</a:t>
            </a:r>
            <a:r>
              <a:rPr lang="en-US" sz="1800" dirty="0"/>
              <a:t> </a:t>
            </a:r>
            <a:r>
              <a:rPr lang="en-US" sz="1800" dirty="0" err="1"/>
              <a:t>zna</a:t>
            </a:r>
            <a:r>
              <a:rPr lang="en-US" sz="1800" dirty="0"/>
              <a:t> </a:t>
            </a:r>
            <a:r>
              <a:rPr lang="en-US" sz="1800" dirty="0" err="1"/>
              <a:t>lokaciju</a:t>
            </a:r>
            <a:r>
              <a:rPr lang="hr-HR" sz="1800" dirty="0"/>
              <a:t> </a:t>
            </a:r>
            <a:r>
              <a:rPr lang="en-US" sz="1800" dirty="0"/>
              <a:t>TLD </a:t>
            </a:r>
            <a:r>
              <a:rPr lang="en-US" sz="1800" dirty="0" err="1"/>
              <a:t>datoteka</a:t>
            </a:r>
            <a:r>
              <a:rPr lang="en-US" sz="1800" dirty="0"/>
              <a:t> </a:t>
            </a:r>
            <a:r>
              <a:rPr lang="en-US" sz="1800" dirty="0" err="1"/>
              <a:t>te</a:t>
            </a:r>
            <a:r>
              <a:rPr lang="en-US" sz="1800" dirty="0"/>
              <a:t> </a:t>
            </a:r>
            <a:r>
              <a:rPr lang="en-US" sz="1800" dirty="0" err="1"/>
              <a:t>osigurava</a:t>
            </a:r>
            <a:r>
              <a:rPr lang="en-US" sz="1800" dirty="0"/>
              <a:t> </a:t>
            </a:r>
            <a:r>
              <a:rPr lang="en-US" sz="1800" dirty="0" err="1"/>
              <a:t>implementaciju</a:t>
            </a:r>
            <a:r>
              <a:rPr lang="en-US" sz="1800" dirty="0"/>
              <a:t> </a:t>
            </a:r>
            <a:r>
              <a:rPr lang="en-US" sz="1800" dirty="0" err="1"/>
              <a:t>odgovarajućih</a:t>
            </a:r>
            <a:r>
              <a:rPr lang="en-US" sz="1800" dirty="0"/>
              <a:t> </a:t>
            </a:r>
            <a:r>
              <a:rPr lang="en-US" sz="1800" dirty="0" err="1"/>
              <a:t>biblioteka</a:t>
            </a:r>
            <a:r>
              <a:rPr lang="en-US" sz="1800" dirty="0"/>
              <a:t> </a:t>
            </a:r>
            <a:r>
              <a:rPr lang="en-US" sz="1800" dirty="0" err="1"/>
              <a:t>tagova</a:t>
            </a:r>
            <a:endParaRPr lang="hr-HR" sz="1800" dirty="0"/>
          </a:p>
          <a:p>
            <a:pPr lvl="2"/>
            <a:r>
              <a:rPr lang="en-US" sz="1800" dirty="0" err="1"/>
              <a:t>poseban</a:t>
            </a:r>
            <a:r>
              <a:rPr lang="en-US" sz="1800" dirty="0"/>
              <a:t> </a:t>
            </a:r>
            <a:r>
              <a:rPr lang="en-US" sz="1800" dirty="0" err="1"/>
              <a:t>oblik</a:t>
            </a:r>
            <a:r>
              <a:rPr lang="en-US" sz="1800" dirty="0"/>
              <a:t> </a:t>
            </a:r>
            <a:r>
              <a:rPr lang="en-US" sz="1800" dirty="0" err="1"/>
              <a:t>implicitnog</a:t>
            </a:r>
            <a:r>
              <a:rPr lang="en-US" sz="1800" dirty="0"/>
              <a:t> </a:t>
            </a:r>
            <a:r>
              <a:rPr lang="en-US" sz="1800" dirty="0" err="1"/>
              <a:t>mapiranja</a:t>
            </a:r>
            <a:endParaRPr lang="hr-HR" sz="1800" dirty="0"/>
          </a:p>
        </p:txBody>
      </p:sp>
    </p:spTree>
    <p:extLst>
      <p:ext uri="{BB962C8B-B14F-4D97-AF65-F5344CB8AC3E}">
        <p14:creationId xmlns:p14="http://schemas.microsoft.com/office/powerpoint/2010/main" val="690821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092"/>
          </a:xfrm>
        </p:spPr>
        <p:txBody>
          <a:bodyPr>
            <a:normAutofit/>
          </a:bodyPr>
          <a:lstStyle/>
          <a:p>
            <a:r>
              <a:rPr lang="hr-HR" dirty="0" smtClean="0"/>
              <a:t>Kreiranje biblioteke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778" y="1106570"/>
            <a:ext cx="10160000" cy="5105400"/>
          </a:xfrm>
        </p:spPr>
        <p:txBody>
          <a:bodyPr>
            <a:noAutofit/>
          </a:bodyPr>
          <a:lstStyle/>
          <a:p>
            <a:r>
              <a:rPr lang="pl-PL" sz="2400" dirty="0"/>
              <a:t>TLD</a:t>
            </a:r>
          </a:p>
          <a:p>
            <a:pPr lvl="1"/>
            <a:r>
              <a:rPr lang="pl-PL" sz="2000" dirty="0"/>
              <a:t>sadržava informacije koje su potrebne </a:t>
            </a:r>
            <a:r>
              <a:rPr lang="en-US" sz="2000" dirty="0" err="1"/>
              <a:t>izvedbenoj</a:t>
            </a:r>
            <a:r>
              <a:rPr lang="en-US" sz="2000" dirty="0"/>
              <a:t> </a:t>
            </a:r>
            <a:r>
              <a:rPr lang="en-US" sz="2000" dirty="0" err="1"/>
              <a:t>okolini</a:t>
            </a:r>
            <a:r>
              <a:rPr lang="en-US" sz="2000" dirty="0"/>
              <a:t> </a:t>
            </a:r>
            <a:r>
              <a:rPr lang="hr-HR" sz="2000" dirty="0"/>
              <a:t>za </a:t>
            </a:r>
            <a:r>
              <a:rPr lang="en-US" sz="2000" dirty="0" err="1"/>
              <a:t>interpretira</a:t>
            </a:r>
            <a:r>
              <a:rPr lang="hr-HR" sz="2000" dirty="0" err="1"/>
              <a:t>ciju</a:t>
            </a:r>
            <a:r>
              <a:rPr lang="hr-HR" sz="2000" dirty="0"/>
              <a:t> </a:t>
            </a:r>
            <a:r>
              <a:rPr lang="en-US" sz="2000" dirty="0" err="1"/>
              <a:t>korisnički</a:t>
            </a:r>
            <a:r>
              <a:rPr lang="en-US" sz="2000" dirty="0"/>
              <a:t> </a:t>
            </a:r>
            <a:r>
              <a:rPr lang="en-US" sz="2000" dirty="0" err="1"/>
              <a:t>definiran</a:t>
            </a:r>
            <a:r>
              <a:rPr lang="hr-HR" sz="2000" dirty="0"/>
              <a:t>ih</a:t>
            </a:r>
            <a:r>
              <a:rPr lang="en-US" sz="2000" dirty="0"/>
              <a:t> </a:t>
            </a:r>
            <a:r>
              <a:rPr lang="en-US" sz="2000" dirty="0" err="1"/>
              <a:t>tagov</a:t>
            </a:r>
            <a:r>
              <a:rPr lang="hr-HR" sz="2000" dirty="0"/>
              <a:t>a</a:t>
            </a:r>
            <a:r>
              <a:rPr lang="en-US" sz="2000" dirty="0"/>
              <a:t> u JSP </a:t>
            </a:r>
            <a:r>
              <a:rPr lang="en-US" sz="2000" dirty="0" err="1"/>
              <a:t>stranicama</a:t>
            </a:r>
            <a:endParaRPr lang="hr-HR" sz="2000" dirty="0"/>
          </a:p>
          <a:p>
            <a:pPr lvl="1"/>
            <a:r>
              <a:rPr lang="en-US" sz="2000" dirty="0" err="1"/>
              <a:t>izvor</a:t>
            </a:r>
            <a:r>
              <a:rPr lang="en-US" sz="2000" dirty="0"/>
              <a:t> </a:t>
            </a:r>
            <a:r>
              <a:rPr lang="en-US" sz="2000" dirty="0" err="1"/>
              <a:t>informacija</a:t>
            </a:r>
            <a:r>
              <a:rPr lang="en-US" sz="2000" dirty="0"/>
              <a:t> </a:t>
            </a:r>
            <a:r>
              <a:rPr lang="en-US" sz="2000" dirty="0" err="1"/>
              <a:t>za</a:t>
            </a:r>
            <a:r>
              <a:rPr lang="en-US" sz="2000" dirty="0"/>
              <a:t> </a:t>
            </a:r>
            <a:r>
              <a:rPr lang="en-US" sz="2000" dirty="0" err="1"/>
              <a:t>korisnika</a:t>
            </a:r>
            <a:r>
              <a:rPr lang="en-US" sz="2000" dirty="0"/>
              <a:t> </a:t>
            </a:r>
            <a:r>
              <a:rPr lang="en-US" sz="2000" dirty="0" err="1"/>
              <a:t>tagova</a:t>
            </a:r>
            <a:r>
              <a:rPr lang="en-US" sz="2000" dirty="0"/>
              <a:t> </a:t>
            </a:r>
            <a:r>
              <a:rPr lang="en-US" sz="2000" dirty="0" err="1"/>
              <a:t>jer</a:t>
            </a:r>
            <a:r>
              <a:rPr lang="en-US" sz="2000" dirty="0"/>
              <a:t> se </a:t>
            </a:r>
            <a:r>
              <a:rPr lang="en-US" sz="2000" dirty="0" err="1"/>
              <a:t>iz</a:t>
            </a:r>
            <a:r>
              <a:rPr lang="en-US" sz="2000" dirty="0"/>
              <a:t> </a:t>
            </a:r>
            <a:r>
              <a:rPr lang="en-US" sz="2000" dirty="0" err="1"/>
              <a:t>njega</a:t>
            </a:r>
            <a:r>
              <a:rPr lang="en-US" sz="2000" dirty="0"/>
              <a:t> </a:t>
            </a:r>
            <a:r>
              <a:rPr lang="en-US" sz="2000" dirty="0" err="1"/>
              <a:t>mogu</a:t>
            </a:r>
            <a:r>
              <a:rPr lang="hr-HR" sz="2000" dirty="0"/>
              <a:t> </a:t>
            </a:r>
            <a:r>
              <a:rPr lang="en-US" sz="2000" dirty="0" err="1"/>
              <a:t>pročitati</a:t>
            </a:r>
            <a:r>
              <a:rPr lang="en-US" sz="2000" dirty="0"/>
              <a:t> </a:t>
            </a:r>
            <a:r>
              <a:rPr lang="en-US" sz="2000" dirty="0" err="1"/>
              <a:t>detalji</a:t>
            </a:r>
            <a:r>
              <a:rPr lang="en-US" sz="2000" dirty="0"/>
              <a:t> </a:t>
            </a:r>
            <a:r>
              <a:rPr lang="en-US" sz="2000" dirty="0" err="1"/>
              <a:t>vezani</a:t>
            </a:r>
            <a:r>
              <a:rPr lang="en-US" sz="2000" dirty="0"/>
              <a:t> </a:t>
            </a:r>
            <a:r>
              <a:rPr lang="en-US" sz="2000" dirty="0" err="1"/>
              <a:t>za</a:t>
            </a:r>
            <a:r>
              <a:rPr lang="en-US" sz="2000" dirty="0"/>
              <a:t> </a:t>
            </a:r>
            <a:r>
              <a:rPr lang="en-US" sz="2000" dirty="0" err="1"/>
              <a:t>način</a:t>
            </a:r>
            <a:r>
              <a:rPr lang="en-US" sz="2000" dirty="0"/>
              <a:t> </a:t>
            </a:r>
            <a:r>
              <a:rPr lang="en-US" sz="2000" dirty="0" err="1"/>
              <a:t>upotrebe</a:t>
            </a:r>
            <a:r>
              <a:rPr lang="en-US" sz="2000" dirty="0"/>
              <a:t> </a:t>
            </a:r>
            <a:r>
              <a:rPr lang="en-US" sz="2000" dirty="0" err="1"/>
              <a:t>biblioteke</a:t>
            </a:r>
            <a:endParaRPr lang="hr-HR" sz="2000" dirty="0"/>
          </a:p>
          <a:p>
            <a:pPr lvl="1"/>
            <a:r>
              <a:rPr lang="pl-PL" sz="2000" dirty="0"/>
              <a:t>XML dokument kreiran u skladu s XML gramatikom – DTD</a:t>
            </a:r>
          </a:p>
          <a:p>
            <a:pPr lvl="2"/>
            <a:r>
              <a:rPr lang="hr-HR" sz="1600" dirty="0"/>
              <a:t>n</a:t>
            </a:r>
            <a:r>
              <a:rPr lang="en-US" sz="1600" dirty="0" err="1"/>
              <a:t>edvosmislen</a:t>
            </a:r>
            <a:r>
              <a:rPr lang="hr-HR" sz="1600" dirty="0"/>
              <a:t>a </a:t>
            </a:r>
            <a:r>
              <a:rPr lang="en-US" sz="1600" dirty="0" err="1"/>
              <a:t>interpretacij</a:t>
            </a:r>
            <a:r>
              <a:rPr lang="hr-HR" sz="1600" dirty="0"/>
              <a:t>a</a:t>
            </a:r>
          </a:p>
          <a:p>
            <a:pPr lvl="2">
              <a:buNone/>
            </a:pPr>
            <a:endParaRPr lang="hr-HR" sz="2400" dirty="0"/>
          </a:p>
        </p:txBody>
      </p:sp>
      <p:sp>
        <p:nvSpPr>
          <p:cNvPr id="3" name="Rectangle 2"/>
          <p:cNvSpPr/>
          <p:nvPr/>
        </p:nvSpPr>
        <p:spPr>
          <a:xfrm>
            <a:off x="4679778" y="3148305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&lt;?</a:t>
            </a:r>
            <a:r>
              <a:rPr lang="hr-HR" sz="1000" dirty="0" err="1" smtClean="0">
                <a:solidFill>
                  <a:srgbClr val="3F7F7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xml</a:t>
            </a:r>
            <a:r>
              <a:rPr lang="hr-HR" sz="1000" dirty="0" smtClean="0">
                <a:solidFill>
                  <a:srgbClr val="3F7F7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hr-HR" sz="1000" dirty="0" err="1" smtClean="0">
                <a:solidFill>
                  <a:srgbClr val="7F007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version</a:t>
            </a:r>
            <a:r>
              <a:rPr lang="hr-HR" sz="1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hr-HR" sz="1000" i="1" dirty="0" smtClean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"1.0" </a:t>
            </a:r>
            <a:r>
              <a:rPr lang="hr-HR" sz="1000" dirty="0" err="1" smtClean="0">
                <a:solidFill>
                  <a:srgbClr val="7F007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encoding</a:t>
            </a:r>
            <a:r>
              <a:rPr lang="hr-HR" sz="1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hr-HR" sz="1000" i="1" dirty="0" smtClean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"ISO-8859-2"</a:t>
            </a: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?&gt;</a:t>
            </a:r>
            <a:endParaRPr lang="hr-HR" sz="1100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tabLst>
                <a:tab pos="450215" algn="l"/>
                <a:tab pos="900430" algn="l"/>
              </a:tabLst>
            </a:pP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&lt;!DOCTYPE </a:t>
            </a:r>
            <a:r>
              <a:rPr lang="hr-HR" sz="1000" dirty="0" err="1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taglib</a:t>
            </a: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PUBLIC</a:t>
            </a:r>
            <a:endParaRPr lang="hr-HR" sz="1100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tabLst>
                <a:tab pos="450215" algn="l"/>
                <a:tab pos="900430" algn="l"/>
              </a:tabLst>
            </a:pP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"-//Sun Microsystems, Inc.//DTD JSP </a:t>
            </a:r>
            <a:r>
              <a:rPr lang="hr-HR" sz="1000" dirty="0" err="1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Tag</a:t>
            </a: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hr-HR" sz="1000" dirty="0" err="1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Library</a:t>
            </a: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1.2//EN"</a:t>
            </a:r>
            <a:endParaRPr lang="hr-HR" sz="1100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tabLst>
                <a:tab pos="450215" algn="l"/>
                <a:tab pos="900430" algn="l"/>
              </a:tabLst>
            </a:pP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"http://java.sun.com/</a:t>
            </a:r>
            <a:r>
              <a:rPr lang="hr-HR" sz="1000" dirty="0" err="1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dtd</a:t>
            </a: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/web-jsptaglibrary_1_2.dtd" &gt;</a:t>
            </a:r>
            <a:endParaRPr lang="hr-HR" sz="1100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tabLst>
                <a:tab pos="450215" algn="l"/>
                <a:tab pos="900430" algn="l"/>
              </a:tabLst>
            </a:pP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hr-HR" sz="1100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tabLst>
                <a:tab pos="450215" algn="l"/>
                <a:tab pos="900430" algn="l"/>
                <a:tab pos="1260475" algn="l"/>
              </a:tabLst>
            </a:pPr>
            <a:r>
              <a:rPr lang="hr-HR" sz="1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hr-HR" sz="10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taglib</a:t>
            </a:r>
            <a:r>
              <a:rPr lang="hr-HR" sz="1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r-HR" sz="1100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tabLst>
                <a:tab pos="450215" algn="l"/>
                <a:tab pos="900430" algn="l"/>
                <a:tab pos="1260475" algn="l"/>
              </a:tabLst>
            </a:pP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&lt;</a:t>
            </a:r>
            <a:r>
              <a:rPr lang="hr-HR" sz="1000" dirty="0" err="1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tlib-version</a:t>
            </a: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&gt;1.0&lt;/</a:t>
            </a:r>
            <a:r>
              <a:rPr lang="hr-HR" sz="1000" dirty="0" err="1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tlib-version</a:t>
            </a: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r-HR" sz="1100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tabLst>
                <a:tab pos="450215" algn="l"/>
                <a:tab pos="900430" algn="l"/>
                <a:tab pos="1260475" algn="l"/>
              </a:tabLst>
            </a:pP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&lt;</a:t>
            </a:r>
            <a:r>
              <a:rPr lang="hr-HR" sz="1000" dirty="0" err="1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jsp-version</a:t>
            </a: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&gt;1.2&lt;/</a:t>
            </a:r>
            <a:r>
              <a:rPr lang="hr-HR" sz="1000" dirty="0" err="1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jsp-version</a:t>
            </a: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r-HR" sz="1100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tabLst>
                <a:tab pos="450215" algn="l"/>
                <a:tab pos="900430" algn="l"/>
                <a:tab pos="1260475" algn="l"/>
              </a:tabLst>
            </a:pP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&lt;short-</a:t>
            </a:r>
            <a:r>
              <a:rPr lang="hr-HR" sz="1000" dirty="0" err="1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r>
              <a:rPr lang="hr-HR" sz="1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test</a:t>
            </a: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&lt;/short-</a:t>
            </a:r>
            <a:r>
              <a:rPr lang="hr-HR" sz="1000" dirty="0" err="1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r-HR" sz="1100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tabLst>
                <a:tab pos="450215" algn="l"/>
                <a:tab pos="900430" algn="l"/>
                <a:tab pos="1260475" algn="l"/>
              </a:tabLst>
            </a:pP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&lt;uri&gt;</a:t>
            </a:r>
            <a:r>
              <a:rPr lang="hr-HR" sz="1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http://www.myserver.com/simplelib</a:t>
            </a: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&lt;/uri&gt;</a:t>
            </a:r>
            <a:endParaRPr lang="hr-HR" sz="1100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tabLst>
                <a:tab pos="450215" algn="l"/>
                <a:tab pos="900430" algn="l"/>
                <a:tab pos="1260475" algn="l"/>
              </a:tabLst>
            </a:pP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&lt;</a:t>
            </a:r>
            <a:r>
              <a:rPr lang="hr-HR" sz="1000" dirty="0" err="1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tag</a:t>
            </a: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r-HR" sz="1100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tabLst>
                <a:tab pos="450215" algn="l"/>
                <a:tab pos="900430" algn="l"/>
                <a:tab pos="1260475" algn="l"/>
              </a:tabLst>
            </a:pP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&lt;</a:t>
            </a:r>
            <a:r>
              <a:rPr lang="hr-HR" sz="1000" dirty="0" err="1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r>
              <a:rPr lang="hr-HR" sz="10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greet</a:t>
            </a: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hr-HR" sz="1000" dirty="0" err="1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r-HR" sz="1100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tabLst>
                <a:tab pos="450215" algn="l"/>
                <a:tab pos="900430" algn="l"/>
                <a:tab pos="1260475" algn="l"/>
              </a:tabLst>
            </a:pP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&lt;</a:t>
            </a:r>
            <a:r>
              <a:rPr lang="hr-HR" sz="1000" dirty="0" err="1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tag-class</a:t>
            </a: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r>
              <a:rPr lang="hr-HR" sz="10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simplelib.GreetTag</a:t>
            </a: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hr-HR" sz="1000" dirty="0" err="1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tag-class</a:t>
            </a: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r-HR" sz="1100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tabLst>
                <a:tab pos="450215" algn="l"/>
                <a:tab pos="900430" algn="l"/>
                <a:tab pos="1260475" algn="l"/>
              </a:tabLst>
            </a:pP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&lt;</a:t>
            </a:r>
            <a:r>
              <a:rPr lang="hr-HR" sz="1000" dirty="0" err="1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body-content</a:t>
            </a: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r>
              <a:rPr lang="hr-HR" sz="10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empty</a:t>
            </a: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hr-HR" sz="1000" dirty="0" err="1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body-content</a:t>
            </a: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r-HR" sz="1100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tabLst>
                <a:tab pos="450215" algn="l"/>
                <a:tab pos="900430" algn="l"/>
                <a:tab pos="1260475" algn="l"/>
              </a:tabLst>
            </a:pP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&lt;</a:t>
            </a:r>
            <a:r>
              <a:rPr lang="hr-HR" sz="1000" dirty="0" err="1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description</a:t>
            </a: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r>
              <a:rPr lang="hr-HR" sz="10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Prints</a:t>
            </a:r>
            <a:r>
              <a:rPr lang="hr-HR" sz="1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hr-HR" sz="10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Hello</a:t>
            </a:r>
            <a:r>
              <a:rPr lang="hr-HR" sz="1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hr-HR" sz="10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and</a:t>
            </a:r>
            <a:r>
              <a:rPr lang="hr-HR" sz="1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hr-HR" sz="10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the</a:t>
            </a:r>
            <a:r>
              <a:rPr lang="hr-HR" sz="1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hr-HR" sz="10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user</a:t>
            </a:r>
            <a:r>
              <a:rPr lang="hr-HR" sz="1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hr-HR" sz="10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hr-HR" sz="1000" dirty="0" err="1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description</a:t>
            </a: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r-HR" sz="1100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tabLst>
                <a:tab pos="450215" algn="l"/>
                <a:tab pos="900430" algn="l"/>
                <a:tab pos="1260475" algn="l"/>
              </a:tabLst>
            </a:pP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&lt;</a:t>
            </a:r>
            <a:r>
              <a:rPr lang="hr-HR" sz="1000" dirty="0" err="1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attribute</a:t>
            </a: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r-HR" sz="1100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tabLst>
                <a:tab pos="450215" algn="l"/>
                <a:tab pos="900430" algn="l"/>
                <a:tab pos="1260475" algn="l"/>
              </a:tabLst>
            </a:pP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&lt;</a:t>
            </a:r>
            <a:r>
              <a:rPr lang="hr-HR" sz="1000" dirty="0" err="1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r>
              <a:rPr lang="hr-HR" sz="10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user</a:t>
            </a: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hr-HR" sz="1000" dirty="0" err="1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r-HR" sz="1100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tabLst>
                <a:tab pos="450215" algn="l"/>
                <a:tab pos="900430" algn="l"/>
                <a:tab pos="1260475" algn="l"/>
              </a:tabLst>
            </a:pP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&lt;</a:t>
            </a:r>
            <a:r>
              <a:rPr lang="hr-HR" sz="1000" dirty="0" err="1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required</a:t>
            </a: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r>
              <a:rPr lang="hr-HR" sz="10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false</a:t>
            </a: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hr-HR" sz="1000" dirty="0" err="1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required</a:t>
            </a: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r-HR" sz="1100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tabLst>
                <a:tab pos="450215" algn="l"/>
                <a:tab pos="900430" algn="l"/>
                <a:tab pos="1260475" algn="l"/>
              </a:tabLst>
            </a:pP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&lt;</a:t>
            </a:r>
            <a:r>
              <a:rPr lang="hr-HR" sz="1000" dirty="0" err="1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rtexprvalue</a:t>
            </a: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r>
              <a:rPr lang="hr-HR" sz="10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true</a:t>
            </a: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hr-HR" sz="1000" dirty="0" err="1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rtexprvalue</a:t>
            </a: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r-HR" sz="1100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tabLst>
                <a:tab pos="450215" algn="l"/>
                <a:tab pos="900430" algn="l"/>
                <a:tab pos="1260475" algn="l"/>
              </a:tabLst>
            </a:pP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&lt;/</a:t>
            </a:r>
            <a:r>
              <a:rPr lang="hr-HR" sz="1000" dirty="0" err="1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attribute</a:t>
            </a: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r-HR" sz="1100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tabLst>
                <a:tab pos="450215" algn="l"/>
                <a:tab pos="900430" algn="l"/>
                <a:tab pos="1260475" algn="l"/>
              </a:tabLst>
            </a:pP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&lt;/</a:t>
            </a:r>
            <a:r>
              <a:rPr lang="hr-HR" sz="1000" dirty="0" err="1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tag</a:t>
            </a: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r-HR" sz="1100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hr-HR" sz="1000" dirty="0" err="1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taglib</a:t>
            </a:r>
            <a:r>
              <a:rPr lang="hr-HR" sz="1000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7675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092"/>
          </a:xfrm>
        </p:spPr>
        <p:txBody>
          <a:bodyPr>
            <a:normAutofit/>
          </a:bodyPr>
          <a:lstStyle/>
          <a:p>
            <a:r>
              <a:rPr lang="hr-HR" dirty="0" smtClean="0"/>
              <a:t>Element &lt;</a:t>
            </a:r>
            <a:r>
              <a:rPr lang="hr-HR" dirty="0" err="1" smtClean="0"/>
              <a:t>taglib</a:t>
            </a:r>
            <a:r>
              <a:rPr lang="hr-HR" dirty="0" smtClean="0"/>
              <a:t>&gt;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778" y="1106570"/>
            <a:ext cx="10160000" cy="5105400"/>
          </a:xfrm>
        </p:spPr>
        <p:txBody>
          <a:bodyPr>
            <a:noAutofit/>
          </a:bodyPr>
          <a:lstStyle/>
          <a:p>
            <a:r>
              <a:rPr lang="en-US" sz="3200" dirty="0" err="1"/>
              <a:t>korijenski</a:t>
            </a:r>
            <a:r>
              <a:rPr lang="en-US" sz="3200" dirty="0"/>
              <a:t> element TLD </a:t>
            </a:r>
            <a:r>
              <a:rPr lang="en-US" sz="3200" dirty="0" err="1"/>
              <a:t>datoteke</a:t>
            </a:r>
            <a:endParaRPr lang="hr-HR" sz="3200" dirty="0"/>
          </a:p>
          <a:p>
            <a:pPr>
              <a:buNone/>
            </a:pPr>
            <a:r>
              <a:rPr lang="en-US" sz="2400" dirty="0">
                <a:latin typeface="Consolas" panose="020B0609020204030204" pitchFamily="49" charset="0"/>
              </a:rPr>
              <a:t>&lt;!ELEMENT </a:t>
            </a:r>
            <a:r>
              <a:rPr lang="en-US" sz="2400" dirty="0" err="1">
                <a:latin typeface="Consolas" panose="020B0609020204030204" pitchFamily="49" charset="0"/>
              </a:rPr>
              <a:t>taglib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tlib</a:t>
            </a:r>
            <a:r>
              <a:rPr lang="en-US" sz="2400" dirty="0">
                <a:latin typeface="Consolas" panose="020B0609020204030204" pitchFamily="49" charset="0"/>
              </a:rPr>
              <a:t>-version, </a:t>
            </a:r>
            <a:r>
              <a:rPr lang="en-US" sz="2400" dirty="0" err="1">
                <a:latin typeface="Consolas" panose="020B0609020204030204" pitchFamily="49" charset="0"/>
              </a:rPr>
              <a:t>jsp</a:t>
            </a:r>
            <a:r>
              <a:rPr lang="en-US" sz="2400" dirty="0">
                <a:latin typeface="Consolas" panose="020B0609020204030204" pitchFamily="49" charset="0"/>
              </a:rPr>
              <a:t>-version, short-</a:t>
            </a:r>
            <a:r>
              <a:rPr lang="en-US" sz="2400" dirty="0" err="1">
                <a:latin typeface="Consolas" panose="020B0609020204030204" pitchFamily="49" charset="0"/>
              </a:rPr>
              <a:t>name,uri</a:t>
            </a:r>
            <a:r>
              <a:rPr lang="en-US" sz="2400" dirty="0">
                <a:latin typeface="Consolas" panose="020B0609020204030204" pitchFamily="49" charset="0"/>
              </a:rPr>
              <a:t>?, display-name?,</a:t>
            </a:r>
            <a:r>
              <a:rPr lang="hr-HR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small-icon?, large-icon?, description?, validator?, listener*, tag+)&gt;</a:t>
            </a:r>
            <a:endParaRPr lang="hr-HR" sz="2400" dirty="0">
              <a:latin typeface="Consolas" panose="020B0609020204030204" pitchFamily="49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20498" t="35417" r="39092" b="9375"/>
          <a:stretch>
            <a:fillRect/>
          </a:stretch>
        </p:blipFill>
        <p:spPr bwMode="auto">
          <a:xfrm>
            <a:off x="3265098" y="2832100"/>
            <a:ext cx="5053401" cy="3881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6963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092"/>
          </a:xfrm>
        </p:spPr>
        <p:txBody>
          <a:bodyPr>
            <a:normAutofit/>
          </a:bodyPr>
          <a:lstStyle/>
          <a:p>
            <a:r>
              <a:rPr lang="hr-HR" dirty="0" smtClean="0"/>
              <a:t>Element &lt;</a:t>
            </a:r>
            <a:r>
              <a:rPr lang="hr-HR" dirty="0" err="1" smtClean="0"/>
              <a:t>tag</a:t>
            </a:r>
            <a:r>
              <a:rPr lang="hr-HR" dirty="0" smtClean="0"/>
              <a:t>&gt;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778" y="1106570"/>
            <a:ext cx="10160000" cy="510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>
                <a:latin typeface="Consolas" panose="020B0609020204030204" pitchFamily="49" charset="0"/>
              </a:rPr>
              <a:t>&lt;!ELEMENT tag (name, tag-class, </a:t>
            </a:r>
            <a:r>
              <a:rPr lang="en-US" sz="2400" dirty="0" err="1">
                <a:latin typeface="Consolas" panose="020B0609020204030204" pitchFamily="49" charset="0"/>
              </a:rPr>
              <a:t>tei</a:t>
            </a:r>
            <a:r>
              <a:rPr lang="en-US" sz="2400" dirty="0">
                <a:latin typeface="Consolas" panose="020B0609020204030204" pitchFamily="49" charset="0"/>
              </a:rPr>
              <a:t>-class?, body-content?, display-name?,</a:t>
            </a:r>
            <a:r>
              <a:rPr lang="hr-HR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small-icon?, large-icon?, description?, </a:t>
            </a:r>
            <a:r>
              <a:rPr lang="hr-HR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variable*, attribute*, example?) &gt;</a:t>
            </a:r>
            <a:endParaRPr lang="hr-HR" sz="2400" dirty="0">
              <a:latin typeface="Consolas" panose="020B0609020204030204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20498" t="39583" r="38506" b="19792"/>
          <a:stretch>
            <a:fillRect/>
          </a:stretch>
        </p:blipFill>
        <p:spPr bwMode="auto">
          <a:xfrm>
            <a:off x="838200" y="2184401"/>
            <a:ext cx="7114998" cy="3964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6481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gebra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CF41AD"/>
      </a:accent1>
      <a:accent2>
        <a:srgbClr val="F7921D"/>
      </a:accent2>
      <a:accent3>
        <a:srgbClr val="E5E5E5"/>
      </a:accent3>
      <a:accent4>
        <a:srgbClr val="B71373"/>
      </a:accent4>
      <a:accent5>
        <a:srgbClr val="FF8529"/>
      </a:accent5>
      <a:accent6>
        <a:srgbClr val="E83773"/>
      </a:accent6>
      <a:hlink>
        <a:srgbClr val="414141"/>
      </a:hlink>
      <a:folHlink>
        <a:srgbClr val="C1316E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12512</TotalTime>
  <Words>912</Words>
  <Application>Microsoft Office PowerPoint</Application>
  <PresentationFormat>Widescreen</PresentationFormat>
  <Paragraphs>148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Courier New</vt:lpstr>
      <vt:lpstr>Times New Roman</vt:lpstr>
      <vt:lpstr>Office Theme</vt:lpstr>
      <vt:lpstr>Upotreba i kreiranje vlastitih biblioteka tagova</vt:lpstr>
      <vt:lpstr>Tag</vt:lpstr>
      <vt:lpstr>Upravitelj JSP taga</vt:lpstr>
      <vt:lpstr>Biblioteka tagova</vt:lpstr>
      <vt:lpstr>Deklariranje upotrebe</vt:lpstr>
      <vt:lpstr> Populiranje tablice mapiranja</vt:lpstr>
      <vt:lpstr>Kreiranje biblioteke</vt:lpstr>
      <vt:lpstr>Element &lt;taglib&gt;</vt:lpstr>
      <vt:lpstr>Element &lt;tag&gt;</vt:lpstr>
      <vt:lpstr>Element &lt;attribute&gt;</vt:lpstr>
      <vt:lpstr>Element &lt;body-content&gt;</vt:lpstr>
      <vt:lpstr>Element &lt;body-content&gt;</vt:lpstr>
      <vt:lpstr>Element &lt;body-content&gt;</vt:lpstr>
      <vt:lpstr>Programsko sučelje Tag Extension API</vt:lpstr>
      <vt:lpstr>Sučelje Tag</vt:lpstr>
      <vt:lpstr>Sučelje IterationTag</vt:lpstr>
      <vt:lpstr>Sučelje BodyTag</vt:lpstr>
      <vt:lpstr>Klase TagSupport, BodyTagSupport</vt:lpstr>
      <vt:lpstr>Primjer…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zana mrsa</dc:creator>
  <cp:lastModifiedBy>Zlatko Herzl</cp:lastModifiedBy>
  <cp:revision>625</cp:revision>
  <dcterms:created xsi:type="dcterms:W3CDTF">2018-01-24T13:33:55Z</dcterms:created>
  <dcterms:modified xsi:type="dcterms:W3CDTF">2018-08-19T20:35:17Z</dcterms:modified>
</cp:coreProperties>
</file>