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261" r:id="rId28"/>
    <p:sldId id="262" r:id="rId29"/>
    <p:sldId id="26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4706"/>
  </p:normalViewPr>
  <p:slideViewPr>
    <p:cSldViewPr snapToGrid="0" snapToObjects="1">
      <p:cViewPr varScale="1">
        <p:scale>
          <a:sx n="78" d="100"/>
          <a:sy n="78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1C21E-1610-F840-997A-88EB307E0A1C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C0C92-97E4-9540-AC90-F1BBF9189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57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416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1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5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7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6255" y="1600199"/>
            <a:ext cx="5829301" cy="5486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728663"/>
            <a:ext cx="6476999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0912510-587E-0743-8BB6-FA03E27BCB0C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D830844-789E-4246-80A3-6F7B92FC0B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718" y="3904457"/>
            <a:ext cx="6022181" cy="2014537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6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Slika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38959"/>
            <a:ext cx="11931868" cy="6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5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Napredna upotreba JSP-a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7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Implicitna varijabla </a:t>
            </a:r>
            <a:r>
              <a:rPr lang="hr-HR" dirty="0" err="1" smtClean="0"/>
              <a:t>config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javax.servlet.ServletConfig</a:t>
            </a:r>
            <a:endParaRPr lang="hr-HR" sz="2400" dirty="0">
              <a:latin typeface="Consolas" panose="020B0609020204030204" pitchFamily="49" charset="0"/>
            </a:endParaRPr>
          </a:p>
          <a:p>
            <a:r>
              <a:rPr lang="en-US" sz="2400" dirty="0" err="1"/>
              <a:t>svakom</a:t>
            </a:r>
            <a:r>
              <a:rPr lang="en-US" sz="2400" dirty="0"/>
              <a:t> se </a:t>
            </a:r>
            <a:r>
              <a:rPr lang="en-US" sz="2400" dirty="0" err="1"/>
              <a:t>servletu</a:t>
            </a:r>
            <a:r>
              <a:rPr lang="en-US" sz="2400" dirty="0"/>
              <a:t> </a:t>
            </a:r>
            <a:r>
              <a:rPr lang="hr-HR" sz="2400" dirty="0"/>
              <a:t>i JSP </a:t>
            </a:r>
            <a:r>
              <a:rPr lang="en-US" sz="2400" dirty="0" err="1"/>
              <a:t>može</a:t>
            </a:r>
            <a:r>
              <a:rPr lang="en-US" sz="2400" dirty="0"/>
              <a:t> </a:t>
            </a:r>
            <a:r>
              <a:rPr lang="en-US" sz="2400" dirty="0" err="1"/>
              <a:t>proslijediti</a:t>
            </a:r>
            <a:r>
              <a:rPr lang="en-US" sz="2400" dirty="0"/>
              <a:t> </a:t>
            </a:r>
            <a:r>
              <a:rPr lang="en-US" sz="2400" dirty="0" err="1"/>
              <a:t>poseban</a:t>
            </a: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konfiguracijskih</a:t>
            </a:r>
            <a:r>
              <a:rPr lang="en-US" sz="2400" dirty="0"/>
              <a:t> </a:t>
            </a:r>
            <a:r>
              <a:rPr lang="en-US" sz="2400" dirty="0" err="1"/>
              <a:t>parametara</a:t>
            </a:r>
            <a:r>
              <a:rPr lang="hr-HR" sz="2400" dirty="0"/>
              <a:t> (web.xml)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1040" t="20833" r="26793" b="41667"/>
          <a:stretch>
            <a:fillRect/>
          </a:stretch>
        </p:blipFill>
        <p:spPr bwMode="auto">
          <a:xfrm>
            <a:off x="1291281" y="2849262"/>
            <a:ext cx="63246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361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/>
              <a:t>configPrimjer.jsp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857" t="14218" r="57247" b="61458"/>
          <a:stretch>
            <a:fillRect/>
          </a:stretch>
        </p:blipFill>
        <p:spPr bwMode="auto">
          <a:xfrm>
            <a:off x="965885" y="1591962"/>
            <a:ext cx="74009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540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Implicitna varijabla </a:t>
            </a:r>
            <a:r>
              <a:rPr lang="hr-HR" dirty="0" err="1"/>
              <a:t>exception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java.lang.Throwable</a:t>
            </a:r>
            <a:endParaRPr lang="hr-HR" sz="2400" dirty="0">
              <a:latin typeface="Consolas" panose="020B0609020204030204" pitchFamily="49" charset="0"/>
            </a:endParaRPr>
          </a:p>
          <a:p>
            <a:endParaRPr lang="hr-HR" sz="2400" dirty="0"/>
          </a:p>
          <a:p>
            <a:r>
              <a:rPr lang="hr-HR" sz="2400" dirty="0"/>
              <a:t>D</a:t>
            </a:r>
            <a:r>
              <a:rPr lang="en-US" sz="2400" dirty="0" err="1"/>
              <a:t>ostupna</a:t>
            </a:r>
            <a:r>
              <a:rPr lang="en-US" sz="2400" dirty="0"/>
              <a:t> </a:t>
            </a:r>
            <a:r>
              <a:rPr lang="pl-PL" sz="2400" dirty="0"/>
              <a:t>JSP stranicama koje su deklarirane kao stranice za obradu pogrešaka</a:t>
            </a:r>
          </a:p>
          <a:p>
            <a:pPr>
              <a:buNone/>
            </a:pPr>
            <a:r>
              <a:rPr lang="pl-PL" sz="2400" dirty="0"/>
              <a:t>	</a:t>
            </a:r>
            <a:r>
              <a:rPr lang="pl-PL" sz="2400" dirty="0">
                <a:latin typeface="Consolas" panose="020B0609020204030204" pitchFamily="49" charset="0"/>
                <a:cs typeface="Segoe UI" panose="020B0502040204020203" pitchFamily="34" charset="0"/>
              </a:rPr>
              <a:t>&lt;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%@page </a:t>
            </a:r>
            <a:r>
              <a:rPr lang="en-US" sz="2400" dirty="0" err="1">
                <a:latin typeface="Consolas" panose="020B0609020204030204" pitchFamily="49" charset="0"/>
                <a:cs typeface="Segoe UI" panose="020B0502040204020203" pitchFamily="34" charset="0"/>
              </a:rPr>
              <a:t>isErrorPage</a:t>
            </a:r>
            <a:r>
              <a:rPr lang="hr-HR" sz="2400" dirty="0">
                <a:latin typeface="Consolas" panose="020B0609020204030204" pitchFamily="49" charset="0"/>
                <a:cs typeface="Segoe UI" panose="020B0502040204020203" pitchFamily="34" charset="0"/>
              </a:rPr>
              <a:t>=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"true"</a:t>
            </a:r>
            <a:r>
              <a:rPr lang="hr-HR" sz="2400" dirty="0">
                <a:latin typeface="Consolas" panose="020B0609020204030204" pitchFamily="49" charset="0"/>
                <a:cs typeface="Segoe UI" panose="020B0502040204020203" pitchFamily="34" charset="0"/>
              </a:rPr>
              <a:t> ...%&gt;</a:t>
            </a:r>
          </a:p>
          <a:p>
            <a:endParaRPr lang="hr-HR" sz="2400" dirty="0"/>
          </a:p>
          <a:p>
            <a:r>
              <a:rPr lang="hr-HR" sz="2400" dirty="0"/>
              <a:t>Referenciranje</a:t>
            </a:r>
          </a:p>
          <a:p>
            <a:pPr marL="342891" lvl="1" indent="-342891">
              <a:buNone/>
            </a:pPr>
            <a:r>
              <a:rPr lang="pl-PL" dirty="0"/>
              <a:t>	</a:t>
            </a:r>
            <a:r>
              <a:rPr lang="pl-PL" dirty="0">
                <a:latin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</a:rPr>
              <a:t>%@page </a:t>
            </a:r>
            <a:r>
              <a:rPr lang="en-US" dirty="0" err="1">
                <a:latin typeface="Consolas" panose="020B0609020204030204" pitchFamily="49" charset="0"/>
              </a:rPr>
              <a:t>errorPage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i="1" dirty="0">
                <a:latin typeface="Consolas" panose="020B0609020204030204" pitchFamily="49" charset="0"/>
              </a:rPr>
              <a:t>"</a:t>
            </a:r>
            <a:r>
              <a:rPr lang="en-US" i="1" dirty="0" err="1">
                <a:latin typeface="Consolas" panose="020B0609020204030204" pitchFamily="49" charset="0"/>
              </a:rPr>
              <a:t>exceptionP</a:t>
            </a:r>
            <a:r>
              <a:rPr lang="hr-HR" i="1" dirty="0">
                <a:latin typeface="Consolas" panose="020B0609020204030204" pitchFamily="49" charset="0"/>
              </a:rPr>
              <a:t>age</a:t>
            </a:r>
            <a:r>
              <a:rPr lang="en-US" i="1" dirty="0">
                <a:latin typeface="Consolas" panose="020B0609020204030204" pitchFamily="49" charset="0"/>
              </a:rPr>
              <a:t>.</a:t>
            </a:r>
            <a:r>
              <a:rPr lang="en-US" i="1" dirty="0" err="1">
                <a:latin typeface="Consolas" panose="020B0609020204030204" pitchFamily="49" charset="0"/>
              </a:rPr>
              <a:t>jsp</a:t>
            </a:r>
            <a:r>
              <a:rPr lang="en-US" i="1" dirty="0">
                <a:latin typeface="Consolas" panose="020B0609020204030204" pitchFamily="49" charset="0"/>
              </a:rPr>
              <a:t>"</a:t>
            </a:r>
            <a:r>
              <a:rPr lang="hr-HR" i="1" dirty="0">
                <a:latin typeface="Consolas" panose="020B0609020204030204" pitchFamily="49" charset="0"/>
              </a:rPr>
              <a:t> ...%&gt;</a:t>
            </a:r>
          </a:p>
          <a:p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68687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/>
              <a:t>stranicaSGreskom.jsp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28538" t="14302" r="33821" b="57291"/>
          <a:stretch>
            <a:fillRect/>
          </a:stretch>
        </p:blipFill>
        <p:spPr bwMode="auto">
          <a:xfrm>
            <a:off x="1752600" y="1066800"/>
            <a:ext cx="6113785" cy="259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 l="28331" t="14126" r="31845" b="62499"/>
          <a:stretch>
            <a:fillRect/>
          </a:stretch>
        </p:blipFill>
        <p:spPr bwMode="auto">
          <a:xfrm>
            <a:off x="1676400" y="4191000"/>
            <a:ext cx="6516130" cy="2150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634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objekata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JSP </a:t>
            </a:r>
            <a:r>
              <a:rPr lang="en-US" dirty="0" err="1"/>
              <a:t>stranica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smtClean="0"/>
              <a:t>Područja vrijednosti </a:t>
            </a:r>
            <a:r>
              <a:rPr lang="hr-HR" sz="2400" dirty="0"/>
              <a:t>objekata</a:t>
            </a:r>
            <a:r>
              <a:rPr lang="en-US" sz="2400" dirty="0"/>
              <a:t> JSP </a:t>
            </a:r>
            <a:r>
              <a:rPr lang="en-US" sz="2400" dirty="0" err="1"/>
              <a:t>stranica</a:t>
            </a:r>
            <a:r>
              <a:rPr lang="hr-HR" sz="2400" dirty="0"/>
              <a:t> </a:t>
            </a:r>
          </a:p>
          <a:p>
            <a:pPr lvl="1"/>
            <a:r>
              <a:rPr lang="vi-VN" sz="2200" dirty="0"/>
              <a:t>određuj</a:t>
            </a:r>
            <a:r>
              <a:rPr lang="hr-HR" sz="2200" dirty="0"/>
              <a:t>e</a:t>
            </a:r>
            <a:r>
              <a:rPr lang="vi-VN" sz="2200" dirty="0"/>
              <a:t> postojanje i dostupnost implicitnih i korisnički definiranih</a:t>
            </a:r>
            <a:r>
              <a:rPr lang="hr-HR" sz="2200" dirty="0"/>
              <a:t> varijabli</a:t>
            </a:r>
          </a:p>
          <a:p>
            <a:pPr lvl="1"/>
            <a:r>
              <a:rPr lang="hr-HR" sz="2200" dirty="0"/>
              <a:t>definira uvjete za dijeljenje podataka</a:t>
            </a:r>
            <a:endParaRPr lang="hr-H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39583" r="36750" b="46876"/>
          <a:stretch>
            <a:fillRect/>
          </a:stretch>
        </p:blipFill>
        <p:spPr bwMode="auto">
          <a:xfrm>
            <a:off x="1121930" y="3238500"/>
            <a:ext cx="9096160" cy="155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900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hr-HR" dirty="0" smtClean="0"/>
              <a:t>aplikacije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smtClean="0"/>
              <a:t>D</a:t>
            </a:r>
            <a:r>
              <a:rPr lang="en-US" sz="2400" dirty="0" err="1" smtClean="0"/>
              <a:t>ostupni</a:t>
            </a:r>
            <a:r>
              <a:rPr lang="en-US" sz="2400" dirty="0" smtClean="0"/>
              <a:t> </a:t>
            </a:r>
            <a:r>
              <a:rPr lang="en-US" sz="2400" dirty="0" err="1"/>
              <a:t>svim</a:t>
            </a:r>
            <a:r>
              <a:rPr lang="en-US" sz="2400" dirty="0"/>
              <a:t> </a:t>
            </a:r>
            <a:r>
              <a:rPr lang="en-US" sz="2400" dirty="0" err="1"/>
              <a:t>dijelovima</a:t>
            </a:r>
            <a:r>
              <a:rPr lang="en-US" sz="2400" dirty="0"/>
              <a:t> web-</a:t>
            </a:r>
            <a:r>
              <a:rPr lang="en-US" sz="2400" dirty="0" err="1"/>
              <a:t>aplikacije</a:t>
            </a:r>
            <a:r>
              <a:rPr lang="en-US" sz="2400" dirty="0"/>
              <a:t> </a:t>
            </a:r>
            <a:r>
              <a:rPr lang="en-US" sz="2400" dirty="0" err="1"/>
              <a:t>tijekom</a:t>
            </a:r>
            <a:r>
              <a:rPr lang="en-US" sz="2400" dirty="0"/>
              <a:t> </a:t>
            </a:r>
            <a:r>
              <a:rPr lang="en-US" sz="2400" dirty="0" err="1"/>
              <a:t>cijelog</a:t>
            </a:r>
            <a:r>
              <a:rPr lang="hr-HR" sz="2400" dirty="0"/>
              <a:t> </a:t>
            </a:r>
            <a:r>
              <a:rPr lang="en-US" sz="2400" dirty="0" err="1"/>
              <a:t>životnog</a:t>
            </a:r>
            <a:r>
              <a:rPr lang="en-US" sz="2400" dirty="0"/>
              <a:t> </a:t>
            </a:r>
            <a:r>
              <a:rPr lang="en-US" sz="2400" dirty="0" err="1"/>
              <a:t>ciklusa</a:t>
            </a:r>
            <a:r>
              <a:rPr lang="en-US" sz="2400" dirty="0"/>
              <a:t> </a:t>
            </a:r>
            <a:r>
              <a:rPr lang="en-US" sz="2400" dirty="0" smtClean="0"/>
              <a:t>web-</a:t>
            </a:r>
            <a:r>
              <a:rPr lang="en-US" sz="2400" dirty="0" err="1" smtClean="0"/>
              <a:t>aplikacije</a:t>
            </a:r>
            <a:endParaRPr lang="en-US" sz="2400" dirty="0"/>
          </a:p>
          <a:p>
            <a:r>
              <a:rPr lang="hr-HR" sz="2400" dirty="0" smtClean="0"/>
              <a:t>P</a:t>
            </a:r>
            <a:r>
              <a:rPr lang="en-US" sz="2400" dirty="0" err="1" smtClean="0"/>
              <a:t>ohranjuje</a:t>
            </a:r>
            <a:r>
              <a:rPr lang="en-US" sz="2400" dirty="0" smtClean="0"/>
              <a:t> </a:t>
            </a:r>
            <a:r>
              <a:rPr lang="hr-HR" sz="2400" dirty="0"/>
              <a:t>ih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održava</a:t>
            </a:r>
            <a:r>
              <a:rPr lang="en-US" sz="2400" dirty="0"/>
              <a:t> </a:t>
            </a:r>
            <a:r>
              <a:rPr lang="en-US" sz="2400" dirty="0" err="1"/>
              <a:t>instanca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ServletContext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hr-HR" sz="2400" dirty="0" smtClean="0"/>
              <a:t>N</a:t>
            </a:r>
            <a:r>
              <a:rPr lang="en-US" sz="2400" dirty="0" err="1" smtClean="0"/>
              <a:t>azivaju</a:t>
            </a:r>
            <a:r>
              <a:rPr lang="en-US" sz="2400" dirty="0" smtClean="0"/>
              <a:t> </a:t>
            </a:r>
            <a:r>
              <a:rPr lang="en-US" sz="2400" dirty="0"/>
              <a:t>se </a:t>
            </a:r>
            <a:r>
              <a:rPr lang="en-US" sz="2400" dirty="0" err="1"/>
              <a:t>atributima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se u </a:t>
            </a:r>
            <a:r>
              <a:rPr lang="en-US" sz="2400" dirty="0" err="1">
                <a:latin typeface="Consolas" panose="020B0609020204030204" pitchFamily="49" charset="0"/>
              </a:rPr>
              <a:t>ServletContext</a:t>
            </a:r>
            <a:r>
              <a:rPr lang="en-US" sz="2400" dirty="0"/>
              <a:t> </a:t>
            </a:r>
            <a:r>
              <a:rPr lang="en-US" sz="2400" dirty="0" err="1"/>
              <a:t>instancu</a:t>
            </a:r>
            <a:r>
              <a:rPr lang="en-US" sz="2400" dirty="0"/>
              <a:t> </a:t>
            </a:r>
            <a:r>
              <a:rPr lang="en-US" sz="2400" dirty="0" err="1"/>
              <a:t>pohranjuju</a:t>
            </a:r>
            <a:r>
              <a:rPr lang="en-US" sz="2400" dirty="0"/>
              <a:t> u </a:t>
            </a:r>
            <a:r>
              <a:rPr lang="en-US" sz="2400" dirty="0" err="1"/>
              <a:t>obliku</a:t>
            </a:r>
            <a:r>
              <a:rPr lang="en-US" sz="2400" dirty="0"/>
              <a:t> </a:t>
            </a:r>
            <a:r>
              <a:rPr lang="en-US" sz="2400" dirty="0" err="1"/>
              <a:t>parova</a:t>
            </a:r>
            <a:r>
              <a:rPr lang="hr-HR" sz="2400" dirty="0"/>
              <a:t> </a:t>
            </a:r>
            <a:r>
              <a:rPr lang="en-US" sz="2400" dirty="0" err="1"/>
              <a:t>ime-vrijednost</a:t>
            </a:r>
            <a:r>
              <a:rPr lang="hr-HR" sz="2400" dirty="0"/>
              <a:t> (</a:t>
            </a:r>
            <a:r>
              <a:rPr lang="hr-HR" sz="2400" dirty="0" err="1"/>
              <a:t>key-value</a:t>
            </a:r>
            <a:r>
              <a:rPr lang="hr-HR" sz="2400" dirty="0"/>
              <a:t> </a:t>
            </a:r>
            <a:r>
              <a:rPr lang="hr-HR" sz="2400" dirty="0" err="1"/>
              <a:t>pair</a:t>
            </a:r>
            <a:r>
              <a:rPr lang="hr-HR" sz="2400" dirty="0"/>
              <a:t>)</a:t>
            </a:r>
          </a:p>
          <a:p>
            <a:r>
              <a:rPr lang="hr-HR" sz="2400" dirty="0" smtClean="0"/>
              <a:t>U</a:t>
            </a:r>
            <a:r>
              <a:rPr lang="en-US" sz="2400" dirty="0" err="1" smtClean="0"/>
              <a:t>nutar</a:t>
            </a:r>
            <a:r>
              <a:rPr lang="en-US" sz="2400" dirty="0" smtClean="0"/>
              <a:t> </a:t>
            </a:r>
            <a:r>
              <a:rPr lang="en-US" sz="2400" dirty="0"/>
              <a:t>JSP </a:t>
            </a:r>
            <a:r>
              <a:rPr lang="en-US" sz="2400" dirty="0" err="1"/>
              <a:t>stranice</a:t>
            </a:r>
            <a:r>
              <a:rPr lang="en-US" sz="2400" dirty="0"/>
              <a:t> </a:t>
            </a:r>
            <a:r>
              <a:rPr lang="en-US" sz="2400" dirty="0" err="1"/>
              <a:t>podatkovni</a:t>
            </a:r>
            <a:r>
              <a:rPr lang="en-US" sz="2400" dirty="0"/>
              <a:t> </a:t>
            </a:r>
            <a:r>
              <a:rPr lang="en-US" sz="2400" dirty="0" err="1"/>
              <a:t>kontejner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ServletContext</a:t>
            </a:r>
            <a:r>
              <a:rPr lang="en-US" sz="2400" dirty="0"/>
              <a:t> </a:t>
            </a:r>
            <a:r>
              <a:rPr lang="en-US" sz="2400" dirty="0" err="1"/>
              <a:t>dostupan</a:t>
            </a:r>
            <a:r>
              <a:rPr lang="en-US" sz="2400" dirty="0"/>
              <a:t> je </a:t>
            </a:r>
            <a:r>
              <a:rPr lang="en-US" sz="2400" dirty="0" err="1"/>
              <a:t>preko</a:t>
            </a:r>
            <a:r>
              <a:rPr lang="hr-HR" sz="2400" dirty="0"/>
              <a:t> </a:t>
            </a:r>
            <a:r>
              <a:rPr lang="en-US" sz="2400" dirty="0" err="1"/>
              <a:t>implicitne</a:t>
            </a:r>
            <a:r>
              <a:rPr lang="en-US" sz="2400" dirty="0"/>
              <a:t> </a:t>
            </a:r>
            <a:r>
              <a:rPr lang="en-US" sz="2400" dirty="0" err="1"/>
              <a:t>varijable</a:t>
            </a:r>
            <a:r>
              <a:rPr lang="en-US" sz="2400" dirty="0"/>
              <a:t> application</a:t>
            </a:r>
            <a:endParaRPr lang="hr-HR" sz="2400" dirty="0"/>
          </a:p>
          <a:p>
            <a:r>
              <a:rPr lang="hr-HR" sz="2400" dirty="0" smtClean="0"/>
              <a:t>P</a:t>
            </a:r>
            <a:r>
              <a:rPr lang="en-US" sz="2400" dirty="0" err="1" smtClean="0"/>
              <a:t>ostavljanje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dohvaćanje</a:t>
            </a:r>
            <a:r>
              <a:rPr lang="en-US" sz="2400" dirty="0"/>
              <a:t> </a:t>
            </a:r>
            <a:r>
              <a:rPr lang="en-US" sz="2400" dirty="0" err="1"/>
              <a:t>atributa</a:t>
            </a:r>
            <a:r>
              <a:rPr lang="en-US" sz="2400" dirty="0"/>
              <a:t> </a:t>
            </a:r>
            <a:r>
              <a:rPr lang="hr-HR" sz="2400" dirty="0"/>
              <a:t>pomoću </a:t>
            </a:r>
            <a:r>
              <a:rPr lang="en-US" sz="2400" dirty="0" err="1"/>
              <a:t>metod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ServletContext</a:t>
            </a:r>
            <a:endParaRPr lang="hr-HR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0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hr-HR" dirty="0" smtClean="0"/>
              <a:t>sesije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smtClean="0"/>
              <a:t>D</a:t>
            </a:r>
            <a:r>
              <a:rPr lang="en-US" sz="2400" dirty="0" err="1" smtClean="0"/>
              <a:t>ostupni</a:t>
            </a:r>
            <a:r>
              <a:rPr lang="en-US" sz="2400" dirty="0" smtClean="0"/>
              <a:t> </a:t>
            </a:r>
            <a:r>
              <a:rPr lang="en-US" sz="2400" dirty="0" err="1"/>
              <a:t>svim</a:t>
            </a:r>
            <a:r>
              <a:rPr lang="en-US" sz="2400" dirty="0"/>
              <a:t> </a:t>
            </a:r>
            <a:r>
              <a:rPr lang="en-US" sz="2400" dirty="0" err="1"/>
              <a:t>zahtjevima</a:t>
            </a:r>
            <a:r>
              <a:rPr lang="en-US" sz="2400" dirty="0"/>
              <a:t> </a:t>
            </a:r>
            <a:r>
              <a:rPr lang="en-US" sz="2400" dirty="0" err="1"/>
              <a:t>koji</a:t>
            </a:r>
            <a:r>
              <a:rPr lang="en-US" sz="2400" dirty="0"/>
              <a:t> </a:t>
            </a:r>
            <a:r>
              <a:rPr lang="en-US" sz="2400" dirty="0" err="1"/>
              <a:t>pripadaju</a:t>
            </a:r>
            <a:r>
              <a:rPr lang="en-US" sz="2400" dirty="0"/>
              <a:t> </a:t>
            </a:r>
            <a:r>
              <a:rPr lang="en-US" sz="2400" dirty="0" err="1"/>
              <a:t>jednoj</a:t>
            </a:r>
            <a:r>
              <a:rPr lang="en-US" sz="2400" dirty="0"/>
              <a:t> </a:t>
            </a:r>
            <a:r>
              <a:rPr lang="en-US" sz="2400" dirty="0" err="1"/>
              <a:t>sesiji</a:t>
            </a:r>
            <a:endParaRPr lang="en-US" sz="2400" dirty="0"/>
          </a:p>
          <a:p>
            <a:r>
              <a:rPr lang="hr-HR" sz="2400" dirty="0" err="1" smtClean="0"/>
              <a:t>P</a:t>
            </a:r>
            <a:r>
              <a:rPr lang="en-US" sz="2400" dirty="0" err="1" smtClean="0"/>
              <a:t>ohranjuje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hr-HR" sz="2400" dirty="0"/>
              <a:t>h i</a:t>
            </a:r>
            <a:r>
              <a:rPr lang="en-US" sz="2400" dirty="0"/>
              <a:t> </a:t>
            </a:r>
            <a:r>
              <a:rPr lang="en-US" sz="2400" dirty="0" err="1"/>
              <a:t>održava</a:t>
            </a:r>
            <a:r>
              <a:rPr lang="en-US" sz="2400" dirty="0"/>
              <a:t> </a:t>
            </a:r>
            <a:r>
              <a:rPr lang="en-US" sz="2400" dirty="0" err="1"/>
              <a:t>instanca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HttpSession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hr-HR" sz="2400" dirty="0" err="1" smtClean="0"/>
              <a:t>N</a:t>
            </a:r>
            <a:r>
              <a:rPr lang="en-US" sz="2400" dirty="0" err="1" smtClean="0"/>
              <a:t>azivaju</a:t>
            </a:r>
            <a:r>
              <a:rPr lang="en-US" sz="2400" dirty="0" smtClean="0"/>
              <a:t> </a:t>
            </a:r>
            <a:r>
              <a:rPr lang="en-US" sz="2400" dirty="0"/>
              <a:t>se </a:t>
            </a:r>
            <a:r>
              <a:rPr lang="en-US" sz="2400" dirty="0" err="1"/>
              <a:t>atributima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se u </a:t>
            </a:r>
            <a:r>
              <a:rPr lang="en-US" sz="2400" dirty="0" err="1">
                <a:latin typeface="Consolas" panose="020B0609020204030204" pitchFamily="49" charset="0"/>
              </a:rPr>
              <a:t>HttpSession</a:t>
            </a:r>
            <a:r>
              <a:rPr lang="en-US" sz="2400" dirty="0"/>
              <a:t> </a:t>
            </a:r>
            <a:r>
              <a:rPr lang="en-US" sz="2400" dirty="0" err="1"/>
              <a:t>instancu</a:t>
            </a:r>
            <a:r>
              <a:rPr lang="en-US" sz="2400" dirty="0"/>
              <a:t> </a:t>
            </a:r>
            <a:r>
              <a:rPr lang="en-US" sz="2400" dirty="0" err="1"/>
              <a:t>pohranjuju</a:t>
            </a:r>
            <a:r>
              <a:rPr lang="en-US" sz="2400" dirty="0"/>
              <a:t> u </a:t>
            </a:r>
            <a:r>
              <a:rPr lang="en-US" sz="2400" dirty="0" err="1"/>
              <a:t>obliku</a:t>
            </a:r>
            <a:r>
              <a:rPr lang="en-US" sz="2400" dirty="0"/>
              <a:t> </a:t>
            </a:r>
            <a:r>
              <a:rPr lang="en-US" sz="2400" dirty="0" err="1"/>
              <a:t>parova</a:t>
            </a:r>
            <a:r>
              <a:rPr lang="en-US" sz="2400" dirty="0"/>
              <a:t> </a:t>
            </a:r>
            <a:r>
              <a:rPr lang="en-US" sz="2400" dirty="0" err="1"/>
              <a:t>ime</a:t>
            </a:r>
            <a:r>
              <a:rPr lang="hr-HR" sz="2400" dirty="0"/>
              <a:t>-</a:t>
            </a:r>
            <a:r>
              <a:rPr lang="en-US" sz="2400" dirty="0" err="1"/>
              <a:t>vrijednost</a:t>
            </a:r>
            <a:endParaRPr lang="en-US" sz="2400" dirty="0"/>
          </a:p>
          <a:p>
            <a:r>
              <a:rPr lang="hr-HR" sz="2400" dirty="0" smtClean="0"/>
              <a:t>U</a:t>
            </a:r>
            <a:r>
              <a:rPr lang="en-US" sz="2400" dirty="0" err="1" smtClean="0"/>
              <a:t>nutar</a:t>
            </a:r>
            <a:r>
              <a:rPr lang="en-US" sz="2400" dirty="0" smtClean="0"/>
              <a:t> </a:t>
            </a:r>
            <a:r>
              <a:rPr lang="en-US" sz="2400" dirty="0"/>
              <a:t>JSP </a:t>
            </a:r>
            <a:r>
              <a:rPr lang="en-US" sz="2400" dirty="0" err="1"/>
              <a:t>stranice</a:t>
            </a:r>
            <a:r>
              <a:rPr lang="en-US" sz="2400" dirty="0"/>
              <a:t> </a:t>
            </a:r>
            <a:r>
              <a:rPr lang="en-US" sz="2400" dirty="0" err="1"/>
              <a:t>podatkovni</a:t>
            </a:r>
            <a:r>
              <a:rPr lang="en-US" sz="2400" dirty="0"/>
              <a:t> </a:t>
            </a:r>
            <a:r>
              <a:rPr lang="en-US" sz="2400" dirty="0" err="1"/>
              <a:t>kontejner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HttpSession</a:t>
            </a:r>
            <a:r>
              <a:rPr lang="en-US" sz="2400" dirty="0"/>
              <a:t> </a:t>
            </a:r>
            <a:r>
              <a:rPr lang="en-US" sz="2400" dirty="0" err="1"/>
              <a:t>dostupan</a:t>
            </a:r>
            <a:r>
              <a:rPr lang="en-US" sz="2400" dirty="0"/>
              <a:t> je </a:t>
            </a:r>
            <a:r>
              <a:rPr lang="en-US" sz="2400" dirty="0" err="1"/>
              <a:t>preko</a:t>
            </a:r>
            <a:r>
              <a:rPr lang="hr-HR" sz="2400" dirty="0"/>
              <a:t> </a:t>
            </a:r>
            <a:r>
              <a:rPr lang="pt-BR" sz="2400" dirty="0"/>
              <a:t>implicitne varijable </a:t>
            </a:r>
            <a:r>
              <a:rPr lang="pt-BR" sz="2400" dirty="0">
                <a:latin typeface="Consolas" panose="020B0609020204030204" pitchFamily="49" charset="0"/>
              </a:rPr>
              <a:t>session</a:t>
            </a:r>
            <a:endParaRPr lang="hr-HR" sz="2400" dirty="0">
              <a:latin typeface="Consolas" panose="020B0609020204030204" pitchFamily="49" charset="0"/>
            </a:endParaRPr>
          </a:p>
          <a:p>
            <a:r>
              <a:rPr lang="hr-HR" sz="2400" dirty="0" smtClean="0"/>
              <a:t>P</a:t>
            </a:r>
            <a:r>
              <a:rPr lang="pt-BR" sz="2400" dirty="0" smtClean="0"/>
              <a:t>ostavljanje </a:t>
            </a:r>
            <a:r>
              <a:rPr lang="pt-BR" sz="2400" dirty="0"/>
              <a:t>i dohvaćanje atributa </a:t>
            </a:r>
            <a:r>
              <a:rPr lang="hr-HR" sz="2400" dirty="0"/>
              <a:t>pomoću </a:t>
            </a:r>
            <a:r>
              <a:rPr lang="en-US" sz="2400" dirty="0" err="1"/>
              <a:t>metod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HttpSession</a:t>
            </a:r>
            <a:endParaRPr lang="hr-H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4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hr-HR" dirty="0" smtClean="0"/>
              <a:t>sesije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smtClean="0"/>
              <a:t>D</a:t>
            </a:r>
            <a:r>
              <a:rPr lang="en-US" sz="2400" dirty="0" err="1" smtClean="0"/>
              <a:t>ostupni</a:t>
            </a:r>
            <a:r>
              <a:rPr lang="en-US" sz="2400" dirty="0" smtClean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svim</a:t>
            </a:r>
            <a:r>
              <a:rPr lang="en-US" sz="2400" dirty="0"/>
              <a:t> </a:t>
            </a:r>
            <a:r>
              <a:rPr lang="en-US" sz="2400" dirty="0" err="1"/>
              <a:t>komponentama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sudjeluju</a:t>
            </a:r>
            <a:r>
              <a:rPr lang="en-US" sz="2400" dirty="0"/>
              <a:t> u </a:t>
            </a:r>
            <a:r>
              <a:rPr lang="en-US" sz="2400" dirty="0" err="1"/>
              <a:t>obradi</a:t>
            </a:r>
            <a:r>
              <a:rPr lang="hr-HR" sz="2400" dirty="0"/>
              <a:t> </a:t>
            </a:r>
            <a:r>
              <a:rPr lang="en-US" sz="2400" dirty="0" err="1"/>
              <a:t>jednog</a:t>
            </a:r>
            <a:r>
              <a:rPr lang="en-US" sz="2400" dirty="0"/>
              <a:t> </a:t>
            </a:r>
            <a:r>
              <a:rPr lang="en-US" sz="2400" dirty="0" err="1"/>
              <a:t>zahtjeva</a:t>
            </a:r>
            <a:endParaRPr lang="en-US" sz="2400" dirty="0"/>
          </a:p>
          <a:p>
            <a:r>
              <a:rPr lang="hr-HR" sz="2400" dirty="0" err="1" smtClean="0"/>
              <a:t>P</a:t>
            </a:r>
            <a:r>
              <a:rPr lang="en-US" sz="2400" dirty="0" err="1" smtClean="0"/>
              <a:t>ohranjuje</a:t>
            </a:r>
            <a:r>
              <a:rPr lang="en-US" sz="2400" dirty="0" smtClean="0"/>
              <a:t> </a:t>
            </a:r>
            <a:r>
              <a:rPr lang="hr-HR" sz="2400" dirty="0"/>
              <a:t>ih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održava</a:t>
            </a:r>
            <a:r>
              <a:rPr lang="en-US" sz="2400" dirty="0"/>
              <a:t> </a:t>
            </a:r>
            <a:r>
              <a:rPr lang="en-US" sz="2400" dirty="0" err="1"/>
              <a:t>instanca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HttpServletRequest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hr-HR" sz="2400" dirty="0" err="1" smtClean="0"/>
              <a:t>N</a:t>
            </a:r>
            <a:r>
              <a:rPr lang="en-US" sz="2400" dirty="0" err="1" smtClean="0"/>
              <a:t>azivaju</a:t>
            </a:r>
            <a:r>
              <a:rPr lang="en-US" sz="2400" dirty="0" smtClean="0"/>
              <a:t> </a:t>
            </a:r>
            <a:r>
              <a:rPr lang="en-US" sz="2400" dirty="0"/>
              <a:t>se </a:t>
            </a:r>
            <a:r>
              <a:rPr lang="en-US" sz="2400" dirty="0" err="1"/>
              <a:t>atributima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se u </a:t>
            </a:r>
            <a:r>
              <a:rPr lang="en-US" sz="2400" dirty="0" err="1">
                <a:latin typeface="Consolas" panose="020B0609020204030204" pitchFamily="49" charset="0"/>
              </a:rPr>
              <a:t>HttpServletRequest</a:t>
            </a:r>
            <a:r>
              <a:rPr lang="en-US" sz="2400" dirty="0"/>
              <a:t> </a:t>
            </a:r>
            <a:r>
              <a:rPr lang="en-US" sz="2400" dirty="0" err="1"/>
              <a:t>instancu</a:t>
            </a:r>
            <a:r>
              <a:rPr lang="en-US" sz="2400" dirty="0"/>
              <a:t> </a:t>
            </a:r>
            <a:r>
              <a:rPr lang="en-US" sz="2400" dirty="0" err="1"/>
              <a:t>pohranjuju</a:t>
            </a:r>
            <a:r>
              <a:rPr lang="en-US" sz="2400" dirty="0"/>
              <a:t> u </a:t>
            </a:r>
            <a:r>
              <a:rPr lang="en-US" sz="2400" dirty="0" err="1"/>
              <a:t>obliku</a:t>
            </a:r>
            <a:r>
              <a:rPr lang="hr-HR" sz="2400" dirty="0"/>
              <a:t> </a:t>
            </a:r>
            <a:r>
              <a:rPr lang="en-US" sz="2400" dirty="0" err="1"/>
              <a:t>parova</a:t>
            </a:r>
            <a:r>
              <a:rPr lang="en-US" sz="2400" dirty="0"/>
              <a:t> </a:t>
            </a:r>
            <a:r>
              <a:rPr lang="en-US" sz="2400" dirty="0" err="1"/>
              <a:t>ime-vrijednost</a:t>
            </a:r>
            <a:endParaRPr lang="hr-HR" sz="2400" dirty="0"/>
          </a:p>
          <a:p>
            <a:r>
              <a:rPr lang="hr-HR" sz="2400" dirty="0" smtClean="0"/>
              <a:t>U</a:t>
            </a:r>
            <a:r>
              <a:rPr lang="en-US" sz="2400" dirty="0" err="1" smtClean="0"/>
              <a:t>nutar</a:t>
            </a:r>
            <a:r>
              <a:rPr lang="en-US" sz="2400" dirty="0" smtClean="0"/>
              <a:t> </a:t>
            </a:r>
            <a:r>
              <a:rPr lang="en-US" sz="2400" dirty="0"/>
              <a:t>JSP </a:t>
            </a:r>
            <a:r>
              <a:rPr lang="en-US" sz="2400" dirty="0" err="1"/>
              <a:t>stranice</a:t>
            </a:r>
            <a:r>
              <a:rPr lang="en-US" sz="2400" dirty="0"/>
              <a:t> </a:t>
            </a:r>
            <a:r>
              <a:rPr lang="en-US" sz="2400" dirty="0" err="1"/>
              <a:t>podatkovni</a:t>
            </a:r>
            <a:r>
              <a:rPr lang="en-US" sz="2400" dirty="0"/>
              <a:t> </a:t>
            </a:r>
            <a:r>
              <a:rPr lang="en-US" sz="2400" dirty="0" err="1"/>
              <a:t>kontejner</a:t>
            </a:r>
            <a:r>
              <a:rPr lang="en-US" sz="2400" dirty="0"/>
              <a:t> </a:t>
            </a:r>
            <a:r>
              <a:rPr lang="en-US" sz="2400" dirty="0" err="1"/>
              <a:t>tipa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HttpServletRequest</a:t>
            </a:r>
            <a:r>
              <a:rPr lang="hr-HR" sz="2400" dirty="0"/>
              <a:t> </a:t>
            </a:r>
            <a:r>
              <a:rPr lang="en-US" sz="2400" dirty="0" err="1"/>
              <a:t>dostupan</a:t>
            </a:r>
            <a:r>
              <a:rPr lang="en-US" sz="2400" dirty="0"/>
              <a:t> je </a:t>
            </a:r>
            <a:r>
              <a:rPr lang="en-US" sz="2400" dirty="0" err="1"/>
              <a:t>preko</a:t>
            </a:r>
            <a:r>
              <a:rPr lang="en-US" sz="2400" dirty="0"/>
              <a:t> </a:t>
            </a:r>
            <a:r>
              <a:rPr lang="en-US" sz="2400" dirty="0" err="1"/>
              <a:t>implicitne</a:t>
            </a:r>
            <a:r>
              <a:rPr lang="en-US" sz="2400" dirty="0"/>
              <a:t> </a:t>
            </a:r>
            <a:r>
              <a:rPr lang="en-US" sz="2400" dirty="0" err="1"/>
              <a:t>varijable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request</a:t>
            </a:r>
            <a:endParaRPr lang="hr-HR" sz="2400" dirty="0">
              <a:latin typeface="Consolas" panose="020B0609020204030204" pitchFamily="49" charset="0"/>
            </a:endParaRPr>
          </a:p>
          <a:p>
            <a:r>
              <a:rPr lang="hr-HR" sz="2400" dirty="0" err="1" smtClean="0"/>
              <a:t>P</a:t>
            </a:r>
            <a:r>
              <a:rPr lang="en-US" sz="2400" dirty="0" err="1" smtClean="0"/>
              <a:t>ostavljanje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dohvaćanje</a:t>
            </a:r>
            <a:r>
              <a:rPr lang="en-US" sz="2400" dirty="0"/>
              <a:t> </a:t>
            </a:r>
            <a:r>
              <a:rPr lang="en-US" sz="2400" dirty="0" err="1"/>
              <a:t>atributa</a:t>
            </a:r>
            <a:r>
              <a:rPr lang="en-US" sz="2400" dirty="0"/>
              <a:t> </a:t>
            </a:r>
            <a:r>
              <a:rPr lang="hr-HR" sz="2400" dirty="0"/>
              <a:t>pomoću </a:t>
            </a:r>
            <a:r>
              <a:rPr lang="en-US" sz="2400" dirty="0" err="1"/>
              <a:t>metod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getAttribute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hr-HR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HttpServletRequest</a:t>
            </a:r>
            <a:endParaRPr lang="hr-HR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2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en-US" dirty="0" err="1"/>
              <a:t>Područja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hr-HR" dirty="0" smtClean="0"/>
              <a:t>JSP stranice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 lnSpcReduction="10000"/>
          </a:bodyPr>
          <a:lstStyle/>
          <a:p>
            <a:r>
              <a:rPr lang="hr-HR" sz="2200" dirty="0" smtClean="0"/>
              <a:t>D</a:t>
            </a:r>
            <a:r>
              <a:rPr lang="en-US" sz="2200" dirty="0" err="1" smtClean="0"/>
              <a:t>ostupni</a:t>
            </a:r>
            <a:r>
              <a:rPr lang="en-US" sz="2200" dirty="0" smtClean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svim</a:t>
            </a:r>
            <a:r>
              <a:rPr lang="en-US" sz="2200" dirty="0"/>
              <a:t> </a:t>
            </a:r>
            <a:r>
              <a:rPr lang="en-US" sz="2200" dirty="0" err="1"/>
              <a:t>komponentama</a:t>
            </a:r>
            <a:r>
              <a:rPr lang="en-US" sz="2200" dirty="0"/>
              <a:t> </a:t>
            </a:r>
            <a:r>
              <a:rPr lang="en-US" sz="2200" dirty="0" err="1"/>
              <a:t>unutar</a:t>
            </a:r>
            <a:r>
              <a:rPr lang="en-US" sz="2200" dirty="0"/>
              <a:t> </a:t>
            </a:r>
            <a:r>
              <a:rPr lang="en-US" sz="2200" dirty="0" err="1"/>
              <a:t>tranformacijske</a:t>
            </a:r>
            <a:r>
              <a:rPr lang="hr-HR" sz="2200" dirty="0"/>
              <a:t> </a:t>
            </a:r>
            <a:r>
              <a:rPr lang="en-US" sz="2200" dirty="0" err="1"/>
              <a:t>grupe</a:t>
            </a:r>
            <a:r>
              <a:rPr lang="en-US" sz="2200" dirty="0"/>
              <a:t> u </a:t>
            </a:r>
            <a:r>
              <a:rPr lang="en-US" sz="2200" dirty="0" err="1"/>
              <a:t>kojoj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definirani</a:t>
            </a:r>
            <a:endParaRPr lang="en-US" sz="2200" dirty="0"/>
          </a:p>
          <a:p>
            <a:r>
              <a:rPr lang="hr-HR" sz="2200" dirty="0" err="1" smtClean="0"/>
              <a:t>P</a:t>
            </a:r>
            <a:r>
              <a:rPr lang="en-US" sz="2200" dirty="0" err="1" smtClean="0"/>
              <a:t>ohranjuje</a:t>
            </a:r>
            <a:r>
              <a:rPr lang="en-US" sz="2200" dirty="0" smtClean="0"/>
              <a:t> </a:t>
            </a:r>
            <a:r>
              <a:rPr lang="hr-HR" sz="2200" dirty="0"/>
              <a:t>ih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održava</a:t>
            </a:r>
            <a:r>
              <a:rPr lang="en-US" sz="2200" dirty="0"/>
              <a:t> </a:t>
            </a:r>
            <a:r>
              <a:rPr lang="en-US" sz="2200" dirty="0" err="1"/>
              <a:t>instanca</a:t>
            </a:r>
            <a:r>
              <a:rPr lang="en-US" sz="2200" dirty="0"/>
              <a:t> </a:t>
            </a:r>
            <a:r>
              <a:rPr lang="en-US" sz="2200" dirty="0" err="1"/>
              <a:t>tipa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PageContext</a:t>
            </a:r>
            <a:endParaRPr lang="hr-HR" sz="2200" dirty="0">
              <a:latin typeface="Consolas" panose="020B0609020204030204" pitchFamily="49" charset="0"/>
            </a:endParaRPr>
          </a:p>
          <a:p>
            <a:r>
              <a:rPr lang="hr-HR" sz="2200" dirty="0" err="1" smtClean="0"/>
              <a:t>N</a:t>
            </a:r>
            <a:r>
              <a:rPr lang="en-US" sz="2200" dirty="0" err="1" smtClean="0"/>
              <a:t>azivaju</a:t>
            </a:r>
            <a:r>
              <a:rPr lang="en-US" sz="2200" dirty="0" smtClean="0"/>
              <a:t> </a:t>
            </a:r>
            <a:r>
              <a:rPr lang="en-US" sz="2200" dirty="0"/>
              <a:t>se </a:t>
            </a:r>
            <a:r>
              <a:rPr lang="en-US" sz="2200" dirty="0" err="1"/>
              <a:t>atributima</a:t>
            </a:r>
            <a:r>
              <a:rPr lang="en-US" sz="2200" dirty="0"/>
              <a:t> </a:t>
            </a:r>
            <a:r>
              <a:rPr lang="en-US" sz="2200" dirty="0" err="1"/>
              <a:t>te</a:t>
            </a:r>
            <a:r>
              <a:rPr lang="en-US" sz="2200" dirty="0"/>
              <a:t> se u </a:t>
            </a:r>
            <a:r>
              <a:rPr lang="en-US" sz="2200" dirty="0" err="1">
                <a:latin typeface="Consolas" panose="020B0609020204030204" pitchFamily="49" charset="0"/>
              </a:rPr>
              <a:t>PageContext</a:t>
            </a:r>
            <a:r>
              <a:rPr lang="en-US" sz="2200" dirty="0"/>
              <a:t> </a:t>
            </a:r>
            <a:r>
              <a:rPr lang="en-US" sz="2200" dirty="0" err="1"/>
              <a:t>instancu</a:t>
            </a:r>
            <a:r>
              <a:rPr lang="en-US" sz="2200" dirty="0"/>
              <a:t> </a:t>
            </a:r>
            <a:r>
              <a:rPr lang="en-US" sz="2200" dirty="0" err="1"/>
              <a:t>pohranjuju</a:t>
            </a:r>
            <a:r>
              <a:rPr lang="en-US" sz="2200" dirty="0"/>
              <a:t> u </a:t>
            </a:r>
            <a:r>
              <a:rPr lang="en-US" sz="2200" dirty="0" err="1"/>
              <a:t>obliku</a:t>
            </a:r>
            <a:r>
              <a:rPr lang="en-US" sz="2200" dirty="0"/>
              <a:t> </a:t>
            </a:r>
            <a:r>
              <a:rPr lang="en-US" sz="2200" dirty="0" err="1"/>
              <a:t>parova</a:t>
            </a:r>
            <a:r>
              <a:rPr lang="en-US" sz="2200" dirty="0"/>
              <a:t> </a:t>
            </a:r>
            <a:r>
              <a:rPr lang="en-US" sz="2200" dirty="0" err="1"/>
              <a:t>ime</a:t>
            </a:r>
            <a:r>
              <a:rPr lang="hr-HR" sz="2200" dirty="0"/>
              <a:t>-</a:t>
            </a:r>
            <a:r>
              <a:rPr lang="en-US" sz="2200" dirty="0" err="1"/>
              <a:t>vrijednost</a:t>
            </a:r>
            <a:endParaRPr lang="en-US" sz="2200" dirty="0"/>
          </a:p>
          <a:p>
            <a:r>
              <a:rPr lang="hr-HR" sz="2200" dirty="0" smtClean="0"/>
              <a:t>U</a:t>
            </a:r>
            <a:r>
              <a:rPr lang="en-US" sz="2200" dirty="0" err="1" smtClean="0"/>
              <a:t>nutar</a:t>
            </a:r>
            <a:r>
              <a:rPr lang="en-US" sz="2200" dirty="0" smtClean="0"/>
              <a:t> </a:t>
            </a:r>
            <a:r>
              <a:rPr lang="en-US" sz="2200" dirty="0"/>
              <a:t>JSP </a:t>
            </a:r>
            <a:r>
              <a:rPr lang="en-US" sz="2200" dirty="0" err="1"/>
              <a:t>stranice</a:t>
            </a:r>
            <a:r>
              <a:rPr lang="en-US" sz="2200" dirty="0"/>
              <a:t> </a:t>
            </a:r>
            <a:r>
              <a:rPr lang="en-US" sz="2200" dirty="0" err="1"/>
              <a:t>podatkovni</a:t>
            </a:r>
            <a:r>
              <a:rPr lang="en-US" sz="2200" dirty="0"/>
              <a:t> </a:t>
            </a:r>
            <a:r>
              <a:rPr lang="en-US" sz="2200" dirty="0" err="1"/>
              <a:t>kontejner</a:t>
            </a:r>
            <a:r>
              <a:rPr lang="en-US" sz="2200" dirty="0"/>
              <a:t> </a:t>
            </a:r>
            <a:r>
              <a:rPr lang="en-US" sz="2200" dirty="0" err="1"/>
              <a:t>tipa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PageContext</a:t>
            </a:r>
            <a:r>
              <a:rPr lang="en-US" sz="2200" dirty="0"/>
              <a:t> </a:t>
            </a:r>
            <a:r>
              <a:rPr lang="en-US" sz="2200" dirty="0" err="1"/>
              <a:t>dostupan</a:t>
            </a:r>
            <a:r>
              <a:rPr lang="en-US" sz="2200" dirty="0"/>
              <a:t> je </a:t>
            </a:r>
            <a:r>
              <a:rPr lang="en-US" sz="2200" dirty="0" err="1"/>
              <a:t>preko</a:t>
            </a:r>
            <a:r>
              <a:rPr lang="hr-HR" sz="2200" dirty="0"/>
              <a:t> </a:t>
            </a:r>
            <a:r>
              <a:rPr lang="en-US" sz="2200" dirty="0" err="1"/>
              <a:t>implicitne</a:t>
            </a:r>
            <a:r>
              <a:rPr lang="en-US" sz="2200" dirty="0"/>
              <a:t> </a:t>
            </a:r>
            <a:r>
              <a:rPr lang="en-US" sz="2200" dirty="0" err="1"/>
              <a:t>varijable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pageContext</a:t>
            </a:r>
            <a:endParaRPr lang="hr-HR" sz="2200" dirty="0">
              <a:latin typeface="Consolas" panose="020B0609020204030204" pitchFamily="49" charset="0"/>
            </a:endParaRPr>
          </a:p>
          <a:p>
            <a:r>
              <a:rPr lang="hr-HR" sz="2200" dirty="0" smtClean="0"/>
              <a:t>P</a:t>
            </a:r>
            <a:r>
              <a:rPr lang="en-US" sz="2200" dirty="0" err="1" smtClean="0"/>
              <a:t>ostavljanje</a:t>
            </a:r>
            <a:r>
              <a:rPr lang="en-US" sz="2200" dirty="0" smtClean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dohvaćanje</a:t>
            </a:r>
            <a:r>
              <a:rPr lang="en-US" sz="2200" dirty="0"/>
              <a:t> </a:t>
            </a:r>
            <a:r>
              <a:rPr lang="en-US" sz="2200" dirty="0" err="1"/>
              <a:t>atributa</a:t>
            </a:r>
            <a:r>
              <a:rPr lang="en-US" sz="2200" dirty="0"/>
              <a:t> </a:t>
            </a:r>
            <a:r>
              <a:rPr lang="hr-HR" sz="2200" dirty="0"/>
              <a:t>pomoću </a:t>
            </a:r>
            <a:r>
              <a:rPr lang="en-US" sz="2200" dirty="0" err="1"/>
              <a:t>metod</a:t>
            </a:r>
            <a:r>
              <a:rPr lang="hr-HR" sz="2200" dirty="0"/>
              <a:t>a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setAttribute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getAttribute</a:t>
            </a:r>
            <a:r>
              <a:rPr lang="en-US" sz="2200" dirty="0">
                <a:latin typeface="Consolas" panose="020B0609020204030204" pitchFamily="49" charset="0"/>
              </a:rPr>
              <a:t>()</a:t>
            </a:r>
            <a:r>
              <a:rPr lang="en-US" sz="2200" dirty="0"/>
              <a:t> </a:t>
            </a:r>
            <a:r>
              <a:rPr lang="en-US" sz="2200" dirty="0" err="1"/>
              <a:t>klase</a:t>
            </a:r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</a:rPr>
              <a:t>PageContext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hr-HR" sz="2200" dirty="0" smtClean="0"/>
              <a:t>I</a:t>
            </a:r>
            <a:r>
              <a:rPr lang="en-US" sz="2200" dirty="0" err="1" smtClean="0"/>
              <a:t>znimno</a:t>
            </a:r>
            <a:r>
              <a:rPr lang="en-US" sz="2200" dirty="0" smtClean="0"/>
              <a:t> </a:t>
            </a:r>
            <a:r>
              <a:rPr lang="en-US" sz="2200" dirty="0"/>
              <a:t>je </a:t>
            </a:r>
            <a:r>
              <a:rPr lang="en-US" sz="2200" dirty="0" err="1"/>
              <a:t>koristan</a:t>
            </a:r>
            <a:r>
              <a:rPr lang="en-US" sz="2200" dirty="0"/>
              <a:t> </a:t>
            </a:r>
            <a:r>
              <a:rPr lang="en-US" sz="2200" dirty="0" err="1"/>
              <a:t>pri</a:t>
            </a:r>
            <a:r>
              <a:rPr lang="en-US" sz="2200" dirty="0"/>
              <a:t> </a:t>
            </a:r>
            <a:r>
              <a:rPr lang="en-US" sz="2200" dirty="0" err="1"/>
              <a:t>upotrebi</a:t>
            </a:r>
            <a:r>
              <a:rPr lang="en-US" sz="2200" dirty="0"/>
              <a:t> JavaBeans </a:t>
            </a:r>
            <a:r>
              <a:rPr lang="en-US" sz="2200" dirty="0" err="1"/>
              <a:t>objekata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biblioteka</a:t>
            </a:r>
            <a:r>
              <a:rPr lang="en-US" sz="2200" dirty="0"/>
              <a:t> </a:t>
            </a:r>
            <a:r>
              <a:rPr lang="en-US" sz="2200" dirty="0" err="1"/>
              <a:t>vlastitih</a:t>
            </a:r>
            <a:r>
              <a:rPr lang="hr-HR" sz="2200" dirty="0"/>
              <a:t> </a:t>
            </a:r>
            <a:r>
              <a:rPr lang="vi-VN" sz="2200" dirty="0"/>
              <a:t>tagova</a:t>
            </a:r>
            <a:endParaRPr lang="hr-HR" sz="2200" dirty="0"/>
          </a:p>
          <a:p>
            <a:pPr lvl="1"/>
            <a:r>
              <a:rPr lang="vi-VN" sz="2000" dirty="0"/>
              <a:t>jedini način dijeljenja podataka između JSP akcija (standardnih ili korisnički</a:t>
            </a:r>
            <a:r>
              <a:rPr lang="hr-HR" sz="2000" dirty="0"/>
              <a:t> </a:t>
            </a:r>
            <a:r>
              <a:rPr lang="en-US" sz="2000" dirty="0" err="1"/>
              <a:t>definiranih</a:t>
            </a:r>
            <a:r>
              <a:rPr lang="en-US" sz="2000" dirty="0"/>
              <a:t>) </a:t>
            </a:r>
            <a:r>
              <a:rPr lang="en-US" sz="2000" dirty="0" err="1"/>
              <a:t>koje</a:t>
            </a:r>
            <a:r>
              <a:rPr lang="en-US" sz="2000" dirty="0"/>
              <a:t> se </a:t>
            </a:r>
            <a:r>
              <a:rPr lang="en-US" sz="2000" dirty="0" err="1"/>
              <a:t>pojavljuju</a:t>
            </a:r>
            <a:r>
              <a:rPr lang="en-US" sz="2000" dirty="0"/>
              <a:t> </a:t>
            </a:r>
            <a:r>
              <a:rPr lang="en-US" sz="2000" dirty="0" err="1"/>
              <a:t>unutar</a:t>
            </a:r>
            <a:r>
              <a:rPr lang="en-US" sz="2000" dirty="0"/>
              <a:t> </a:t>
            </a:r>
            <a:r>
              <a:rPr lang="en-US" sz="2000" dirty="0" err="1"/>
              <a:t>iste</a:t>
            </a:r>
            <a:r>
              <a:rPr lang="en-US" sz="2000" dirty="0"/>
              <a:t> </a:t>
            </a:r>
            <a:r>
              <a:rPr lang="en-US" sz="2000" dirty="0" err="1"/>
              <a:t>transformacijske</a:t>
            </a:r>
            <a:r>
              <a:rPr lang="en-US" sz="2000" dirty="0"/>
              <a:t> </a:t>
            </a:r>
            <a:r>
              <a:rPr lang="en-US" sz="2000" dirty="0" err="1"/>
              <a:t>grupe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06093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Atributi </a:t>
            </a:r>
            <a:r>
              <a:rPr lang="hr-HR" dirty="0" err="1"/>
              <a:t>page</a:t>
            </a:r>
            <a:r>
              <a:rPr lang="hr-HR" dirty="0"/>
              <a:t> direktive JSP stranice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714756"/>
              </p:ext>
            </p:extLst>
          </p:nvPr>
        </p:nvGraphicFramePr>
        <p:xfrm>
          <a:off x="965242" y="1451887"/>
          <a:ext cx="9303223" cy="4491712"/>
        </p:xfrm>
        <a:graphic>
          <a:graphicData uri="http://schemas.openxmlformats.org/drawingml/2006/table">
            <a:tbl>
              <a:tblPr firstRow="1" firstCol="1" bandRow="1"/>
              <a:tblGrid>
                <a:gridCol w="2109863">
                  <a:extLst>
                    <a:ext uri="{9D8B030D-6E8A-4147-A177-3AD203B41FA5}">
                      <a16:colId xmlns:a16="http://schemas.microsoft.com/office/drawing/2014/main" val="3015912010"/>
                    </a:ext>
                  </a:extLst>
                </a:gridCol>
                <a:gridCol w="7193360">
                  <a:extLst>
                    <a:ext uri="{9D8B030D-6E8A-4147-A177-3AD203B41FA5}">
                      <a16:colId xmlns:a16="http://schemas.microsoft.com/office/drawing/2014/main" val="909931017"/>
                    </a:ext>
                  </a:extLst>
                </a:gridCol>
              </a:tblGrid>
              <a:tr h="2642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Ime atributa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99939"/>
                  </a:ext>
                </a:extLst>
              </a:tr>
              <a:tr h="10568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import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Sadržava listu zarezom odvojenih vrijednosti koja specificira Java klase i pakete koji se upotrebljavaju na dotičnoj JSP stranici. Vrijednost ovog atributa ekvivalentna je nizu </a:t>
                      </a: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import</a:t>
                      </a: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naredbi u običnoj Java datoteci s izvornim kôdom.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472973"/>
                  </a:ext>
                </a:extLst>
              </a:tr>
              <a:tr h="52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session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Sadržava literal tipa </a:t>
                      </a: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koji specificira pripada li JSP stranica HTTP sesiji.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843108"/>
                  </a:ext>
                </a:extLst>
              </a:tr>
              <a:tr h="52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errorPage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Specificira relativnu URI adresu prema drugoj JSP stranici ili servletu koji su sposobni obraditi pogreške nastale pri izvođenju ove JSP stranice.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69437"/>
                  </a:ext>
                </a:extLst>
              </a:tr>
              <a:tr h="5284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isErrorPage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Sadržava literal tipa </a:t>
                      </a: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koji specificira je li ova stranica sposobna obraditi pogreške proslijeđene od drugih resursa web-aplikacije.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798844"/>
                  </a:ext>
                </a:extLst>
              </a:tr>
              <a:tr h="792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language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Sadržava niz znakova koji identificira skriptni jezik podržan od strane JSP okoline. Specifikacija niz znakova "java" jedina je dopuštena vrijednost ovog atributa.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40088"/>
                  </a:ext>
                </a:extLst>
              </a:tr>
              <a:tr h="792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extends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Sadržava puno kvalificirano ime klase iz koje je izvedena implementacijska klasa dotične JSP stranice. Ta implementacijska klasa mora implementirati sučelje </a:t>
                      </a:r>
                      <a:r>
                        <a:rPr lang="hr-HR" sz="1400" dirty="0" err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javax.servlet.jsp.JspPage</a:t>
                      </a: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07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47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Implicitne varijable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66576"/>
              </p:ext>
            </p:extLst>
          </p:nvPr>
        </p:nvGraphicFramePr>
        <p:xfrm>
          <a:off x="977599" y="2545491"/>
          <a:ext cx="8747169" cy="3150972"/>
        </p:xfrm>
        <a:graphic>
          <a:graphicData uri="http://schemas.openxmlformats.org/drawingml/2006/table">
            <a:tbl>
              <a:tblPr firstRow="1" firstCol="1" bandRow="1"/>
              <a:tblGrid>
                <a:gridCol w="2360981">
                  <a:extLst>
                    <a:ext uri="{9D8B030D-6E8A-4147-A177-3AD203B41FA5}">
                      <a16:colId xmlns:a16="http://schemas.microsoft.com/office/drawing/2014/main" val="930412115"/>
                    </a:ext>
                  </a:extLst>
                </a:gridCol>
                <a:gridCol w="6386188">
                  <a:extLst>
                    <a:ext uri="{9D8B030D-6E8A-4147-A177-3AD203B41FA5}">
                      <a16:colId xmlns:a16="http://schemas.microsoft.com/office/drawing/2014/main" val="732152114"/>
                    </a:ext>
                  </a:extLst>
                </a:gridCol>
              </a:tblGrid>
              <a:tr h="26258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Implicitna varijabla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929542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application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Služi za interakciju s izvedbenom okolinom cijele web-aplikacije.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37007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session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HTTP sesiju.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781141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request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trenutni HTTP zahtjev.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9625075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response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HTTP odgovor.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78942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out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izlazni tok stranice.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841130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page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referencu na generirani servlet.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7623722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pageContext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Služi za interakciju s izvedbenom okolinom stranice.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612808"/>
                  </a:ext>
                </a:extLst>
              </a:tr>
              <a:tr h="2625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config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Predstavlja referencu na konfiguracijski objekt stranice.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43038"/>
                  </a:ext>
                </a:extLst>
              </a:tr>
              <a:tr h="787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exception</a:t>
                      </a:r>
                      <a:endParaRPr lang="hr-HR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Upotrebljava se pri obradi grešaka. Nije dostupan na svim stranicama nego samo na onima kod kojih je vrijednost atributa </a:t>
                      </a:r>
                      <a:r>
                        <a:rPr lang="hr-HR" sz="1400" dirty="0" err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isErrorPage</a:t>
                      </a:r>
                      <a:r>
                        <a:rPr lang="hr-HR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postavljena na </a:t>
                      </a:r>
                      <a:r>
                        <a:rPr lang="hr-HR" sz="1400" dirty="0" err="1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hr-HR" sz="1400" dirty="0"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.</a:t>
                      </a:r>
                      <a:endParaRPr lang="hr-HR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4254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1382834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transformaciji</a:t>
            </a:r>
            <a:r>
              <a:rPr lang="en-US" sz="2400" dirty="0" smtClean="0">
                <a:solidFill>
                  <a:schemeClr val="tx1"/>
                </a:solidFill>
              </a:rPr>
              <a:t> JSP </a:t>
            </a:r>
            <a:r>
              <a:rPr lang="en-US" sz="2400" dirty="0" err="1" smtClean="0">
                <a:solidFill>
                  <a:schemeClr val="tx1"/>
                </a:solidFill>
              </a:rPr>
              <a:t>stranice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izvedbena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okolina</a:t>
            </a:r>
            <a:r>
              <a:rPr lang="en-US" sz="2400" dirty="0" smtClean="0">
                <a:solidFill>
                  <a:schemeClr val="tx1"/>
                </a:solidFill>
              </a:rPr>
              <a:t> u </a:t>
            </a:r>
            <a:r>
              <a:rPr lang="en-US" sz="2400" dirty="0" err="1" smtClean="0">
                <a:solidFill>
                  <a:schemeClr val="tx1"/>
                </a:solidFill>
              </a:rPr>
              <a:t>sklopu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en-US" sz="2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jspService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 err="1" smtClean="0">
                <a:solidFill>
                  <a:schemeClr val="tx1"/>
                </a:solidFill>
              </a:rPr>
              <a:t>metode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deklarira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hr-HR" sz="2400" dirty="0" smtClean="0">
                <a:solidFill>
                  <a:schemeClr val="tx1"/>
                </a:solidFill>
              </a:rPr>
              <a:t> </a:t>
            </a:r>
            <a:r>
              <a:rPr lang="pl-PL" sz="2400" dirty="0" smtClean="0">
                <a:solidFill>
                  <a:schemeClr val="tx1"/>
                </a:solidFill>
              </a:rPr>
              <a:t>inicijalizira devet varijabli koje su dostupne unutar JSP</a:t>
            </a:r>
            <a:endParaRPr lang="hr-HR" sz="2000" dirty="0" smtClean="0">
              <a:solidFill>
                <a:schemeClr val="tx1"/>
              </a:solidFill>
              <a:latin typeface="Segoe UI Semibold" pitchFamily="34" charset="0"/>
              <a:cs typeface="Segoe UI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01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smtClean="0"/>
              <a:t>Atribut import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en-US" sz="2000" dirty="0"/>
              <a:t>U </a:t>
            </a:r>
            <a:r>
              <a:rPr lang="en-US" sz="2000" dirty="0" err="1"/>
              <a:t>fazi</a:t>
            </a:r>
            <a:r>
              <a:rPr lang="en-US" sz="2000" dirty="0"/>
              <a:t> </a:t>
            </a:r>
            <a:r>
              <a:rPr lang="en-US" sz="2000" dirty="0" err="1"/>
              <a:t>transformacije</a:t>
            </a:r>
            <a:r>
              <a:rPr lang="en-US" sz="2000" dirty="0"/>
              <a:t> JSP </a:t>
            </a:r>
            <a:r>
              <a:rPr lang="en-US" sz="2000" dirty="0" err="1"/>
              <a:t>stranice</a:t>
            </a:r>
            <a:r>
              <a:rPr lang="en-US" sz="2000" dirty="0"/>
              <a:t> </a:t>
            </a:r>
            <a:r>
              <a:rPr lang="en-US" sz="2000" dirty="0" err="1"/>
              <a:t>izvedbena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</a:t>
            </a:r>
            <a:r>
              <a:rPr lang="en-US" sz="2000" dirty="0" err="1"/>
              <a:t>okolina</a:t>
            </a:r>
            <a:r>
              <a:rPr lang="en-US" sz="2000" dirty="0"/>
              <a:t> u </a:t>
            </a:r>
            <a:r>
              <a:rPr lang="en-US" sz="2000" dirty="0" err="1"/>
              <a:t>generirani</a:t>
            </a:r>
            <a:r>
              <a:rPr lang="en-US" sz="2000" dirty="0"/>
              <a:t> </a:t>
            </a:r>
            <a:r>
              <a:rPr lang="en-US" sz="2000" dirty="0" err="1"/>
              <a:t>kôd</a:t>
            </a:r>
            <a:r>
              <a:rPr lang="en-US" sz="2000" dirty="0"/>
              <a:t> </a:t>
            </a:r>
            <a:r>
              <a:rPr lang="en-US" sz="2000" dirty="0" err="1"/>
              <a:t>servleta</a:t>
            </a:r>
            <a:r>
              <a:rPr lang="en-US" sz="2000" dirty="0"/>
              <a:t> </a:t>
            </a:r>
            <a:r>
              <a:rPr lang="en-US" sz="2000" dirty="0" err="1"/>
              <a:t>dodati</a:t>
            </a:r>
            <a:r>
              <a:rPr lang="hr-HR" sz="2000" dirty="0"/>
              <a:t> </a:t>
            </a:r>
            <a:r>
              <a:rPr lang="en-US" sz="2000" dirty="0" err="1"/>
              <a:t>odgovarajuć</a:t>
            </a:r>
            <a:r>
              <a:rPr lang="hr-HR" sz="2000" dirty="0"/>
              <a:t>e</a:t>
            </a:r>
            <a:r>
              <a:rPr lang="en-US" sz="2000" dirty="0"/>
              <a:t> import </a:t>
            </a:r>
            <a:r>
              <a:rPr lang="en-US" sz="2000" dirty="0" err="1"/>
              <a:t>naredb</a:t>
            </a:r>
            <a:r>
              <a:rPr lang="hr-HR" sz="2000" dirty="0"/>
              <a:t>e</a:t>
            </a:r>
          </a:p>
          <a:p>
            <a:pPr>
              <a:buNone/>
            </a:pPr>
            <a:r>
              <a:rPr lang="hr-HR" sz="2000" dirty="0"/>
              <a:t>	</a:t>
            </a:r>
          </a:p>
          <a:p>
            <a:pPr>
              <a:buNone/>
            </a:pPr>
            <a:r>
              <a:rPr lang="hr-HR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import="</a:t>
            </a:r>
            <a:r>
              <a:rPr lang="en-US" sz="1800" dirty="0" err="1">
                <a:latin typeface="Consolas" panose="020B0609020204030204" pitchFamily="49" charset="0"/>
              </a:rPr>
              <a:t>java.util</a:t>
            </a:r>
            <a:r>
              <a:rPr lang="en-US" sz="1800" dirty="0">
                <a:latin typeface="Consolas" panose="020B0609020204030204" pitchFamily="49" charset="0"/>
              </a:rPr>
              <a:t>.*, java.io.*" %&gt;</a:t>
            </a:r>
            <a:endParaRPr lang="hr-HR" sz="1800" dirty="0">
              <a:latin typeface="Consolas" panose="020B0609020204030204" pitchFamily="49" charset="0"/>
            </a:endParaRPr>
          </a:p>
          <a:p>
            <a:endParaRPr lang="hr-HR" sz="2000" dirty="0"/>
          </a:p>
          <a:p>
            <a:r>
              <a:rPr lang="en-US" sz="2000" dirty="0" err="1"/>
              <a:t>jedini</a:t>
            </a:r>
            <a:r>
              <a:rPr lang="en-US" sz="2000" dirty="0"/>
              <a:t> je </a:t>
            </a:r>
            <a:r>
              <a:rPr lang="en-US" sz="2000" dirty="0" err="1"/>
              <a:t>atribut</a:t>
            </a:r>
            <a:r>
              <a:rPr lang="en-US" sz="2000" dirty="0"/>
              <a:t> page </a:t>
            </a:r>
            <a:r>
              <a:rPr lang="en-US" sz="2000" dirty="0" err="1"/>
              <a:t>direktive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pojaviti</a:t>
            </a:r>
            <a:r>
              <a:rPr lang="hr-HR" sz="2000" dirty="0"/>
              <a:t> </a:t>
            </a:r>
            <a:r>
              <a:rPr lang="en-US" sz="2000" dirty="0" err="1"/>
              <a:t>više</a:t>
            </a:r>
            <a:r>
              <a:rPr lang="en-US" sz="2000" dirty="0"/>
              <a:t> puta </a:t>
            </a:r>
            <a:r>
              <a:rPr lang="en-US" sz="2000" dirty="0" err="1"/>
              <a:t>unutar</a:t>
            </a:r>
            <a:r>
              <a:rPr lang="en-US" sz="2000" dirty="0"/>
              <a:t> </a:t>
            </a:r>
            <a:r>
              <a:rPr lang="en-US" sz="2000" dirty="0" err="1"/>
              <a:t>jedne</a:t>
            </a:r>
            <a:r>
              <a:rPr lang="en-US" sz="2000" dirty="0"/>
              <a:t> </a:t>
            </a:r>
            <a:r>
              <a:rPr lang="en-US" sz="2000" dirty="0" err="1"/>
              <a:t>transformacijske</a:t>
            </a:r>
            <a:r>
              <a:rPr lang="en-US" sz="2000" dirty="0"/>
              <a:t> </a:t>
            </a:r>
            <a:r>
              <a:rPr lang="en-US" sz="2000" dirty="0" err="1"/>
              <a:t>grupe</a:t>
            </a:r>
            <a:endParaRPr lang="hr-HR" sz="2000" dirty="0"/>
          </a:p>
          <a:p>
            <a:pPr>
              <a:buNone/>
            </a:pPr>
            <a:r>
              <a:rPr lang="hr-HR" sz="1400" dirty="0"/>
              <a:t>	</a:t>
            </a:r>
          </a:p>
          <a:p>
            <a:pPr>
              <a:buNone/>
            </a:pPr>
            <a:r>
              <a:rPr lang="hr-HR" sz="1800" dirty="0"/>
              <a:t>	</a:t>
            </a: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import="</a:t>
            </a:r>
            <a:r>
              <a:rPr lang="en-US" sz="1800" dirty="0" err="1">
                <a:latin typeface="Consolas" panose="020B0609020204030204" pitchFamily="49" charset="0"/>
              </a:rPr>
              <a:t>java.util.Date</a:t>
            </a:r>
            <a:r>
              <a:rPr lang="en-US" sz="1800" dirty="0">
                <a:latin typeface="Consolas" panose="020B0609020204030204" pitchFamily="49" charset="0"/>
              </a:rPr>
              <a:t>"%&gt;</a:t>
            </a:r>
          </a:p>
          <a:p>
            <a:pPr>
              <a:buNone/>
            </a:pPr>
            <a:r>
              <a:rPr lang="hr-HR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import="java.io.*"%&gt;</a:t>
            </a:r>
            <a:endParaRPr lang="hr-H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5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Atributi </a:t>
            </a:r>
            <a:r>
              <a:rPr lang="hr-HR" dirty="0" err="1" smtClean="0"/>
              <a:t>session</a:t>
            </a:r>
            <a:r>
              <a:rPr lang="hr-HR" dirty="0" smtClean="0"/>
              <a:t>, </a:t>
            </a:r>
            <a:r>
              <a:rPr lang="hr-HR" dirty="0" err="1" smtClean="0"/>
              <a:t>errorPage</a:t>
            </a:r>
            <a:r>
              <a:rPr lang="hr-HR" dirty="0" smtClean="0"/>
              <a:t> i </a:t>
            </a:r>
            <a:r>
              <a:rPr lang="hr-HR" dirty="0" err="1" smtClean="0"/>
              <a:t>isErrorPage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err="1">
                <a:latin typeface="Consolas" panose="020B0609020204030204" pitchFamily="49" charset="0"/>
              </a:rPr>
              <a:t>language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/>
              <a:t>specificira</a:t>
            </a:r>
            <a:r>
              <a:rPr lang="en-US" sz="2000" dirty="0"/>
              <a:t> </a:t>
            </a:r>
            <a:r>
              <a:rPr lang="en-US" sz="2000" dirty="0" err="1"/>
              <a:t>programski</a:t>
            </a:r>
            <a:r>
              <a:rPr lang="en-US" sz="2000" dirty="0"/>
              <a:t> </a:t>
            </a:r>
            <a:r>
              <a:rPr lang="en-US" sz="2000" dirty="0" err="1"/>
              <a:t>jezik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se </a:t>
            </a:r>
            <a:r>
              <a:rPr lang="en-US" sz="2000" dirty="0" err="1"/>
              <a:t>unutar</a:t>
            </a:r>
            <a:r>
              <a:rPr lang="en-US" sz="2000" dirty="0"/>
              <a:t> JSP </a:t>
            </a:r>
            <a:r>
              <a:rPr lang="en-US" sz="2000" dirty="0" err="1"/>
              <a:t>stranice</a:t>
            </a:r>
            <a:r>
              <a:rPr lang="en-US" sz="2000" dirty="0"/>
              <a:t> </a:t>
            </a:r>
            <a:r>
              <a:rPr lang="en-US" sz="2000" dirty="0" err="1"/>
              <a:t>upotrebljava</a:t>
            </a:r>
            <a:r>
              <a:rPr lang="en-US" sz="2000" dirty="0"/>
              <a:t> </a:t>
            </a:r>
            <a:r>
              <a:rPr lang="en-US" sz="2000" dirty="0" err="1"/>
              <a:t>pri</a:t>
            </a:r>
            <a:r>
              <a:rPr lang="en-US" sz="2000" dirty="0"/>
              <a:t> </a:t>
            </a:r>
            <a:r>
              <a:rPr lang="en-US" sz="2000" dirty="0" err="1"/>
              <a:t>izgradnji</a:t>
            </a:r>
            <a:r>
              <a:rPr lang="hr-HR" sz="2000" dirty="0"/>
              <a:t> </a:t>
            </a:r>
            <a:r>
              <a:rPr lang="en-US" sz="2000" dirty="0" err="1"/>
              <a:t>deklaracija</a:t>
            </a:r>
            <a:r>
              <a:rPr lang="en-US" sz="2000" dirty="0"/>
              <a:t>, </a:t>
            </a:r>
            <a:r>
              <a:rPr lang="en-US" sz="2000" dirty="0" err="1"/>
              <a:t>skriptleta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izraza</a:t>
            </a:r>
            <a:r>
              <a:rPr lang="hr-HR" sz="2000" dirty="0"/>
              <a:t> – suvišan (jedina dopuštena vrijednost – java)</a:t>
            </a:r>
          </a:p>
          <a:p>
            <a:r>
              <a:rPr lang="hr-HR" sz="2400" dirty="0" err="1">
                <a:latin typeface="Consolas" panose="020B0609020204030204" pitchFamily="49" charset="0"/>
              </a:rPr>
              <a:t>extends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/>
              <a:t>specificiranje</a:t>
            </a:r>
            <a:r>
              <a:rPr lang="en-US" sz="2000" dirty="0"/>
              <a:t> </a:t>
            </a:r>
            <a:r>
              <a:rPr lang="en-US" sz="2000" dirty="0" err="1"/>
              <a:t>klase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je </a:t>
            </a:r>
            <a:r>
              <a:rPr lang="en-US" sz="2000" dirty="0" err="1"/>
              <a:t>izvedena</a:t>
            </a:r>
            <a:r>
              <a:rPr lang="en-US" sz="2000" dirty="0"/>
              <a:t> </a:t>
            </a:r>
            <a:r>
              <a:rPr lang="en-US" sz="2000" dirty="0" err="1"/>
              <a:t>implementacijska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r>
              <a:rPr lang="hr-HR" sz="2000" dirty="0"/>
              <a:t> </a:t>
            </a:r>
            <a:r>
              <a:rPr lang="en-US" sz="2000" dirty="0" err="1"/>
              <a:t>generiranog</a:t>
            </a:r>
            <a:r>
              <a:rPr lang="en-US" sz="2000" dirty="0"/>
              <a:t> </a:t>
            </a:r>
            <a:r>
              <a:rPr lang="en-US" sz="2000" dirty="0" err="1"/>
              <a:t>servleta</a:t>
            </a:r>
            <a:endParaRPr lang="hr-HR" sz="2000" dirty="0"/>
          </a:p>
          <a:p>
            <a:pPr lvl="1"/>
            <a:r>
              <a:rPr lang="en-US" sz="2000" dirty="0" err="1"/>
              <a:t>upotrebljava</a:t>
            </a:r>
            <a:r>
              <a:rPr lang="en-US" sz="2000" dirty="0"/>
              <a:t> </a:t>
            </a:r>
            <a:r>
              <a:rPr lang="hr-HR" sz="2000" dirty="0"/>
              <a:t>se </a:t>
            </a:r>
            <a:r>
              <a:rPr lang="en-US" sz="2000" dirty="0" err="1"/>
              <a:t>rijetko</a:t>
            </a:r>
            <a:r>
              <a:rPr lang="en-US" sz="2000" dirty="0"/>
              <a:t> </a:t>
            </a:r>
            <a:r>
              <a:rPr lang="en-US" sz="2000" dirty="0" err="1"/>
              <a:t>zbog</a:t>
            </a:r>
            <a:r>
              <a:rPr lang="en-US" sz="2000" dirty="0"/>
              <a:t> </a:t>
            </a:r>
            <a:r>
              <a:rPr lang="en-US" sz="2000" dirty="0" err="1"/>
              <a:t>činjenice</a:t>
            </a:r>
            <a:r>
              <a:rPr lang="en-US" sz="2000" dirty="0"/>
              <a:t> da je </a:t>
            </a:r>
            <a:r>
              <a:rPr lang="en-US" sz="2000" dirty="0" err="1"/>
              <a:t>osnovna</a:t>
            </a:r>
            <a:r>
              <a:rPr lang="en-US" sz="2000" dirty="0"/>
              <a:t> </a:t>
            </a:r>
            <a:r>
              <a:rPr lang="en-US" sz="2000" dirty="0" err="1"/>
              <a:t>klasa</a:t>
            </a:r>
            <a:r>
              <a:rPr lang="hr-HR" sz="2000" dirty="0"/>
              <a:t> </a:t>
            </a:r>
            <a:r>
              <a:rPr lang="vi-VN" sz="2000" dirty="0"/>
              <a:t>koju nasljeđuju svi generirani servleti obično specifična za svaku izvedbenu okolinu</a:t>
            </a:r>
            <a:endParaRPr lang="hr-HR" sz="2000" dirty="0"/>
          </a:p>
          <a:p>
            <a:pPr lvl="2"/>
            <a:r>
              <a:rPr lang="vi-VN" sz="1800" dirty="0"/>
              <a:t>implementirana od strane proizvođača kontejnera</a:t>
            </a:r>
            <a:endParaRPr lang="hr-HR" sz="1800" dirty="0"/>
          </a:p>
          <a:p>
            <a:pPr lvl="1"/>
            <a:r>
              <a:rPr lang="hr-HR" sz="2000" dirty="0"/>
              <a:t>ne </a:t>
            </a:r>
            <a:r>
              <a:rPr lang="en-US" sz="2000" dirty="0" err="1"/>
              <a:t>preporučuje</a:t>
            </a:r>
            <a:r>
              <a:rPr lang="en-US" sz="2000" dirty="0"/>
              <a:t> </a:t>
            </a:r>
            <a:r>
              <a:rPr lang="hr-HR" sz="2000" dirty="0"/>
              <a:t>se </a:t>
            </a:r>
            <a:r>
              <a:rPr lang="en-US" sz="2000" dirty="0" err="1"/>
              <a:t>modificiranje</a:t>
            </a:r>
            <a:r>
              <a:rPr lang="en-US" sz="2000" dirty="0"/>
              <a:t> </a:t>
            </a:r>
            <a:r>
              <a:rPr lang="en-US" sz="2000" dirty="0" err="1"/>
              <a:t>ovoga</a:t>
            </a:r>
            <a:r>
              <a:rPr lang="en-US" sz="2000" dirty="0"/>
              <a:t> </a:t>
            </a:r>
            <a:r>
              <a:rPr lang="en-US" sz="2000" dirty="0" err="1"/>
              <a:t>parametra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789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Atributi </a:t>
            </a:r>
            <a:r>
              <a:rPr lang="hr-HR" dirty="0" err="1"/>
              <a:t>language</a:t>
            </a:r>
            <a:r>
              <a:rPr lang="hr-HR" dirty="0"/>
              <a:t> i </a:t>
            </a:r>
            <a:r>
              <a:rPr lang="hr-HR" dirty="0" err="1"/>
              <a:t>extends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err="1">
                <a:latin typeface="Consolas" panose="020B0609020204030204" pitchFamily="49" charset="0"/>
              </a:rPr>
              <a:t>session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en-US" sz="2200" dirty="0" err="1"/>
              <a:t>prenosi</a:t>
            </a:r>
            <a:r>
              <a:rPr lang="en-US" sz="2200" dirty="0"/>
              <a:t> </a:t>
            </a:r>
            <a:r>
              <a:rPr lang="en-US" sz="2200" dirty="0" err="1"/>
              <a:t>informaciju</a:t>
            </a:r>
            <a:r>
              <a:rPr lang="en-US" sz="2200" dirty="0"/>
              <a:t> </a:t>
            </a:r>
            <a:r>
              <a:rPr lang="en-US" sz="2200" dirty="0" err="1"/>
              <a:t>izvedbenoj</a:t>
            </a:r>
            <a:r>
              <a:rPr lang="en-US" sz="2200" dirty="0"/>
              <a:t> </a:t>
            </a:r>
            <a:r>
              <a:rPr lang="en-US" sz="2200" dirty="0" err="1"/>
              <a:t>okolini</a:t>
            </a:r>
            <a:r>
              <a:rPr lang="en-US" sz="2200" dirty="0"/>
              <a:t> o tome </a:t>
            </a:r>
            <a:r>
              <a:rPr lang="en-US" sz="2200" dirty="0" err="1"/>
              <a:t>sudjeluje</a:t>
            </a:r>
            <a:r>
              <a:rPr lang="en-US" sz="2200" dirty="0"/>
              <a:t> li JSP </a:t>
            </a:r>
            <a:r>
              <a:rPr lang="en-US" sz="2200" dirty="0" err="1"/>
              <a:t>stranica</a:t>
            </a:r>
            <a:r>
              <a:rPr lang="en-US" sz="2200" dirty="0"/>
              <a:t> u</a:t>
            </a:r>
            <a:r>
              <a:rPr lang="hr-HR" sz="2200" dirty="0"/>
              <a:t> </a:t>
            </a:r>
            <a:r>
              <a:rPr lang="en-US" sz="2200" dirty="0"/>
              <a:t>HTTP </a:t>
            </a:r>
            <a:r>
              <a:rPr lang="en-US" sz="2200" dirty="0" err="1"/>
              <a:t>sesiji</a:t>
            </a:r>
            <a:endParaRPr lang="hr-HR" sz="2200" dirty="0"/>
          </a:p>
          <a:p>
            <a:pPr lvl="1"/>
            <a:r>
              <a:rPr lang="hr-HR" sz="2200" dirty="0" err="1"/>
              <a:t>default</a:t>
            </a:r>
            <a:r>
              <a:rPr lang="hr-HR" sz="2200" dirty="0"/>
              <a:t>=</a:t>
            </a:r>
            <a:r>
              <a:rPr lang="hr-HR" sz="2200" dirty="0" err="1"/>
              <a:t>true</a:t>
            </a:r>
            <a:endParaRPr lang="hr-HR" sz="2200" dirty="0"/>
          </a:p>
          <a:p>
            <a:pPr lvl="1"/>
            <a:endParaRPr lang="hr-HR" sz="2200" dirty="0"/>
          </a:p>
          <a:p>
            <a:r>
              <a:rPr lang="en-US" sz="2400" dirty="0" err="1">
                <a:latin typeface="Consolas" panose="020B0609020204030204" pitchFamily="49" charset="0"/>
              </a:rPr>
              <a:t>errorPage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>
                <a:latin typeface="Consolas" panose="020B0609020204030204" pitchFamily="49" charset="0"/>
              </a:rPr>
              <a:t>isErrorPage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hr-HR" sz="2200" dirty="0"/>
              <a:t>moguće korištenje </a:t>
            </a:r>
            <a:r>
              <a:rPr lang="hr-HR" sz="2200" dirty="0" err="1"/>
              <a:t>try</a:t>
            </a:r>
            <a:r>
              <a:rPr lang="hr-HR" sz="2200" dirty="0"/>
              <a:t>/</a:t>
            </a:r>
            <a:r>
              <a:rPr lang="hr-HR" sz="2200" dirty="0" err="1"/>
              <a:t>catch</a:t>
            </a:r>
            <a:r>
              <a:rPr lang="hr-HR" sz="2200" dirty="0"/>
              <a:t> blokova</a:t>
            </a:r>
          </a:p>
          <a:p>
            <a:pPr lvl="1"/>
            <a:r>
              <a:rPr lang="pl-PL" sz="2200" dirty="0"/>
              <a:t>specifikacija preporučuje pristup kojim se odvaja mehanizam za obradu pogreške od </a:t>
            </a:r>
            <a:r>
              <a:rPr lang="en-US" sz="2200" dirty="0" err="1"/>
              <a:t>prezentacijske</a:t>
            </a:r>
            <a:r>
              <a:rPr lang="en-US" sz="2200" dirty="0"/>
              <a:t> </a:t>
            </a:r>
            <a:r>
              <a:rPr lang="en-US" sz="2200" dirty="0" err="1"/>
              <a:t>logike</a:t>
            </a:r>
            <a:endParaRPr lang="hr-HR" sz="2200" dirty="0"/>
          </a:p>
          <a:p>
            <a:pPr lvl="1"/>
            <a:r>
              <a:rPr lang="hr-HR" sz="2200" dirty="0"/>
              <a:t>prednost </a:t>
            </a:r>
            <a:r>
              <a:rPr lang="en-US" sz="2200" dirty="0" err="1"/>
              <a:t>mehanizm</a:t>
            </a:r>
            <a:r>
              <a:rPr lang="hr-HR" sz="2200" dirty="0"/>
              <a:t>a</a:t>
            </a:r>
            <a:r>
              <a:rPr lang="en-US" sz="2200" dirty="0"/>
              <a:t> </a:t>
            </a:r>
            <a:r>
              <a:rPr lang="hr-HR" sz="2200" dirty="0"/>
              <a:t>- </a:t>
            </a:r>
            <a:r>
              <a:rPr lang="en-US" sz="2200" dirty="0" err="1"/>
              <a:t>moguće</a:t>
            </a:r>
            <a:r>
              <a:rPr lang="en-US" sz="2200" dirty="0"/>
              <a:t> </a:t>
            </a:r>
            <a:r>
              <a:rPr lang="hr-HR" sz="2200" dirty="0"/>
              <a:t>ga je </a:t>
            </a:r>
            <a:r>
              <a:rPr lang="en-US" sz="2200" dirty="0" err="1"/>
              <a:t>učiniti</a:t>
            </a:r>
            <a:r>
              <a:rPr lang="en-US" sz="2200" dirty="0"/>
              <a:t> </a:t>
            </a:r>
            <a:r>
              <a:rPr lang="en-US" sz="2200" dirty="0" err="1"/>
              <a:t>općenitim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  <a:r>
              <a:rPr lang="en-US" sz="2200" dirty="0" err="1"/>
              <a:t>ponovno</a:t>
            </a:r>
            <a:r>
              <a:rPr lang="en-US" sz="2200" dirty="0"/>
              <a:t> </a:t>
            </a:r>
            <a:r>
              <a:rPr lang="en-US" sz="2200" dirty="0" err="1"/>
              <a:t>iskoristivim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928791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Atributi </a:t>
            </a:r>
            <a:r>
              <a:rPr lang="hr-HR" dirty="0" err="1"/>
              <a:t>buffer</a:t>
            </a:r>
            <a:r>
              <a:rPr lang="hr-HR" dirty="0"/>
              <a:t> i </a:t>
            </a:r>
            <a:r>
              <a:rPr lang="hr-HR" dirty="0" err="1"/>
              <a:t>autoFlush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 lnSpcReduction="10000"/>
          </a:bodyPr>
          <a:lstStyle/>
          <a:p>
            <a:r>
              <a:rPr lang="hr-HR" sz="2400" dirty="0" err="1">
                <a:latin typeface="Consolas" panose="020B0609020204030204" pitchFamily="49" charset="0"/>
              </a:rPr>
              <a:t>buffer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vi-VN" sz="1800" dirty="0"/>
              <a:t>određuje minimalnu traženu veličinu izlaznog spremnika u kojem se generirani</a:t>
            </a:r>
            <a:r>
              <a:rPr lang="hr-HR" sz="1800" dirty="0"/>
              <a:t> </a:t>
            </a:r>
            <a:r>
              <a:rPr lang="en-US" sz="1800" dirty="0" err="1"/>
              <a:t>sadržaji</a:t>
            </a:r>
            <a:r>
              <a:rPr lang="en-US" sz="1800" dirty="0"/>
              <a:t> </a:t>
            </a:r>
            <a:r>
              <a:rPr lang="en-US" sz="1800" dirty="0" err="1"/>
              <a:t>čuvaju</a:t>
            </a:r>
            <a:r>
              <a:rPr lang="en-US" sz="1800" dirty="0"/>
              <a:t> </a:t>
            </a:r>
            <a:r>
              <a:rPr lang="en-US" sz="1800" dirty="0" err="1"/>
              <a:t>prije</a:t>
            </a:r>
            <a:r>
              <a:rPr lang="en-US" sz="1800" dirty="0"/>
              <a:t> </a:t>
            </a:r>
            <a:r>
              <a:rPr lang="en-US" sz="1800" dirty="0" err="1"/>
              <a:t>slanja</a:t>
            </a:r>
            <a:r>
              <a:rPr lang="en-US" sz="1800" dirty="0"/>
              <a:t> </a:t>
            </a:r>
            <a:r>
              <a:rPr lang="en-US" sz="1800" dirty="0" err="1"/>
              <a:t>klijentu</a:t>
            </a:r>
            <a:endParaRPr lang="hr-HR" sz="1800" dirty="0"/>
          </a:p>
          <a:p>
            <a:pPr lvl="1"/>
            <a:r>
              <a:rPr lang="hr-HR" sz="1800" dirty="0"/>
              <a:t>p</a:t>
            </a:r>
            <a:r>
              <a:rPr lang="vi-VN" sz="1800" dirty="0"/>
              <a:t>redefinirana veličina ovisi o proizvođaču JSP/Servlet kontejnera</a:t>
            </a:r>
            <a:endParaRPr lang="hr-HR" sz="1800" dirty="0"/>
          </a:p>
          <a:p>
            <a:pPr lvl="1"/>
            <a:r>
              <a:rPr lang="vi-VN" sz="1800" dirty="0"/>
              <a:t>JSP</a:t>
            </a:r>
            <a:r>
              <a:rPr lang="hr-HR" sz="1800" dirty="0"/>
              <a:t> </a:t>
            </a:r>
            <a:r>
              <a:rPr lang="en-US" sz="1800" dirty="0" err="1"/>
              <a:t>specifikacij</a:t>
            </a:r>
            <a:r>
              <a:rPr lang="hr-HR" sz="1800" dirty="0"/>
              <a:t>a</a:t>
            </a:r>
            <a:r>
              <a:rPr lang="en-US" sz="1800" dirty="0"/>
              <a:t> </a:t>
            </a:r>
            <a:r>
              <a:rPr lang="en-US" sz="1800" dirty="0" err="1"/>
              <a:t>definira</a:t>
            </a:r>
            <a:r>
              <a:rPr lang="en-US" sz="1800" dirty="0"/>
              <a:t> je minimum od 8 kb </a:t>
            </a:r>
            <a:endParaRPr lang="hr-HR" sz="1800" dirty="0"/>
          </a:p>
          <a:p>
            <a:pPr lvl="1">
              <a:buNone/>
            </a:pP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buffer="16kb"</a:t>
            </a:r>
            <a:r>
              <a:rPr lang="hr-HR" sz="1800" dirty="0">
                <a:latin typeface="Consolas" panose="020B0609020204030204" pitchFamily="49" charset="0"/>
              </a:rPr>
              <a:t>  . . .</a:t>
            </a:r>
            <a:r>
              <a:rPr lang="en-US" sz="1800" dirty="0">
                <a:latin typeface="Consolas" panose="020B0609020204030204" pitchFamily="49" charset="0"/>
              </a:rPr>
              <a:t>%&gt;</a:t>
            </a:r>
            <a:endParaRPr lang="hr-HR" sz="1800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buffer=“</a:t>
            </a:r>
            <a:r>
              <a:rPr lang="hr-HR" sz="1800" dirty="0">
                <a:latin typeface="Consolas" panose="020B0609020204030204" pitchFamily="49" charset="0"/>
              </a:rPr>
              <a:t>none</a:t>
            </a:r>
            <a:r>
              <a:rPr lang="en-US" sz="1800" dirty="0">
                <a:latin typeface="Consolas" panose="020B0609020204030204" pitchFamily="49" charset="0"/>
              </a:rPr>
              <a:t>“</a:t>
            </a:r>
            <a:r>
              <a:rPr lang="hr-HR" sz="1800" dirty="0">
                <a:latin typeface="Consolas" panose="020B0609020204030204" pitchFamily="49" charset="0"/>
              </a:rPr>
              <a:t> . . .</a:t>
            </a:r>
            <a:r>
              <a:rPr lang="en-US" sz="1800" dirty="0">
                <a:latin typeface="Consolas" panose="020B0609020204030204" pitchFamily="49" charset="0"/>
              </a:rPr>
              <a:t>%</a:t>
            </a:r>
            <a:r>
              <a:rPr lang="hr-HR" sz="1800" dirty="0">
                <a:latin typeface="Consolas" panose="020B0609020204030204" pitchFamily="49" charset="0"/>
              </a:rPr>
              <a:t>&gt;</a:t>
            </a:r>
          </a:p>
          <a:p>
            <a:pPr lvl="1">
              <a:buNone/>
            </a:pPr>
            <a:endParaRPr lang="hr-HR" sz="1800" dirty="0"/>
          </a:p>
          <a:p>
            <a:r>
              <a:rPr lang="hr-HR" sz="2400" dirty="0" err="1">
                <a:latin typeface="Consolas" panose="020B0609020204030204" pitchFamily="49" charset="0"/>
              </a:rPr>
              <a:t>autoFlush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vi-VN" sz="1800" dirty="0"/>
              <a:t>specificira hoće li se podaci iz izlaznog međuspremnika slati klijentu u trenutku</a:t>
            </a:r>
            <a:r>
              <a:rPr lang="hr-HR" sz="1800" dirty="0"/>
              <a:t> </a:t>
            </a:r>
            <a:r>
              <a:rPr lang="en-US" sz="1800" dirty="0" err="1"/>
              <a:t>kada</a:t>
            </a:r>
            <a:r>
              <a:rPr lang="en-US" sz="1800" dirty="0"/>
              <a:t> se </a:t>
            </a:r>
            <a:r>
              <a:rPr lang="en-US" sz="1800" dirty="0" err="1"/>
              <a:t>spremnik</a:t>
            </a:r>
            <a:r>
              <a:rPr lang="en-US" sz="1800" dirty="0"/>
              <a:t> </a:t>
            </a:r>
            <a:r>
              <a:rPr lang="en-US" sz="1800" dirty="0" err="1"/>
              <a:t>napuni</a:t>
            </a:r>
            <a:endParaRPr lang="hr-HR" sz="1800" dirty="0"/>
          </a:p>
          <a:p>
            <a:pPr lvl="1"/>
            <a:r>
              <a:rPr lang="hr-HR" sz="1800" dirty="0" err="1"/>
              <a:t>default</a:t>
            </a:r>
            <a:r>
              <a:rPr lang="hr-HR" sz="1800" dirty="0"/>
              <a:t> = </a:t>
            </a:r>
            <a:r>
              <a:rPr lang="hr-HR" sz="1800" dirty="0" err="1"/>
              <a:t>true</a:t>
            </a:r>
            <a:r>
              <a:rPr lang="hr-HR" sz="1800" dirty="0"/>
              <a:t> </a:t>
            </a:r>
          </a:p>
          <a:p>
            <a:pPr lvl="1"/>
            <a:r>
              <a:rPr lang="hr-HR" sz="1800" dirty="0" err="1"/>
              <a:t>false</a:t>
            </a:r>
            <a:r>
              <a:rPr lang="hr-HR" sz="1800" dirty="0"/>
              <a:t> – rizik - </a:t>
            </a:r>
            <a:r>
              <a:rPr lang="vi-VN" sz="1800" dirty="0"/>
              <a:t>u trenutku prelijevanja međuspremnika doći će do generiranja</a:t>
            </a:r>
            <a:r>
              <a:rPr lang="hr-HR" sz="1800" dirty="0"/>
              <a:t> </a:t>
            </a:r>
            <a:r>
              <a:rPr lang="vi-VN" sz="1800" dirty="0"/>
              <a:t>iznimke</a:t>
            </a:r>
            <a:endParaRPr lang="hr-HR" sz="1800" dirty="0"/>
          </a:p>
          <a:p>
            <a:pPr lvl="1">
              <a:buNone/>
            </a:pPr>
            <a:r>
              <a:rPr lang="en-US" sz="1800" dirty="0">
                <a:latin typeface="Consolas" panose="020B0609020204030204" pitchFamily="49" charset="0"/>
              </a:rPr>
              <a:t>&lt;%@page</a:t>
            </a:r>
            <a:r>
              <a:rPr lang="hr-HR" sz="1800" dirty="0">
                <a:latin typeface="Consolas" panose="020B0609020204030204" pitchFamily="49" charset="0"/>
              </a:rPr>
              <a:t> </a:t>
            </a:r>
            <a:r>
              <a:rPr lang="hr-HR" sz="1800" dirty="0" err="1">
                <a:latin typeface="Consolas" panose="020B0609020204030204" pitchFamily="49" charset="0"/>
              </a:rPr>
              <a:t>autoFlush</a:t>
            </a:r>
            <a:r>
              <a:rPr lang="en-US" sz="1800" dirty="0" smtClean="0">
                <a:latin typeface="Consolas" panose="020B0609020204030204" pitchFamily="49" charset="0"/>
              </a:rPr>
              <a:t>=</a:t>
            </a:r>
            <a:r>
              <a:rPr lang="hr-HR" sz="1800" dirty="0" smtClean="0">
                <a:latin typeface="Consolas" panose="020B0609020204030204" pitchFamily="49" charset="0"/>
              </a:rPr>
              <a:t>"</a:t>
            </a:r>
            <a:r>
              <a:rPr lang="hr-HR" sz="1800" dirty="0" err="1" smtClean="0">
                <a:latin typeface="Consolas" panose="020B0609020204030204" pitchFamily="49" charset="0"/>
              </a:rPr>
              <a:t>false</a:t>
            </a:r>
            <a:r>
              <a:rPr lang="hr-HR" sz="1800" dirty="0" smtClean="0">
                <a:latin typeface="Consolas" panose="020B0609020204030204" pitchFamily="49" charset="0"/>
              </a:rPr>
              <a:t>" </a:t>
            </a:r>
            <a:r>
              <a:rPr lang="hr-HR" sz="1800" dirty="0">
                <a:latin typeface="Consolas" panose="020B0609020204030204" pitchFamily="49" charset="0"/>
              </a:rPr>
              <a:t>. . .</a:t>
            </a:r>
            <a:r>
              <a:rPr lang="en-US" sz="1800" dirty="0">
                <a:latin typeface="Consolas" panose="020B0609020204030204" pitchFamily="49" charset="0"/>
              </a:rPr>
              <a:t>%&gt;</a:t>
            </a:r>
            <a:endParaRPr lang="hr-HR" sz="1800" dirty="0">
              <a:latin typeface="Consolas" panose="020B0609020204030204" pitchFamily="49" charset="0"/>
            </a:endParaRPr>
          </a:p>
          <a:p>
            <a:pPr lvl="1"/>
            <a:endParaRPr lang="hr-HR" sz="1800" b="1" dirty="0"/>
          </a:p>
        </p:txBody>
      </p:sp>
    </p:spTree>
    <p:extLst>
      <p:ext uri="{BB962C8B-B14F-4D97-AF65-F5344CB8AC3E}">
        <p14:creationId xmlns:p14="http://schemas.microsoft.com/office/powerpoint/2010/main" val="25828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Atributi </a:t>
            </a:r>
            <a:r>
              <a:rPr lang="hr-HR" dirty="0" err="1" smtClean="0"/>
              <a:t>isThreadSafe</a:t>
            </a:r>
            <a:r>
              <a:rPr lang="hr-HR" dirty="0" smtClean="0"/>
              <a:t> i info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en-US" sz="2200" b="1" dirty="0" err="1">
                <a:latin typeface="Consolas" panose="020B0609020204030204" pitchFamily="49" charset="0"/>
              </a:rPr>
              <a:t>isThreadSafe</a:t>
            </a:r>
            <a:endParaRPr lang="hr-HR" sz="22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/>
              <a:t>specificira</a:t>
            </a:r>
            <a:r>
              <a:rPr lang="en-US" sz="2000" dirty="0"/>
              <a:t> </a:t>
            </a:r>
            <a:r>
              <a:rPr lang="hr-HR" sz="2000" dirty="0"/>
              <a:t>da li je </a:t>
            </a:r>
            <a:r>
              <a:rPr lang="en-US" sz="2000" dirty="0"/>
              <a:t>JSP </a:t>
            </a:r>
            <a:r>
              <a:rPr lang="en-US" sz="2000" dirty="0" err="1"/>
              <a:t>stranica</a:t>
            </a:r>
            <a:r>
              <a:rPr lang="en-US" sz="2000" dirty="0"/>
              <a:t> </a:t>
            </a:r>
            <a:r>
              <a:rPr lang="en-US" sz="2000" dirty="0" err="1"/>
              <a:t>sposobna</a:t>
            </a:r>
            <a:r>
              <a:rPr lang="en-US" sz="2000" dirty="0"/>
              <a:t> </a:t>
            </a:r>
            <a:r>
              <a:rPr lang="en-US" sz="2000" dirty="0" err="1"/>
              <a:t>izvršavati</a:t>
            </a:r>
            <a:r>
              <a:rPr lang="en-US" sz="2000" dirty="0"/>
              <a:t> </a:t>
            </a:r>
            <a:r>
              <a:rPr lang="hr-HR" sz="2000" dirty="0"/>
              <a:t>se </a:t>
            </a:r>
            <a:r>
              <a:rPr lang="en-US" sz="2000" dirty="0" err="1"/>
              <a:t>unutar</a:t>
            </a:r>
            <a:r>
              <a:rPr lang="en-US" sz="2000" dirty="0"/>
              <a:t> </a:t>
            </a:r>
            <a:r>
              <a:rPr lang="en-US" sz="2000" dirty="0" err="1"/>
              <a:t>višenitne</a:t>
            </a:r>
            <a:r>
              <a:rPr lang="en-US" sz="2000" dirty="0"/>
              <a:t> </a:t>
            </a:r>
            <a:r>
              <a:rPr lang="en-US" sz="2000" dirty="0" err="1"/>
              <a:t>okolin</a:t>
            </a:r>
            <a:r>
              <a:rPr lang="hr-HR" sz="2000" dirty="0"/>
              <a:t>e</a:t>
            </a:r>
          </a:p>
          <a:p>
            <a:pPr lvl="1"/>
            <a:r>
              <a:rPr lang="hr-HR" sz="2000" dirty="0" err="1"/>
              <a:t>default</a:t>
            </a:r>
            <a:r>
              <a:rPr lang="hr-HR" sz="2000" dirty="0"/>
              <a:t> = </a:t>
            </a:r>
            <a:r>
              <a:rPr lang="hr-HR" sz="2000" dirty="0" err="1"/>
              <a:t>true</a:t>
            </a:r>
            <a:endParaRPr lang="en-US" sz="2000" dirty="0"/>
          </a:p>
          <a:p>
            <a:pPr lvl="1"/>
            <a:r>
              <a:rPr lang="en-US" sz="2000" dirty="0" err="1"/>
              <a:t>označava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</a:t>
            </a:r>
            <a:r>
              <a:rPr lang="en-US" sz="2000" dirty="0" err="1"/>
              <a:t>programer</a:t>
            </a:r>
            <a:r>
              <a:rPr lang="en-US" sz="2000" dirty="0"/>
              <a:t> </a:t>
            </a:r>
            <a:r>
              <a:rPr lang="en-US" sz="2000" dirty="0" err="1"/>
              <a:t>smatra</a:t>
            </a:r>
            <a:r>
              <a:rPr lang="en-US" sz="2000" dirty="0"/>
              <a:t> da je </a:t>
            </a:r>
            <a:r>
              <a:rPr lang="en-US" sz="2000" dirty="0" err="1"/>
              <a:t>poduzeo</a:t>
            </a:r>
            <a:r>
              <a:rPr lang="en-US" sz="2000" dirty="0"/>
              <a:t> </a:t>
            </a:r>
            <a:r>
              <a:rPr lang="en-US" sz="2000" dirty="0" err="1"/>
              <a:t>sve</a:t>
            </a:r>
            <a:r>
              <a:rPr lang="en-US" sz="2000" dirty="0"/>
              <a:t> </a:t>
            </a:r>
            <a:r>
              <a:rPr lang="en-US" sz="2000" dirty="0" err="1"/>
              <a:t>potrebne</a:t>
            </a:r>
            <a:r>
              <a:rPr lang="en-US" sz="2000" dirty="0"/>
              <a:t> </a:t>
            </a:r>
            <a:r>
              <a:rPr lang="en-US" sz="2000" dirty="0" err="1"/>
              <a:t>mjere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</a:t>
            </a:r>
            <a:r>
              <a:rPr lang="en-US" sz="2000" dirty="0" err="1"/>
              <a:t>omogućiti</a:t>
            </a:r>
            <a:r>
              <a:rPr lang="en-US" sz="2000" dirty="0"/>
              <a:t> </a:t>
            </a:r>
            <a:r>
              <a:rPr lang="en-US" sz="2000" dirty="0" err="1"/>
              <a:t>ispravan</a:t>
            </a:r>
            <a:r>
              <a:rPr lang="hr-HR" sz="2000" dirty="0"/>
              <a:t> </a:t>
            </a:r>
            <a:r>
              <a:rPr lang="pl-PL" sz="2000" dirty="0"/>
              <a:t>rad JSP stranice u višenitnoj okolini</a:t>
            </a:r>
          </a:p>
          <a:p>
            <a:pPr lvl="1"/>
            <a:r>
              <a:rPr lang="pl-PL" sz="2000" dirty="0"/>
              <a:t>false - </a:t>
            </a:r>
            <a:r>
              <a:rPr lang="en-US" sz="2000" dirty="0" err="1"/>
              <a:t>izvedbena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</a:t>
            </a:r>
            <a:r>
              <a:rPr lang="en-US" sz="2000" dirty="0" err="1"/>
              <a:t>okolina</a:t>
            </a:r>
            <a:r>
              <a:rPr lang="en-US" sz="2000" dirty="0"/>
              <a:t> </a:t>
            </a:r>
            <a:r>
              <a:rPr lang="en-US" sz="2000" dirty="0" err="1"/>
              <a:t>posluživati</a:t>
            </a:r>
            <a:r>
              <a:rPr lang="en-US" sz="2000" dirty="0"/>
              <a:t> </a:t>
            </a:r>
            <a:r>
              <a:rPr lang="en-US" sz="2000" dirty="0" err="1"/>
              <a:t>jedan</a:t>
            </a:r>
            <a:r>
              <a:rPr lang="hr-HR" sz="2000" dirty="0"/>
              <a:t> </a:t>
            </a:r>
            <a:r>
              <a:rPr lang="vi-VN" sz="2000" dirty="0"/>
              <a:t>po jedan zahtjev za izvođenjem generiranog servleta</a:t>
            </a:r>
            <a:endParaRPr lang="hr-HR" sz="2000" dirty="0"/>
          </a:p>
          <a:p>
            <a:pPr lvl="1">
              <a:buNone/>
            </a:pPr>
            <a:r>
              <a:rPr lang="hr-HR" sz="2000" dirty="0"/>
              <a:t>	</a:t>
            </a:r>
            <a:r>
              <a:rPr lang="en-US" sz="2000" dirty="0">
                <a:latin typeface="Consolas" panose="020B0609020204030204" pitchFamily="49" charset="0"/>
              </a:rPr>
              <a:t>&lt;%@page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isThreadSafe</a:t>
            </a:r>
            <a:r>
              <a:rPr lang="en-US" sz="2000" dirty="0">
                <a:latin typeface="Consolas" panose="020B0609020204030204" pitchFamily="49" charset="0"/>
              </a:rPr>
              <a:t>="false"</a:t>
            </a:r>
            <a:r>
              <a:rPr lang="hr-HR" sz="2000" dirty="0">
                <a:latin typeface="Consolas" panose="020B0609020204030204" pitchFamily="49" charset="0"/>
              </a:rPr>
              <a:t> . . .</a:t>
            </a:r>
            <a:r>
              <a:rPr lang="en-US" sz="2000" dirty="0">
                <a:latin typeface="Consolas" panose="020B0609020204030204" pitchFamily="49" charset="0"/>
              </a:rPr>
              <a:t>%</a:t>
            </a:r>
            <a:r>
              <a:rPr lang="hr-HR" sz="2000" dirty="0">
                <a:latin typeface="Consolas" panose="020B0609020204030204" pitchFamily="49" charset="0"/>
              </a:rPr>
              <a:t>&gt;</a:t>
            </a:r>
          </a:p>
          <a:p>
            <a:r>
              <a:rPr lang="hr-HR" sz="2200" b="1" dirty="0">
                <a:latin typeface="Consolas" panose="020B0609020204030204" pitchFamily="49" charset="0"/>
              </a:rPr>
              <a:t>info</a:t>
            </a:r>
          </a:p>
          <a:p>
            <a:pPr lvl="1"/>
            <a:r>
              <a:rPr lang="en-US" sz="2000" dirty="0" err="1"/>
              <a:t>omogućuje</a:t>
            </a:r>
            <a:r>
              <a:rPr lang="en-US" sz="2000" dirty="0"/>
              <a:t> </a:t>
            </a:r>
            <a:r>
              <a:rPr lang="en-US" sz="2000" dirty="0" err="1"/>
              <a:t>definiranje</a:t>
            </a:r>
            <a:r>
              <a:rPr lang="en-US" sz="2000" dirty="0"/>
              <a:t> </a:t>
            </a:r>
            <a:r>
              <a:rPr lang="en-US" sz="2000" dirty="0" err="1"/>
              <a:t>vrijednosti</a:t>
            </a:r>
            <a:r>
              <a:rPr lang="en-US" sz="2000" dirty="0"/>
              <a:t> </a:t>
            </a:r>
            <a:r>
              <a:rPr lang="en-US" sz="2000" dirty="0" err="1"/>
              <a:t>koju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</a:t>
            </a:r>
            <a:r>
              <a:rPr lang="en-US" sz="2000" dirty="0" err="1"/>
              <a:t>vraćati</a:t>
            </a:r>
            <a:r>
              <a:rPr lang="en-US" sz="2000" dirty="0"/>
              <a:t> </a:t>
            </a:r>
            <a:r>
              <a:rPr lang="en-US" sz="2000" dirty="0" err="1"/>
              <a:t>getServletInfo</a:t>
            </a:r>
            <a:r>
              <a:rPr lang="en-US" sz="2000" dirty="0"/>
              <a:t>() </a:t>
            </a:r>
            <a:r>
              <a:rPr lang="en-US" sz="2000" dirty="0" err="1"/>
              <a:t>metoda</a:t>
            </a:r>
            <a:r>
              <a:rPr lang="hr-HR" sz="2000" dirty="0"/>
              <a:t> </a:t>
            </a:r>
            <a:r>
              <a:rPr lang="en-US" sz="2000" dirty="0" err="1"/>
              <a:t>generiranog</a:t>
            </a:r>
            <a:r>
              <a:rPr lang="en-US" sz="2000" dirty="0"/>
              <a:t> </a:t>
            </a:r>
            <a:r>
              <a:rPr lang="en-US" sz="2000" dirty="0" err="1"/>
              <a:t>servleta</a:t>
            </a:r>
            <a:endParaRPr lang="hr-HR" sz="2000" dirty="0"/>
          </a:p>
          <a:p>
            <a:pPr lvl="1">
              <a:buNone/>
            </a:pPr>
            <a:r>
              <a:rPr lang="pl-PL" sz="2000" dirty="0"/>
              <a:t>	</a:t>
            </a:r>
            <a:r>
              <a:rPr lang="pl-PL" sz="2000" dirty="0">
                <a:latin typeface="Consolas" panose="020B0609020204030204" pitchFamily="49" charset="0"/>
              </a:rPr>
              <a:t>&lt;%@page info="Programiranje u Javi III" . . .%&gt;</a:t>
            </a:r>
            <a:endParaRPr lang="hr-HR" sz="2000" dirty="0">
              <a:latin typeface="Consolas" panose="020B0609020204030204" pitchFamily="49" charset="0"/>
            </a:endParaRPr>
          </a:p>
          <a:p>
            <a:pPr lvl="1">
              <a:buNone/>
            </a:pP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93312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pPr lvl="3"/>
            <a:r>
              <a:rPr lang="hr-HR" sz="3200" b="1" dirty="0">
                <a:latin typeface="Arial" panose="020B0604020202020204" pitchFamily="34" charset="0"/>
                <a:cs typeface="Arial" panose="020B0604020202020204" pitchFamily="34" charset="0"/>
              </a:rPr>
              <a:t>Atributi </a:t>
            </a:r>
            <a:r>
              <a:rPr lang="hr-H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contentType</a:t>
            </a:r>
            <a:r>
              <a:rPr lang="hr-HR" sz="3200" b="1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hr-HR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pageEncoding</a:t>
            </a:r>
            <a:endParaRPr lang="hr-H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200" dirty="0" err="1">
                <a:latin typeface="Consolas" panose="020B0609020204030204" pitchFamily="49" charset="0"/>
              </a:rPr>
              <a:t>contentType</a:t>
            </a:r>
            <a:endParaRPr lang="hr-HR" sz="22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/>
              <a:t>specificira</a:t>
            </a:r>
            <a:r>
              <a:rPr lang="en-US" sz="2000" dirty="0"/>
              <a:t> MIME format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shemu</a:t>
            </a:r>
            <a:r>
              <a:rPr lang="en-US" sz="2000" dirty="0"/>
              <a:t> </a:t>
            </a:r>
            <a:r>
              <a:rPr lang="en-US" sz="2000" dirty="0" err="1"/>
              <a:t>kodiranja</a:t>
            </a:r>
            <a:r>
              <a:rPr lang="en-US" sz="2000" dirty="0"/>
              <a:t> </a:t>
            </a:r>
            <a:r>
              <a:rPr lang="en-US" sz="2000" dirty="0" err="1"/>
              <a:t>znakova</a:t>
            </a:r>
            <a:r>
              <a:rPr lang="en-US" sz="2000" dirty="0"/>
              <a:t>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odgovor</a:t>
            </a:r>
            <a:r>
              <a:rPr lang="en-US" sz="2000" dirty="0"/>
              <a:t> </a:t>
            </a:r>
            <a:r>
              <a:rPr lang="en-US" sz="2000" dirty="0" err="1"/>
              <a:t>koji</a:t>
            </a:r>
            <a:r>
              <a:rPr lang="en-US" sz="2000" dirty="0"/>
              <a:t> </a:t>
            </a:r>
            <a:r>
              <a:rPr lang="en-US" sz="2000" dirty="0" err="1"/>
              <a:t>će</a:t>
            </a:r>
            <a:r>
              <a:rPr lang="en-US" sz="2000" dirty="0"/>
              <a:t> se</a:t>
            </a:r>
            <a:r>
              <a:rPr lang="hr-HR" sz="2000" dirty="0"/>
              <a:t> </a:t>
            </a:r>
            <a:r>
              <a:rPr lang="pl-PL" sz="2000" dirty="0"/>
              <a:t>poslati klijentu</a:t>
            </a:r>
          </a:p>
          <a:p>
            <a:pPr lvl="1"/>
            <a:r>
              <a:rPr lang="pl-PL" sz="2000" dirty="0"/>
              <a:t>default vrijednost za MIME format jednaka je "text/html", dok je </a:t>
            </a:r>
            <a:r>
              <a:rPr lang="en-US" sz="2000" dirty="0" err="1"/>
              <a:t>podrazumijevana</a:t>
            </a:r>
            <a:r>
              <a:rPr lang="en-US" sz="2000" dirty="0"/>
              <a:t> </a:t>
            </a:r>
            <a:r>
              <a:rPr lang="en-US" sz="2000" dirty="0" err="1"/>
              <a:t>shema</a:t>
            </a:r>
            <a:r>
              <a:rPr lang="en-US" sz="2000" dirty="0"/>
              <a:t> </a:t>
            </a:r>
            <a:r>
              <a:rPr lang="en-US" sz="2000" dirty="0" err="1"/>
              <a:t>kodiranja</a:t>
            </a:r>
            <a:r>
              <a:rPr lang="en-US" sz="2000" dirty="0"/>
              <a:t> </a:t>
            </a:r>
            <a:r>
              <a:rPr lang="en-US" sz="2000" dirty="0" err="1"/>
              <a:t>znakova</a:t>
            </a:r>
            <a:r>
              <a:rPr lang="en-US" sz="2000" dirty="0"/>
              <a:t> </a:t>
            </a:r>
            <a:r>
              <a:rPr lang="en-US" sz="2000" dirty="0" err="1"/>
              <a:t>postavljena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"ISO-8859-1“</a:t>
            </a:r>
            <a:endParaRPr lang="hr-HR" sz="2000" dirty="0"/>
          </a:p>
          <a:p>
            <a:pPr lvl="1">
              <a:buNone/>
            </a:pPr>
            <a:r>
              <a:rPr lang="en-US" sz="2000" dirty="0">
                <a:latin typeface="Consolas" panose="020B0609020204030204" pitchFamily="49" charset="0"/>
              </a:rPr>
              <a:t>&lt;%@page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contentType</a:t>
            </a:r>
            <a:r>
              <a:rPr lang="en-US" sz="2000" dirty="0">
                <a:latin typeface="Consolas" panose="020B0609020204030204" pitchFamily="49" charset="0"/>
              </a:rPr>
              <a:t>="text/html; charset=</a:t>
            </a:r>
            <a:r>
              <a:rPr lang="hr-HR" sz="2000" dirty="0">
                <a:latin typeface="Consolas" panose="020B0609020204030204" pitchFamily="49" charset="0"/>
              </a:rPr>
              <a:t>UTF-8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hr-HR" sz="2000" dirty="0">
                <a:latin typeface="Consolas" panose="020B0609020204030204" pitchFamily="49" charset="0"/>
              </a:rPr>
              <a:t> . . </a:t>
            </a:r>
            <a:r>
              <a:rPr lang="en-US" sz="2000" dirty="0">
                <a:latin typeface="Consolas" panose="020B0609020204030204" pitchFamily="49" charset="0"/>
              </a:rPr>
              <a:t>%&gt;</a:t>
            </a:r>
            <a:endParaRPr lang="hr-HR" sz="2000" dirty="0">
              <a:latin typeface="Consolas" panose="020B0609020204030204" pitchFamily="49" charset="0"/>
            </a:endParaRPr>
          </a:p>
          <a:p>
            <a:pPr lvl="1">
              <a:buNone/>
            </a:pPr>
            <a:r>
              <a:rPr lang="hr-HR" sz="2000" dirty="0"/>
              <a:t>(</a:t>
            </a:r>
            <a:r>
              <a:rPr lang="en-US" sz="2000" dirty="0" err="1"/>
              <a:t>response.setContentType</a:t>
            </a:r>
            <a:r>
              <a:rPr lang="en-US" sz="2000" dirty="0"/>
              <a:t>("text/html; charset=</a:t>
            </a:r>
            <a:r>
              <a:rPr lang="hr-HR" sz="2000" dirty="0"/>
              <a:t>UTF-8</a:t>
            </a:r>
            <a:r>
              <a:rPr lang="en-US" sz="2000" dirty="0"/>
              <a:t>");</a:t>
            </a:r>
            <a:r>
              <a:rPr lang="hr-HR" sz="2000" dirty="0"/>
              <a:t>)</a:t>
            </a:r>
          </a:p>
          <a:p>
            <a:pPr lvl="1">
              <a:buNone/>
            </a:pPr>
            <a:endParaRPr lang="hr-HR" sz="2000" dirty="0"/>
          </a:p>
          <a:p>
            <a:r>
              <a:rPr lang="hr-HR" sz="2200" dirty="0" err="1">
                <a:latin typeface="Consolas" panose="020B0609020204030204" pitchFamily="49" charset="0"/>
              </a:rPr>
              <a:t>pageEncoding</a:t>
            </a:r>
            <a:endParaRPr lang="hr-HR" sz="2200" dirty="0">
              <a:latin typeface="Consolas" panose="020B0609020204030204" pitchFamily="49" charset="0"/>
            </a:endParaRPr>
          </a:p>
          <a:p>
            <a:pPr lvl="1"/>
            <a:r>
              <a:rPr lang="hr-HR" sz="2000" dirty="0"/>
              <a:t>s</a:t>
            </a:r>
            <a:r>
              <a:rPr lang="en-US" sz="2000" dirty="0" err="1"/>
              <a:t>pecificira</a:t>
            </a:r>
            <a:r>
              <a:rPr lang="en-US" sz="2000" dirty="0"/>
              <a:t> </a:t>
            </a:r>
            <a:r>
              <a:rPr lang="en-US" sz="2000" dirty="0" err="1"/>
              <a:t>način</a:t>
            </a:r>
            <a:r>
              <a:rPr lang="en-US" sz="2000" dirty="0"/>
              <a:t> </a:t>
            </a:r>
            <a:r>
              <a:rPr lang="en-US" sz="2000" dirty="0" err="1"/>
              <a:t>kodiranja</a:t>
            </a:r>
            <a:r>
              <a:rPr lang="en-US" sz="2000" dirty="0"/>
              <a:t> </a:t>
            </a:r>
            <a:r>
              <a:rPr lang="en-US" sz="2000" dirty="0" err="1"/>
              <a:t>znakova</a:t>
            </a:r>
            <a:r>
              <a:rPr lang="en-US" sz="2000" dirty="0"/>
              <a:t> JSP </a:t>
            </a:r>
            <a:r>
              <a:rPr lang="en-US" sz="2000" dirty="0" err="1"/>
              <a:t>stranice</a:t>
            </a:r>
            <a:endParaRPr lang="hr-HR" sz="2000" dirty="0"/>
          </a:p>
          <a:p>
            <a:pPr lvl="1"/>
            <a:r>
              <a:rPr lang="hr-HR" sz="2000" dirty="0" err="1"/>
              <a:t>default</a:t>
            </a:r>
            <a:r>
              <a:rPr lang="hr-HR" sz="2000" dirty="0"/>
              <a:t> </a:t>
            </a:r>
            <a:r>
              <a:rPr lang="en-US" sz="2000" dirty="0" err="1"/>
              <a:t>vrijednost</a:t>
            </a:r>
            <a:r>
              <a:rPr lang="en-US" sz="2000" dirty="0"/>
              <a:t> </a:t>
            </a:r>
            <a:r>
              <a:rPr lang="en-US" sz="2000" dirty="0" err="1"/>
              <a:t>jednaka</a:t>
            </a:r>
            <a:r>
              <a:rPr lang="en-US" sz="2000" dirty="0"/>
              <a:t> je "ISO-8859-1“</a:t>
            </a:r>
            <a:endParaRPr lang="hr-HR" sz="2000" dirty="0"/>
          </a:p>
          <a:p>
            <a:pPr lvl="1">
              <a:buNone/>
            </a:pPr>
            <a:r>
              <a:rPr lang="en-US" sz="2000" dirty="0">
                <a:latin typeface="Consolas" panose="020B0609020204030204" pitchFamily="49" charset="0"/>
              </a:rPr>
              <a:t>&lt;%@page</a:t>
            </a:r>
            <a:r>
              <a:rPr lang="hr-HR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pageEncoding</a:t>
            </a:r>
            <a:r>
              <a:rPr lang="en-US" sz="2000" dirty="0" smtClean="0">
                <a:latin typeface="Consolas" panose="020B0609020204030204" pitchFamily="49" charset="0"/>
              </a:rPr>
              <a:t>=</a:t>
            </a:r>
            <a:r>
              <a:rPr lang="hr-HR" sz="2000" dirty="0" smtClean="0">
                <a:latin typeface="Consolas" panose="020B0609020204030204" pitchFamily="49" charset="0"/>
              </a:rPr>
              <a:t>"UTF-8</a:t>
            </a:r>
            <a:r>
              <a:rPr lang="en-US" sz="2000" dirty="0">
                <a:latin typeface="Consolas" panose="020B0609020204030204" pitchFamily="49" charset="0"/>
              </a:rPr>
              <a:t>"</a:t>
            </a:r>
            <a:r>
              <a:rPr lang="hr-HR" sz="2000" dirty="0">
                <a:latin typeface="Consolas" panose="020B0609020204030204" pitchFamily="49" charset="0"/>
              </a:rPr>
              <a:t> . . .</a:t>
            </a:r>
            <a:r>
              <a:rPr lang="en-US" sz="2000" dirty="0">
                <a:latin typeface="Consolas" panose="020B0609020204030204" pitchFamily="49" charset="0"/>
              </a:rPr>
              <a:t>%&gt;</a:t>
            </a:r>
            <a:endParaRPr lang="hr-H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hr-HR" dirty="0" smtClean="0"/>
              <a:t>Upravljanje iznimkama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41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706" y="3304381"/>
            <a:ext cx="8636795" cy="2014537"/>
          </a:xfrm>
        </p:spPr>
        <p:txBody>
          <a:bodyPr>
            <a:normAutofit/>
          </a:bodyPr>
          <a:lstStyle/>
          <a:p>
            <a:r>
              <a:rPr lang="en-US" err="1" smtClean="0"/>
              <a:t>Naslov</a:t>
            </a:r>
            <a:r>
              <a:rPr lang="en-US" smtClean="0"/>
              <a:t> </a:t>
            </a:r>
            <a:r>
              <a:rPr lang="en-US" err="1" smtClean="0"/>
              <a:t>ponekad</a:t>
            </a:r>
            <a:r>
              <a:rPr lang="en-US" smtClean="0"/>
              <a:t> </a:t>
            </a:r>
            <a:r>
              <a:rPr lang="en-US" err="1" smtClean="0"/>
              <a:t>može</a:t>
            </a:r>
            <a:r>
              <a:rPr lang="en-US" smtClean="0"/>
              <a:t> </a:t>
            </a:r>
            <a:r>
              <a:rPr lang="en-US" err="1" smtClean="0"/>
              <a:t>biti</a:t>
            </a:r>
            <a:r>
              <a:rPr lang="en-US" smtClean="0"/>
              <a:t> </a:t>
            </a:r>
            <a:r>
              <a:rPr lang="en-US" err="1" smtClean="0"/>
              <a:t>i</a:t>
            </a:r>
            <a:r>
              <a:rPr lang="en-US" smtClean="0"/>
              <a:t> </a:t>
            </a:r>
            <a:r>
              <a:rPr lang="en-US" err="1" smtClean="0"/>
              <a:t>na</a:t>
            </a:r>
            <a:r>
              <a:rPr lang="en-US" smtClean="0"/>
              <a:t> </a:t>
            </a:r>
            <a:r>
              <a:rPr lang="en-US" err="1" smtClean="0"/>
              <a:t>crnoj</a:t>
            </a:r>
            <a:r>
              <a:rPr lang="en-US" smtClean="0"/>
              <a:t> </a:t>
            </a:r>
            <a:r>
              <a:rPr lang="en-US" err="1" smtClean="0"/>
              <a:t>pozadini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78706" y="4618832"/>
            <a:ext cx="8636795" cy="2014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3600" b="0" err="1" smtClean="0">
                <a:solidFill>
                  <a:schemeClr val="accent6">
                    <a:lumMod val="75000"/>
                  </a:schemeClr>
                </a:solidFill>
              </a:rPr>
              <a:t>Podnaslov</a:t>
            </a:r>
            <a:r>
              <a:rPr lang="en-US" sz="3600" b="0" smtClean="0">
                <a:solidFill>
                  <a:schemeClr val="accent6">
                    <a:lumMod val="75000"/>
                  </a:schemeClr>
                </a:solidFill>
              </a:rPr>
              <a:t> u </a:t>
            </a:r>
            <a:r>
              <a:rPr lang="en-US" sz="3600" b="0" err="1" smtClean="0">
                <a:solidFill>
                  <a:schemeClr val="accent6">
                    <a:lumMod val="75000"/>
                  </a:schemeClr>
                </a:solidFill>
              </a:rPr>
              <a:t>boji</a:t>
            </a:r>
            <a:endParaRPr lang="en-US" sz="3600" b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69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Hvala</a:t>
            </a:r>
            <a:r>
              <a:rPr lang="en-US" smtClean="0"/>
              <a:t> </a:t>
            </a:r>
            <a:r>
              <a:rPr lang="en-US" err="1" smtClean="0"/>
              <a:t>na</a:t>
            </a:r>
            <a:r>
              <a:rPr lang="en-US" smtClean="0"/>
              <a:t> </a:t>
            </a:r>
            <a:r>
              <a:rPr lang="en-US" err="1" smtClean="0"/>
              <a:t>pažnji</a:t>
            </a:r>
            <a:r>
              <a:rPr lang="en-US" smtClean="0"/>
              <a:t>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9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Implicitna varijabla </a:t>
            </a:r>
            <a:r>
              <a:rPr lang="hr-HR" dirty="0" err="1"/>
              <a:t>application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1382834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Podatkovnog tipa</a:t>
            </a:r>
            <a:r>
              <a:rPr lang="hr-HR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javax.servlet.ServletContext</a:t>
            </a:r>
            <a:endParaRPr lang="hr-HR" sz="2400" dirty="0">
              <a:latin typeface="Consolas" panose="020B0609020204030204" pitchFamily="49" charset="0"/>
            </a:endParaRPr>
          </a:p>
          <a:p>
            <a:r>
              <a:rPr lang="hr-HR" sz="2400" dirty="0"/>
              <a:t>R</a:t>
            </a:r>
            <a:r>
              <a:rPr lang="en-US" sz="2400" dirty="0" err="1"/>
              <a:t>eferenc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prema</a:t>
            </a:r>
            <a:r>
              <a:rPr lang="en-US" sz="2400" dirty="0"/>
              <a:t> </a:t>
            </a:r>
            <a:r>
              <a:rPr lang="en-US" sz="2400" dirty="0" err="1"/>
              <a:t>skupu</a:t>
            </a:r>
            <a:r>
              <a:rPr lang="en-US" sz="2400" dirty="0"/>
              <a:t> </a:t>
            </a:r>
            <a:r>
              <a:rPr lang="en-US" sz="2400" dirty="0" err="1"/>
              <a:t>postavki</a:t>
            </a:r>
            <a:r>
              <a:rPr lang="hr-HR" sz="2400" dirty="0"/>
              <a:t> (</a:t>
            </a:r>
            <a:r>
              <a:rPr lang="hr-HR" sz="2400" i="1" dirty="0"/>
              <a:t>web.xml</a:t>
            </a:r>
            <a:r>
              <a:rPr lang="hr-HR" sz="2400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izvedbene</a:t>
            </a:r>
            <a:r>
              <a:rPr lang="en-US" sz="2400" dirty="0"/>
              <a:t> </a:t>
            </a:r>
            <a:r>
              <a:rPr lang="en-US" sz="2400" dirty="0" err="1"/>
              <a:t>okoline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izvodi</a:t>
            </a:r>
            <a:r>
              <a:rPr lang="en-US" sz="2400" dirty="0"/>
              <a:t> </a:t>
            </a:r>
            <a:r>
              <a:rPr lang="en-US" sz="2400" dirty="0" smtClean="0"/>
              <a:t>web</a:t>
            </a:r>
            <a:r>
              <a:rPr lang="hr-HR" sz="2400" dirty="0" smtClean="0"/>
              <a:t> </a:t>
            </a:r>
            <a:r>
              <a:rPr lang="en-US" sz="2400" dirty="0" err="1" smtClean="0"/>
              <a:t>aplikacija</a:t>
            </a:r>
            <a:endParaRPr lang="hr-HR" sz="2400" dirty="0">
              <a:latin typeface="Segoe UI Semibold" pitchFamily="34" charset="0"/>
              <a:cs typeface="Segoe UI Semibold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30454" t="29167" r="40849" b="59375"/>
          <a:stretch>
            <a:fillRect/>
          </a:stretch>
        </p:blipFill>
        <p:spPr bwMode="auto">
          <a:xfrm>
            <a:off x="2244810" y="2415746"/>
            <a:ext cx="610985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28331" t="13695" r="31845" b="59859"/>
          <a:stretch>
            <a:fillRect/>
          </a:stretch>
        </p:blipFill>
        <p:spPr bwMode="auto">
          <a:xfrm>
            <a:off x="2244810" y="3880019"/>
            <a:ext cx="6629400" cy="247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4267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Implicitna varijabla </a:t>
            </a:r>
            <a:r>
              <a:rPr lang="hr-HR" dirty="0" err="1"/>
              <a:t>session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Podatkovnog tipa</a:t>
            </a:r>
            <a:r>
              <a:rPr lang="hr-HR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javax.servlet</a:t>
            </a:r>
            <a:r>
              <a:rPr lang="hr-HR" sz="2400" dirty="0" smtClean="0">
                <a:latin typeface="Consolas" panose="020B0609020204030204" pitchFamily="49" charset="0"/>
              </a:rPr>
              <a:t>.http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hr-HR" sz="2400" dirty="0" err="1" smtClean="0">
                <a:latin typeface="Consolas" panose="020B0609020204030204" pitchFamily="49" charset="0"/>
              </a:rPr>
              <a:t>HttpSession</a:t>
            </a:r>
            <a:endParaRPr lang="hr-HR" sz="2400" dirty="0">
              <a:latin typeface="Consolas" panose="020B0609020204030204" pitchFamily="49" charset="0"/>
            </a:endParaRPr>
          </a:p>
          <a:p>
            <a:r>
              <a:rPr lang="pl-PL" sz="2400" dirty="0" smtClean="0"/>
              <a:t>Referenca </a:t>
            </a:r>
            <a:r>
              <a:rPr lang="pl-PL" sz="2400" dirty="0"/>
              <a:t>na </a:t>
            </a:r>
            <a:r>
              <a:rPr lang="en-US" sz="2400" dirty="0" err="1"/>
              <a:t>HttpSession</a:t>
            </a:r>
            <a:r>
              <a:rPr lang="pl-PL" sz="2400" dirty="0"/>
              <a:t> - </a:t>
            </a:r>
            <a:r>
              <a:rPr lang="en-US" sz="2400" dirty="0" err="1"/>
              <a:t>dobivamo</a:t>
            </a:r>
            <a:r>
              <a:rPr lang="en-US" sz="2400" dirty="0"/>
              <a:t> </a:t>
            </a:r>
            <a:r>
              <a:rPr lang="hr-HR" sz="2400" dirty="0"/>
              <a:t>ju </a:t>
            </a:r>
            <a:r>
              <a:rPr lang="en-US" sz="2400" dirty="0" err="1"/>
              <a:t>pozivom</a:t>
            </a:r>
            <a:r>
              <a:rPr lang="en-US" sz="2400" dirty="0"/>
              <a:t> </a:t>
            </a:r>
            <a:r>
              <a:rPr lang="en-US" sz="2400" dirty="0" err="1"/>
              <a:t>metode</a:t>
            </a:r>
            <a:r>
              <a:rPr lang="en-US" sz="2400" dirty="0"/>
              <a:t> </a:t>
            </a:r>
            <a:r>
              <a:rPr lang="en-US" sz="2400" dirty="0" err="1"/>
              <a:t>getSession</a:t>
            </a:r>
            <a:r>
              <a:rPr lang="en-US" sz="2400" dirty="0"/>
              <a:t>()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objektu</a:t>
            </a:r>
            <a:r>
              <a:rPr lang="en-US" sz="2400" dirty="0"/>
              <a:t> request</a:t>
            </a:r>
            <a:r>
              <a:rPr lang="hr-HR" sz="2400" dirty="0"/>
              <a:t> u </a:t>
            </a:r>
            <a:r>
              <a:rPr lang="hr-HR" sz="2400" dirty="0" err="1"/>
              <a:t>Servletu</a:t>
            </a:r>
            <a:endParaRPr lang="hr-HR" sz="2400" dirty="0"/>
          </a:p>
          <a:p>
            <a:endParaRPr lang="hr-HR" sz="2400" dirty="0"/>
          </a:p>
          <a:p>
            <a:r>
              <a:rPr lang="hr-HR" sz="2400" dirty="0" err="1"/>
              <a:t>default</a:t>
            </a:r>
            <a:r>
              <a:rPr lang="hr-HR" sz="2400" dirty="0"/>
              <a:t> – omogućena</a:t>
            </a:r>
          </a:p>
          <a:p>
            <a:endParaRPr lang="hr-HR" sz="2400" dirty="0"/>
          </a:p>
          <a:p>
            <a:r>
              <a:rPr lang="hr-HR" sz="2400" dirty="0"/>
              <a:t>Onemogućena </a:t>
            </a:r>
          </a:p>
          <a:p>
            <a:pPr lvl="1">
              <a:buNone/>
            </a:pPr>
            <a:r>
              <a:rPr lang="hr-H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&lt;%@ page </a:t>
            </a:r>
            <a:r>
              <a:rPr lang="hr-HR" dirty="0" err="1">
                <a:latin typeface="Consolas" panose="020B0609020204030204" pitchFamily="49" charset="0"/>
              </a:rPr>
              <a:t>session</a:t>
            </a:r>
            <a:r>
              <a:rPr lang="hr-HR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" </a:t>
            </a:r>
            <a:r>
              <a:rPr lang="hr-HR" dirty="0" err="1">
                <a:latin typeface="Consolas" panose="020B0609020204030204" pitchFamily="49" charset="0"/>
              </a:rPr>
              <a:t>false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hr-HR" dirty="0">
                <a:latin typeface="Consolas" panose="020B0609020204030204" pitchFamily="49" charset="0"/>
              </a:rPr>
              <a:t> </a:t>
            </a:r>
            <a:r>
              <a:rPr lang="hr-HR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%&gt;</a:t>
            </a:r>
            <a:r>
              <a:rPr lang="hr-HR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618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/>
              <a:t>Session</a:t>
            </a:r>
            <a:r>
              <a:rPr lang="hr-HR" dirty="0" smtClean="0"/>
              <a:t> primjer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6443" t="46875" r="10981" b="9375"/>
          <a:stretch>
            <a:fillRect/>
          </a:stretch>
        </p:blipFill>
        <p:spPr bwMode="auto">
          <a:xfrm>
            <a:off x="1371600" y="1122218"/>
            <a:ext cx="7543800" cy="224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 l="6662" t="14583" r="35359" b="38542"/>
          <a:stretch>
            <a:fillRect/>
          </a:stretch>
        </p:blipFill>
        <p:spPr bwMode="auto">
          <a:xfrm>
            <a:off x="2092822" y="3445508"/>
            <a:ext cx="704088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137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 fontScale="90000"/>
          </a:bodyPr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Implicitne varijable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pageContext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hr-HR" sz="2400" dirty="0" err="1" smtClean="0">
                <a:latin typeface="Consolas" panose="020B0609020204030204" pitchFamily="49" charset="0"/>
              </a:rPr>
              <a:t>page</a:t>
            </a:r>
            <a:r>
              <a:rPr lang="hr-HR" sz="2400" dirty="0" smtClean="0"/>
              <a:t> </a:t>
            </a:r>
            <a:endParaRPr lang="hr-HR" sz="2400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java.lang.Object</a:t>
            </a:r>
            <a:r>
              <a:rPr lang="hr-HR" dirty="0"/>
              <a:t> – referenca na instancu </a:t>
            </a:r>
            <a:r>
              <a:rPr lang="hr-HR" dirty="0" err="1" smtClean="0"/>
              <a:t>servleta</a:t>
            </a:r>
            <a:r>
              <a:rPr lang="hr-HR" dirty="0" smtClean="0"/>
              <a:t> </a:t>
            </a:r>
            <a:r>
              <a:rPr lang="hr-HR" dirty="0"/>
              <a:t>(</a:t>
            </a:r>
            <a:r>
              <a:rPr lang="hr-HR" i="1" dirty="0" err="1"/>
              <a:t>this</a:t>
            </a:r>
            <a:r>
              <a:rPr lang="hr-HR" dirty="0"/>
              <a:t>)</a:t>
            </a:r>
          </a:p>
          <a:p>
            <a:r>
              <a:rPr lang="hr-HR" sz="2400" dirty="0" err="1">
                <a:latin typeface="Consolas" panose="020B0609020204030204" pitchFamily="49" charset="0"/>
              </a:rPr>
              <a:t>pageContext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javax.servlet.jsp.PageContext</a:t>
            </a:r>
            <a:endParaRPr lang="hr-HR" dirty="0">
              <a:latin typeface="Consolas" panose="020B0609020204030204" pitchFamily="49" charset="0"/>
            </a:endParaRPr>
          </a:p>
          <a:p>
            <a:pPr lvl="1"/>
            <a:r>
              <a:rPr lang="en-US" dirty="0" err="1"/>
              <a:t>sadržava</a:t>
            </a:r>
            <a:r>
              <a:rPr lang="en-US" dirty="0"/>
              <a:t> reference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implicitne</a:t>
            </a:r>
            <a:r>
              <a:rPr lang="en-US" dirty="0"/>
              <a:t> </a:t>
            </a:r>
            <a:r>
              <a:rPr lang="en-US" dirty="0" err="1"/>
              <a:t>objekte</a:t>
            </a:r>
            <a:endParaRPr lang="hr-H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8741" t="61458" r="36750" b="17708"/>
          <a:stretch>
            <a:fillRect/>
          </a:stretch>
        </p:blipFill>
        <p:spPr bwMode="auto">
          <a:xfrm>
            <a:off x="1488989" y="3742038"/>
            <a:ext cx="7239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990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pageContext</a:t>
            </a:r>
            <a:r>
              <a:rPr lang="hr-HR" dirty="0" smtClean="0">
                <a:latin typeface="Arial" panose="020B0604020202020204" pitchFamily="34" charset="0"/>
                <a:cs typeface="Arial" panose="020B0604020202020204" pitchFamily="34" charset="0"/>
              </a:rPr>
              <a:t> primjer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l="28306" t="14236" r="32650" b="63541"/>
          <a:stretch>
            <a:fillRect/>
          </a:stretch>
        </p:blipFill>
        <p:spPr bwMode="auto">
          <a:xfrm>
            <a:off x="1609160" y="1122218"/>
            <a:ext cx="6064386" cy="194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6442" t="13542" r="29722" b="27083"/>
          <a:stretch>
            <a:fillRect/>
          </a:stretch>
        </p:blipFill>
        <p:spPr bwMode="auto">
          <a:xfrm>
            <a:off x="1991497" y="3199551"/>
            <a:ext cx="6089822" cy="318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954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/>
              <a:t>Implicitna varijabla </a:t>
            </a:r>
            <a:r>
              <a:rPr lang="hr-HR" dirty="0" err="1"/>
              <a:t>out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77599" y="1248032"/>
            <a:ext cx="9451504" cy="433722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javax.servlet.jsp.JspWriter</a:t>
            </a:r>
            <a:r>
              <a:rPr lang="hr-HR" sz="2400" dirty="0"/>
              <a:t>, </a:t>
            </a:r>
            <a:r>
              <a:rPr lang="hr-HR" sz="2400" dirty="0" err="1">
                <a:latin typeface="Consolas" panose="020B0609020204030204" pitchFamily="49" charset="0"/>
              </a:rPr>
              <a:t>podklasa</a:t>
            </a:r>
            <a:r>
              <a:rPr lang="hr-HR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java.io.Writer</a:t>
            </a:r>
            <a:endParaRPr lang="hr-HR" sz="2400" dirty="0">
              <a:latin typeface="Consolas" panose="020B0609020204030204" pitchFamily="49" charset="0"/>
            </a:endParaRPr>
          </a:p>
          <a:p>
            <a:pPr lvl="1"/>
            <a:r>
              <a:rPr lang="hr-HR" dirty="0" err="1"/>
              <a:t>overload</a:t>
            </a:r>
            <a:r>
              <a:rPr lang="hr-HR" dirty="0"/>
              <a:t> </a:t>
            </a:r>
            <a:r>
              <a:rPr lang="hr-HR" dirty="0">
                <a:latin typeface="Consolas" panose="020B0609020204030204" pitchFamily="49" charset="0"/>
              </a:rPr>
              <a:t>print()</a:t>
            </a:r>
            <a:r>
              <a:rPr lang="hr-HR" dirty="0"/>
              <a:t>, </a:t>
            </a:r>
            <a:r>
              <a:rPr lang="hr-HR" dirty="0" err="1">
                <a:latin typeface="Consolas" panose="020B0609020204030204" pitchFamily="49" charset="0"/>
              </a:rPr>
              <a:t>prinltln</a:t>
            </a:r>
            <a:r>
              <a:rPr lang="hr-HR" dirty="0">
                <a:latin typeface="Consolas" panose="020B0609020204030204" pitchFamily="49" charset="0"/>
              </a:rPr>
              <a:t>()</a:t>
            </a:r>
          </a:p>
          <a:p>
            <a:pPr lvl="1"/>
            <a:endParaRPr lang="hr-HR" dirty="0"/>
          </a:p>
          <a:p>
            <a:r>
              <a:rPr lang="en-US" sz="2400" dirty="0" err="1"/>
              <a:t>generiranje</a:t>
            </a:r>
            <a:r>
              <a:rPr lang="en-US" sz="2400" dirty="0"/>
              <a:t> </a:t>
            </a:r>
            <a:r>
              <a:rPr lang="en-US" sz="2400" dirty="0" err="1"/>
              <a:t>dinamičkog</a:t>
            </a:r>
            <a:r>
              <a:rPr lang="hr-HR" sz="2400" dirty="0"/>
              <a:t> </a:t>
            </a:r>
            <a:r>
              <a:rPr lang="en-US" sz="2400" dirty="0"/>
              <a:t>HTML </a:t>
            </a:r>
            <a:r>
              <a:rPr lang="en-US" sz="2400" dirty="0" err="1"/>
              <a:t>kôda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stranice</a:t>
            </a:r>
            <a:endParaRPr lang="hr-HR" sz="2400" dirty="0"/>
          </a:p>
          <a:p>
            <a:endParaRPr lang="hr-HR" sz="2400" dirty="0"/>
          </a:p>
          <a:p>
            <a:r>
              <a:rPr lang="en-US" sz="2400" dirty="0" err="1"/>
              <a:t>upotreb</a:t>
            </a:r>
            <a:r>
              <a:rPr lang="hr-HR" sz="2400" dirty="0"/>
              <a:t>a</a:t>
            </a:r>
            <a:r>
              <a:rPr lang="en-US" sz="2400" dirty="0"/>
              <a:t> </a:t>
            </a:r>
            <a:r>
              <a:rPr lang="en-US" sz="2400" dirty="0" err="1"/>
              <a:t>izravno</a:t>
            </a:r>
            <a:r>
              <a:rPr lang="en-US" sz="2400" dirty="0"/>
              <a:t> </a:t>
            </a:r>
            <a:r>
              <a:rPr lang="en-US" sz="2400" dirty="0" err="1"/>
              <a:t>unutar</a:t>
            </a:r>
            <a:r>
              <a:rPr lang="en-US" sz="2400" dirty="0"/>
              <a:t> </a:t>
            </a:r>
            <a:r>
              <a:rPr lang="en-US" sz="2400" dirty="0" err="1"/>
              <a:t>skriptleta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neizravno</a:t>
            </a:r>
            <a:r>
              <a:rPr lang="hr-HR" sz="2400" dirty="0"/>
              <a:t>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pisanju</a:t>
            </a:r>
            <a:r>
              <a:rPr lang="en-US" sz="2400" dirty="0"/>
              <a:t> JSP </a:t>
            </a:r>
            <a:r>
              <a:rPr lang="en-US" sz="2400" dirty="0" err="1"/>
              <a:t>izraza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475854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092"/>
          </a:xfrm>
        </p:spPr>
        <p:txBody>
          <a:bodyPr>
            <a:normAutofit/>
          </a:bodyPr>
          <a:lstStyle/>
          <a:p>
            <a:r>
              <a:rPr lang="hr-HR" dirty="0" err="1" smtClean="0"/>
              <a:t>outPrimjer.jsp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858" t="14256" r="60761" b="44347"/>
          <a:stretch>
            <a:fillRect/>
          </a:stretch>
        </p:blipFill>
        <p:spPr bwMode="auto">
          <a:xfrm>
            <a:off x="1021492" y="1272746"/>
            <a:ext cx="699477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4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eb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CF41AD"/>
      </a:accent1>
      <a:accent2>
        <a:srgbClr val="F7921D"/>
      </a:accent2>
      <a:accent3>
        <a:srgbClr val="E5E5E5"/>
      </a:accent3>
      <a:accent4>
        <a:srgbClr val="B71373"/>
      </a:accent4>
      <a:accent5>
        <a:srgbClr val="FF8529"/>
      </a:accent5>
      <a:accent6>
        <a:srgbClr val="E83773"/>
      </a:accent6>
      <a:hlink>
        <a:srgbClr val="414141"/>
      </a:hlink>
      <a:folHlink>
        <a:srgbClr val="C1316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10439</TotalTime>
  <Words>1139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Semibold</vt:lpstr>
      <vt:lpstr>Times New Roman</vt:lpstr>
      <vt:lpstr>Office Theme</vt:lpstr>
      <vt:lpstr>Napredna upotreba JSP-a</vt:lpstr>
      <vt:lpstr>Implicitne varijable</vt:lpstr>
      <vt:lpstr>Implicitna varijabla application</vt:lpstr>
      <vt:lpstr>Implicitna varijabla session</vt:lpstr>
      <vt:lpstr>Session primjer</vt:lpstr>
      <vt:lpstr>Implicitne varijable page i pageContext</vt:lpstr>
      <vt:lpstr>pageContext primjer</vt:lpstr>
      <vt:lpstr>Implicitna varijabla out</vt:lpstr>
      <vt:lpstr>outPrimjer.jsp</vt:lpstr>
      <vt:lpstr>Implicitna varijabla config</vt:lpstr>
      <vt:lpstr>configPrimjer.jsp</vt:lpstr>
      <vt:lpstr>Implicitna varijabla exception</vt:lpstr>
      <vt:lpstr>stranicaSGreskom.jsp</vt:lpstr>
      <vt:lpstr>Područja vrijednosti objekata kod JSP stranica</vt:lpstr>
      <vt:lpstr>Područja vrijednosti aplikacije</vt:lpstr>
      <vt:lpstr>Područja vrijednosti sesije</vt:lpstr>
      <vt:lpstr>Područja vrijednosti sesije</vt:lpstr>
      <vt:lpstr>Područja vrijednosti JSP stranice</vt:lpstr>
      <vt:lpstr>Atributi page direktive JSP stranice</vt:lpstr>
      <vt:lpstr>Atribut import</vt:lpstr>
      <vt:lpstr>Atributi session, errorPage i isErrorPage</vt:lpstr>
      <vt:lpstr>Atributi language i extends</vt:lpstr>
      <vt:lpstr>Atributi buffer i autoFlush</vt:lpstr>
      <vt:lpstr>Atributi isThreadSafe i info</vt:lpstr>
      <vt:lpstr>Atributi contentType i pageEncoding</vt:lpstr>
      <vt:lpstr>Upravljanje iznimkama</vt:lpstr>
      <vt:lpstr>PowerPoint Presentation</vt:lpstr>
      <vt:lpstr>Naslov ponekad može biti i na crnoj pozadini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zana mrsa</dc:creator>
  <cp:lastModifiedBy>Zlatko Herzl</cp:lastModifiedBy>
  <cp:revision>424</cp:revision>
  <dcterms:created xsi:type="dcterms:W3CDTF">2018-01-24T13:33:55Z</dcterms:created>
  <dcterms:modified xsi:type="dcterms:W3CDTF">2018-08-12T16:45:27Z</dcterms:modified>
</cp:coreProperties>
</file>