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5"/>
  </p:notesMasterIdLst>
  <p:sldIdLst>
    <p:sldId id="257" r:id="rId2"/>
    <p:sldId id="258" r:id="rId3"/>
    <p:sldId id="256" r:id="rId4"/>
    <p:sldId id="264" r:id="rId5"/>
    <p:sldId id="269" r:id="rId6"/>
    <p:sldId id="270" r:id="rId7"/>
    <p:sldId id="423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317" r:id="rId20"/>
    <p:sldId id="284" r:id="rId21"/>
    <p:sldId id="285" r:id="rId22"/>
    <p:sldId id="262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7" r:id="rId31"/>
    <p:sldId id="298" r:id="rId32"/>
    <p:sldId id="295" r:id="rId33"/>
    <p:sldId id="299" r:id="rId34"/>
    <p:sldId id="471" r:id="rId35"/>
    <p:sldId id="472" r:id="rId36"/>
    <p:sldId id="293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25" r:id="rId45"/>
    <p:sldId id="326" r:id="rId46"/>
    <p:sldId id="424" r:id="rId47"/>
    <p:sldId id="425" r:id="rId48"/>
    <p:sldId id="309" r:id="rId49"/>
    <p:sldId id="310" r:id="rId50"/>
    <p:sldId id="311" r:id="rId51"/>
    <p:sldId id="312" r:id="rId52"/>
    <p:sldId id="314" r:id="rId53"/>
    <p:sldId id="315" r:id="rId54"/>
    <p:sldId id="473" r:id="rId55"/>
    <p:sldId id="316" r:id="rId56"/>
    <p:sldId id="319" r:id="rId57"/>
    <p:sldId id="320" r:id="rId58"/>
    <p:sldId id="321" r:id="rId59"/>
    <p:sldId id="322" r:id="rId60"/>
    <p:sldId id="323" r:id="rId61"/>
    <p:sldId id="324" r:id="rId62"/>
    <p:sldId id="327" r:id="rId63"/>
    <p:sldId id="426" r:id="rId64"/>
    <p:sldId id="446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427" r:id="rId76"/>
    <p:sldId id="338" r:id="rId77"/>
    <p:sldId id="339" r:id="rId78"/>
    <p:sldId id="347" r:id="rId79"/>
    <p:sldId id="475" r:id="rId80"/>
    <p:sldId id="476" r:id="rId81"/>
    <p:sldId id="477" r:id="rId82"/>
    <p:sldId id="474" r:id="rId83"/>
    <p:sldId id="346" r:id="rId84"/>
    <p:sldId id="340" r:id="rId85"/>
    <p:sldId id="341" r:id="rId86"/>
    <p:sldId id="342" r:id="rId87"/>
    <p:sldId id="343" r:id="rId88"/>
    <p:sldId id="344" r:id="rId89"/>
    <p:sldId id="345" r:id="rId90"/>
    <p:sldId id="348" r:id="rId91"/>
    <p:sldId id="349" r:id="rId92"/>
    <p:sldId id="350" r:id="rId93"/>
    <p:sldId id="356" r:id="rId94"/>
    <p:sldId id="351" r:id="rId95"/>
    <p:sldId id="357" r:id="rId96"/>
    <p:sldId id="352" r:id="rId97"/>
    <p:sldId id="353" r:id="rId98"/>
    <p:sldId id="354" r:id="rId99"/>
    <p:sldId id="355" r:id="rId100"/>
    <p:sldId id="478" r:id="rId101"/>
    <p:sldId id="428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6" r:id="rId110"/>
    <p:sldId id="368" r:id="rId111"/>
    <p:sldId id="367" r:id="rId112"/>
    <p:sldId id="369" r:id="rId113"/>
    <p:sldId id="479" r:id="rId114"/>
    <p:sldId id="480" r:id="rId115"/>
    <p:sldId id="481" r:id="rId116"/>
    <p:sldId id="482" r:id="rId117"/>
    <p:sldId id="370" r:id="rId118"/>
    <p:sldId id="371" r:id="rId119"/>
    <p:sldId id="487" r:id="rId120"/>
    <p:sldId id="445" r:id="rId121"/>
    <p:sldId id="372" r:id="rId122"/>
    <p:sldId id="374" r:id="rId123"/>
    <p:sldId id="373" r:id="rId124"/>
    <p:sldId id="375" r:id="rId125"/>
    <p:sldId id="376" r:id="rId126"/>
    <p:sldId id="377" r:id="rId127"/>
    <p:sldId id="378" r:id="rId128"/>
    <p:sldId id="452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429" r:id="rId145"/>
    <p:sldId id="394" r:id="rId146"/>
    <p:sldId id="395" r:id="rId147"/>
    <p:sldId id="396" r:id="rId148"/>
    <p:sldId id="398" r:id="rId149"/>
    <p:sldId id="397" r:id="rId150"/>
    <p:sldId id="401" r:id="rId151"/>
    <p:sldId id="400" r:id="rId152"/>
    <p:sldId id="403" r:id="rId153"/>
    <p:sldId id="402" r:id="rId154"/>
    <p:sldId id="432" r:id="rId155"/>
    <p:sldId id="433" r:id="rId156"/>
    <p:sldId id="430" r:id="rId157"/>
    <p:sldId id="467" r:id="rId158"/>
    <p:sldId id="404" r:id="rId159"/>
    <p:sldId id="405" r:id="rId160"/>
    <p:sldId id="406" r:id="rId161"/>
    <p:sldId id="407" r:id="rId162"/>
    <p:sldId id="408" r:id="rId163"/>
    <p:sldId id="485" r:id="rId164"/>
    <p:sldId id="484" r:id="rId165"/>
    <p:sldId id="409" r:id="rId166"/>
    <p:sldId id="410" r:id="rId167"/>
    <p:sldId id="411" r:id="rId168"/>
    <p:sldId id="486" r:id="rId169"/>
    <p:sldId id="447" r:id="rId170"/>
    <p:sldId id="448" r:id="rId171"/>
    <p:sldId id="449" r:id="rId172"/>
    <p:sldId id="412" r:id="rId173"/>
    <p:sldId id="413" r:id="rId174"/>
    <p:sldId id="414" r:id="rId175"/>
    <p:sldId id="415" r:id="rId176"/>
    <p:sldId id="416" r:id="rId177"/>
    <p:sldId id="417" r:id="rId178"/>
    <p:sldId id="420" r:id="rId179"/>
    <p:sldId id="419" r:id="rId180"/>
    <p:sldId id="418" r:id="rId181"/>
    <p:sldId id="434" r:id="rId182"/>
    <p:sldId id="421" r:id="rId183"/>
    <p:sldId id="422" r:id="rId184"/>
    <p:sldId id="436" r:id="rId185"/>
    <p:sldId id="435" r:id="rId186"/>
    <p:sldId id="437" r:id="rId187"/>
    <p:sldId id="438" r:id="rId188"/>
    <p:sldId id="439" r:id="rId189"/>
    <p:sldId id="451" r:id="rId190"/>
    <p:sldId id="450" r:id="rId191"/>
    <p:sldId id="440" r:id="rId192"/>
    <p:sldId id="441" r:id="rId193"/>
    <p:sldId id="442" r:id="rId194"/>
    <p:sldId id="444" r:id="rId195"/>
    <p:sldId id="453" r:id="rId196"/>
    <p:sldId id="454" r:id="rId197"/>
    <p:sldId id="455" r:id="rId198"/>
    <p:sldId id="456" r:id="rId199"/>
    <p:sldId id="457" r:id="rId200"/>
    <p:sldId id="458" r:id="rId201"/>
    <p:sldId id="459" r:id="rId202"/>
    <p:sldId id="460" r:id="rId203"/>
    <p:sldId id="461" r:id="rId204"/>
    <p:sldId id="462" r:id="rId205"/>
    <p:sldId id="463" r:id="rId206"/>
    <p:sldId id="464" r:id="rId207"/>
    <p:sldId id="465" r:id="rId208"/>
    <p:sldId id="466" r:id="rId209"/>
    <p:sldId id="468" r:id="rId210"/>
    <p:sldId id="469" r:id="rId211"/>
    <p:sldId id="470" r:id="rId212"/>
    <p:sldId id="261" r:id="rId213"/>
    <p:sldId id="263" r:id="rId2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4706"/>
  </p:normalViewPr>
  <p:slideViewPr>
    <p:cSldViewPr snapToGrid="0" snapToObjects="1">
      <p:cViewPr varScale="1">
        <p:scale>
          <a:sx n="78" d="100"/>
          <a:sy n="78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presProps" Target="presProp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ableStyles" Target="tableStyle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1C21E-1610-F840-997A-88EB307E0A1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C0C92-97E4-9540-AC90-F1BBF918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5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857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641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811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9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965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9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54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76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912510-587E-0743-8BB6-FA03E27BCB0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830844-789E-4246-80A3-6F7B92FC0B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6255" y="1600199"/>
            <a:ext cx="5829301" cy="5486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728663"/>
            <a:ext cx="6476999" cy="2014537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912510-587E-0743-8BB6-FA03E27BCB0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830844-789E-4246-80A3-6F7B92FC0B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718" y="3904457"/>
            <a:ext cx="6022181" cy="2014537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Slika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959"/>
            <a:ext cx="11931868" cy="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450" y="671514"/>
            <a:ext cx="5891212" cy="2014537"/>
          </a:xfrm>
        </p:spPr>
        <p:txBody>
          <a:bodyPr/>
          <a:lstStyle/>
          <a:p>
            <a:r>
              <a:rPr lang="hr-HR" dirty="0"/>
              <a:t>Algebra</a:t>
            </a:r>
            <a:r>
              <a:rPr lang="en-US" dirty="0"/>
              <a:t> </a:t>
            </a:r>
            <a:r>
              <a:rPr lang="hr-HR" dirty="0"/>
              <a:t>otvoreno učilište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FCE380-BE4E-4E18-85C3-33DD465A2786}"/>
              </a:ext>
            </a:extLst>
          </p:cNvPr>
          <p:cNvSpPr txBox="1">
            <a:spLocks/>
          </p:cNvSpPr>
          <p:nvPr/>
        </p:nvSpPr>
        <p:spPr>
          <a:xfrm>
            <a:off x="4899861" y="3164681"/>
            <a:ext cx="5891212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r>
              <a:rPr lang="hr-HR" sz="4000" dirty="0"/>
              <a:t>Osnove Java programiranja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732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Varijable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deklaracija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brojIndeksa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inicijalizacija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brojIndexa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= 23411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definicija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brojIndexa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= 23411;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10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Klase – statički uvoz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FACA72D-27A7-4DBF-B828-BDD25940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84" y="2128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25183" t="19792" r="49048" b="56250"/>
          <a:stretch>
            <a:fillRect/>
          </a:stretch>
        </p:blipFill>
        <p:spPr bwMode="auto">
          <a:xfrm>
            <a:off x="1029136" y="1817526"/>
            <a:ext cx="4838264" cy="252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77550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Zadaci za vježbu – </a:t>
            </a:r>
            <a:r>
              <a:rPr lang="hr-HR" sz="4400" dirty="0" smtClean="0"/>
              <a:t>v04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837792" y="1437897"/>
            <a:ext cx="937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Napišite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definiciju klase 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Prozor koja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modelira prozor u </a:t>
            </a:r>
            <a:r>
              <a:rPr lang="hr-HR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windowsima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svojstvima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: Naslov, Oznaka, Koordinate (zbog iscrtavanja, npr. (x1, y1), (x2,y2)), Boja (prema RGB modelu), te svojstvo za status je li prozor aktivan ili ne.</a:t>
            </a:r>
          </a:p>
          <a:p>
            <a:pPr marL="342900" indent="-342900">
              <a:buFont typeface="+mj-lt"/>
              <a:buAutoNum type="alphaLcParenR"/>
            </a:pP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()-u kreirajte jedan objekt tipa 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Prozor,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postavite mu svojstva, te ispišite detalje na ekran.</a:t>
            </a:r>
          </a:p>
          <a:p>
            <a:pPr marL="342900" indent="-342900">
              <a:buFont typeface="+mj-lt"/>
              <a:buAutoNum type="alphaLcParenR"/>
            </a:pP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klasu dodajte metodu koja vraća 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koji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sadrži naslov, oznaku, status, te koordinate (kao uređene parove).</a:t>
            </a:r>
          </a:p>
          <a:p>
            <a:pPr marL="342900" indent="-342900">
              <a:buFont typeface="+mj-lt"/>
              <a:buAutoNum type="alphaLcParenR"/>
            </a:pP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klasu dodajte metodu </a:t>
            </a:r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() koja računa širinu prozora, te metodu </a:t>
            </a:r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() koja računa visinu prozora.</a:t>
            </a:r>
          </a:p>
          <a:p>
            <a:pPr marL="342900" indent="-342900">
              <a:buFont typeface="+mj-lt"/>
              <a:buAutoNum type="alphaLcParenR"/>
            </a:pP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 klasu dodajte konstruktor bez argumenata. Prozor se 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defaultno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treba zvati „Prozor1”, a dimenzije su mu 80 x 25.</a:t>
            </a:r>
          </a:p>
          <a:p>
            <a:pPr marL="342900" indent="-342900">
              <a:buFont typeface="+mj-lt"/>
              <a:buAutoNum type="alphaLcParenR"/>
            </a:pP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 klasu dodajte konstruktor koji kao parametre uzima naziv, koordinate te boju tog prozora.</a:t>
            </a:r>
          </a:p>
          <a:p>
            <a:pPr marL="342900" indent="-342900">
              <a:buFont typeface="+mj-lt"/>
              <a:buAutoNum type="alphaLcParenR"/>
            </a:pP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klasu dodajte metodu </a:t>
            </a:r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() koja računa površinu prozora </a:t>
            </a:r>
          </a:p>
          <a:p>
            <a:pPr marL="342900" indent="-342900">
              <a:buFont typeface="+mj-lt"/>
              <a:buAutoNum type="alphaLcParenR"/>
            </a:pP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klasu dodajte metodu </a:t>
            </a:r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Perimeter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() koja računa opseg prozora.</a:t>
            </a:r>
          </a:p>
          <a:p>
            <a:pPr marL="342900" indent="-342900">
              <a:buFont typeface="+mj-lt"/>
              <a:buAutoNum type="alphaLcParenR"/>
            </a:pP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klasu dodajte metodu </a:t>
            </a:r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() koja ‘crta’ taj prozor na konzoli simulirajući pravi prozor (prilikom kreiranja objekata pazite da su mu dimenzije dovoljno male da ispis stane na konzolu)</a:t>
            </a:r>
          </a:p>
        </p:txBody>
      </p:sp>
    </p:spTree>
    <p:extLst>
      <p:ext uri="{BB962C8B-B14F-4D97-AF65-F5344CB8AC3E}">
        <p14:creationId xmlns:p14="http://schemas.microsoft.com/office/powerpoint/2010/main" val="18582409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/>
              <a:t>Nasljeđivanje i polimorfizam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40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Nasljeđivanje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FACA72D-27A7-4DBF-B828-BDD25940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84" y="2128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55DBFFF-031B-4ABF-9BAA-AE2D5D2D3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442" y="12469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pSp>
        <p:nvGrpSpPr>
          <p:cNvPr id="12" name="Group 1">
            <a:extLst>
              <a:ext uri="{FF2B5EF4-FFF2-40B4-BE49-F238E27FC236}">
                <a16:creationId xmlns:a16="http://schemas.microsoft.com/office/drawing/2014/main" id="{59FF7A76-77C7-4201-9E44-39611CB0DD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3714" y="1246937"/>
            <a:ext cx="6121400" cy="4997450"/>
            <a:chOff x="1134" y="7232"/>
            <a:chExt cx="9639" cy="7870"/>
          </a:xfrm>
        </p:grpSpPr>
        <p:sp>
          <p:nvSpPr>
            <p:cNvPr id="13" name="AutoShape 15">
              <a:extLst>
                <a:ext uri="{FF2B5EF4-FFF2-40B4-BE49-F238E27FC236}">
                  <a16:creationId xmlns:a16="http://schemas.microsoft.com/office/drawing/2014/main" id="{45428F80-822C-4040-A3E4-47FFF9168D9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34" y="7232"/>
              <a:ext cx="9639" cy="7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687FE92A-D084-491C-B45D-004A5D804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" y="7937"/>
              <a:ext cx="3413" cy="12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Osoba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33FDE155-93C7-4DEC-9BA4-EDD226044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0767"/>
              <a:ext cx="3412" cy="1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Student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0C35B7FA-8EC7-4934-AFA9-ADFD7F530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3" y="10767"/>
              <a:ext cx="3413" cy="1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Profesor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369FF734-7699-4ABE-80AE-83BCE0777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3392"/>
              <a:ext cx="3412" cy="1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Apsolvent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52828575-7E15-4E85-9409-2B6064C10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9224"/>
              <a:ext cx="1379" cy="1449"/>
              <a:chOff x="3679" y="9122"/>
              <a:chExt cx="1536" cy="1551"/>
            </a:xfrm>
          </p:grpSpPr>
          <p:sp>
            <p:nvSpPr>
              <p:cNvPr id="25" name="AutoShape 10">
                <a:extLst>
                  <a:ext uri="{FF2B5EF4-FFF2-40B4-BE49-F238E27FC236}">
                    <a16:creationId xmlns:a16="http://schemas.microsoft.com/office/drawing/2014/main" id="{CFED0E79-ADE4-4611-98B8-4C6F68CC8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9366"/>
                <a:ext cx="1286" cy="130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6" name="AutoShape 9">
                <a:extLst>
                  <a:ext uri="{FF2B5EF4-FFF2-40B4-BE49-F238E27FC236}">
                    <a16:creationId xmlns:a16="http://schemas.microsoft.com/office/drawing/2014/main" id="{4CA6B56C-EF87-4898-9670-63F8C966F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73383">
                <a:off x="4887" y="9122"/>
                <a:ext cx="328" cy="28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</p:grpSp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799CE4EF-1A4A-4A18-AAD2-16B3E9D49D7E}"/>
                </a:ext>
              </a:extLst>
            </p:cNvPr>
            <p:cNvGrpSpPr>
              <a:grpSpLocks/>
            </p:cNvGrpSpPr>
            <p:nvPr/>
          </p:nvGrpSpPr>
          <p:grpSpPr bwMode="auto">
            <a:xfrm rot="-5005953">
              <a:off x="6479" y="9259"/>
              <a:ext cx="1379" cy="1449"/>
              <a:chOff x="3679" y="9122"/>
              <a:chExt cx="1536" cy="1551"/>
            </a:xfrm>
          </p:grpSpPr>
          <p:sp>
            <p:nvSpPr>
              <p:cNvPr id="23" name="AutoShape 7">
                <a:extLst>
                  <a:ext uri="{FF2B5EF4-FFF2-40B4-BE49-F238E27FC236}">
                    <a16:creationId xmlns:a16="http://schemas.microsoft.com/office/drawing/2014/main" id="{2A040ACB-37B5-40BC-B84E-423FF12F0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9366"/>
                <a:ext cx="1286" cy="130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4" name="AutoShape 6">
                <a:extLst>
                  <a:ext uri="{FF2B5EF4-FFF2-40B4-BE49-F238E27FC236}">
                    <a16:creationId xmlns:a16="http://schemas.microsoft.com/office/drawing/2014/main" id="{5E8FA2D0-7486-4627-AE82-82D636D97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73383">
                <a:off x="4887" y="9122"/>
                <a:ext cx="328" cy="28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</p:grpSp>
        <p:grpSp>
          <p:nvGrpSpPr>
            <p:cNvPr id="20" name="Group 2">
              <a:extLst>
                <a:ext uri="{FF2B5EF4-FFF2-40B4-BE49-F238E27FC236}">
                  <a16:creationId xmlns:a16="http://schemas.microsoft.com/office/drawing/2014/main" id="{8305959C-8E3F-436A-80A7-2ADD400BC8B1}"/>
                </a:ext>
              </a:extLst>
            </p:cNvPr>
            <p:cNvGrpSpPr>
              <a:grpSpLocks/>
            </p:cNvGrpSpPr>
            <p:nvPr/>
          </p:nvGrpSpPr>
          <p:grpSpPr bwMode="auto">
            <a:xfrm rot="-2447259">
              <a:off x="3432" y="12230"/>
              <a:ext cx="829" cy="884"/>
              <a:chOff x="3679" y="9122"/>
              <a:chExt cx="1536" cy="1551"/>
            </a:xfrm>
          </p:grpSpPr>
          <p:sp>
            <p:nvSpPr>
              <p:cNvPr id="21" name="AutoShape 4">
                <a:extLst>
                  <a:ext uri="{FF2B5EF4-FFF2-40B4-BE49-F238E27FC236}">
                    <a16:creationId xmlns:a16="http://schemas.microsoft.com/office/drawing/2014/main" id="{3A8FC161-E476-4C4B-8CCE-D20EFF369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9" y="9366"/>
                <a:ext cx="1286" cy="130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2" name="AutoShape 3">
                <a:extLst>
                  <a:ext uri="{FF2B5EF4-FFF2-40B4-BE49-F238E27FC236}">
                    <a16:creationId xmlns:a16="http://schemas.microsoft.com/office/drawing/2014/main" id="{0514DCF2-6A06-4631-9CF8-D7E0D37A3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73383">
                <a:off x="4887" y="9122"/>
                <a:ext cx="328" cy="286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39747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Nasljeđivanje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10EBB-099F-41E2-9E14-2E8E85488FE6}"/>
              </a:ext>
            </a:extLst>
          </p:cNvPr>
          <p:cNvSpPr txBox="1"/>
          <p:nvPr/>
        </p:nvSpPr>
        <p:spPr>
          <a:xfrm>
            <a:off x="767294" y="1701973"/>
            <a:ext cx="838873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Generalizacija / specijalizacija</a:t>
            </a:r>
          </a:p>
          <a:p>
            <a:pPr marL="800091" lvl="1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hr-H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osoba</a:t>
            </a:r>
            <a:endParaRPr lang="hr-HR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451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Nasljeđivanje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10EBB-099F-41E2-9E14-2E8E85488FE6}"/>
              </a:ext>
            </a:extLst>
          </p:cNvPr>
          <p:cNvSpPr txBox="1"/>
          <p:nvPr/>
        </p:nvSpPr>
        <p:spPr>
          <a:xfrm>
            <a:off x="767294" y="1701973"/>
            <a:ext cx="8388737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Osoba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String ime,prezime;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String oib;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String getOib()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oib;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Osoba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matBrojStudenta;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getMatBrojStudenta()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matBrojStudenta;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Profesor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Osoba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Apsolvent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hr-HR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721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Nasljeđivanje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10EBB-099F-41E2-9E14-2E8E85488FE6}"/>
              </a:ext>
            </a:extLst>
          </p:cNvPr>
          <p:cNvSpPr txBox="1"/>
          <p:nvPr/>
        </p:nvSpPr>
        <p:spPr>
          <a:xfrm>
            <a:off x="767294" y="1701973"/>
            <a:ext cx="8388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 s = </a:t>
            </a:r>
            <a:r>
              <a:rPr lang="hr-HR" sz="2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System.out.println(s.getOib()); 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hr-HR" sz="2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236A7-9726-4CC3-9FCF-CAC3667AED71}"/>
              </a:ext>
            </a:extLst>
          </p:cNvPr>
          <p:cNvSpPr txBox="1"/>
          <p:nvPr/>
        </p:nvSpPr>
        <p:spPr>
          <a:xfrm>
            <a:off x="767295" y="2538116"/>
            <a:ext cx="8388737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r>
              <a:rPr lang="hr-H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Poziv metode getOib() moguć jer je dio instance u klasi Osoba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varijabla u kojoj čuvamo referencu na objekt ne mora nužno biti istog tipa kao i sam objekt, nego može biti i tipa neke klase koja je nadklasa klasi objekta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r>
              <a:rPr lang="hr-HR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Ključna riječ </a:t>
            </a:r>
            <a:r>
              <a:rPr lang="hr-HR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final</a:t>
            </a:r>
            <a:r>
              <a:rPr lang="hr-HR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r-HR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final</a:t>
            </a:r>
            <a:r>
              <a:rPr lang="hr-HR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 Osoba</a:t>
            </a:r>
            <a:r>
              <a:rPr lang="hr-HR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r>
              <a:rPr lang="hr-HR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označava da klasu ne smijemo naslijediti</a:t>
            </a:r>
          </a:p>
        </p:txBody>
      </p:sp>
    </p:spTree>
    <p:extLst>
      <p:ext uri="{BB962C8B-B14F-4D97-AF65-F5344CB8AC3E}">
        <p14:creationId xmlns:p14="http://schemas.microsoft.com/office/powerpoint/2010/main" val="9636468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Polimorfizam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B72BDD6-91B2-42DA-AC0E-68FBB6CC4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74" y="17900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0BFE3549-7CDC-47F2-BEED-CC145C6318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21074" y="1790019"/>
            <a:ext cx="6121400" cy="2730500"/>
            <a:chOff x="1134" y="1702"/>
            <a:chExt cx="9639" cy="4300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DFDC7963-FEE7-43C2-BE8A-844926EB8C9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34" y="1702"/>
              <a:ext cx="9639" cy="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9EB992FB-170F-4085-A6F3-324D81C67D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312" y="2330"/>
              <a:ext cx="689" cy="139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FA7718-F5DD-4F4E-BD19-FBECD6234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3534"/>
              <a:ext cx="1476" cy="66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rgbClr val="1F497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2BE2314E-9492-4484-922B-A942874C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" y="2517"/>
              <a:ext cx="1125" cy="2505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47E3AF12-CCFB-4083-BC8E-B1108467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2517"/>
              <a:ext cx="1174" cy="21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6D5FB314-DA1E-41B4-BF3B-36DF977C5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904"/>
              <a:ext cx="1670" cy="146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8755A90-23C4-4E0C-A572-6F4A9C97D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3654"/>
              <a:ext cx="1210" cy="191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AutoShape 4">
              <a:extLst>
                <a:ext uri="{FF2B5EF4-FFF2-40B4-BE49-F238E27FC236}">
                  <a16:creationId xmlns:a16="http://schemas.microsoft.com/office/drawing/2014/main" id="{F12AACED-2F11-4FF4-8CD9-236FDCB67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7" y="2323"/>
              <a:ext cx="1186" cy="1403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0"/>
              </a:srgbClr>
            </a:solidFill>
            <a:ln w="12700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A8853CEA-6A5B-40B4-A161-D30F92E45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2" y="3534"/>
              <a:ext cx="1827" cy="1695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0"/>
              </a:srgbClr>
            </a:solidFill>
            <a:ln w="127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7" name="AutoShape 2">
              <a:extLst>
                <a:ext uri="{FF2B5EF4-FFF2-40B4-BE49-F238E27FC236}">
                  <a16:creationId xmlns:a16="http://schemas.microsoft.com/office/drawing/2014/main" id="{06DC8336-D77F-4AD9-8B91-726336F28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" y="2166"/>
              <a:ext cx="1573" cy="824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0"/>
              </a:srgb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795738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Nasljeđivanje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236A7-9726-4CC3-9FCF-CAC3667AED71}"/>
              </a:ext>
            </a:extLst>
          </p:cNvPr>
          <p:cNvSpPr txBox="1"/>
          <p:nvPr/>
        </p:nvSpPr>
        <p:spPr>
          <a:xfrm>
            <a:off x="767295" y="1611685"/>
            <a:ext cx="8388737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 – puno, morfizam – faza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pohrana </a:t>
            </a:r>
            <a:r>
              <a:rPr lang="hr-HR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objekata </a:t>
            </a: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produžene (</a:t>
            </a:r>
            <a:r>
              <a:rPr lang="hr-HR" sz="28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</a:t>
            </a: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klase u objekte matične klase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je polimorfna ako radnja koju metoda obavlja ovisi o objektu na kojem se poziva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polimorfnost omogućava različitim objektima različito reagiranje na poziv polimorfne metode 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6703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0" y="1313300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4400" dirty="0"/>
              <a:t>Nasljeđivanje i </a:t>
            </a:r>
            <a:br>
              <a:rPr lang="hr-HR" sz="4400" dirty="0"/>
            </a:br>
            <a:r>
              <a:rPr lang="hr-HR" sz="4400" dirty="0" err="1" smtClean="0"/>
              <a:t>polimorfizam</a:t>
            </a:r>
            <a:r>
              <a:rPr lang="hr-HR" sz="4400" dirty="0"/>
              <a:t> </a:t>
            </a:r>
            <a:r>
              <a:rPr lang="hr-HR" sz="4400" dirty="0" smtClean="0"/>
              <a:t>– </a:t>
            </a:r>
            <a:r>
              <a:rPr lang="hr-HR" sz="4400" dirty="0"/>
              <a:t/>
            </a:r>
            <a:br>
              <a:rPr lang="hr-HR" sz="4400" dirty="0"/>
            </a:br>
            <a:r>
              <a:rPr lang="hr-HR" sz="4400" dirty="0" smtClean="0"/>
              <a:t>primjer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B86C0-D8E1-4D3E-B0EC-A5B4094E0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0" y="489666"/>
            <a:ext cx="484890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Varijable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static void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main(String[] </a:t>
            </a:r>
            <a:r>
              <a:rPr lang="en-US" sz="2800" dirty="0" err="1">
                <a:latin typeface="Consolas" panose="020B0609020204030204" pitchFamily="49" charset="0"/>
                <a:cs typeface="Arial" panose="020B0604020202020204" pitchFamily="34" charset="0"/>
              </a:rPr>
              <a:t>args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    // </a:t>
            </a:r>
            <a:r>
              <a:rPr lang="en-US" sz="2800" dirty="0" err="1">
                <a:latin typeface="Consolas" panose="020B0609020204030204" pitchFamily="49" charset="0"/>
                <a:cs typeface="Arial" panose="020B0604020202020204" pitchFamily="34" charset="0"/>
              </a:rPr>
              <a:t>deklaracije</a:t>
            </a:r>
            <a:endParaRPr lang="en-US" sz="2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x;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    // </a:t>
            </a:r>
            <a:r>
              <a:rPr lang="en-US" sz="2800" dirty="0" err="1">
                <a:latin typeface="Consolas" panose="020B0609020204030204" pitchFamily="49" charset="0"/>
                <a:cs typeface="Arial" panose="020B0604020202020204" pitchFamily="34" charset="0"/>
              </a:rPr>
              <a:t>inicijalizacija</a:t>
            </a:r>
            <a:endParaRPr lang="en-US" sz="2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    x = 1;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    //</a:t>
            </a:r>
            <a:r>
              <a:rPr lang="en-US" sz="2800" dirty="0" err="1">
                <a:latin typeface="Consolas" panose="020B0609020204030204" pitchFamily="49" charset="0"/>
                <a:cs typeface="Arial" panose="020B0604020202020204" pitchFamily="34" charset="0"/>
              </a:rPr>
              <a:t>definicija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Arial" panose="020B0604020202020204" pitchFamily="34" charset="0"/>
              </a:rPr>
              <a:t>varijable</a:t>
            </a:r>
            <a:endParaRPr lang="en-US" sz="2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y = 2;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sz="2800" dirty="0" err="1">
                <a:latin typeface="Consolas" panose="020B0609020204030204" pitchFamily="49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(x);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sz="2800" dirty="0" err="1">
                <a:latin typeface="Consolas" panose="020B0609020204030204" pitchFamily="49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(y);</a:t>
            </a:r>
          </a:p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  <a:endParaRPr lang="en-US" sz="2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366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4400" dirty="0"/>
              <a:t>Nasljeđivanje i </a:t>
            </a:r>
            <a:r>
              <a:rPr lang="hr-HR" sz="4400" dirty="0" err="1" smtClean="0"/>
              <a:t>polimorfizam</a:t>
            </a:r>
            <a:r>
              <a:rPr lang="hr-HR" sz="4400" dirty="0" smtClean="0"/>
              <a:t> – primjer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236A7-9726-4CC3-9FCF-CAC3667AED71}"/>
              </a:ext>
            </a:extLst>
          </p:cNvPr>
          <p:cNvSpPr txBox="1"/>
          <p:nvPr/>
        </p:nvSpPr>
        <p:spPr>
          <a:xfrm>
            <a:off x="767295" y="1611685"/>
            <a:ext cx="838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BC6A2-9A73-4CD8-8A1E-ABAB6CDA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32" y="1728766"/>
            <a:ext cx="722095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907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4400" dirty="0"/>
              <a:t>Nasljeđivanje i </a:t>
            </a:r>
            <a:r>
              <a:rPr lang="hr-HR" sz="4400" dirty="0" err="1"/>
              <a:t>polimorfizam</a:t>
            </a:r>
            <a:r>
              <a:rPr lang="hr-HR" sz="4400" dirty="0"/>
              <a:t> – primjer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236A7-9726-4CC3-9FCF-CAC3667AED71}"/>
              </a:ext>
            </a:extLst>
          </p:cNvPr>
          <p:cNvSpPr txBox="1"/>
          <p:nvPr/>
        </p:nvSpPr>
        <p:spPr>
          <a:xfrm>
            <a:off x="767295" y="1611685"/>
            <a:ext cx="838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EB157-BF6C-4625-A81C-E5123AFA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95" y="1696724"/>
            <a:ext cx="7774811" cy="41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22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Apstraktne klase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236A7-9726-4CC3-9FCF-CAC3667AED71}"/>
              </a:ext>
            </a:extLst>
          </p:cNvPr>
          <p:cNvSpPr txBox="1"/>
          <p:nvPr/>
        </p:nvSpPr>
        <p:spPr>
          <a:xfrm>
            <a:off x="767295" y="1611685"/>
            <a:ext cx="8388737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 služe stvaranju objekta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Služe stvaranju podobjekata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Koriste se za izražavanje zajedničkih svojstava svih podklasa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Što se </a:t>
            </a:r>
            <a:r>
              <a:rPr lang="hr-HR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događa </a:t>
            </a: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kada klasu Auto iz primjera definiramo kao apstraktnu?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066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Apstraktne klase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5857" t="18750" r="60761" b="48958"/>
          <a:stretch>
            <a:fillRect/>
          </a:stretch>
        </p:blipFill>
        <p:spPr bwMode="auto">
          <a:xfrm>
            <a:off x="1147012" y="1817525"/>
            <a:ext cx="5650832" cy="307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05129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Apstraktne klase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857" t="18750" r="52562" b="29167"/>
          <a:stretch>
            <a:fillRect/>
          </a:stretch>
        </p:blipFill>
        <p:spPr bwMode="auto">
          <a:xfrm>
            <a:off x="1002631" y="1580148"/>
            <a:ext cx="573481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4456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Apstraktne klase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8697" t="15625" r="37335" b="40625"/>
          <a:stretch>
            <a:fillRect/>
          </a:stretch>
        </p:blipFill>
        <p:spPr bwMode="auto">
          <a:xfrm>
            <a:off x="906570" y="1564105"/>
            <a:ext cx="5795019" cy="419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402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Apstraktne klase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28331" t="20833" r="14861" b="36458"/>
          <a:stretch>
            <a:fillRect/>
          </a:stretch>
        </p:blipFill>
        <p:spPr bwMode="auto">
          <a:xfrm>
            <a:off x="890337" y="1817525"/>
            <a:ext cx="757167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37899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Klasa </a:t>
            </a:r>
            <a:r>
              <a:rPr lang="hr-HR" sz="4400" dirty="0">
                <a:latin typeface="Consolas" panose="020B0609020204030204" pitchFamily="49" charset="0"/>
              </a:rPr>
              <a:t>Object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236A7-9726-4CC3-9FCF-CAC3667AED71}"/>
              </a:ext>
            </a:extLst>
          </p:cNvPr>
          <p:cNvSpPr txBox="1"/>
          <p:nvPr/>
        </p:nvSpPr>
        <p:spPr>
          <a:xfrm>
            <a:off x="767295" y="1611685"/>
            <a:ext cx="8388737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implicitno nasljeđivanje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equals</a:t>
            </a: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9036168-CB39-4C1E-A22F-44BF671C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7695" y="3169034"/>
            <a:ext cx="6855658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83451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Klasa </a:t>
            </a:r>
            <a:r>
              <a:rPr lang="hr-HR" sz="4400" dirty="0">
                <a:latin typeface="Consolas" panose="020B0609020204030204" pitchFamily="49" charset="0"/>
              </a:rPr>
              <a:t>Object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93970-8CF5-4BB4-A313-01B216F8F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25" y="1476628"/>
            <a:ext cx="8424905" cy="2457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8AB6D-118B-498B-99D7-9317A85A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4" y="4186311"/>
            <a:ext cx="5234959" cy="13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5279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Zadaci za vježbu – v05 1/2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767295" y="1546189"/>
            <a:ext cx="99424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Napišite program koji vodi rezultate o 1. </a:t>
            </a: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HNL-u. </a:t>
            </a:r>
          </a:p>
          <a:p>
            <a:r>
              <a:rPr lang="hr-H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hr-H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mora omogućiti sljedeće funkcionalnosti</a:t>
            </a: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Klubovi i utakmice imaju ključ (</a:t>
            </a:r>
            <a:r>
              <a:rPr lang="hr-H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koji se sam uvećava (</a:t>
            </a:r>
            <a:r>
              <a:rPr lang="hr-HR" sz="2400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autoincrement</a:t>
            </a: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pri </a:t>
            </a:r>
            <a:r>
              <a:rPr lang="hr-H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instanciranju</a:t>
            </a: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novog objekta</a:t>
            </a:r>
            <a:endParaRPr lang="hr-H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Unos </a:t>
            </a:r>
            <a:r>
              <a:rPr lang="hr-H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novog </a:t>
            </a: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Trener je dio kluba, ali igrači se unose samo kao strijelci utakmice</a:t>
            </a:r>
            <a:endParaRPr lang="hr-H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Unos </a:t>
            </a:r>
            <a:r>
              <a:rPr lang="hr-H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strijelaca (obavezan podatak, ne možete unijeti rezultat ako niste unijeli i </a:t>
            </a: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strijelce)</a:t>
            </a:r>
          </a:p>
        </p:txBody>
      </p:sp>
    </p:spTree>
    <p:extLst>
      <p:ext uri="{BB962C8B-B14F-4D97-AF65-F5344CB8AC3E}">
        <p14:creationId xmlns:p14="http://schemas.microsoft.com/office/powerpoint/2010/main" val="67621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Varijable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552037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cjelobrojne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vrijednosti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operatori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cjelobrojnih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vrijednosti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F23902-2197-4D4B-B7DB-5B1EF1041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21280"/>
              </p:ext>
            </p:extLst>
          </p:nvPr>
        </p:nvGraphicFramePr>
        <p:xfrm>
          <a:off x="941748" y="2136916"/>
          <a:ext cx="7763098" cy="1420017"/>
        </p:xfrm>
        <a:graphic>
          <a:graphicData uri="http://schemas.openxmlformats.org/drawingml/2006/table">
            <a:tbl>
              <a:tblPr firstRow="1" firstCol="1" bandRow="1"/>
              <a:tblGrid>
                <a:gridCol w="1892132">
                  <a:extLst>
                    <a:ext uri="{9D8B030D-6E8A-4147-A177-3AD203B41FA5}">
                      <a16:colId xmlns:a16="http://schemas.microsoft.com/office/drawing/2014/main" val="437326674"/>
                    </a:ext>
                  </a:extLst>
                </a:gridCol>
                <a:gridCol w="1655025">
                  <a:extLst>
                    <a:ext uri="{9D8B030D-6E8A-4147-A177-3AD203B41FA5}">
                      <a16:colId xmlns:a16="http://schemas.microsoft.com/office/drawing/2014/main" val="377302293"/>
                    </a:ext>
                  </a:extLst>
                </a:gridCol>
                <a:gridCol w="2214314">
                  <a:extLst>
                    <a:ext uri="{9D8B030D-6E8A-4147-A177-3AD203B41FA5}">
                      <a16:colId xmlns:a16="http://schemas.microsoft.com/office/drawing/2014/main" val="2226075734"/>
                    </a:ext>
                  </a:extLst>
                </a:gridCol>
                <a:gridCol w="2001627">
                  <a:extLst>
                    <a:ext uri="{9D8B030D-6E8A-4147-A177-3AD203B41FA5}">
                      <a16:colId xmlns:a16="http://schemas.microsoft.com/office/drawing/2014/main" val="3559297038"/>
                    </a:ext>
                  </a:extLst>
                </a:gridCol>
              </a:tblGrid>
              <a:tr h="27714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Podatkovni tip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Broj </a:t>
                      </a:r>
                      <a:r>
                        <a:rPr lang="hr-HR" sz="11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bajtova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Minimalna vrijednost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Maksimalna vrijednost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045907"/>
                  </a:ext>
                </a:extLst>
              </a:tr>
              <a:tr h="228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byte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-128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468244"/>
                  </a:ext>
                </a:extLst>
              </a:tr>
              <a:tr h="228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short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-32768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32767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215569"/>
                  </a:ext>
                </a:extLst>
              </a:tr>
              <a:tr h="228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-2147483648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2147483647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128593"/>
                  </a:ext>
                </a:extLst>
              </a:tr>
              <a:tr h="457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long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-9223372036854775808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9223372036854775807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8654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1029B0-545D-444D-A230-519BEF04D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47255"/>
              </p:ext>
            </p:extLst>
          </p:nvPr>
        </p:nvGraphicFramePr>
        <p:xfrm>
          <a:off x="941748" y="4269741"/>
          <a:ext cx="6971251" cy="1887886"/>
        </p:xfrm>
        <a:graphic>
          <a:graphicData uri="http://schemas.openxmlformats.org/drawingml/2006/table">
            <a:tbl>
              <a:tblPr firstRow="1" firstCol="1" bandRow="1"/>
              <a:tblGrid>
                <a:gridCol w="3485272">
                  <a:extLst>
                    <a:ext uri="{9D8B030D-6E8A-4147-A177-3AD203B41FA5}">
                      <a16:colId xmlns:a16="http://schemas.microsoft.com/office/drawing/2014/main" val="801608007"/>
                    </a:ext>
                  </a:extLst>
                </a:gridCol>
                <a:gridCol w="3485979">
                  <a:extLst>
                    <a:ext uri="{9D8B030D-6E8A-4147-A177-3AD203B41FA5}">
                      <a16:colId xmlns:a16="http://schemas.microsoft.com/office/drawing/2014/main" val="1088725483"/>
                    </a:ext>
                  </a:extLst>
                </a:gridCol>
              </a:tblGrid>
              <a:tr h="36846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Operacija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Oznaka operatora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56716"/>
                  </a:ext>
                </a:extLst>
              </a:tr>
              <a:tr h="303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Zbrajanje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136574"/>
                  </a:ext>
                </a:extLst>
              </a:tr>
              <a:tr h="303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Oduzimanje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518797"/>
                  </a:ext>
                </a:extLst>
              </a:tr>
              <a:tr h="303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Množenje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110625"/>
                  </a:ext>
                </a:extLst>
              </a:tr>
              <a:tr h="303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Cjelobrojno dijeljenje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/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59813"/>
                  </a:ext>
                </a:extLst>
              </a:tr>
              <a:tr h="303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Ostatak pri dijeljenju (modulo operator)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22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1433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Zadaci za vježbu – v05 2/2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767295" y="1546189"/>
            <a:ext cx="99424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Ispis tablice utakmica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ispis </a:t>
            </a:r>
            <a:r>
              <a:rPr lang="hr-H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tablice strijelaca </a:t>
            </a:r>
            <a:endParaRPr lang="hr-H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Ispis aktivnih klubova lige</a:t>
            </a:r>
            <a:endParaRPr lang="hr-H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Klubove i igrače definirajte u programu, ne morate ih unositi kroz izbornik. Koristeći OOP paradigmu, oblikujte </a:t>
            </a: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rješenje (</a:t>
            </a:r>
            <a:r>
              <a:rPr lang="hr-H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</a:t>
            </a:r>
            <a:r>
              <a:rPr lang="hr-H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liga sadrži klubove i utakmice, igrači i trener imaju zajedničke elemente, ali i zasebne).</a:t>
            </a: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1962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/>
              <a:t>Sučelja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457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Sučelja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701DE-B1BA-48D9-8E3E-DB978442971D}"/>
              </a:ext>
            </a:extLst>
          </p:cNvPr>
          <p:cNvSpPr/>
          <p:nvPr/>
        </p:nvSpPr>
        <p:spPr>
          <a:xfrm>
            <a:off x="613610" y="1516487"/>
            <a:ext cx="10311063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sastoje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od konstanti i(ili) apstraktnih metoda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specifikacija ponašanja 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deklariracija </a:t>
            </a:r>
            <a:r>
              <a:rPr lang="hr-HR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apstraktnih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metoda </a:t>
            </a:r>
            <a:r>
              <a:rPr lang="hr-H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isključivo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potpis, bez implementacije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nb-NO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pstraktne metode</a:t>
            </a:r>
            <a:r>
              <a:rPr lang="nb-NO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 sadrže tijelo</a:t>
            </a:r>
            <a:endParaRPr lang="hr-HR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implementiranjem sučelja klasa se obvezuje implementirati sve metode 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ako klasa implementira sučelje, a ne implementira sve metode definirane u tom sučelju, mora se označiti kao apstraktna ključnom riječi </a:t>
            </a:r>
            <a:r>
              <a:rPr lang="hr-HR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hr-HR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08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Sučelja </a:t>
            </a:r>
            <a:r>
              <a:rPr lang="hr-HR" sz="4400" dirty="0" smtClean="0"/>
              <a:t>– primjer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701DE-B1BA-48D9-8E3E-DB978442971D}"/>
              </a:ext>
            </a:extLst>
          </p:cNvPr>
          <p:cNvSpPr/>
          <p:nvPr/>
        </p:nvSpPr>
        <p:spPr>
          <a:xfrm>
            <a:off x="767295" y="1817525"/>
            <a:ext cx="103110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Pretvaranja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CuK=273.15;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final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CuFFaktor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=5.0/9.0;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celzijusiUKelvine (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stupnjevaCelzijusovih);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celzijusiUFahrenheite(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stupnjevaCelzijusovih);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383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Sučelja </a:t>
            </a:r>
            <a:r>
              <a:rPr lang="hr-HR" sz="4400" dirty="0" smtClean="0"/>
              <a:t>– primjer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701DE-B1BA-48D9-8E3E-DB978442971D}"/>
              </a:ext>
            </a:extLst>
          </p:cNvPr>
          <p:cNvSpPr/>
          <p:nvPr/>
        </p:nvSpPr>
        <p:spPr>
          <a:xfrm>
            <a:off x="767295" y="1441043"/>
            <a:ext cx="1031106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java.io.*;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PretvorbaCelzijus</a:t>
            </a:r>
            <a:r>
              <a:rPr lang="hr-HR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Pretvaranja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//Implementirana metoda iz sučelja</a:t>
            </a:r>
            <a:endParaRPr lang="hr-HR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celzijusiUFahrenheite(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stupnjevaCelzijusovih)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stupnjevaCelzijusovih*Pretvaranja.CuFFaktor+32;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//Implementirana metoda iz sučelja</a:t>
            </a:r>
            <a:endParaRPr lang="hr-HR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public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celzijusiUKelvine(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stupnjevaCelzijusovih)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stupnjevaCelzijusovih+Pretvaranja.CuK;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 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IOException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Scanner sc = </a:t>
            </a:r>
            <a:r>
              <a:rPr lang="hr-HR" sz="11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Scanner</a:t>
            </a:r>
            <a:r>
              <a:rPr lang="hr-HR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(System.</a:t>
            </a:r>
            <a:r>
              <a:rPr lang="hr-HR" sz="1100" dirty="0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PretvorbaCelzijus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primjer = </a:t>
            </a:r>
            <a:r>
              <a:rPr lang="hr-HR" sz="11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PretvorbaCelzijus</a:t>
            </a:r>
            <a:r>
              <a:rPr lang="hr-HR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hr-HR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System.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</a:t>
            </a:r>
            <a:r>
              <a:rPr lang="hr-HR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"Unesi temperaturu u stupnjevima Celzijusovim: "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 = Integer.parseInt(sc.nextLine());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System.</a:t>
            </a:r>
            <a:r>
              <a:rPr lang="hr-HR" sz="1100" i="1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</a:t>
            </a:r>
            <a:r>
              <a:rPr lang="hr-HR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"Temp u Kelvinima: " 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primjer.celzijusiUKelvine(t));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System.</a:t>
            </a:r>
            <a:r>
              <a:rPr lang="hr-HR" sz="11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</a:t>
            </a:r>
            <a:r>
              <a:rPr lang="hr-HR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"Temp u Fahr.: " 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primjer.celzijusiUFahrenheite(t));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7048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Nasljeđivanje sučelja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701DE-B1BA-48D9-8E3E-DB978442971D}"/>
              </a:ext>
            </a:extLst>
          </p:cNvPr>
          <p:cNvSpPr/>
          <p:nvPr/>
        </p:nvSpPr>
        <p:spPr>
          <a:xfrm>
            <a:off x="767295" y="1441043"/>
            <a:ext cx="103110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//Switchable.java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Switchable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upali();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ugasi();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//RemoteControl.java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interface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RemoteControl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Switchable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pojačajZvuk();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smanjiZvuk();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176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Sučelja i višestruko nasljeđivanje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701DE-B1BA-48D9-8E3E-DB978442971D}"/>
              </a:ext>
            </a:extLst>
          </p:cNvPr>
          <p:cNvSpPr/>
          <p:nvPr/>
        </p:nvSpPr>
        <p:spPr>
          <a:xfrm>
            <a:off x="767295" y="1441043"/>
            <a:ext cx="103110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//Razlomak.java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Razlomak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Comparable&lt;Razlomak&gt;,Runnable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brojnik;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naz;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Razlomak(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y) {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brojnik =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nazivnik =y;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toString() {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brojnik+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"/"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+nazivnik;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//metoda iz sučelja Comparable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compareTo(Razlomak drugi)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//implementacija metode - matematička usporedba 2 razlomka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.brojnik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drugi.nazivnik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hr-HR" sz="12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.nazivnik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drugi.brojnik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204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Sučelja i višestruko nasljeđivanje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701DE-B1BA-48D9-8E3E-DB978442971D}"/>
              </a:ext>
            </a:extLst>
          </p:cNvPr>
          <p:cNvSpPr/>
          <p:nvPr/>
        </p:nvSpPr>
        <p:spPr>
          <a:xfrm>
            <a:off x="767295" y="1441043"/>
            <a:ext cx="103110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.brojnik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drugi.nazivnik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 </a:t>
            </a:r>
            <a:r>
              <a:rPr lang="hr-HR" sz="12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.nazivnik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drugi.brojnik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-1;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//metoda iz sučelja Runnable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run()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//implementacija metode run()...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9630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Zadaci za vježbu – v06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767295" y="1297193"/>
            <a:ext cx="994245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Napravite zadatak u kojem se koriste dvije klase koje implementiraju sučelje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jednom apstraktnom metodom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getData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Klase koje mogu implementirati sučelje su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MemoryRepository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FileRepository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Neka metoda vraća kolekciju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stringova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zatim implementirajte metodu za obje vrste repozitorija.</a:t>
            </a:r>
          </a:p>
          <a:p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getData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u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MemoryRepository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klasi neka vrati „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hardkodiranu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kolekciju (npr. dane u tjednu), a metoda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getData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u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FileRepository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neka vrati dane iz datoteke (nije potrebno napisati logiku, već ispis da implementacija ne postoji). </a:t>
            </a:r>
          </a:p>
          <a:p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zasebnoj klasi, imena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RepositoryFactory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potrebno je napraviti statičku metodu koja će vratiti tip repozitorija koji se trenutno koristi. Metoda donosi odluku temeljem proslijeđenog parametra. </a:t>
            </a:r>
          </a:p>
          <a:p>
            <a:endParaRPr lang="hr-HR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Primjer metode: </a:t>
            </a:r>
          </a:p>
          <a:p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Repository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getRepository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repoType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switch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repoType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case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1: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MemoryRepository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case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2: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FileRepository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null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}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glavnom programu metode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dohvatite instancu jedne klase putem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RepositoryFactory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ispišite koje podatke je vratila njezina metoda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getData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zatim to isto napravite za drugu klasu (promjenom parametra) koja implementira sučelje </a:t>
            </a:r>
            <a:r>
              <a:rPr lang="hr-H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hr-H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hr-HR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2948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/>
              <a:t>Iznimke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3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Varijable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decimalne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vrijednosti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operatori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decimalnih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vrijednosti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0FF17A-2B90-4B77-8CBF-F09C3B17E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00614"/>
              </p:ext>
            </p:extLst>
          </p:nvPr>
        </p:nvGraphicFramePr>
        <p:xfrm>
          <a:off x="1147360" y="2247171"/>
          <a:ext cx="6189345" cy="563880"/>
        </p:xfrm>
        <a:graphic>
          <a:graphicData uri="http://schemas.openxmlformats.org/drawingml/2006/table">
            <a:tbl>
              <a:tblPr firstRow="1" firstCol="1" bandRow="1"/>
              <a:tblGrid>
                <a:gridCol w="1525270">
                  <a:extLst>
                    <a:ext uri="{9D8B030D-6E8A-4147-A177-3AD203B41FA5}">
                      <a16:colId xmlns:a16="http://schemas.microsoft.com/office/drawing/2014/main" val="1007155619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910237453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677836919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1034707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Podatkovni tip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Broj byteova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Minimalna vrijednost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Maksimalna vrijednost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513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-3.4x10</a:t>
                      </a:r>
                      <a:r>
                        <a:rPr lang="hr-HR" sz="1100" baseline="30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3.4x10</a:t>
                      </a:r>
                      <a:r>
                        <a:rPr lang="hr-HR" sz="1100" baseline="30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86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double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-1.7x10</a:t>
                      </a:r>
                      <a:r>
                        <a:rPr lang="hr-HR" sz="1100" baseline="30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308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1.7x10</a:t>
                      </a:r>
                      <a:r>
                        <a:rPr lang="hr-HR" sz="1100" baseline="30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308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6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E84810-B51C-48F3-9326-BBA3E906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53428"/>
              </p:ext>
            </p:extLst>
          </p:nvPr>
        </p:nvGraphicFramePr>
        <p:xfrm>
          <a:off x="1147360" y="3782496"/>
          <a:ext cx="6189345" cy="899160"/>
        </p:xfrm>
        <a:graphic>
          <a:graphicData uri="http://schemas.openxmlformats.org/drawingml/2006/table">
            <a:tbl>
              <a:tblPr firstRow="1" firstCol="1" bandRow="1"/>
              <a:tblGrid>
                <a:gridCol w="3094358">
                  <a:extLst>
                    <a:ext uri="{9D8B030D-6E8A-4147-A177-3AD203B41FA5}">
                      <a16:colId xmlns:a16="http://schemas.microsoft.com/office/drawing/2014/main" val="778899523"/>
                    </a:ext>
                  </a:extLst>
                </a:gridCol>
                <a:gridCol w="3094987">
                  <a:extLst>
                    <a:ext uri="{9D8B030D-6E8A-4147-A177-3AD203B41FA5}">
                      <a16:colId xmlns:a16="http://schemas.microsoft.com/office/drawing/2014/main" val="4072629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Operacija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Oznaka operatora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7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Zbrajanje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90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Oduzimanje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543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Množenje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93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Dijeljenje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/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15328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Iznimke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29A562-E449-4965-8BA9-26F37190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17" y="2606361"/>
            <a:ext cx="5849166" cy="33056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3AF326-1B40-4FC5-86E3-81D3FB951A60}"/>
              </a:ext>
            </a:extLst>
          </p:cNvPr>
          <p:cNvSpPr/>
          <p:nvPr/>
        </p:nvSpPr>
        <p:spPr>
          <a:xfrm>
            <a:off x="767295" y="1728355"/>
            <a:ext cx="106634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 objekti koji predstavljaju iznimke su instanca klase java.lang.Throwable</a:t>
            </a:r>
          </a:p>
          <a:p>
            <a:pPr lvl="1"/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 neke od njezinih </a:t>
            </a:r>
            <a:r>
              <a:rPr lang="hr-H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naslijeđenih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78779375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Iznimke </a:t>
            </a:r>
            <a:r>
              <a:rPr lang="hr-HR" sz="4400" dirty="0" smtClean="0"/>
              <a:t>– obrada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AF326-1B40-4FC5-86E3-81D3FB951A60}"/>
              </a:ext>
            </a:extLst>
          </p:cNvPr>
          <p:cNvSpPr/>
          <p:nvPr/>
        </p:nvSpPr>
        <p:spPr>
          <a:xfrm>
            <a:off x="767295" y="1728355"/>
            <a:ext cx="3429144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try</a:t>
            </a:r>
            <a:r>
              <a:rPr lang="hr-H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 </a:t>
            </a:r>
            <a:r>
              <a:rPr lang="hr-HR" sz="2000" dirty="0" err="1" smtClean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catch</a:t>
            </a:r>
            <a:r>
              <a:rPr lang="hr-H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hr-HR" sz="2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Exception</a:t>
            </a:r>
            <a:r>
              <a:rPr lang="hr-H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e) {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endParaRPr lang="hr-HR" sz="2000" dirty="0" smtClean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 </a:t>
            </a:r>
            <a:r>
              <a:rPr lang="hr-HR" sz="2000" dirty="0" err="1" smtClean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finally</a:t>
            </a:r>
            <a:r>
              <a:rPr lang="hr-H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endParaRPr lang="hr-HR" sz="2000" dirty="0" smtClean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hr-HR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1791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Iznimke – redoslijed obrade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AF326-1B40-4FC5-86E3-81D3FB951A60}"/>
              </a:ext>
            </a:extLst>
          </p:cNvPr>
          <p:cNvSpPr/>
          <p:nvPr/>
        </p:nvSpPr>
        <p:spPr>
          <a:xfrm>
            <a:off x="767295" y="1728355"/>
            <a:ext cx="5262979" cy="335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0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try</a:t>
            </a:r>
            <a:r>
              <a:rPr lang="hr-H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 </a:t>
            </a:r>
            <a:r>
              <a:rPr lang="hr-HR" sz="20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catch</a:t>
            </a:r>
            <a:r>
              <a:rPr lang="hr-H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(MostSpecificException e) {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endParaRPr lang="hr-HR" sz="20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 </a:t>
            </a:r>
            <a:r>
              <a:rPr lang="hr-HR" sz="20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catch</a:t>
            </a:r>
            <a:r>
              <a:rPr lang="hr-H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(LeastSpecificException e) {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endParaRPr lang="hr-HR" sz="20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 </a:t>
            </a:r>
            <a:r>
              <a:rPr lang="hr-HR" sz="20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finally</a:t>
            </a:r>
            <a:r>
              <a:rPr lang="hr-H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endParaRPr lang="hr-HR" sz="20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403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Error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AF326-1B40-4FC5-86E3-81D3FB951A60}"/>
              </a:ext>
            </a:extLst>
          </p:cNvPr>
          <p:cNvSpPr/>
          <p:nvPr/>
        </p:nvSpPr>
        <p:spPr>
          <a:xfrm>
            <a:off x="767296" y="1728355"/>
            <a:ext cx="9579862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Iznimke uvjetovane vanjskim faktorima – problem s </a:t>
            </a:r>
            <a:r>
              <a:rPr lang="hr-H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JVM-om</a:t>
            </a:r>
            <a:endParaRPr lang="hr-HR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Nedostatak memorije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baca iznimku – instanca klase VirtualMachineError</a:t>
            </a:r>
          </a:p>
          <a:p>
            <a:pPr marL="914400" lvl="1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slučaju nedostatka memorije </a:t>
            </a:r>
            <a:r>
              <a:rPr lang="hr-H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klasa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OutOfMemoryError</a:t>
            </a:r>
          </a:p>
          <a:p>
            <a:pPr marL="914400" lvl="1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tom slučaju, ne možemo obraditi iznimku, to je problem hardvera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6318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Error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AF326-1B40-4FC5-86E3-81D3FB951A60}"/>
              </a:ext>
            </a:extLst>
          </p:cNvPr>
          <p:cNvSpPr/>
          <p:nvPr/>
        </p:nvSpPr>
        <p:spPr>
          <a:xfrm>
            <a:off x="767296" y="1628507"/>
            <a:ext cx="957986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//NedostatakMemorijeIznimka.java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NedostatakMemorijeIznimka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ArrayList&lt;String&gt; znakovniNizovi =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ArrayList&lt;String&gt;();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    znakovniNizovi.add(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"Novi znakovni niz"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}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(OutOfMemoryError e) {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System.out.println(e.getMessage());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7107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Exception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A6B13-866E-47B5-8D90-1CABCA892E56}"/>
              </a:ext>
            </a:extLst>
          </p:cNvPr>
          <p:cNvSpPr/>
          <p:nvPr/>
        </p:nvSpPr>
        <p:spPr>
          <a:xfrm>
            <a:off x="767296" y="1728355"/>
            <a:ext cx="957986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Nastaju iz klase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Exception</a:t>
            </a:r>
            <a:r>
              <a:rPr lang="hr-HR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 njezinih podklasa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Mogu se riješiti programskim putem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Iznimku hvatamo pomoću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catch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bloka i odlučujemo kako ćemo nastaviti izvršavanje programa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2313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Exception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A6B13-866E-47B5-8D90-1CABCA892E56}"/>
              </a:ext>
            </a:extLst>
          </p:cNvPr>
          <p:cNvSpPr/>
          <p:nvPr/>
        </p:nvSpPr>
        <p:spPr>
          <a:xfrm>
            <a:off x="767296" y="1728355"/>
            <a:ext cx="95798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PogresanUnosIznimka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broj;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unos =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"234d"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broj =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Integer(unos);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(NumberFormatException 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System.out.println(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"Unijeli ste </a:t>
            </a:r>
            <a:r>
              <a:rPr lang="hr-HR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pogrešnu vrijednost."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System.out.println(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"Postavljamo unosu vrijednost 1."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broj = 1;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nastavljamo dalje sa izvršavanjem programa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0660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4400" dirty="0"/>
              <a:t>Obrađivanje više iznimaka i redoslijed obrade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767295" y="1668774"/>
            <a:ext cx="88700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Više mjesta unutar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try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bloka gdje se može dogoditi iznimka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Mogu biti instance različitih klasa – više </a:t>
            </a:r>
            <a:r>
              <a:rPr lang="hr-HR" sz="2400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hr-H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-blokova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60880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4400" dirty="0"/>
              <a:t>Obrađivanje više iznimaka i redoslijed obrade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767295" y="1404439"/>
            <a:ext cx="887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ViseVrstiIznimki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broj = 0;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unos =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"234d"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polje = {1,2,3};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1. greška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broj =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Integer(unos);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// 2. greška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broj = polje[5];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// 3. greška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broj = broj / 0;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(NumberFormatException 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System.out.println(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"Greška pri konverziji znakovnog niza u broj"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(ArrayIndexOutOfBoundsException 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System.out.println(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"Greška pri pristupu elementu iz polja"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(Exception 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System.out.println(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"Sve ostale greške."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System.out.println(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"Završetak programa."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251600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Grupiranje </a:t>
            </a:r>
            <a:r>
              <a:rPr lang="hr-HR" sz="4400" dirty="0" err="1" smtClean="0">
                <a:latin typeface="Consolas" panose="020B0609020204030204" pitchFamily="49" charset="0"/>
              </a:rPr>
              <a:t>catch</a:t>
            </a:r>
            <a:r>
              <a:rPr lang="hr-HR" sz="4400" dirty="0"/>
              <a:t>-</a:t>
            </a:r>
            <a:r>
              <a:rPr lang="hr-HR" sz="4400" dirty="0" smtClean="0"/>
              <a:t>blokova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767295" y="1668774"/>
            <a:ext cx="887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Više instanci </a:t>
            </a:r>
            <a:r>
              <a:rPr lang="hr-HR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catch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hr-H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blokova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moguće grupirati u jedan: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B4502-8EA6-4D79-8968-4281D60E8AB0}"/>
              </a:ext>
            </a:extLst>
          </p:cNvPr>
          <p:cNvSpPr/>
          <p:nvPr/>
        </p:nvSpPr>
        <p:spPr>
          <a:xfrm>
            <a:off x="1110916" y="2394774"/>
            <a:ext cx="73593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ViseVrstiIznimki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unos =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"234d"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polje = {1,2,3};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1. greška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hr-HR" sz="10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nt</a:t>
            </a:r>
            <a:r>
              <a:rPr lang="hr-HR" sz="1000" dirty="0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broj 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Integer(unos);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// 2. greška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broj = polje[5];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(NumberFormatException | ArrayIndexOutOfBoundsException 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System.out.println(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"Znakovni niz mora biti ispravan, a pristup poljima unutar dozvoljenog raspona."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System.out.println(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"Završetak programa."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715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Varijable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znakovne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varijable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  <a:p>
            <a:pPr lvl="1"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spol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‘M’;</a:t>
            </a:r>
          </a:p>
          <a:p>
            <a:pPr lvl="1"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razred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‘7’;</a:t>
            </a:r>
          </a:p>
          <a:p>
            <a:pPr lvl="1"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znak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‘\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u0041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</a:p>
          <a:p>
            <a:pPr lvl="1"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znak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‘\\’;</a:t>
            </a:r>
          </a:p>
          <a:p>
            <a:pPr lvl="1"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logičke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varijable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(true/false)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logički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operatori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E9773D-0200-4895-B05F-2AFEB637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86877"/>
              </p:ext>
            </p:extLst>
          </p:nvPr>
        </p:nvGraphicFramePr>
        <p:xfrm>
          <a:off x="4225385" y="2304285"/>
          <a:ext cx="4977337" cy="1234440"/>
        </p:xfrm>
        <a:graphic>
          <a:graphicData uri="http://schemas.openxmlformats.org/drawingml/2006/table">
            <a:tbl>
              <a:tblPr firstRow="1" firstCol="1" bandRow="1"/>
              <a:tblGrid>
                <a:gridCol w="2488416">
                  <a:extLst>
                    <a:ext uri="{9D8B030D-6E8A-4147-A177-3AD203B41FA5}">
                      <a16:colId xmlns:a16="http://schemas.microsoft.com/office/drawing/2014/main" val="547629926"/>
                    </a:ext>
                  </a:extLst>
                </a:gridCol>
                <a:gridCol w="2488921">
                  <a:extLst>
                    <a:ext uri="{9D8B030D-6E8A-4147-A177-3AD203B41FA5}">
                      <a16:colId xmlns:a16="http://schemas.microsoft.com/office/drawing/2014/main" val="4228618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Escape</a:t>
                      </a: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sekvenca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Značenje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7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\b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Brisanje jednog znaka (backspace)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5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\n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Novi red (Enter)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203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\t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Tab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92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\\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\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005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\'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'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845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\''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''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8912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A67E44-90A9-482B-8E5E-C72211C94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39107"/>
              </p:ext>
            </p:extLst>
          </p:nvPr>
        </p:nvGraphicFramePr>
        <p:xfrm>
          <a:off x="4225385" y="4173358"/>
          <a:ext cx="4977337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2488416">
                  <a:extLst>
                    <a:ext uri="{9D8B030D-6E8A-4147-A177-3AD203B41FA5}">
                      <a16:colId xmlns:a16="http://schemas.microsoft.com/office/drawing/2014/main" val="1872563859"/>
                    </a:ext>
                  </a:extLst>
                </a:gridCol>
                <a:gridCol w="2488921">
                  <a:extLst>
                    <a:ext uri="{9D8B030D-6E8A-4147-A177-3AD203B41FA5}">
                      <a16:colId xmlns:a16="http://schemas.microsoft.com/office/drawing/2014/main" val="2574175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Operator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Značenje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76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&amp;&amp;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Logički i (AND)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49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||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Logički ili (OR)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6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!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Logička negacija (</a:t>
                      </a:r>
                      <a:r>
                        <a:rPr lang="hr-HR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NOT</a:t>
                      </a: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14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14734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Try with resources (</a:t>
            </a:r>
            <a:r>
              <a:rPr lang="hr-HR" sz="4400" i="1" dirty="0"/>
              <a:t>using</a:t>
            </a:r>
            <a:r>
              <a:rPr lang="hr-HR" sz="4400" dirty="0"/>
              <a:t>)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767295" y="1668774"/>
            <a:ext cx="88700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Služi za automatsko </a:t>
            </a:r>
            <a:r>
              <a:rPr lang="hr-H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oslobađanje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resursa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 moramo </a:t>
            </a:r>
            <a:r>
              <a:rPr lang="hr-H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brinuti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tome u </a:t>
            </a:r>
            <a:r>
              <a:rPr lang="hr-HR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finally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hr-H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bloku</a:t>
            </a:r>
            <a:endParaRPr lang="hr-HR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Klase moraju nasljeđivati sučelje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java.lang.AutoClosable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286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Try with resources (</a:t>
            </a:r>
            <a:r>
              <a:rPr lang="hr-HR" sz="4400" i="1" dirty="0"/>
              <a:t>using</a:t>
            </a:r>
            <a:r>
              <a:rPr lang="hr-HR" sz="4400" dirty="0"/>
              <a:t>)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767295" y="1668774"/>
            <a:ext cx="887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i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C54FE-7610-449E-B710-55E3ED04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23" y="1817525"/>
            <a:ext cx="5595519" cy="31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0155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Vlastite iznimke </a:t>
            </a:r>
            <a:r>
              <a:rPr lang="hr-HR" sz="4400" dirty="0" smtClean="0"/>
              <a:t>– primjer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767295" y="1668774"/>
            <a:ext cx="887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MojaIznimka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Exception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korisnik;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Podrazumijevani konstruktor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MojaIznimka() {}</a:t>
            </a:r>
          </a:p>
          <a:p>
            <a:pPr indent="270510"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Konstruktor koji zaprima dodatni argument, ime korisnika koji je izazvao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iznimku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MojaIznimka(String poruka, String korisnik)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(poruka);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setKorisnik(korisnik);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indent="270510"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setKorisnik(String korisnik)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.korisnik = korisnik;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indent="270510"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getKorisnik()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.korisnik;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US" sz="1200" i="1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3422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Vlastite iznimke </a:t>
            </a:r>
            <a:r>
              <a:rPr lang="hr-HR" sz="4400" dirty="0" smtClean="0"/>
              <a:t>– primjer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767295" y="1668774"/>
            <a:ext cx="887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MojaIznimkaPrimjer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 [] args)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rezultat = izracunajKorijen(-1);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catch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(MojaIznimka 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System.out.println(e.getMessage());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System.out.println(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"Korisnik koji je proizveo grešku: 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e.getKorisnik());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izracunajKorijen(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broj)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MojaIznimka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(broj&lt;0.0)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String korisnik =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"Ivan"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MojaIznimka(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"Broj ne smije imati negativnu vrijednost"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korisnik);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Math.sqrt(broj);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7677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Zadaci za vježbu – </a:t>
            </a:r>
            <a:r>
              <a:rPr lang="hr-HR" sz="4400" dirty="0" smtClean="0"/>
              <a:t>v07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837792" y="1437897"/>
            <a:ext cx="937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Napisati program koji će </a:t>
            </a:r>
            <a:r>
              <a:rPr lang="hr-H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parsirati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 podatke o studentima. Podatke učitavati od korisnika dok on to želi. Potrebno je učitati ime, prezime, godinu i prosjek ocjena. U slučaju neispravnog unosa godine ili prosjeka, potrebno je obraditi vlastitu iznimku i ispisati poruku korisniku bez da se program sruši – iznimka se događa ako ocjena ili prosjek izlaze iz raspona od 1 do 5. Na kraju ispisati upisane podatke korištenjem premošćivanja metode </a:t>
            </a:r>
            <a:r>
              <a:rPr lang="hr-H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 na klasi Student.</a:t>
            </a:r>
          </a:p>
          <a:p>
            <a:pPr marL="342900" indent="-342900">
              <a:buFont typeface="+mj-lt"/>
              <a:buAutoNum type="arabicPeriod"/>
            </a:pP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8180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 smtClean="0"/>
              <a:t>Ulazno-izlazni </a:t>
            </a:r>
            <a:r>
              <a:rPr lang="hr-HR" dirty="0"/>
              <a:t>tokovi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5356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Ulazno-izlazni </a:t>
            </a:r>
            <a:r>
              <a:rPr lang="hr-HR" sz="4400" dirty="0"/>
              <a:t>tokovi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4F511074-3EAA-4D15-95C9-2DE18027C0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10639" y="2670464"/>
            <a:ext cx="6945007" cy="2971800"/>
            <a:chOff x="1134" y="9277"/>
            <a:chExt cx="9639" cy="4125"/>
          </a:xfrm>
        </p:grpSpPr>
        <p:sp>
          <p:nvSpPr>
            <p:cNvPr id="7" name="AutoShape 43">
              <a:extLst>
                <a:ext uri="{FF2B5EF4-FFF2-40B4-BE49-F238E27FC236}">
                  <a16:creationId xmlns:a16="http://schemas.microsoft.com/office/drawing/2014/main" id="{E847C85B-B863-493B-AEC0-8C3EC95B4A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34" y="9277"/>
              <a:ext cx="9639" cy="41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42" descr="MCj02344540000[1]">
              <a:extLst>
                <a:ext uri="{FF2B5EF4-FFF2-40B4-BE49-F238E27FC236}">
                  <a16:creationId xmlns:a16="http://schemas.microsoft.com/office/drawing/2014/main" id="{2C979803-7CF8-4594-B58E-C3271F16E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12" y="9721"/>
              <a:ext cx="1231" cy="893"/>
            </a:xfrm>
            <a:prstGeom prst="rect">
              <a:avLst/>
            </a:prstGeom>
            <a:noFill/>
          </p:spPr>
        </p:pic>
        <p:pic>
          <p:nvPicPr>
            <p:cNvPr id="9" name="Picture 41" descr="MCj04247900000[1]">
              <a:extLst>
                <a:ext uri="{FF2B5EF4-FFF2-40B4-BE49-F238E27FC236}">
                  <a16:creationId xmlns:a16="http://schemas.microsoft.com/office/drawing/2014/main" id="{625FC1C6-7536-4DC3-BDA4-3A44A10FF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13" y="12138"/>
              <a:ext cx="801" cy="832"/>
            </a:xfrm>
            <a:prstGeom prst="rect">
              <a:avLst/>
            </a:prstGeom>
            <a:noFill/>
          </p:spPr>
        </p:pic>
        <p:sp>
          <p:nvSpPr>
            <p:cNvPr id="10" name="Rectangle 40">
              <a:extLst>
                <a:ext uri="{FF2B5EF4-FFF2-40B4-BE49-F238E27FC236}">
                  <a16:creationId xmlns:a16="http://schemas.microsoft.com/office/drawing/2014/main" id="{EBD2FB84-C660-4286-B6D3-EBC5F8FDE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9395"/>
              <a:ext cx="9178" cy="3870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9">
              <a:extLst>
                <a:ext uri="{FF2B5EF4-FFF2-40B4-BE49-F238E27FC236}">
                  <a16:creationId xmlns:a16="http://schemas.microsoft.com/office/drawing/2014/main" id="{68D4487C-EB1A-45AD-BD72-41FD525FE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9753"/>
              <a:ext cx="1042" cy="807"/>
            </a:xfrm>
            <a:custGeom>
              <a:avLst/>
              <a:gdLst/>
              <a:ahLst/>
              <a:cxnLst>
                <a:cxn ang="0">
                  <a:pos x="86" y="452"/>
                </a:cxn>
                <a:cxn ang="0">
                  <a:pos x="52" y="423"/>
                </a:cxn>
                <a:cxn ang="0">
                  <a:pos x="22" y="391"/>
                </a:cxn>
                <a:cxn ang="0">
                  <a:pos x="3" y="351"/>
                </a:cxn>
                <a:cxn ang="0">
                  <a:pos x="1" y="308"/>
                </a:cxn>
                <a:cxn ang="0">
                  <a:pos x="23" y="260"/>
                </a:cxn>
                <a:cxn ang="0">
                  <a:pos x="74" y="210"/>
                </a:cxn>
                <a:cxn ang="0">
                  <a:pos x="147" y="162"/>
                </a:cxn>
                <a:cxn ang="0">
                  <a:pos x="237" y="121"/>
                </a:cxn>
                <a:cxn ang="0">
                  <a:pos x="338" y="87"/>
                </a:cxn>
                <a:cxn ang="0">
                  <a:pos x="450" y="61"/>
                </a:cxn>
                <a:cxn ang="0">
                  <a:pos x="565" y="42"/>
                </a:cxn>
                <a:cxn ang="0">
                  <a:pos x="683" y="34"/>
                </a:cxn>
                <a:cxn ang="0">
                  <a:pos x="798" y="35"/>
                </a:cxn>
                <a:cxn ang="0">
                  <a:pos x="907" y="47"/>
                </a:cxn>
                <a:cxn ang="0">
                  <a:pos x="991" y="58"/>
                </a:cxn>
                <a:cxn ang="0">
                  <a:pos x="1050" y="65"/>
                </a:cxn>
                <a:cxn ang="0">
                  <a:pos x="1103" y="73"/>
                </a:cxn>
                <a:cxn ang="0">
                  <a:pos x="1133" y="77"/>
                </a:cxn>
                <a:cxn ang="0">
                  <a:pos x="1155" y="69"/>
                </a:cxn>
                <a:cxn ang="0">
                  <a:pos x="1211" y="53"/>
                </a:cxn>
                <a:cxn ang="0">
                  <a:pos x="1294" y="34"/>
                </a:cxn>
                <a:cxn ang="0">
                  <a:pos x="1397" y="15"/>
                </a:cxn>
                <a:cxn ang="0">
                  <a:pos x="1516" y="2"/>
                </a:cxn>
                <a:cxn ang="0">
                  <a:pos x="1641" y="1"/>
                </a:cxn>
                <a:cxn ang="0">
                  <a:pos x="1770" y="15"/>
                </a:cxn>
                <a:cxn ang="0">
                  <a:pos x="1895" y="50"/>
                </a:cxn>
                <a:cxn ang="0">
                  <a:pos x="1993" y="101"/>
                </a:cxn>
                <a:cxn ang="0">
                  <a:pos x="2056" y="162"/>
                </a:cxn>
                <a:cxn ang="0">
                  <a:pos x="2083" y="231"/>
                </a:cxn>
                <a:cxn ang="0">
                  <a:pos x="2078" y="303"/>
                </a:cxn>
                <a:cxn ang="0">
                  <a:pos x="2037" y="378"/>
                </a:cxn>
                <a:cxn ang="0">
                  <a:pos x="1968" y="450"/>
                </a:cxn>
                <a:cxn ang="0">
                  <a:pos x="1866" y="521"/>
                </a:cxn>
                <a:cxn ang="0">
                  <a:pos x="1754" y="577"/>
                </a:cxn>
                <a:cxn ang="0">
                  <a:pos x="1712" y="591"/>
                </a:cxn>
                <a:cxn ang="0">
                  <a:pos x="1663" y="606"/>
                </a:cxn>
                <a:cxn ang="0">
                  <a:pos x="1599" y="625"/>
                </a:cxn>
                <a:cxn ang="0">
                  <a:pos x="1528" y="642"/>
                </a:cxn>
                <a:cxn ang="0">
                  <a:pos x="1453" y="656"/>
                </a:cxn>
                <a:cxn ang="0">
                  <a:pos x="1382" y="664"/>
                </a:cxn>
                <a:cxn ang="0">
                  <a:pos x="1318" y="661"/>
                </a:cxn>
                <a:cxn ang="0">
                  <a:pos x="1279" y="678"/>
                </a:cxn>
                <a:cxn ang="0">
                  <a:pos x="1230" y="702"/>
                </a:cxn>
                <a:cxn ang="0">
                  <a:pos x="1164" y="728"/>
                </a:cxn>
                <a:cxn ang="0">
                  <a:pos x="1076" y="753"/>
                </a:cxn>
                <a:cxn ang="0">
                  <a:pos x="969" y="777"/>
                </a:cxn>
                <a:cxn ang="0">
                  <a:pos x="841" y="796"/>
                </a:cxn>
                <a:cxn ang="0">
                  <a:pos x="690" y="805"/>
                </a:cxn>
                <a:cxn ang="0">
                  <a:pos x="538" y="803"/>
                </a:cxn>
                <a:cxn ang="0">
                  <a:pos x="409" y="791"/>
                </a:cxn>
                <a:cxn ang="0">
                  <a:pos x="303" y="772"/>
                </a:cxn>
                <a:cxn ang="0">
                  <a:pos x="220" y="745"/>
                </a:cxn>
                <a:cxn ang="0">
                  <a:pos x="154" y="712"/>
                </a:cxn>
                <a:cxn ang="0">
                  <a:pos x="108" y="678"/>
                </a:cxn>
                <a:cxn ang="0">
                  <a:pos x="81" y="642"/>
                </a:cxn>
                <a:cxn ang="0">
                  <a:pos x="67" y="607"/>
                </a:cxn>
                <a:cxn ang="0">
                  <a:pos x="69" y="581"/>
                </a:cxn>
                <a:cxn ang="0">
                  <a:pos x="83" y="549"/>
                </a:cxn>
                <a:cxn ang="0">
                  <a:pos x="101" y="520"/>
                </a:cxn>
                <a:cxn ang="0">
                  <a:pos x="125" y="482"/>
                </a:cxn>
              </a:cxnLst>
              <a:rect l="0" t="0" r="r" b="b"/>
              <a:pathLst>
                <a:path w="2084" h="807">
                  <a:moveTo>
                    <a:pt x="128" y="476"/>
                  </a:moveTo>
                  <a:lnTo>
                    <a:pt x="125" y="475"/>
                  </a:lnTo>
                  <a:lnTo>
                    <a:pt x="118" y="471"/>
                  </a:lnTo>
                  <a:lnTo>
                    <a:pt x="113" y="468"/>
                  </a:lnTo>
                  <a:lnTo>
                    <a:pt x="108" y="464"/>
                  </a:lnTo>
                  <a:lnTo>
                    <a:pt x="101" y="461"/>
                  </a:lnTo>
                  <a:lnTo>
                    <a:pt x="94" y="457"/>
                  </a:lnTo>
                  <a:lnTo>
                    <a:pt x="86" y="452"/>
                  </a:lnTo>
                  <a:lnTo>
                    <a:pt x="79" y="446"/>
                  </a:lnTo>
                  <a:lnTo>
                    <a:pt x="74" y="443"/>
                  </a:lnTo>
                  <a:lnTo>
                    <a:pt x="72" y="440"/>
                  </a:lnTo>
                  <a:lnTo>
                    <a:pt x="67" y="436"/>
                  </a:lnTo>
                  <a:lnTo>
                    <a:pt x="64" y="433"/>
                  </a:lnTo>
                  <a:lnTo>
                    <a:pt x="59" y="430"/>
                  </a:lnTo>
                  <a:lnTo>
                    <a:pt x="55" y="427"/>
                  </a:lnTo>
                  <a:lnTo>
                    <a:pt x="52" y="423"/>
                  </a:lnTo>
                  <a:lnTo>
                    <a:pt x="49" y="420"/>
                  </a:lnTo>
                  <a:lnTo>
                    <a:pt x="44" y="416"/>
                  </a:lnTo>
                  <a:lnTo>
                    <a:pt x="40" y="411"/>
                  </a:lnTo>
                  <a:lnTo>
                    <a:pt x="37" y="408"/>
                  </a:lnTo>
                  <a:lnTo>
                    <a:pt x="33" y="404"/>
                  </a:lnTo>
                  <a:lnTo>
                    <a:pt x="30" y="400"/>
                  </a:lnTo>
                  <a:lnTo>
                    <a:pt x="27" y="395"/>
                  </a:lnTo>
                  <a:lnTo>
                    <a:pt x="22" y="391"/>
                  </a:lnTo>
                  <a:lnTo>
                    <a:pt x="20" y="387"/>
                  </a:lnTo>
                  <a:lnTo>
                    <a:pt x="17" y="381"/>
                  </a:lnTo>
                  <a:lnTo>
                    <a:pt x="13" y="377"/>
                  </a:lnTo>
                  <a:lnTo>
                    <a:pt x="11" y="371"/>
                  </a:lnTo>
                  <a:lnTo>
                    <a:pt x="10" y="367"/>
                  </a:lnTo>
                  <a:lnTo>
                    <a:pt x="6" y="362"/>
                  </a:lnTo>
                  <a:lnTo>
                    <a:pt x="5" y="356"/>
                  </a:lnTo>
                  <a:lnTo>
                    <a:pt x="3" y="351"/>
                  </a:lnTo>
                  <a:lnTo>
                    <a:pt x="1" y="345"/>
                  </a:lnTo>
                  <a:lnTo>
                    <a:pt x="1" y="340"/>
                  </a:lnTo>
                  <a:lnTo>
                    <a:pt x="0" y="335"/>
                  </a:lnTo>
                  <a:lnTo>
                    <a:pt x="0" y="329"/>
                  </a:lnTo>
                  <a:lnTo>
                    <a:pt x="0" y="325"/>
                  </a:lnTo>
                  <a:lnTo>
                    <a:pt x="0" y="318"/>
                  </a:lnTo>
                  <a:lnTo>
                    <a:pt x="0" y="313"/>
                  </a:lnTo>
                  <a:lnTo>
                    <a:pt x="1" y="308"/>
                  </a:lnTo>
                  <a:lnTo>
                    <a:pt x="3" y="302"/>
                  </a:lnTo>
                  <a:lnTo>
                    <a:pt x="3" y="296"/>
                  </a:lnTo>
                  <a:lnTo>
                    <a:pt x="6" y="290"/>
                  </a:lnTo>
                  <a:lnTo>
                    <a:pt x="8" y="284"/>
                  </a:lnTo>
                  <a:lnTo>
                    <a:pt x="11" y="278"/>
                  </a:lnTo>
                  <a:lnTo>
                    <a:pt x="15" y="272"/>
                  </a:lnTo>
                  <a:lnTo>
                    <a:pt x="18" y="265"/>
                  </a:lnTo>
                  <a:lnTo>
                    <a:pt x="23" y="260"/>
                  </a:lnTo>
                  <a:lnTo>
                    <a:pt x="28" y="253"/>
                  </a:lnTo>
                  <a:lnTo>
                    <a:pt x="33" y="248"/>
                  </a:lnTo>
                  <a:lnTo>
                    <a:pt x="39" y="242"/>
                  </a:lnTo>
                  <a:lnTo>
                    <a:pt x="45" y="235"/>
                  </a:lnTo>
                  <a:lnTo>
                    <a:pt x="52" y="230"/>
                  </a:lnTo>
                  <a:lnTo>
                    <a:pt x="59" y="223"/>
                  </a:lnTo>
                  <a:lnTo>
                    <a:pt x="67" y="217"/>
                  </a:lnTo>
                  <a:lnTo>
                    <a:pt x="74" y="210"/>
                  </a:lnTo>
                  <a:lnTo>
                    <a:pt x="83" y="204"/>
                  </a:lnTo>
                  <a:lnTo>
                    <a:pt x="89" y="197"/>
                  </a:lnTo>
                  <a:lnTo>
                    <a:pt x="99" y="191"/>
                  </a:lnTo>
                  <a:lnTo>
                    <a:pt x="108" y="185"/>
                  </a:lnTo>
                  <a:lnTo>
                    <a:pt x="118" y="180"/>
                  </a:lnTo>
                  <a:lnTo>
                    <a:pt x="127" y="173"/>
                  </a:lnTo>
                  <a:lnTo>
                    <a:pt x="137" y="168"/>
                  </a:lnTo>
                  <a:lnTo>
                    <a:pt x="147" y="162"/>
                  </a:lnTo>
                  <a:lnTo>
                    <a:pt x="157" y="157"/>
                  </a:lnTo>
                  <a:lnTo>
                    <a:pt x="167" y="152"/>
                  </a:lnTo>
                  <a:lnTo>
                    <a:pt x="179" y="146"/>
                  </a:lnTo>
                  <a:lnTo>
                    <a:pt x="191" y="141"/>
                  </a:lnTo>
                  <a:lnTo>
                    <a:pt x="203" y="137"/>
                  </a:lnTo>
                  <a:lnTo>
                    <a:pt x="213" y="131"/>
                  </a:lnTo>
                  <a:lnTo>
                    <a:pt x="225" y="126"/>
                  </a:lnTo>
                  <a:lnTo>
                    <a:pt x="237" y="121"/>
                  </a:lnTo>
                  <a:lnTo>
                    <a:pt x="250" y="117"/>
                  </a:lnTo>
                  <a:lnTo>
                    <a:pt x="260" y="112"/>
                  </a:lnTo>
                  <a:lnTo>
                    <a:pt x="274" y="107"/>
                  </a:lnTo>
                  <a:lnTo>
                    <a:pt x="286" y="103"/>
                  </a:lnTo>
                  <a:lnTo>
                    <a:pt x="299" y="100"/>
                  </a:lnTo>
                  <a:lnTo>
                    <a:pt x="313" y="95"/>
                  </a:lnTo>
                  <a:lnTo>
                    <a:pt x="325" y="91"/>
                  </a:lnTo>
                  <a:lnTo>
                    <a:pt x="338" y="87"/>
                  </a:lnTo>
                  <a:lnTo>
                    <a:pt x="353" y="83"/>
                  </a:lnTo>
                  <a:lnTo>
                    <a:pt x="365" y="80"/>
                  </a:lnTo>
                  <a:lnTo>
                    <a:pt x="380" y="77"/>
                  </a:lnTo>
                  <a:lnTo>
                    <a:pt x="394" y="74"/>
                  </a:lnTo>
                  <a:lnTo>
                    <a:pt x="409" y="70"/>
                  </a:lnTo>
                  <a:lnTo>
                    <a:pt x="423" y="67"/>
                  </a:lnTo>
                  <a:lnTo>
                    <a:pt x="436" y="64"/>
                  </a:lnTo>
                  <a:lnTo>
                    <a:pt x="450" y="61"/>
                  </a:lnTo>
                  <a:lnTo>
                    <a:pt x="465" y="58"/>
                  </a:lnTo>
                  <a:lnTo>
                    <a:pt x="479" y="55"/>
                  </a:lnTo>
                  <a:lnTo>
                    <a:pt x="492" y="53"/>
                  </a:lnTo>
                  <a:lnTo>
                    <a:pt x="507" y="50"/>
                  </a:lnTo>
                  <a:lnTo>
                    <a:pt x="523" y="49"/>
                  </a:lnTo>
                  <a:lnTo>
                    <a:pt x="536" y="46"/>
                  </a:lnTo>
                  <a:lnTo>
                    <a:pt x="551" y="45"/>
                  </a:lnTo>
                  <a:lnTo>
                    <a:pt x="565" y="42"/>
                  </a:lnTo>
                  <a:lnTo>
                    <a:pt x="580" y="41"/>
                  </a:lnTo>
                  <a:lnTo>
                    <a:pt x="595" y="39"/>
                  </a:lnTo>
                  <a:lnTo>
                    <a:pt x="611" y="38"/>
                  </a:lnTo>
                  <a:lnTo>
                    <a:pt x="626" y="37"/>
                  </a:lnTo>
                  <a:lnTo>
                    <a:pt x="641" y="36"/>
                  </a:lnTo>
                  <a:lnTo>
                    <a:pt x="654" y="35"/>
                  </a:lnTo>
                  <a:lnTo>
                    <a:pt x="668" y="34"/>
                  </a:lnTo>
                  <a:lnTo>
                    <a:pt x="683" y="34"/>
                  </a:lnTo>
                  <a:lnTo>
                    <a:pt x="698" y="34"/>
                  </a:lnTo>
                  <a:lnTo>
                    <a:pt x="712" y="33"/>
                  </a:lnTo>
                  <a:lnTo>
                    <a:pt x="727" y="33"/>
                  </a:lnTo>
                  <a:lnTo>
                    <a:pt x="741" y="33"/>
                  </a:lnTo>
                  <a:lnTo>
                    <a:pt x="756" y="34"/>
                  </a:lnTo>
                  <a:lnTo>
                    <a:pt x="770" y="34"/>
                  </a:lnTo>
                  <a:lnTo>
                    <a:pt x="785" y="35"/>
                  </a:lnTo>
                  <a:lnTo>
                    <a:pt x="798" y="35"/>
                  </a:lnTo>
                  <a:lnTo>
                    <a:pt x="814" y="36"/>
                  </a:lnTo>
                  <a:lnTo>
                    <a:pt x="827" y="37"/>
                  </a:lnTo>
                  <a:lnTo>
                    <a:pt x="841" y="39"/>
                  </a:lnTo>
                  <a:lnTo>
                    <a:pt x="856" y="40"/>
                  </a:lnTo>
                  <a:lnTo>
                    <a:pt x="869" y="42"/>
                  </a:lnTo>
                  <a:lnTo>
                    <a:pt x="881" y="43"/>
                  </a:lnTo>
                  <a:lnTo>
                    <a:pt x="895" y="46"/>
                  </a:lnTo>
                  <a:lnTo>
                    <a:pt x="907" y="47"/>
                  </a:lnTo>
                  <a:lnTo>
                    <a:pt x="920" y="49"/>
                  </a:lnTo>
                  <a:lnTo>
                    <a:pt x="930" y="50"/>
                  </a:lnTo>
                  <a:lnTo>
                    <a:pt x="942" y="51"/>
                  </a:lnTo>
                  <a:lnTo>
                    <a:pt x="952" y="53"/>
                  </a:lnTo>
                  <a:lnTo>
                    <a:pt x="962" y="54"/>
                  </a:lnTo>
                  <a:lnTo>
                    <a:pt x="973" y="55"/>
                  </a:lnTo>
                  <a:lnTo>
                    <a:pt x="981" y="56"/>
                  </a:lnTo>
                  <a:lnTo>
                    <a:pt x="991" y="58"/>
                  </a:lnTo>
                  <a:lnTo>
                    <a:pt x="1000" y="60"/>
                  </a:lnTo>
                  <a:lnTo>
                    <a:pt x="1008" y="60"/>
                  </a:lnTo>
                  <a:lnTo>
                    <a:pt x="1017" y="62"/>
                  </a:lnTo>
                  <a:lnTo>
                    <a:pt x="1023" y="62"/>
                  </a:lnTo>
                  <a:lnTo>
                    <a:pt x="1032" y="64"/>
                  </a:lnTo>
                  <a:lnTo>
                    <a:pt x="1039" y="64"/>
                  </a:lnTo>
                  <a:lnTo>
                    <a:pt x="1045" y="65"/>
                  </a:lnTo>
                  <a:lnTo>
                    <a:pt x="1050" y="65"/>
                  </a:lnTo>
                  <a:lnTo>
                    <a:pt x="1057" y="66"/>
                  </a:lnTo>
                  <a:lnTo>
                    <a:pt x="1062" y="67"/>
                  </a:lnTo>
                  <a:lnTo>
                    <a:pt x="1067" y="68"/>
                  </a:lnTo>
                  <a:lnTo>
                    <a:pt x="1072" y="68"/>
                  </a:lnTo>
                  <a:lnTo>
                    <a:pt x="1079" y="69"/>
                  </a:lnTo>
                  <a:lnTo>
                    <a:pt x="1088" y="70"/>
                  </a:lnTo>
                  <a:lnTo>
                    <a:pt x="1096" y="72"/>
                  </a:lnTo>
                  <a:lnTo>
                    <a:pt x="1103" y="73"/>
                  </a:lnTo>
                  <a:lnTo>
                    <a:pt x="1110" y="74"/>
                  </a:lnTo>
                  <a:lnTo>
                    <a:pt x="1113" y="74"/>
                  </a:lnTo>
                  <a:lnTo>
                    <a:pt x="1118" y="75"/>
                  </a:lnTo>
                  <a:lnTo>
                    <a:pt x="1122" y="76"/>
                  </a:lnTo>
                  <a:lnTo>
                    <a:pt x="1125" y="76"/>
                  </a:lnTo>
                  <a:lnTo>
                    <a:pt x="1128" y="77"/>
                  </a:lnTo>
                  <a:lnTo>
                    <a:pt x="1132" y="77"/>
                  </a:lnTo>
                  <a:lnTo>
                    <a:pt x="1133" y="77"/>
                  </a:lnTo>
                  <a:lnTo>
                    <a:pt x="1133" y="78"/>
                  </a:lnTo>
                  <a:lnTo>
                    <a:pt x="1133" y="77"/>
                  </a:lnTo>
                  <a:lnTo>
                    <a:pt x="1137" y="76"/>
                  </a:lnTo>
                  <a:lnTo>
                    <a:pt x="1140" y="74"/>
                  </a:lnTo>
                  <a:lnTo>
                    <a:pt x="1144" y="74"/>
                  </a:lnTo>
                  <a:lnTo>
                    <a:pt x="1147" y="73"/>
                  </a:lnTo>
                  <a:lnTo>
                    <a:pt x="1152" y="72"/>
                  </a:lnTo>
                  <a:lnTo>
                    <a:pt x="1155" y="69"/>
                  </a:lnTo>
                  <a:lnTo>
                    <a:pt x="1160" y="67"/>
                  </a:lnTo>
                  <a:lnTo>
                    <a:pt x="1166" y="66"/>
                  </a:lnTo>
                  <a:lnTo>
                    <a:pt x="1174" y="64"/>
                  </a:lnTo>
                  <a:lnTo>
                    <a:pt x="1179" y="62"/>
                  </a:lnTo>
                  <a:lnTo>
                    <a:pt x="1188" y="60"/>
                  </a:lnTo>
                  <a:lnTo>
                    <a:pt x="1194" y="58"/>
                  </a:lnTo>
                  <a:lnTo>
                    <a:pt x="1204" y="56"/>
                  </a:lnTo>
                  <a:lnTo>
                    <a:pt x="1211" y="53"/>
                  </a:lnTo>
                  <a:lnTo>
                    <a:pt x="1221" y="51"/>
                  </a:lnTo>
                  <a:lnTo>
                    <a:pt x="1230" y="48"/>
                  </a:lnTo>
                  <a:lnTo>
                    <a:pt x="1240" y="46"/>
                  </a:lnTo>
                  <a:lnTo>
                    <a:pt x="1250" y="43"/>
                  </a:lnTo>
                  <a:lnTo>
                    <a:pt x="1260" y="41"/>
                  </a:lnTo>
                  <a:lnTo>
                    <a:pt x="1270" y="38"/>
                  </a:lnTo>
                  <a:lnTo>
                    <a:pt x="1282" y="36"/>
                  </a:lnTo>
                  <a:lnTo>
                    <a:pt x="1294" y="34"/>
                  </a:lnTo>
                  <a:lnTo>
                    <a:pt x="1306" y="32"/>
                  </a:lnTo>
                  <a:lnTo>
                    <a:pt x="1318" y="28"/>
                  </a:lnTo>
                  <a:lnTo>
                    <a:pt x="1331" y="26"/>
                  </a:lnTo>
                  <a:lnTo>
                    <a:pt x="1343" y="24"/>
                  </a:lnTo>
                  <a:lnTo>
                    <a:pt x="1357" y="22"/>
                  </a:lnTo>
                  <a:lnTo>
                    <a:pt x="1370" y="20"/>
                  </a:lnTo>
                  <a:lnTo>
                    <a:pt x="1385" y="17"/>
                  </a:lnTo>
                  <a:lnTo>
                    <a:pt x="1397" y="15"/>
                  </a:lnTo>
                  <a:lnTo>
                    <a:pt x="1413" y="13"/>
                  </a:lnTo>
                  <a:lnTo>
                    <a:pt x="1424" y="11"/>
                  </a:lnTo>
                  <a:lnTo>
                    <a:pt x="1440" y="10"/>
                  </a:lnTo>
                  <a:lnTo>
                    <a:pt x="1455" y="8"/>
                  </a:lnTo>
                  <a:lnTo>
                    <a:pt x="1470" y="6"/>
                  </a:lnTo>
                  <a:lnTo>
                    <a:pt x="1485" y="4"/>
                  </a:lnTo>
                  <a:lnTo>
                    <a:pt x="1501" y="3"/>
                  </a:lnTo>
                  <a:lnTo>
                    <a:pt x="1516" y="2"/>
                  </a:lnTo>
                  <a:lnTo>
                    <a:pt x="1531" y="1"/>
                  </a:lnTo>
                  <a:lnTo>
                    <a:pt x="1546" y="0"/>
                  </a:lnTo>
                  <a:lnTo>
                    <a:pt x="1561" y="0"/>
                  </a:lnTo>
                  <a:lnTo>
                    <a:pt x="1577" y="0"/>
                  </a:lnTo>
                  <a:lnTo>
                    <a:pt x="1594" y="0"/>
                  </a:lnTo>
                  <a:lnTo>
                    <a:pt x="1609" y="0"/>
                  </a:lnTo>
                  <a:lnTo>
                    <a:pt x="1626" y="1"/>
                  </a:lnTo>
                  <a:lnTo>
                    <a:pt x="1641" y="1"/>
                  </a:lnTo>
                  <a:lnTo>
                    <a:pt x="1656" y="2"/>
                  </a:lnTo>
                  <a:lnTo>
                    <a:pt x="1673" y="2"/>
                  </a:lnTo>
                  <a:lnTo>
                    <a:pt x="1688" y="4"/>
                  </a:lnTo>
                  <a:lnTo>
                    <a:pt x="1705" y="6"/>
                  </a:lnTo>
                  <a:lnTo>
                    <a:pt x="1721" y="8"/>
                  </a:lnTo>
                  <a:lnTo>
                    <a:pt x="1737" y="10"/>
                  </a:lnTo>
                  <a:lnTo>
                    <a:pt x="1754" y="13"/>
                  </a:lnTo>
                  <a:lnTo>
                    <a:pt x="1770" y="15"/>
                  </a:lnTo>
                  <a:lnTo>
                    <a:pt x="1785" y="19"/>
                  </a:lnTo>
                  <a:lnTo>
                    <a:pt x="1802" y="22"/>
                  </a:lnTo>
                  <a:lnTo>
                    <a:pt x="1817" y="26"/>
                  </a:lnTo>
                  <a:lnTo>
                    <a:pt x="1832" y="29"/>
                  </a:lnTo>
                  <a:lnTo>
                    <a:pt x="1847" y="35"/>
                  </a:lnTo>
                  <a:lnTo>
                    <a:pt x="1864" y="39"/>
                  </a:lnTo>
                  <a:lnTo>
                    <a:pt x="1880" y="46"/>
                  </a:lnTo>
                  <a:lnTo>
                    <a:pt x="1895" y="50"/>
                  </a:lnTo>
                  <a:lnTo>
                    <a:pt x="1908" y="56"/>
                  </a:lnTo>
                  <a:lnTo>
                    <a:pt x="1922" y="62"/>
                  </a:lnTo>
                  <a:lnTo>
                    <a:pt x="1935" y="68"/>
                  </a:lnTo>
                  <a:lnTo>
                    <a:pt x="1947" y="74"/>
                  </a:lnTo>
                  <a:lnTo>
                    <a:pt x="1961" y="81"/>
                  </a:lnTo>
                  <a:lnTo>
                    <a:pt x="1971" y="88"/>
                  </a:lnTo>
                  <a:lnTo>
                    <a:pt x="1983" y="95"/>
                  </a:lnTo>
                  <a:lnTo>
                    <a:pt x="1993" y="101"/>
                  </a:lnTo>
                  <a:lnTo>
                    <a:pt x="2003" y="108"/>
                  </a:lnTo>
                  <a:lnTo>
                    <a:pt x="2012" y="115"/>
                  </a:lnTo>
                  <a:lnTo>
                    <a:pt x="2022" y="124"/>
                  </a:lnTo>
                  <a:lnTo>
                    <a:pt x="2028" y="130"/>
                  </a:lnTo>
                  <a:lnTo>
                    <a:pt x="2035" y="139"/>
                  </a:lnTo>
                  <a:lnTo>
                    <a:pt x="2042" y="146"/>
                  </a:lnTo>
                  <a:lnTo>
                    <a:pt x="2050" y="155"/>
                  </a:lnTo>
                  <a:lnTo>
                    <a:pt x="2056" y="162"/>
                  </a:lnTo>
                  <a:lnTo>
                    <a:pt x="2061" y="170"/>
                  </a:lnTo>
                  <a:lnTo>
                    <a:pt x="2064" y="179"/>
                  </a:lnTo>
                  <a:lnTo>
                    <a:pt x="2069" y="187"/>
                  </a:lnTo>
                  <a:lnTo>
                    <a:pt x="2072" y="195"/>
                  </a:lnTo>
                  <a:lnTo>
                    <a:pt x="2078" y="205"/>
                  </a:lnTo>
                  <a:lnTo>
                    <a:pt x="2079" y="213"/>
                  </a:lnTo>
                  <a:lnTo>
                    <a:pt x="2083" y="222"/>
                  </a:lnTo>
                  <a:lnTo>
                    <a:pt x="2083" y="231"/>
                  </a:lnTo>
                  <a:lnTo>
                    <a:pt x="2084" y="239"/>
                  </a:lnTo>
                  <a:lnTo>
                    <a:pt x="2084" y="248"/>
                  </a:lnTo>
                  <a:lnTo>
                    <a:pt x="2084" y="257"/>
                  </a:lnTo>
                  <a:lnTo>
                    <a:pt x="2084" y="266"/>
                  </a:lnTo>
                  <a:lnTo>
                    <a:pt x="2083" y="275"/>
                  </a:lnTo>
                  <a:lnTo>
                    <a:pt x="2081" y="285"/>
                  </a:lnTo>
                  <a:lnTo>
                    <a:pt x="2081" y="295"/>
                  </a:lnTo>
                  <a:lnTo>
                    <a:pt x="2078" y="303"/>
                  </a:lnTo>
                  <a:lnTo>
                    <a:pt x="2074" y="312"/>
                  </a:lnTo>
                  <a:lnTo>
                    <a:pt x="2069" y="322"/>
                  </a:lnTo>
                  <a:lnTo>
                    <a:pt x="2066" y="331"/>
                  </a:lnTo>
                  <a:lnTo>
                    <a:pt x="2061" y="340"/>
                  </a:lnTo>
                  <a:lnTo>
                    <a:pt x="2056" y="350"/>
                  </a:lnTo>
                  <a:lnTo>
                    <a:pt x="2050" y="358"/>
                  </a:lnTo>
                  <a:lnTo>
                    <a:pt x="2045" y="368"/>
                  </a:lnTo>
                  <a:lnTo>
                    <a:pt x="2037" y="378"/>
                  </a:lnTo>
                  <a:lnTo>
                    <a:pt x="2030" y="387"/>
                  </a:lnTo>
                  <a:lnTo>
                    <a:pt x="2023" y="396"/>
                  </a:lnTo>
                  <a:lnTo>
                    <a:pt x="2015" y="405"/>
                  </a:lnTo>
                  <a:lnTo>
                    <a:pt x="2006" y="415"/>
                  </a:lnTo>
                  <a:lnTo>
                    <a:pt x="1998" y="423"/>
                  </a:lnTo>
                  <a:lnTo>
                    <a:pt x="1990" y="432"/>
                  </a:lnTo>
                  <a:lnTo>
                    <a:pt x="1979" y="442"/>
                  </a:lnTo>
                  <a:lnTo>
                    <a:pt x="1968" y="450"/>
                  </a:lnTo>
                  <a:lnTo>
                    <a:pt x="1957" y="460"/>
                  </a:lnTo>
                  <a:lnTo>
                    <a:pt x="1946" y="469"/>
                  </a:lnTo>
                  <a:lnTo>
                    <a:pt x="1934" y="477"/>
                  </a:lnTo>
                  <a:lnTo>
                    <a:pt x="1922" y="486"/>
                  </a:lnTo>
                  <a:lnTo>
                    <a:pt x="1908" y="495"/>
                  </a:lnTo>
                  <a:lnTo>
                    <a:pt x="1895" y="503"/>
                  </a:lnTo>
                  <a:lnTo>
                    <a:pt x="1881" y="512"/>
                  </a:lnTo>
                  <a:lnTo>
                    <a:pt x="1866" y="521"/>
                  </a:lnTo>
                  <a:lnTo>
                    <a:pt x="1852" y="528"/>
                  </a:lnTo>
                  <a:lnTo>
                    <a:pt x="1837" y="537"/>
                  </a:lnTo>
                  <a:lnTo>
                    <a:pt x="1822" y="546"/>
                  </a:lnTo>
                  <a:lnTo>
                    <a:pt x="1805" y="553"/>
                  </a:lnTo>
                  <a:lnTo>
                    <a:pt x="1790" y="561"/>
                  </a:lnTo>
                  <a:lnTo>
                    <a:pt x="1773" y="568"/>
                  </a:lnTo>
                  <a:lnTo>
                    <a:pt x="1756" y="577"/>
                  </a:lnTo>
                  <a:lnTo>
                    <a:pt x="1754" y="577"/>
                  </a:lnTo>
                  <a:lnTo>
                    <a:pt x="1753" y="578"/>
                  </a:lnTo>
                  <a:lnTo>
                    <a:pt x="1748" y="579"/>
                  </a:lnTo>
                  <a:lnTo>
                    <a:pt x="1743" y="581"/>
                  </a:lnTo>
                  <a:lnTo>
                    <a:pt x="1736" y="582"/>
                  </a:lnTo>
                  <a:lnTo>
                    <a:pt x="1727" y="586"/>
                  </a:lnTo>
                  <a:lnTo>
                    <a:pt x="1722" y="588"/>
                  </a:lnTo>
                  <a:lnTo>
                    <a:pt x="1717" y="589"/>
                  </a:lnTo>
                  <a:lnTo>
                    <a:pt x="1712" y="591"/>
                  </a:lnTo>
                  <a:lnTo>
                    <a:pt x="1709" y="593"/>
                  </a:lnTo>
                  <a:lnTo>
                    <a:pt x="1702" y="594"/>
                  </a:lnTo>
                  <a:lnTo>
                    <a:pt x="1695" y="597"/>
                  </a:lnTo>
                  <a:lnTo>
                    <a:pt x="1688" y="598"/>
                  </a:lnTo>
                  <a:lnTo>
                    <a:pt x="1683" y="601"/>
                  </a:lnTo>
                  <a:lnTo>
                    <a:pt x="1677" y="602"/>
                  </a:lnTo>
                  <a:lnTo>
                    <a:pt x="1670" y="604"/>
                  </a:lnTo>
                  <a:lnTo>
                    <a:pt x="1663" y="606"/>
                  </a:lnTo>
                  <a:lnTo>
                    <a:pt x="1656" y="610"/>
                  </a:lnTo>
                  <a:lnTo>
                    <a:pt x="1648" y="611"/>
                  </a:lnTo>
                  <a:lnTo>
                    <a:pt x="1639" y="613"/>
                  </a:lnTo>
                  <a:lnTo>
                    <a:pt x="1631" y="615"/>
                  </a:lnTo>
                  <a:lnTo>
                    <a:pt x="1624" y="618"/>
                  </a:lnTo>
                  <a:lnTo>
                    <a:pt x="1616" y="620"/>
                  </a:lnTo>
                  <a:lnTo>
                    <a:pt x="1607" y="623"/>
                  </a:lnTo>
                  <a:lnTo>
                    <a:pt x="1599" y="625"/>
                  </a:lnTo>
                  <a:lnTo>
                    <a:pt x="1592" y="628"/>
                  </a:lnTo>
                  <a:lnTo>
                    <a:pt x="1582" y="629"/>
                  </a:lnTo>
                  <a:lnTo>
                    <a:pt x="1573" y="631"/>
                  </a:lnTo>
                  <a:lnTo>
                    <a:pt x="1563" y="633"/>
                  </a:lnTo>
                  <a:lnTo>
                    <a:pt x="1555" y="636"/>
                  </a:lnTo>
                  <a:lnTo>
                    <a:pt x="1546" y="638"/>
                  </a:lnTo>
                  <a:lnTo>
                    <a:pt x="1536" y="640"/>
                  </a:lnTo>
                  <a:lnTo>
                    <a:pt x="1528" y="642"/>
                  </a:lnTo>
                  <a:lnTo>
                    <a:pt x="1519" y="644"/>
                  </a:lnTo>
                  <a:lnTo>
                    <a:pt x="1509" y="646"/>
                  </a:lnTo>
                  <a:lnTo>
                    <a:pt x="1501" y="647"/>
                  </a:lnTo>
                  <a:lnTo>
                    <a:pt x="1490" y="650"/>
                  </a:lnTo>
                  <a:lnTo>
                    <a:pt x="1482" y="652"/>
                  </a:lnTo>
                  <a:lnTo>
                    <a:pt x="1472" y="653"/>
                  </a:lnTo>
                  <a:lnTo>
                    <a:pt x="1463" y="655"/>
                  </a:lnTo>
                  <a:lnTo>
                    <a:pt x="1453" y="656"/>
                  </a:lnTo>
                  <a:lnTo>
                    <a:pt x="1445" y="658"/>
                  </a:lnTo>
                  <a:lnTo>
                    <a:pt x="1436" y="658"/>
                  </a:lnTo>
                  <a:lnTo>
                    <a:pt x="1428" y="659"/>
                  </a:lnTo>
                  <a:lnTo>
                    <a:pt x="1418" y="660"/>
                  </a:lnTo>
                  <a:lnTo>
                    <a:pt x="1409" y="661"/>
                  </a:lnTo>
                  <a:lnTo>
                    <a:pt x="1399" y="663"/>
                  </a:lnTo>
                  <a:lnTo>
                    <a:pt x="1391" y="663"/>
                  </a:lnTo>
                  <a:lnTo>
                    <a:pt x="1382" y="664"/>
                  </a:lnTo>
                  <a:lnTo>
                    <a:pt x="1374" y="664"/>
                  </a:lnTo>
                  <a:lnTo>
                    <a:pt x="1365" y="664"/>
                  </a:lnTo>
                  <a:lnTo>
                    <a:pt x="1357" y="664"/>
                  </a:lnTo>
                  <a:lnTo>
                    <a:pt x="1348" y="664"/>
                  </a:lnTo>
                  <a:lnTo>
                    <a:pt x="1341" y="664"/>
                  </a:lnTo>
                  <a:lnTo>
                    <a:pt x="1333" y="663"/>
                  </a:lnTo>
                  <a:lnTo>
                    <a:pt x="1325" y="661"/>
                  </a:lnTo>
                  <a:lnTo>
                    <a:pt x="1318" y="661"/>
                  </a:lnTo>
                  <a:lnTo>
                    <a:pt x="1311" y="660"/>
                  </a:lnTo>
                  <a:lnTo>
                    <a:pt x="1309" y="660"/>
                  </a:lnTo>
                  <a:lnTo>
                    <a:pt x="1308" y="661"/>
                  </a:lnTo>
                  <a:lnTo>
                    <a:pt x="1304" y="664"/>
                  </a:lnTo>
                  <a:lnTo>
                    <a:pt x="1301" y="667"/>
                  </a:lnTo>
                  <a:lnTo>
                    <a:pt x="1294" y="669"/>
                  </a:lnTo>
                  <a:lnTo>
                    <a:pt x="1287" y="673"/>
                  </a:lnTo>
                  <a:lnTo>
                    <a:pt x="1279" y="678"/>
                  </a:lnTo>
                  <a:lnTo>
                    <a:pt x="1270" y="682"/>
                  </a:lnTo>
                  <a:lnTo>
                    <a:pt x="1265" y="684"/>
                  </a:lnTo>
                  <a:lnTo>
                    <a:pt x="1260" y="687"/>
                  </a:lnTo>
                  <a:lnTo>
                    <a:pt x="1253" y="690"/>
                  </a:lnTo>
                  <a:lnTo>
                    <a:pt x="1248" y="693"/>
                  </a:lnTo>
                  <a:lnTo>
                    <a:pt x="1242" y="695"/>
                  </a:lnTo>
                  <a:lnTo>
                    <a:pt x="1237" y="698"/>
                  </a:lnTo>
                  <a:lnTo>
                    <a:pt x="1230" y="702"/>
                  </a:lnTo>
                  <a:lnTo>
                    <a:pt x="1223" y="705"/>
                  </a:lnTo>
                  <a:lnTo>
                    <a:pt x="1215" y="708"/>
                  </a:lnTo>
                  <a:lnTo>
                    <a:pt x="1206" y="711"/>
                  </a:lnTo>
                  <a:lnTo>
                    <a:pt x="1198" y="715"/>
                  </a:lnTo>
                  <a:lnTo>
                    <a:pt x="1191" y="718"/>
                  </a:lnTo>
                  <a:lnTo>
                    <a:pt x="1181" y="721"/>
                  </a:lnTo>
                  <a:lnTo>
                    <a:pt x="1172" y="724"/>
                  </a:lnTo>
                  <a:lnTo>
                    <a:pt x="1164" y="728"/>
                  </a:lnTo>
                  <a:lnTo>
                    <a:pt x="1154" y="731"/>
                  </a:lnTo>
                  <a:lnTo>
                    <a:pt x="1144" y="734"/>
                  </a:lnTo>
                  <a:lnTo>
                    <a:pt x="1133" y="737"/>
                  </a:lnTo>
                  <a:lnTo>
                    <a:pt x="1122" y="741"/>
                  </a:lnTo>
                  <a:lnTo>
                    <a:pt x="1111" y="744"/>
                  </a:lnTo>
                  <a:lnTo>
                    <a:pt x="1100" y="747"/>
                  </a:lnTo>
                  <a:lnTo>
                    <a:pt x="1088" y="750"/>
                  </a:lnTo>
                  <a:lnTo>
                    <a:pt x="1076" y="753"/>
                  </a:lnTo>
                  <a:lnTo>
                    <a:pt x="1064" y="757"/>
                  </a:lnTo>
                  <a:lnTo>
                    <a:pt x="1050" y="760"/>
                  </a:lnTo>
                  <a:lnTo>
                    <a:pt x="1039" y="763"/>
                  </a:lnTo>
                  <a:lnTo>
                    <a:pt x="1025" y="766"/>
                  </a:lnTo>
                  <a:lnTo>
                    <a:pt x="1012" y="770"/>
                  </a:lnTo>
                  <a:lnTo>
                    <a:pt x="998" y="772"/>
                  </a:lnTo>
                  <a:lnTo>
                    <a:pt x="983" y="775"/>
                  </a:lnTo>
                  <a:lnTo>
                    <a:pt x="969" y="777"/>
                  </a:lnTo>
                  <a:lnTo>
                    <a:pt x="954" y="781"/>
                  </a:lnTo>
                  <a:lnTo>
                    <a:pt x="939" y="783"/>
                  </a:lnTo>
                  <a:lnTo>
                    <a:pt x="924" y="785"/>
                  </a:lnTo>
                  <a:lnTo>
                    <a:pt x="907" y="787"/>
                  </a:lnTo>
                  <a:lnTo>
                    <a:pt x="891" y="790"/>
                  </a:lnTo>
                  <a:lnTo>
                    <a:pt x="874" y="791"/>
                  </a:lnTo>
                  <a:lnTo>
                    <a:pt x="858" y="795"/>
                  </a:lnTo>
                  <a:lnTo>
                    <a:pt x="841" y="796"/>
                  </a:lnTo>
                  <a:lnTo>
                    <a:pt x="824" y="798"/>
                  </a:lnTo>
                  <a:lnTo>
                    <a:pt x="805" y="799"/>
                  </a:lnTo>
                  <a:lnTo>
                    <a:pt x="786" y="800"/>
                  </a:lnTo>
                  <a:lnTo>
                    <a:pt x="768" y="802"/>
                  </a:lnTo>
                  <a:lnTo>
                    <a:pt x="749" y="803"/>
                  </a:lnTo>
                  <a:lnTo>
                    <a:pt x="731" y="804"/>
                  </a:lnTo>
                  <a:lnTo>
                    <a:pt x="710" y="805"/>
                  </a:lnTo>
                  <a:lnTo>
                    <a:pt x="690" y="805"/>
                  </a:lnTo>
                  <a:lnTo>
                    <a:pt x="671" y="807"/>
                  </a:lnTo>
                  <a:lnTo>
                    <a:pt x="649" y="807"/>
                  </a:lnTo>
                  <a:lnTo>
                    <a:pt x="631" y="807"/>
                  </a:lnTo>
                  <a:lnTo>
                    <a:pt x="611" y="807"/>
                  </a:lnTo>
                  <a:lnTo>
                    <a:pt x="592" y="807"/>
                  </a:lnTo>
                  <a:lnTo>
                    <a:pt x="573" y="805"/>
                  </a:lnTo>
                  <a:lnTo>
                    <a:pt x="555" y="804"/>
                  </a:lnTo>
                  <a:lnTo>
                    <a:pt x="538" y="803"/>
                  </a:lnTo>
                  <a:lnTo>
                    <a:pt x="521" y="803"/>
                  </a:lnTo>
                  <a:lnTo>
                    <a:pt x="502" y="801"/>
                  </a:lnTo>
                  <a:lnTo>
                    <a:pt x="487" y="800"/>
                  </a:lnTo>
                  <a:lnTo>
                    <a:pt x="470" y="799"/>
                  </a:lnTo>
                  <a:lnTo>
                    <a:pt x="455" y="798"/>
                  </a:lnTo>
                  <a:lnTo>
                    <a:pt x="440" y="796"/>
                  </a:lnTo>
                  <a:lnTo>
                    <a:pt x="424" y="795"/>
                  </a:lnTo>
                  <a:lnTo>
                    <a:pt x="409" y="791"/>
                  </a:lnTo>
                  <a:lnTo>
                    <a:pt x="396" y="790"/>
                  </a:lnTo>
                  <a:lnTo>
                    <a:pt x="380" y="787"/>
                  </a:lnTo>
                  <a:lnTo>
                    <a:pt x="367" y="785"/>
                  </a:lnTo>
                  <a:lnTo>
                    <a:pt x="353" y="782"/>
                  </a:lnTo>
                  <a:lnTo>
                    <a:pt x="340" y="781"/>
                  </a:lnTo>
                  <a:lnTo>
                    <a:pt x="328" y="777"/>
                  </a:lnTo>
                  <a:lnTo>
                    <a:pt x="314" y="774"/>
                  </a:lnTo>
                  <a:lnTo>
                    <a:pt x="303" y="772"/>
                  </a:lnTo>
                  <a:lnTo>
                    <a:pt x="292" y="769"/>
                  </a:lnTo>
                  <a:lnTo>
                    <a:pt x="279" y="765"/>
                  </a:lnTo>
                  <a:lnTo>
                    <a:pt x="269" y="762"/>
                  </a:lnTo>
                  <a:lnTo>
                    <a:pt x="259" y="759"/>
                  </a:lnTo>
                  <a:lnTo>
                    <a:pt x="248" y="756"/>
                  </a:lnTo>
                  <a:lnTo>
                    <a:pt x="238" y="751"/>
                  </a:lnTo>
                  <a:lnTo>
                    <a:pt x="228" y="748"/>
                  </a:lnTo>
                  <a:lnTo>
                    <a:pt x="220" y="745"/>
                  </a:lnTo>
                  <a:lnTo>
                    <a:pt x="211" y="742"/>
                  </a:lnTo>
                  <a:lnTo>
                    <a:pt x="201" y="737"/>
                  </a:lnTo>
                  <a:lnTo>
                    <a:pt x="193" y="733"/>
                  </a:lnTo>
                  <a:lnTo>
                    <a:pt x="184" y="729"/>
                  </a:lnTo>
                  <a:lnTo>
                    <a:pt x="177" y="725"/>
                  </a:lnTo>
                  <a:lnTo>
                    <a:pt x="169" y="721"/>
                  </a:lnTo>
                  <a:lnTo>
                    <a:pt x="160" y="717"/>
                  </a:lnTo>
                  <a:lnTo>
                    <a:pt x="154" y="712"/>
                  </a:lnTo>
                  <a:lnTo>
                    <a:pt x="149" y="708"/>
                  </a:lnTo>
                  <a:lnTo>
                    <a:pt x="140" y="704"/>
                  </a:lnTo>
                  <a:lnTo>
                    <a:pt x="135" y="699"/>
                  </a:lnTo>
                  <a:lnTo>
                    <a:pt x="128" y="695"/>
                  </a:lnTo>
                  <a:lnTo>
                    <a:pt x="123" y="691"/>
                  </a:lnTo>
                  <a:lnTo>
                    <a:pt x="118" y="686"/>
                  </a:lnTo>
                  <a:lnTo>
                    <a:pt x="113" y="682"/>
                  </a:lnTo>
                  <a:lnTo>
                    <a:pt x="108" y="678"/>
                  </a:lnTo>
                  <a:lnTo>
                    <a:pt x="105" y="673"/>
                  </a:lnTo>
                  <a:lnTo>
                    <a:pt x="99" y="669"/>
                  </a:lnTo>
                  <a:lnTo>
                    <a:pt x="96" y="665"/>
                  </a:lnTo>
                  <a:lnTo>
                    <a:pt x="93" y="659"/>
                  </a:lnTo>
                  <a:lnTo>
                    <a:pt x="89" y="655"/>
                  </a:lnTo>
                  <a:lnTo>
                    <a:pt x="86" y="651"/>
                  </a:lnTo>
                  <a:lnTo>
                    <a:pt x="83" y="646"/>
                  </a:lnTo>
                  <a:lnTo>
                    <a:pt x="81" y="642"/>
                  </a:lnTo>
                  <a:lnTo>
                    <a:pt x="79" y="638"/>
                  </a:lnTo>
                  <a:lnTo>
                    <a:pt x="76" y="632"/>
                  </a:lnTo>
                  <a:lnTo>
                    <a:pt x="74" y="628"/>
                  </a:lnTo>
                  <a:lnTo>
                    <a:pt x="72" y="624"/>
                  </a:lnTo>
                  <a:lnTo>
                    <a:pt x="71" y="620"/>
                  </a:lnTo>
                  <a:lnTo>
                    <a:pt x="69" y="615"/>
                  </a:lnTo>
                  <a:lnTo>
                    <a:pt x="67" y="612"/>
                  </a:lnTo>
                  <a:lnTo>
                    <a:pt x="67" y="607"/>
                  </a:lnTo>
                  <a:lnTo>
                    <a:pt x="67" y="603"/>
                  </a:lnTo>
                  <a:lnTo>
                    <a:pt x="67" y="602"/>
                  </a:lnTo>
                  <a:lnTo>
                    <a:pt x="67" y="601"/>
                  </a:lnTo>
                  <a:lnTo>
                    <a:pt x="66" y="598"/>
                  </a:lnTo>
                  <a:lnTo>
                    <a:pt x="67" y="594"/>
                  </a:lnTo>
                  <a:lnTo>
                    <a:pt x="67" y="590"/>
                  </a:lnTo>
                  <a:lnTo>
                    <a:pt x="69" y="585"/>
                  </a:lnTo>
                  <a:lnTo>
                    <a:pt x="69" y="581"/>
                  </a:lnTo>
                  <a:lnTo>
                    <a:pt x="71" y="577"/>
                  </a:lnTo>
                  <a:lnTo>
                    <a:pt x="72" y="573"/>
                  </a:lnTo>
                  <a:lnTo>
                    <a:pt x="74" y="568"/>
                  </a:lnTo>
                  <a:lnTo>
                    <a:pt x="76" y="563"/>
                  </a:lnTo>
                  <a:lnTo>
                    <a:pt x="79" y="559"/>
                  </a:lnTo>
                  <a:lnTo>
                    <a:pt x="81" y="555"/>
                  </a:lnTo>
                  <a:lnTo>
                    <a:pt x="81" y="552"/>
                  </a:lnTo>
                  <a:lnTo>
                    <a:pt x="83" y="549"/>
                  </a:lnTo>
                  <a:lnTo>
                    <a:pt x="86" y="547"/>
                  </a:lnTo>
                  <a:lnTo>
                    <a:pt x="88" y="542"/>
                  </a:lnTo>
                  <a:lnTo>
                    <a:pt x="89" y="539"/>
                  </a:lnTo>
                  <a:lnTo>
                    <a:pt x="91" y="536"/>
                  </a:lnTo>
                  <a:lnTo>
                    <a:pt x="93" y="532"/>
                  </a:lnTo>
                  <a:lnTo>
                    <a:pt x="96" y="527"/>
                  </a:lnTo>
                  <a:lnTo>
                    <a:pt x="98" y="524"/>
                  </a:lnTo>
                  <a:lnTo>
                    <a:pt x="101" y="520"/>
                  </a:lnTo>
                  <a:lnTo>
                    <a:pt x="103" y="516"/>
                  </a:lnTo>
                  <a:lnTo>
                    <a:pt x="106" y="511"/>
                  </a:lnTo>
                  <a:lnTo>
                    <a:pt x="108" y="507"/>
                  </a:lnTo>
                  <a:lnTo>
                    <a:pt x="111" y="501"/>
                  </a:lnTo>
                  <a:lnTo>
                    <a:pt x="115" y="497"/>
                  </a:lnTo>
                  <a:lnTo>
                    <a:pt x="116" y="492"/>
                  </a:lnTo>
                  <a:lnTo>
                    <a:pt x="121" y="487"/>
                  </a:lnTo>
                  <a:lnTo>
                    <a:pt x="125" y="482"/>
                  </a:lnTo>
                  <a:lnTo>
                    <a:pt x="128" y="476"/>
                  </a:lnTo>
                  <a:close/>
                </a:path>
              </a:pathLst>
            </a:custGeom>
            <a:solidFill>
              <a:srgbClr val="B3B3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14D95EC5-E567-4C30-8F49-5FE134F47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" y="9756"/>
              <a:ext cx="299" cy="244"/>
            </a:xfrm>
            <a:custGeom>
              <a:avLst/>
              <a:gdLst/>
              <a:ahLst/>
              <a:cxnLst>
                <a:cxn ang="0">
                  <a:pos x="202" y="244"/>
                </a:cxn>
                <a:cxn ang="0">
                  <a:pos x="596" y="42"/>
                </a:cxn>
                <a:cxn ang="0">
                  <a:pos x="591" y="39"/>
                </a:cxn>
                <a:cxn ang="0">
                  <a:pos x="581" y="36"/>
                </a:cxn>
                <a:cxn ang="0">
                  <a:pos x="569" y="33"/>
                </a:cxn>
                <a:cxn ang="0">
                  <a:pos x="560" y="31"/>
                </a:cxn>
                <a:cxn ang="0">
                  <a:pos x="550" y="27"/>
                </a:cxn>
                <a:cxn ang="0">
                  <a:pos x="540" y="24"/>
                </a:cxn>
                <a:cxn ang="0">
                  <a:pos x="527" y="22"/>
                </a:cxn>
                <a:cxn ang="0">
                  <a:pos x="513" y="19"/>
                </a:cxn>
                <a:cxn ang="0">
                  <a:pos x="498" y="17"/>
                </a:cxn>
                <a:cxn ang="0">
                  <a:pos x="481" y="13"/>
                </a:cxn>
                <a:cxn ang="0">
                  <a:pos x="464" y="10"/>
                </a:cxn>
                <a:cxn ang="0">
                  <a:pos x="445" y="8"/>
                </a:cxn>
                <a:cxn ang="0">
                  <a:pos x="427" y="6"/>
                </a:cxn>
                <a:cxn ang="0">
                  <a:pos x="405" y="4"/>
                </a:cxn>
                <a:cxn ang="0">
                  <a:pos x="383" y="3"/>
                </a:cxn>
                <a:cxn ang="0">
                  <a:pos x="362" y="1"/>
                </a:cxn>
                <a:cxn ang="0">
                  <a:pos x="339" y="0"/>
                </a:cxn>
                <a:cxn ang="0">
                  <a:pos x="313" y="0"/>
                </a:cxn>
                <a:cxn ang="0">
                  <a:pos x="288" y="0"/>
                </a:cxn>
                <a:cxn ang="0">
                  <a:pos x="261" y="1"/>
                </a:cxn>
                <a:cxn ang="0">
                  <a:pos x="234" y="3"/>
                </a:cxn>
                <a:cxn ang="0">
                  <a:pos x="205" y="5"/>
                </a:cxn>
                <a:cxn ang="0">
                  <a:pos x="176" y="8"/>
                </a:cxn>
                <a:cxn ang="0">
                  <a:pos x="146" y="11"/>
                </a:cxn>
                <a:cxn ang="0">
                  <a:pos x="115" y="16"/>
                </a:cxn>
                <a:cxn ang="0">
                  <a:pos x="83" y="21"/>
                </a:cxn>
                <a:cxn ang="0">
                  <a:pos x="51" y="27"/>
                </a:cxn>
                <a:cxn ang="0">
                  <a:pos x="17" y="34"/>
                </a:cxn>
                <a:cxn ang="0">
                  <a:pos x="93" y="216"/>
                </a:cxn>
                <a:cxn ang="0">
                  <a:pos x="109" y="220"/>
                </a:cxn>
              </a:cxnLst>
              <a:rect l="0" t="0" r="r" b="b"/>
              <a:pathLst>
                <a:path w="598" h="244">
                  <a:moveTo>
                    <a:pt x="109" y="220"/>
                  </a:moveTo>
                  <a:lnTo>
                    <a:pt x="202" y="244"/>
                  </a:lnTo>
                  <a:lnTo>
                    <a:pt x="598" y="43"/>
                  </a:lnTo>
                  <a:lnTo>
                    <a:pt x="596" y="42"/>
                  </a:lnTo>
                  <a:lnTo>
                    <a:pt x="594" y="40"/>
                  </a:lnTo>
                  <a:lnTo>
                    <a:pt x="591" y="39"/>
                  </a:lnTo>
                  <a:lnTo>
                    <a:pt x="587" y="38"/>
                  </a:lnTo>
                  <a:lnTo>
                    <a:pt x="581" y="36"/>
                  </a:lnTo>
                  <a:lnTo>
                    <a:pt x="574" y="34"/>
                  </a:lnTo>
                  <a:lnTo>
                    <a:pt x="569" y="33"/>
                  </a:lnTo>
                  <a:lnTo>
                    <a:pt x="565" y="32"/>
                  </a:lnTo>
                  <a:lnTo>
                    <a:pt x="560" y="31"/>
                  </a:lnTo>
                  <a:lnTo>
                    <a:pt x="555" y="30"/>
                  </a:lnTo>
                  <a:lnTo>
                    <a:pt x="550" y="27"/>
                  </a:lnTo>
                  <a:lnTo>
                    <a:pt x="545" y="26"/>
                  </a:lnTo>
                  <a:lnTo>
                    <a:pt x="540" y="24"/>
                  </a:lnTo>
                  <a:lnTo>
                    <a:pt x="533" y="23"/>
                  </a:lnTo>
                  <a:lnTo>
                    <a:pt x="527" y="22"/>
                  </a:lnTo>
                  <a:lnTo>
                    <a:pt x="520" y="21"/>
                  </a:lnTo>
                  <a:lnTo>
                    <a:pt x="513" y="19"/>
                  </a:lnTo>
                  <a:lnTo>
                    <a:pt x="506" y="18"/>
                  </a:lnTo>
                  <a:lnTo>
                    <a:pt x="498" y="17"/>
                  </a:lnTo>
                  <a:lnTo>
                    <a:pt x="489" y="14"/>
                  </a:lnTo>
                  <a:lnTo>
                    <a:pt x="481" y="13"/>
                  </a:lnTo>
                  <a:lnTo>
                    <a:pt x="472" y="12"/>
                  </a:lnTo>
                  <a:lnTo>
                    <a:pt x="464" y="10"/>
                  </a:lnTo>
                  <a:lnTo>
                    <a:pt x="455" y="9"/>
                  </a:lnTo>
                  <a:lnTo>
                    <a:pt x="445" y="8"/>
                  </a:lnTo>
                  <a:lnTo>
                    <a:pt x="437" y="8"/>
                  </a:lnTo>
                  <a:lnTo>
                    <a:pt x="427" y="6"/>
                  </a:lnTo>
                  <a:lnTo>
                    <a:pt x="417" y="5"/>
                  </a:lnTo>
                  <a:lnTo>
                    <a:pt x="405" y="4"/>
                  </a:lnTo>
                  <a:lnTo>
                    <a:pt x="395" y="4"/>
                  </a:lnTo>
                  <a:lnTo>
                    <a:pt x="383" y="3"/>
                  </a:lnTo>
                  <a:lnTo>
                    <a:pt x="373" y="1"/>
                  </a:lnTo>
                  <a:lnTo>
                    <a:pt x="362" y="1"/>
                  </a:lnTo>
                  <a:lnTo>
                    <a:pt x="351" y="1"/>
                  </a:lnTo>
                  <a:lnTo>
                    <a:pt x="339" y="0"/>
                  </a:lnTo>
                  <a:lnTo>
                    <a:pt x="327" y="0"/>
                  </a:lnTo>
                  <a:lnTo>
                    <a:pt x="313" y="0"/>
                  </a:lnTo>
                  <a:lnTo>
                    <a:pt x="301" y="0"/>
                  </a:lnTo>
                  <a:lnTo>
                    <a:pt x="288" y="0"/>
                  </a:lnTo>
                  <a:lnTo>
                    <a:pt x="274" y="0"/>
                  </a:lnTo>
                  <a:lnTo>
                    <a:pt x="261" y="1"/>
                  </a:lnTo>
                  <a:lnTo>
                    <a:pt x="249" y="3"/>
                  </a:lnTo>
                  <a:lnTo>
                    <a:pt x="234" y="3"/>
                  </a:lnTo>
                  <a:lnTo>
                    <a:pt x="220" y="4"/>
                  </a:lnTo>
                  <a:lnTo>
                    <a:pt x="205" y="5"/>
                  </a:lnTo>
                  <a:lnTo>
                    <a:pt x="191" y="6"/>
                  </a:lnTo>
                  <a:lnTo>
                    <a:pt x="176" y="8"/>
                  </a:lnTo>
                  <a:lnTo>
                    <a:pt x="161" y="9"/>
                  </a:lnTo>
                  <a:lnTo>
                    <a:pt x="146" y="11"/>
                  </a:lnTo>
                  <a:lnTo>
                    <a:pt x="132" y="13"/>
                  </a:lnTo>
                  <a:lnTo>
                    <a:pt x="115" y="16"/>
                  </a:lnTo>
                  <a:lnTo>
                    <a:pt x="100" y="18"/>
                  </a:lnTo>
                  <a:lnTo>
                    <a:pt x="83" y="21"/>
                  </a:lnTo>
                  <a:lnTo>
                    <a:pt x="68" y="24"/>
                  </a:lnTo>
                  <a:lnTo>
                    <a:pt x="51" y="27"/>
                  </a:lnTo>
                  <a:lnTo>
                    <a:pt x="34" y="31"/>
                  </a:lnTo>
                  <a:lnTo>
                    <a:pt x="17" y="34"/>
                  </a:lnTo>
                  <a:lnTo>
                    <a:pt x="0" y="39"/>
                  </a:lnTo>
                  <a:lnTo>
                    <a:pt x="93" y="216"/>
                  </a:lnTo>
                  <a:lnTo>
                    <a:pt x="109" y="22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30747EFA-9CAC-439E-818C-D2051AEB5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9" y="10050"/>
              <a:ext cx="137" cy="369"/>
            </a:xfrm>
            <a:custGeom>
              <a:avLst/>
              <a:gdLst/>
              <a:ahLst/>
              <a:cxnLst>
                <a:cxn ang="0">
                  <a:pos x="276" y="332"/>
                </a:cxn>
                <a:cxn ang="0">
                  <a:pos x="272" y="332"/>
                </a:cxn>
                <a:cxn ang="0">
                  <a:pos x="264" y="334"/>
                </a:cxn>
                <a:cxn ang="0">
                  <a:pos x="250" y="336"/>
                </a:cxn>
                <a:cxn ang="0">
                  <a:pos x="235" y="340"/>
                </a:cxn>
                <a:cxn ang="0">
                  <a:pos x="225" y="342"/>
                </a:cxn>
                <a:cxn ang="0">
                  <a:pos x="217" y="343"/>
                </a:cxn>
                <a:cxn ang="0">
                  <a:pos x="205" y="345"/>
                </a:cxn>
                <a:cxn ang="0">
                  <a:pos x="195" y="347"/>
                </a:cxn>
                <a:cxn ang="0">
                  <a:pos x="183" y="349"/>
                </a:cxn>
                <a:cxn ang="0">
                  <a:pos x="171" y="352"/>
                </a:cxn>
                <a:cxn ang="0">
                  <a:pos x="159" y="354"/>
                </a:cxn>
                <a:cxn ang="0">
                  <a:pos x="147" y="356"/>
                </a:cxn>
                <a:cxn ang="0">
                  <a:pos x="135" y="358"/>
                </a:cxn>
                <a:cxn ang="0">
                  <a:pos x="122" y="359"/>
                </a:cxn>
                <a:cxn ang="0">
                  <a:pos x="110" y="361"/>
                </a:cxn>
                <a:cxn ang="0">
                  <a:pos x="98" y="363"/>
                </a:cxn>
                <a:cxn ang="0">
                  <a:pos x="86" y="364"/>
                </a:cxn>
                <a:cxn ang="0">
                  <a:pos x="76" y="366"/>
                </a:cxn>
                <a:cxn ang="0">
                  <a:pos x="64" y="367"/>
                </a:cxn>
                <a:cxn ang="0">
                  <a:pos x="54" y="368"/>
                </a:cxn>
                <a:cxn ang="0">
                  <a:pos x="44" y="368"/>
                </a:cxn>
                <a:cxn ang="0">
                  <a:pos x="36" y="369"/>
                </a:cxn>
                <a:cxn ang="0">
                  <a:pos x="19" y="369"/>
                </a:cxn>
                <a:cxn ang="0">
                  <a:pos x="7" y="367"/>
                </a:cxn>
                <a:cxn ang="0">
                  <a:pos x="0" y="363"/>
                </a:cxn>
                <a:cxn ang="0">
                  <a:pos x="2" y="362"/>
                </a:cxn>
                <a:cxn ang="0">
                  <a:pos x="10" y="358"/>
                </a:cxn>
                <a:cxn ang="0">
                  <a:pos x="20" y="350"/>
                </a:cxn>
                <a:cxn ang="0">
                  <a:pos x="36" y="342"/>
                </a:cxn>
                <a:cxn ang="0">
                  <a:pos x="44" y="335"/>
                </a:cxn>
                <a:cxn ang="0">
                  <a:pos x="51" y="329"/>
                </a:cxn>
                <a:cxn ang="0">
                  <a:pos x="59" y="322"/>
                </a:cxn>
                <a:cxn ang="0">
                  <a:pos x="68" y="315"/>
                </a:cxn>
                <a:cxn ang="0">
                  <a:pos x="76" y="306"/>
                </a:cxn>
                <a:cxn ang="0">
                  <a:pos x="85" y="298"/>
                </a:cxn>
                <a:cxn ang="0">
                  <a:pos x="93" y="290"/>
                </a:cxn>
                <a:cxn ang="0">
                  <a:pos x="100" y="281"/>
                </a:cxn>
                <a:cxn ang="0">
                  <a:pos x="107" y="270"/>
                </a:cxn>
                <a:cxn ang="0">
                  <a:pos x="112" y="259"/>
                </a:cxn>
                <a:cxn ang="0">
                  <a:pos x="117" y="249"/>
                </a:cxn>
                <a:cxn ang="0">
                  <a:pos x="120" y="238"/>
                </a:cxn>
                <a:cxn ang="0">
                  <a:pos x="122" y="226"/>
                </a:cxn>
                <a:cxn ang="0">
                  <a:pos x="125" y="213"/>
                </a:cxn>
                <a:cxn ang="0">
                  <a:pos x="125" y="200"/>
                </a:cxn>
                <a:cxn ang="0">
                  <a:pos x="124" y="188"/>
                </a:cxn>
                <a:cxn ang="0">
                  <a:pos x="120" y="174"/>
                </a:cxn>
                <a:cxn ang="0">
                  <a:pos x="113" y="160"/>
                </a:cxn>
                <a:cxn ang="0">
                  <a:pos x="107" y="146"/>
                </a:cxn>
                <a:cxn ang="0">
                  <a:pos x="98" y="131"/>
                </a:cxn>
                <a:cxn ang="0">
                  <a:pos x="86" y="116"/>
                </a:cxn>
                <a:cxn ang="0">
                  <a:pos x="73" y="100"/>
                </a:cxn>
                <a:cxn ang="0">
                  <a:pos x="58" y="85"/>
                </a:cxn>
                <a:cxn ang="0">
                  <a:pos x="39" y="70"/>
                </a:cxn>
                <a:cxn ang="0">
                  <a:pos x="81" y="0"/>
                </a:cxn>
                <a:cxn ang="0">
                  <a:pos x="96" y="1"/>
                </a:cxn>
                <a:cxn ang="0">
                  <a:pos x="105" y="2"/>
                </a:cxn>
              </a:cxnLst>
              <a:rect l="0" t="0" r="r" b="b"/>
              <a:pathLst>
                <a:path w="276" h="369">
                  <a:moveTo>
                    <a:pt x="105" y="2"/>
                  </a:moveTo>
                  <a:lnTo>
                    <a:pt x="276" y="332"/>
                  </a:lnTo>
                  <a:lnTo>
                    <a:pt x="274" y="332"/>
                  </a:lnTo>
                  <a:lnTo>
                    <a:pt x="272" y="332"/>
                  </a:lnTo>
                  <a:lnTo>
                    <a:pt x="269" y="332"/>
                  </a:lnTo>
                  <a:lnTo>
                    <a:pt x="264" y="334"/>
                  </a:lnTo>
                  <a:lnTo>
                    <a:pt x="257" y="334"/>
                  </a:lnTo>
                  <a:lnTo>
                    <a:pt x="250" y="336"/>
                  </a:lnTo>
                  <a:lnTo>
                    <a:pt x="244" y="337"/>
                  </a:lnTo>
                  <a:lnTo>
                    <a:pt x="235" y="340"/>
                  </a:lnTo>
                  <a:lnTo>
                    <a:pt x="230" y="341"/>
                  </a:lnTo>
                  <a:lnTo>
                    <a:pt x="225" y="342"/>
                  </a:lnTo>
                  <a:lnTo>
                    <a:pt x="220" y="342"/>
                  </a:lnTo>
                  <a:lnTo>
                    <a:pt x="217" y="343"/>
                  </a:lnTo>
                  <a:lnTo>
                    <a:pt x="210" y="344"/>
                  </a:lnTo>
                  <a:lnTo>
                    <a:pt x="205" y="345"/>
                  </a:lnTo>
                  <a:lnTo>
                    <a:pt x="200" y="346"/>
                  </a:lnTo>
                  <a:lnTo>
                    <a:pt x="195" y="347"/>
                  </a:lnTo>
                  <a:lnTo>
                    <a:pt x="188" y="348"/>
                  </a:lnTo>
                  <a:lnTo>
                    <a:pt x="183" y="349"/>
                  </a:lnTo>
                  <a:lnTo>
                    <a:pt x="176" y="350"/>
                  </a:lnTo>
                  <a:lnTo>
                    <a:pt x="171" y="352"/>
                  </a:lnTo>
                  <a:lnTo>
                    <a:pt x="164" y="353"/>
                  </a:lnTo>
                  <a:lnTo>
                    <a:pt x="159" y="354"/>
                  </a:lnTo>
                  <a:lnTo>
                    <a:pt x="152" y="355"/>
                  </a:lnTo>
                  <a:lnTo>
                    <a:pt x="147" y="356"/>
                  </a:lnTo>
                  <a:lnTo>
                    <a:pt x="140" y="357"/>
                  </a:lnTo>
                  <a:lnTo>
                    <a:pt x="135" y="358"/>
                  </a:lnTo>
                  <a:lnTo>
                    <a:pt x="129" y="358"/>
                  </a:lnTo>
                  <a:lnTo>
                    <a:pt x="122" y="359"/>
                  </a:lnTo>
                  <a:lnTo>
                    <a:pt x="117" y="360"/>
                  </a:lnTo>
                  <a:lnTo>
                    <a:pt x="110" y="361"/>
                  </a:lnTo>
                  <a:lnTo>
                    <a:pt x="103" y="362"/>
                  </a:lnTo>
                  <a:lnTo>
                    <a:pt x="98" y="363"/>
                  </a:lnTo>
                  <a:lnTo>
                    <a:pt x="93" y="363"/>
                  </a:lnTo>
                  <a:lnTo>
                    <a:pt x="86" y="364"/>
                  </a:lnTo>
                  <a:lnTo>
                    <a:pt x="81" y="364"/>
                  </a:lnTo>
                  <a:lnTo>
                    <a:pt x="76" y="366"/>
                  </a:lnTo>
                  <a:lnTo>
                    <a:pt x="69" y="366"/>
                  </a:lnTo>
                  <a:lnTo>
                    <a:pt x="64" y="367"/>
                  </a:lnTo>
                  <a:lnTo>
                    <a:pt x="59" y="367"/>
                  </a:lnTo>
                  <a:lnTo>
                    <a:pt x="54" y="368"/>
                  </a:lnTo>
                  <a:lnTo>
                    <a:pt x="49" y="368"/>
                  </a:lnTo>
                  <a:lnTo>
                    <a:pt x="44" y="368"/>
                  </a:lnTo>
                  <a:lnTo>
                    <a:pt x="39" y="368"/>
                  </a:lnTo>
                  <a:lnTo>
                    <a:pt x="36" y="369"/>
                  </a:lnTo>
                  <a:lnTo>
                    <a:pt x="25" y="369"/>
                  </a:lnTo>
                  <a:lnTo>
                    <a:pt x="19" y="369"/>
                  </a:lnTo>
                  <a:lnTo>
                    <a:pt x="12" y="368"/>
                  </a:lnTo>
                  <a:lnTo>
                    <a:pt x="7" y="367"/>
                  </a:lnTo>
                  <a:lnTo>
                    <a:pt x="2" y="366"/>
                  </a:lnTo>
                  <a:lnTo>
                    <a:pt x="0" y="363"/>
                  </a:lnTo>
                  <a:lnTo>
                    <a:pt x="2" y="362"/>
                  </a:lnTo>
                  <a:lnTo>
                    <a:pt x="5" y="360"/>
                  </a:lnTo>
                  <a:lnTo>
                    <a:pt x="10" y="358"/>
                  </a:lnTo>
                  <a:lnTo>
                    <a:pt x="14" y="354"/>
                  </a:lnTo>
                  <a:lnTo>
                    <a:pt x="20" y="350"/>
                  </a:lnTo>
                  <a:lnTo>
                    <a:pt x="27" y="346"/>
                  </a:lnTo>
                  <a:lnTo>
                    <a:pt x="36" y="342"/>
                  </a:lnTo>
                  <a:lnTo>
                    <a:pt x="39" y="339"/>
                  </a:lnTo>
                  <a:lnTo>
                    <a:pt x="44" y="335"/>
                  </a:lnTo>
                  <a:lnTo>
                    <a:pt x="47" y="332"/>
                  </a:lnTo>
                  <a:lnTo>
                    <a:pt x="51" y="329"/>
                  </a:lnTo>
                  <a:lnTo>
                    <a:pt x="54" y="326"/>
                  </a:lnTo>
                  <a:lnTo>
                    <a:pt x="59" y="322"/>
                  </a:lnTo>
                  <a:lnTo>
                    <a:pt x="63" y="318"/>
                  </a:lnTo>
                  <a:lnTo>
                    <a:pt x="68" y="315"/>
                  </a:lnTo>
                  <a:lnTo>
                    <a:pt x="71" y="310"/>
                  </a:lnTo>
                  <a:lnTo>
                    <a:pt x="76" y="306"/>
                  </a:lnTo>
                  <a:lnTo>
                    <a:pt x="80" y="303"/>
                  </a:lnTo>
                  <a:lnTo>
                    <a:pt x="85" y="298"/>
                  </a:lnTo>
                  <a:lnTo>
                    <a:pt x="88" y="294"/>
                  </a:lnTo>
                  <a:lnTo>
                    <a:pt x="93" y="290"/>
                  </a:lnTo>
                  <a:lnTo>
                    <a:pt x="96" y="285"/>
                  </a:lnTo>
                  <a:lnTo>
                    <a:pt x="100" y="281"/>
                  </a:lnTo>
                  <a:lnTo>
                    <a:pt x="103" y="276"/>
                  </a:lnTo>
                  <a:lnTo>
                    <a:pt x="107" y="270"/>
                  </a:lnTo>
                  <a:lnTo>
                    <a:pt x="108" y="265"/>
                  </a:lnTo>
                  <a:lnTo>
                    <a:pt x="112" y="259"/>
                  </a:lnTo>
                  <a:lnTo>
                    <a:pt x="113" y="254"/>
                  </a:lnTo>
                  <a:lnTo>
                    <a:pt x="117" y="249"/>
                  </a:lnTo>
                  <a:lnTo>
                    <a:pt x="118" y="243"/>
                  </a:lnTo>
                  <a:lnTo>
                    <a:pt x="120" y="238"/>
                  </a:lnTo>
                  <a:lnTo>
                    <a:pt x="120" y="231"/>
                  </a:lnTo>
                  <a:lnTo>
                    <a:pt x="122" y="226"/>
                  </a:lnTo>
                  <a:lnTo>
                    <a:pt x="124" y="219"/>
                  </a:lnTo>
                  <a:lnTo>
                    <a:pt x="125" y="213"/>
                  </a:lnTo>
                  <a:lnTo>
                    <a:pt x="125" y="206"/>
                  </a:lnTo>
                  <a:lnTo>
                    <a:pt x="125" y="200"/>
                  </a:lnTo>
                  <a:lnTo>
                    <a:pt x="124" y="193"/>
                  </a:lnTo>
                  <a:lnTo>
                    <a:pt x="124" y="188"/>
                  </a:lnTo>
                  <a:lnTo>
                    <a:pt x="120" y="180"/>
                  </a:lnTo>
                  <a:lnTo>
                    <a:pt x="120" y="174"/>
                  </a:lnTo>
                  <a:lnTo>
                    <a:pt x="117" y="166"/>
                  </a:lnTo>
                  <a:lnTo>
                    <a:pt x="113" y="160"/>
                  </a:lnTo>
                  <a:lnTo>
                    <a:pt x="110" y="152"/>
                  </a:lnTo>
                  <a:lnTo>
                    <a:pt x="107" y="146"/>
                  </a:lnTo>
                  <a:lnTo>
                    <a:pt x="103" y="138"/>
                  </a:lnTo>
                  <a:lnTo>
                    <a:pt x="98" y="131"/>
                  </a:lnTo>
                  <a:lnTo>
                    <a:pt x="93" y="123"/>
                  </a:lnTo>
                  <a:lnTo>
                    <a:pt x="86" y="116"/>
                  </a:lnTo>
                  <a:lnTo>
                    <a:pt x="80" y="108"/>
                  </a:lnTo>
                  <a:lnTo>
                    <a:pt x="73" y="100"/>
                  </a:lnTo>
                  <a:lnTo>
                    <a:pt x="64" y="93"/>
                  </a:lnTo>
                  <a:lnTo>
                    <a:pt x="58" y="85"/>
                  </a:lnTo>
                  <a:lnTo>
                    <a:pt x="47" y="78"/>
                  </a:lnTo>
                  <a:lnTo>
                    <a:pt x="39" y="7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90" y="1"/>
                  </a:lnTo>
                  <a:lnTo>
                    <a:pt x="96" y="1"/>
                  </a:lnTo>
                  <a:lnTo>
                    <a:pt x="105" y="2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6B81A724-B54C-4815-BBF7-44A910281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9982"/>
              <a:ext cx="75" cy="126"/>
            </a:xfrm>
            <a:custGeom>
              <a:avLst/>
              <a:gdLst/>
              <a:ahLst/>
              <a:cxnLst>
                <a:cxn ang="0">
                  <a:pos x="12" y="13"/>
                </a:cxn>
                <a:cxn ang="0">
                  <a:pos x="14" y="19"/>
                </a:cxn>
                <a:cxn ang="0">
                  <a:pos x="15" y="28"/>
                </a:cxn>
                <a:cxn ang="0">
                  <a:pos x="17" y="34"/>
                </a:cxn>
                <a:cxn ang="0">
                  <a:pos x="17" y="42"/>
                </a:cxn>
                <a:cxn ang="0">
                  <a:pos x="19" y="50"/>
                </a:cxn>
                <a:cxn ang="0">
                  <a:pos x="21" y="60"/>
                </a:cxn>
                <a:cxn ang="0">
                  <a:pos x="21" y="69"/>
                </a:cxn>
                <a:cxn ang="0">
                  <a:pos x="19" y="79"/>
                </a:cxn>
                <a:cxn ang="0">
                  <a:pos x="17" y="88"/>
                </a:cxn>
                <a:cxn ang="0">
                  <a:pos x="15" y="97"/>
                </a:cxn>
                <a:cxn ang="0">
                  <a:pos x="12" y="106"/>
                </a:cxn>
                <a:cxn ang="0">
                  <a:pos x="9" y="114"/>
                </a:cxn>
                <a:cxn ang="0">
                  <a:pos x="4" y="122"/>
                </a:cxn>
                <a:cxn ang="0">
                  <a:pos x="2" y="125"/>
                </a:cxn>
                <a:cxn ang="0">
                  <a:pos x="10" y="124"/>
                </a:cxn>
                <a:cxn ang="0">
                  <a:pos x="19" y="123"/>
                </a:cxn>
                <a:cxn ang="0">
                  <a:pos x="31" y="122"/>
                </a:cxn>
                <a:cxn ang="0">
                  <a:pos x="43" y="120"/>
                </a:cxn>
                <a:cxn ang="0">
                  <a:pos x="58" y="116"/>
                </a:cxn>
                <a:cxn ang="0">
                  <a:pos x="73" y="113"/>
                </a:cxn>
                <a:cxn ang="0">
                  <a:pos x="88" y="110"/>
                </a:cxn>
                <a:cxn ang="0">
                  <a:pos x="100" y="106"/>
                </a:cxn>
                <a:cxn ang="0">
                  <a:pos x="114" y="100"/>
                </a:cxn>
                <a:cxn ang="0">
                  <a:pos x="127" y="94"/>
                </a:cxn>
                <a:cxn ang="0">
                  <a:pos x="137" y="87"/>
                </a:cxn>
                <a:cxn ang="0">
                  <a:pos x="144" y="81"/>
                </a:cxn>
                <a:cxn ang="0">
                  <a:pos x="149" y="72"/>
                </a:cxn>
                <a:cxn ang="0">
                  <a:pos x="151" y="63"/>
                </a:cxn>
                <a:cxn ang="0">
                  <a:pos x="151" y="58"/>
                </a:cxn>
                <a:cxn ang="0">
                  <a:pos x="149" y="53"/>
                </a:cxn>
                <a:cxn ang="0">
                  <a:pos x="146" y="43"/>
                </a:cxn>
                <a:cxn ang="0">
                  <a:pos x="141" y="32"/>
                </a:cxn>
                <a:cxn ang="0">
                  <a:pos x="134" y="23"/>
                </a:cxn>
                <a:cxn ang="0">
                  <a:pos x="127" y="17"/>
                </a:cxn>
                <a:cxn ang="0">
                  <a:pos x="119" y="11"/>
                </a:cxn>
                <a:cxn ang="0">
                  <a:pos x="110" y="7"/>
                </a:cxn>
                <a:cxn ang="0">
                  <a:pos x="98" y="4"/>
                </a:cxn>
                <a:cxn ang="0">
                  <a:pos x="85" y="1"/>
                </a:cxn>
                <a:cxn ang="0">
                  <a:pos x="70" y="0"/>
                </a:cxn>
                <a:cxn ang="0">
                  <a:pos x="56" y="1"/>
                </a:cxn>
                <a:cxn ang="0">
                  <a:pos x="48" y="1"/>
                </a:cxn>
                <a:cxn ang="0">
                  <a:pos x="12" y="13"/>
                </a:cxn>
              </a:cxnLst>
              <a:rect l="0" t="0" r="r" b="b"/>
              <a:pathLst>
                <a:path w="151" h="126">
                  <a:moveTo>
                    <a:pt x="12" y="13"/>
                  </a:moveTo>
                  <a:lnTo>
                    <a:pt x="12" y="13"/>
                  </a:lnTo>
                  <a:lnTo>
                    <a:pt x="12" y="16"/>
                  </a:lnTo>
                  <a:lnTo>
                    <a:pt x="14" y="19"/>
                  </a:lnTo>
                  <a:lnTo>
                    <a:pt x="15" y="24"/>
                  </a:lnTo>
                  <a:lnTo>
                    <a:pt x="15" y="28"/>
                  </a:lnTo>
                  <a:lnTo>
                    <a:pt x="15" y="31"/>
                  </a:lnTo>
                  <a:lnTo>
                    <a:pt x="17" y="34"/>
                  </a:lnTo>
                  <a:lnTo>
                    <a:pt x="17" y="38"/>
                  </a:lnTo>
                  <a:lnTo>
                    <a:pt x="17" y="42"/>
                  </a:lnTo>
                  <a:lnTo>
                    <a:pt x="19" y="46"/>
                  </a:lnTo>
                  <a:lnTo>
                    <a:pt x="19" y="50"/>
                  </a:lnTo>
                  <a:lnTo>
                    <a:pt x="21" y="56"/>
                  </a:lnTo>
                  <a:lnTo>
                    <a:pt x="21" y="60"/>
                  </a:lnTo>
                  <a:lnTo>
                    <a:pt x="21" y="64"/>
                  </a:lnTo>
                  <a:lnTo>
                    <a:pt x="21" y="69"/>
                  </a:lnTo>
                  <a:lnTo>
                    <a:pt x="21" y="74"/>
                  </a:lnTo>
                  <a:lnTo>
                    <a:pt x="19" y="79"/>
                  </a:lnTo>
                  <a:lnTo>
                    <a:pt x="19" y="83"/>
                  </a:lnTo>
                  <a:lnTo>
                    <a:pt x="17" y="88"/>
                  </a:lnTo>
                  <a:lnTo>
                    <a:pt x="17" y="93"/>
                  </a:lnTo>
                  <a:lnTo>
                    <a:pt x="15" y="97"/>
                  </a:lnTo>
                  <a:lnTo>
                    <a:pt x="14" y="101"/>
                  </a:lnTo>
                  <a:lnTo>
                    <a:pt x="12" y="106"/>
                  </a:lnTo>
                  <a:lnTo>
                    <a:pt x="12" y="111"/>
                  </a:lnTo>
                  <a:lnTo>
                    <a:pt x="9" y="114"/>
                  </a:lnTo>
                  <a:lnTo>
                    <a:pt x="5" y="119"/>
                  </a:lnTo>
                  <a:lnTo>
                    <a:pt x="4" y="122"/>
                  </a:lnTo>
                  <a:lnTo>
                    <a:pt x="0" y="126"/>
                  </a:lnTo>
                  <a:lnTo>
                    <a:pt x="2" y="125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5" y="124"/>
                  </a:lnTo>
                  <a:lnTo>
                    <a:pt x="19" y="123"/>
                  </a:lnTo>
                  <a:lnTo>
                    <a:pt x="26" y="123"/>
                  </a:lnTo>
                  <a:lnTo>
                    <a:pt x="31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51" y="119"/>
                  </a:lnTo>
                  <a:lnTo>
                    <a:pt x="58" y="116"/>
                  </a:lnTo>
                  <a:lnTo>
                    <a:pt x="66" y="115"/>
                  </a:lnTo>
                  <a:lnTo>
                    <a:pt x="73" y="113"/>
                  </a:lnTo>
                  <a:lnTo>
                    <a:pt x="81" y="112"/>
                  </a:lnTo>
                  <a:lnTo>
                    <a:pt x="88" y="110"/>
                  </a:lnTo>
                  <a:lnTo>
                    <a:pt x="93" y="108"/>
                  </a:lnTo>
                  <a:lnTo>
                    <a:pt x="100" y="106"/>
                  </a:lnTo>
                  <a:lnTo>
                    <a:pt x="109" y="103"/>
                  </a:lnTo>
                  <a:lnTo>
                    <a:pt x="114" y="100"/>
                  </a:lnTo>
                  <a:lnTo>
                    <a:pt x="120" y="97"/>
                  </a:lnTo>
                  <a:lnTo>
                    <a:pt x="127" y="94"/>
                  </a:lnTo>
                  <a:lnTo>
                    <a:pt x="132" y="92"/>
                  </a:lnTo>
                  <a:lnTo>
                    <a:pt x="137" y="87"/>
                  </a:lnTo>
                  <a:lnTo>
                    <a:pt x="141" y="84"/>
                  </a:lnTo>
                  <a:lnTo>
                    <a:pt x="144" y="81"/>
                  </a:lnTo>
                  <a:lnTo>
                    <a:pt x="147" y="76"/>
                  </a:lnTo>
                  <a:lnTo>
                    <a:pt x="149" y="72"/>
                  </a:lnTo>
                  <a:lnTo>
                    <a:pt x="151" y="68"/>
                  </a:lnTo>
                  <a:lnTo>
                    <a:pt x="151" y="63"/>
                  </a:lnTo>
                  <a:lnTo>
                    <a:pt x="151" y="59"/>
                  </a:lnTo>
                  <a:lnTo>
                    <a:pt x="151" y="58"/>
                  </a:lnTo>
                  <a:lnTo>
                    <a:pt x="151" y="56"/>
                  </a:lnTo>
                  <a:lnTo>
                    <a:pt x="149" y="53"/>
                  </a:lnTo>
                  <a:lnTo>
                    <a:pt x="149" y="48"/>
                  </a:lnTo>
                  <a:lnTo>
                    <a:pt x="146" y="43"/>
                  </a:lnTo>
                  <a:lnTo>
                    <a:pt x="144" y="37"/>
                  </a:lnTo>
                  <a:lnTo>
                    <a:pt x="141" y="32"/>
                  </a:lnTo>
                  <a:lnTo>
                    <a:pt x="137" y="27"/>
                  </a:lnTo>
                  <a:lnTo>
                    <a:pt x="134" y="23"/>
                  </a:lnTo>
                  <a:lnTo>
                    <a:pt x="131" y="19"/>
                  </a:lnTo>
                  <a:lnTo>
                    <a:pt x="127" y="17"/>
                  </a:lnTo>
                  <a:lnTo>
                    <a:pt x="124" y="15"/>
                  </a:lnTo>
                  <a:lnTo>
                    <a:pt x="119" y="11"/>
                  </a:lnTo>
                  <a:lnTo>
                    <a:pt x="115" y="9"/>
                  </a:lnTo>
                  <a:lnTo>
                    <a:pt x="110" y="7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92" y="2"/>
                  </a:lnTo>
                  <a:lnTo>
                    <a:pt x="85" y="1"/>
                  </a:lnTo>
                  <a:lnTo>
                    <a:pt x="78" y="1"/>
                  </a:lnTo>
                  <a:lnTo>
                    <a:pt x="70" y="0"/>
                  </a:lnTo>
                  <a:lnTo>
                    <a:pt x="61" y="1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2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33591BEE-F685-4835-97C7-DE03FBAEE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9957"/>
              <a:ext cx="124" cy="96"/>
            </a:xfrm>
            <a:custGeom>
              <a:avLst/>
              <a:gdLst/>
              <a:ahLst/>
              <a:cxnLst>
                <a:cxn ang="0">
                  <a:pos x="247" y="29"/>
                </a:cxn>
                <a:cxn ang="0">
                  <a:pos x="239" y="23"/>
                </a:cxn>
                <a:cxn ang="0">
                  <a:pos x="225" y="18"/>
                </a:cxn>
                <a:cxn ang="0">
                  <a:pos x="215" y="14"/>
                </a:cxn>
                <a:cxn ang="0">
                  <a:pos x="201" y="9"/>
                </a:cxn>
                <a:cxn ang="0">
                  <a:pos x="188" y="6"/>
                </a:cxn>
                <a:cxn ang="0">
                  <a:pos x="173" y="3"/>
                </a:cxn>
                <a:cxn ang="0">
                  <a:pos x="157" y="1"/>
                </a:cxn>
                <a:cxn ang="0">
                  <a:pos x="139" y="0"/>
                </a:cxn>
                <a:cxn ang="0">
                  <a:pos x="122" y="0"/>
                </a:cxn>
                <a:cxn ang="0">
                  <a:pos x="108" y="2"/>
                </a:cxn>
                <a:cxn ang="0">
                  <a:pos x="98" y="3"/>
                </a:cxn>
                <a:cxn ang="0">
                  <a:pos x="90" y="5"/>
                </a:cxn>
                <a:cxn ang="0">
                  <a:pos x="80" y="8"/>
                </a:cxn>
                <a:cxn ang="0">
                  <a:pos x="70" y="12"/>
                </a:cxn>
                <a:cxn ang="0">
                  <a:pos x="59" y="16"/>
                </a:cxn>
                <a:cxn ang="0">
                  <a:pos x="51" y="20"/>
                </a:cxn>
                <a:cxn ang="0">
                  <a:pos x="41" y="27"/>
                </a:cxn>
                <a:cxn ang="0">
                  <a:pos x="31" y="32"/>
                </a:cxn>
                <a:cxn ang="0">
                  <a:pos x="22" y="38"/>
                </a:cxn>
                <a:cxn ang="0">
                  <a:pos x="12" y="46"/>
                </a:cxn>
                <a:cxn ang="0">
                  <a:pos x="4" y="55"/>
                </a:cxn>
                <a:cxn ang="0">
                  <a:pos x="0" y="62"/>
                </a:cxn>
                <a:cxn ang="0">
                  <a:pos x="0" y="70"/>
                </a:cxn>
                <a:cxn ang="0">
                  <a:pos x="4" y="75"/>
                </a:cxn>
                <a:cxn ang="0">
                  <a:pos x="10" y="81"/>
                </a:cxn>
                <a:cxn ang="0">
                  <a:pos x="20" y="85"/>
                </a:cxn>
                <a:cxn ang="0">
                  <a:pos x="31" y="88"/>
                </a:cxn>
                <a:cxn ang="0">
                  <a:pos x="41" y="91"/>
                </a:cxn>
                <a:cxn ang="0">
                  <a:pos x="53" y="93"/>
                </a:cxn>
                <a:cxn ang="0">
                  <a:pos x="63" y="94"/>
                </a:cxn>
                <a:cxn ang="0">
                  <a:pos x="73" y="95"/>
                </a:cxn>
                <a:cxn ang="0">
                  <a:pos x="81" y="95"/>
                </a:cxn>
                <a:cxn ang="0">
                  <a:pos x="91" y="96"/>
                </a:cxn>
                <a:cxn ang="0">
                  <a:pos x="95" y="96"/>
                </a:cxn>
                <a:cxn ang="0">
                  <a:pos x="102" y="94"/>
                </a:cxn>
                <a:cxn ang="0">
                  <a:pos x="110" y="93"/>
                </a:cxn>
                <a:cxn ang="0">
                  <a:pos x="122" y="92"/>
                </a:cxn>
                <a:cxn ang="0">
                  <a:pos x="134" y="89"/>
                </a:cxn>
                <a:cxn ang="0">
                  <a:pos x="149" y="87"/>
                </a:cxn>
                <a:cxn ang="0">
                  <a:pos x="163" y="85"/>
                </a:cxn>
                <a:cxn ang="0">
                  <a:pos x="178" y="82"/>
                </a:cxn>
                <a:cxn ang="0">
                  <a:pos x="191" y="79"/>
                </a:cxn>
                <a:cxn ang="0">
                  <a:pos x="205" y="75"/>
                </a:cxn>
                <a:cxn ang="0">
                  <a:pos x="217" y="72"/>
                </a:cxn>
                <a:cxn ang="0">
                  <a:pos x="229" y="68"/>
                </a:cxn>
                <a:cxn ang="0">
                  <a:pos x="237" y="63"/>
                </a:cxn>
                <a:cxn ang="0">
                  <a:pos x="247" y="57"/>
                </a:cxn>
                <a:cxn ang="0">
                  <a:pos x="249" y="48"/>
                </a:cxn>
                <a:cxn ang="0">
                  <a:pos x="247" y="42"/>
                </a:cxn>
                <a:cxn ang="0">
                  <a:pos x="247" y="34"/>
                </a:cxn>
                <a:cxn ang="0">
                  <a:pos x="245" y="28"/>
                </a:cxn>
                <a:cxn ang="0">
                  <a:pos x="249" y="30"/>
                </a:cxn>
              </a:cxnLst>
              <a:rect l="0" t="0" r="r" b="b"/>
              <a:pathLst>
                <a:path w="249" h="96">
                  <a:moveTo>
                    <a:pt x="249" y="30"/>
                  </a:moveTo>
                  <a:lnTo>
                    <a:pt x="247" y="29"/>
                  </a:lnTo>
                  <a:lnTo>
                    <a:pt x="244" y="27"/>
                  </a:lnTo>
                  <a:lnTo>
                    <a:pt x="239" y="23"/>
                  </a:lnTo>
                  <a:lnTo>
                    <a:pt x="230" y="20"/>
                  </a:lnTo>
                  <a:lnTo>
                    <a:pt x="225" y="18"/>
                  </a:lnTo>
                  <a:lnTo>
                    <a:pt x="220" y="16"/>
                  </a:lnTo>
                  <a:lnTo>
                    <a:pt x="215" y="14"/>
                  </a:lnTo>
                  <a:lnTo>
                    <a:pt x="208" y="12"/>
                  </a:lnTo>
                  <a:lnTo>
                    <a:pt x="201" y="9"/>
                  </a:lnTo>
                  <a:lnTo>
                    <a:pt x="196" y="7"/>
                  </a:lnTo>
                  <a:lnTo>
                    <a:pt x="188" y="6"/>
                  </a:lnTo>
                  <a:lnTo>
                    <a:pt x="181" y="5"/>
                  </a:lnTo>
                  <a:lnTo>
                    <a:pt x="173" y="3"/>
                  </a:lnTo>
                  <a:lnTo>
                    <a:pt x="166" y="2"/>
                  </a:lnTo>
                  <a:lnTo>
                    <a:pt x="157" y="1"/>
                  </a:lnTo>
                  <a:lnTo>
                    <a:pt x="149" y="0"/>
                  </a:lnTo>
                  <a:lnTo>
                    <a:pt x="139" y="0"/>
                  </a:lnTo>
                  <a:lnTo>
                    <a:pt x="130" y="0"/>
                  </a:lnTo>
                  <a:lnTo>
                    <a:pt x="122" y="0"/>
                  </a:lnTo>
                  <a:lnTo>
                    <a:pt x="113" y="2"/>
                  </a:lnTo>
                  <a:lnTo>
                    <a:pt x="108" y="2"/>
                  </a:lnTo>
                  <a:lnTo>
                    <a:pt x="103" y="3"/>
                  </a:lnTo>
                  <a:lnTo>
                    <a:pt x="98" y="3"/>
                  </a:lnTo>
                  <a:lnTo>
                    <a:pt x="95" y="5"/>
                  </a:lnTo>
                  <a:lnTo>
                    <a:pt x="90" y="5"/>
                  </a:lnTo>
                  <a:lnTo>
                    <a:pt x="85" y="7"/>
                  </a:lnTo>
                  <a:lnTo>
                    <a:pt x="80" y="8"/>
                  </a:lnTo>
                  <a:lnTo>
                    <a:pt x="75" y="10"/>
                  </a:lnTo>
                  <a:lnTo>
                    <a:pt x="70" y="12"/>
                  </a:lnTo>
                  <a:lnTo>
                    <a:pt x="64" y="14"/>
                  </a:lnTo>
                  <a:lnTo>
                    <a:pt x="59" y="16"/>
                  </a:lnTo>
                  <a:lnTo>
                    <a:pt x="56" y="18"/>
                  </a:lnTo>
                  <a:lnTo>
                    <a:pt x="51" y="20"/>
                  </a:lnTo>
                  <a:lnTo>
                    <a:pt x="46" y="23"/>
                  </a:lnTo>
                  <a:lnTo>
                    <a:pt x="41" y="27"/>
                  </a:lnTo>
                  <a:lnTo>
                    <a:pt x="36" y="30"/>
                  </a:lnTo>
                  <a:lnTo>
                    <a:pt x="31" y="32"/>
                  </a:lnTo>
                  <a:lnTo>
                    <a:pt x="26" y="35"/>
                  </a:lnTo>
                  <a:lnTo>
                    <a:pt x="22" y="38"/>
                  </a:lnTo>
                  <a:lnTo>
                    <a:pt x="19" y="41"/>
                  </a:lnTo>
                  <a:lnTo>
                    <a:pt x="12" y="46"/>
                  </a:lnTo>
                  <a:lnTo>
                    <a:pt x="9" y="51"/>
                  </a:lnTo>
                  <a:lnTo>
                    <a:pt x="4" y="55"/>
                  </a:lnTo>
                  <a:lnTo>
                    <a:pt x="2" y="59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2" y="73"/>
                  </a:lnTo>
                  <a:lnTo>
                    <a:pt x="4" y="75"/>
                  </a:lnTo>
                  <a:lnTo>
                    <a:pt x="7" y="79"/>
                  </a:lnTo>
                  <a:lnTo>
                    <a:pt x="10" y="81"/>
                  </a:lnTo>
                  <a:lnTo>
                    <a:pt x="15" y="83"/>
                  </a:lnTo>
                  <a:lnTo>
                    <a:pt x="20" y="85"/>
                  </a:lnTo>
                  <a:lnTo>
                    <a:pt x="26" y="87"/>
                  </a:lnTo>
                  <a:lnTo>
                    <a:pt x="31" y="88"/>
                  </a:lnTo>
                  <a:lnTo>
                    <a:pt x="36" y="89"/>
                  </a:lnTo>
                  <a:lnTo>
                    <a:pt x="41" y="91"/>
                  </a:lnTo>
                  <a:lnTo>
                    <a:pt x="48" y="92"/>
                  </a:lnTo>
                  <a:lnTo>
                    <a:pt x="53" y="93"/>
                  </a:lnTo>
                  <a:lnTo>
                    <a:pt x="58" y="93"/>
                  </a:lnTo>
                  <a:lnTo>
                    <a:pt x="63" y="94"/>
                  </a:lnTo>
                  <a:lnTo>
                    <a:pt x="70" y="95"/>
                  </a:lnTo>
                  <a:lnTo>
                    <a:pt x="73" y="95"/>
                  </a:lnTo>
                  <a:lnTo>
                    <a:pt x="78" y="95"/>
                  </a:lnTo>
                  <a:lnTo>
                    <a:pt x="81" y="95"/>
                  </a:lnTo>
                  <a:lnTo>
                    <a:pt x="86" y="96"/>
                  </a:lnTo>
                  <a:lnTo>
                    <a:pt x="91" y="96"/>
                  </a:lnTo>
                  <a:lnTo>
                    <a:pt x="93" y="96"/>
                  </a:lnTo>
                  <a:lnTo>
                    <a:pt x="95" y="96"/>
                  </a:lnTo>
                  <a:lnTo>
                    <a:pt x="100" y="95"/>
                  </a:lnTo>
                  <a:lnTo>
                    <a:pt x="102" y="94"/>
                  </a:lnTo>
                  <a:lnTo>
                    <a:pt x="107" y="94"/>
                  </a:lnTo>
                  <a:lnTo>
                    <a:pt x="110" y="93"/>
                  </a:lnTo>
                  <a:lnTo>
                    <a:pt x="117" y="93"/>
                  </a:lnTo>
                  <a:lnTo>
                    <a:pt x="122" y="92"/>
                  </a:lnTo>
                  <a:lnTo>
                    <a:pt x="129" y="91"/>
                  </a:lnTo>
                  <a:lnTo>
                    <a:pt x="134" y="89"/>
                  </a:lnTo>
                  <a:lnTo>
                    <a:pt x="142" y="88"/>
                  </a:lnTo>
                  <a:lnTo>
                    <a:pt x="149" y="87"/>
                  </a:lnTo>
                  <a:lnTo>
                    <a:pt x="156" y="86"/>
                  </a:lnTo>
                  <a:lnTo>
                    <a:pt x="163" y="85"/>
                  </a:lnTo>
                  <a:lnTo>
                    <a:pt x="171" y="84"/>
                  </a:lnTo>
                  <a:lnTo>
                    <a:pt x="178" y="82"/>
                  </a:lnTo>
                  <a:lnTo>
                    <a:pt x="185" y="81"/>
                  </a:lnTo>
                  <a:lnTo>
                    <a:pt x="191" y="79"/>
                  </a:lnTo>
                  <a:lnTo>
                    <a:pt x="198" y="78"/>
                  </a:lnTo>
                  <a:lnTo>
                    <a:pt x="205" y="75"/>
                  </a:lnTo>
                  <a:lnTo>
                    <a:pt x="212" y="73"/>
                  </a:lnTo>
                  <a:lnTo>
                    <a:pt x="217" y="72"/>
                  </a:lnTo>
                  <a:lnTo>
                    <a:pt x="223" y="70"/>
                  </a:lnTo>
                  <a:lnTo>
                    <a:pt x="229" y="68"/>
                  </a:lnTo>
                  <a:lnTo>
                    <a:pt x="234" y="66"/>
                  </a:lnTo>
                  <a:lnTo>
                    <a:pt x="237" y="63"/>
                  </a:lnTo>
                  <a:lnTo>
                    <a:pt x="242" y="61"/>
                  </a:lnTo>
                  <a:lnTo>
                    <a:pt x="247" y="57"/>
                  </a:lnTo>
                  <a:lnTo>
                    <a:pt x="249" y="54"/>
                  </a:lnTo>
                  <a:lnTo>
                    <a:pt x="249" y="48"/>
                  </a:lnTo>
                  <a:lnTo>
                    <a:pt x="249" y="45"/>
                  </a:lnTo>
                  <a:lnTo>
                    <a:pt x="247" y="42"/>
                  </a:lnTo>
                  <a:lnTo>
                    <a:pt x="247" y="39"/>
                  </a:lnTo>
                  <a:lnTo>
                    <a:pt x="247" y="34"/>
                  </a:lnTo>
                  <a:lnTo>
                    <a:pt x="247" y="31"/>
                  </a:lnTo>
                  <a:lnTo>
                    <a:pt x="245" y="28"/>
                  </a:lnTo>
                  <a:lnTo>
                    <a:pt x="249" y="30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4">
              <a:extLst>
                <a:ext uri="{FF2B5EF4-FFF2-40B4-BE49-F238E27FC236}">
                  <a16:creationId xmlns:a16="http://schemas.microsoft.com/office/drawing/2014/main" id="{9982535E-4566-4689-B64D-AA6E98FA8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10216"/>
              <a:ext cx="125" cy="98"/>
            </a:xfrm>
            <a:custGeom>
              <a:avLst/>
              <a:gdLst/>
              <a:ahLst/>
              <a:cxnLst>
                <a:cxn ang="0">
                  <a:pos x="247" y="29"/>
                </a:cxn>
                <a:cxn ang="0">
                  <a:pos x="238" y="23"/>
                </a:cxn>
                <a:cxn ang="0">
                  <a:pos x="226" y="18"/>
                </a:cxn>
                <a:cxn ang="0">
                  <a:pos x="215" y="13"/>
                </a:cxn>
                <a:cxn ang="0">
                  <a:pos x="203" y="10"/>
                </a:cxn>
                <a:cxn ang="0">
                  <a:pos x="189" y="7"/>
                </a:cxn>
                <a:cxn ang="0">
                  <a:pos x="174" y="4"/>
                </a:cxn>
                <a:cxn ang="0">
                  <a:pos x="159" y="1"/>
                </a:cxn>
                <a:cxn ang="0">
                  <a:pos x="140" y="0"/>
                </a:cxn>
                <a:cxn ang="0">
                  <a:pos x="123" y="0"/>
                </a:cxn>
                <a:cxn ang="0">
                  <a:pos x="110" y="3"/>
                </a:cxn>
                <a:cxn ang="0">
                  <a:pos x="100" y="4"/>
                </a:cxn>
                <a:cxn ang="0">
                  <a:pos x="89" y="6"/>
                </a:cxn>
                <a:cxn ang="0">
                  <a:pos x="79" y="9"/>
                </a:cxn>
                <a:cxn ang="0">
                  <a:pos x="71" y="12"/>
                </a:cxn>
                <a:cxn ang="0">
                  <a:pos x="61" y="17"/>
                </a:cxn>
                <a:cxn ang="0">
                  <a:pos x="52" y="21"/>
                </a:cxn>
                <a:cxn ang="0">
                  <a:pos x="42" y="26"/>
                </a:cxn>
                <a:cxn ang="0">
                  <a:pos x="32" y="33"/>
                </a:cxn>
                <a:cxn ang="0">
                  <a:pos x="23" y="38"/>
                </a:cxn>
                <a:cxn ang="0">
                  <a:pos x="13" y="46"/>
                </a:cxn>
                <a:cxn ang="0">
                  <a:pos x="5" y="56"/>
                </a:cxn>
                <a:cxn ang="0">
                  <a:pos x="0" y="63"/>
                </a:cxn>
                <a:cxn ang="0">
                  <a:pos x="0" y="71"/>
                </a:cxn>
                <a:cxn ang="0">
                  <a:pos x="3" y="77"/>
                </a:cxn>
                <a:cxn ang="0">
                  <a:pos x="10" y="82"/>
                </a:cxn>
                <a:cxn ang="0">
                  <a:pos x="20" y="86"/>
                </a:cxn>
                <a:cxn ang="0">
                  <a:pos x="30" y="89"/>
                </a:cxn>
                <a:cxn ang="0">
                  <a:pos x="40" y="92"/>
                </a:cxn>
                <a:cxn ang="0">
                  <a:pos x="52" y="93"/>
                </a:cxn>
                <a:cxn ang="0">
                  <a:pos x="62" y="96"/>
                </a:cxn>
                <a:cxn ang="0">
                  <a:pos x="72" y="97"/>
                </a:cxn>
                <a:cxn ang="0">
                  <a:pos x="81" y="97"/>
                </a:cxn>
                <a:cxn ang="0">
                  <a:pos x="89" y="98"/>
                </a:cxn>
                <a:cxn ang="0">
                  <a:pos x="93" y="98"/>
                </a:cxn>
                <a:cxn ang="0">
                  <a:pos x="101" y="96"/>
                </a:cxn>
                <a:cxn ang="0">
                  <a:pos x="110" y="95"/>
                </a:cxn>
                <a:cxn ang="0">
                  <a:pos x="122" y="93"/>
                </a:cxn>
                <a:cxn ang="0">
                  <a:pos x="133" y="91"/>
                </a:cxn>
                <a:cxn ang="0">
                  <a:pos x="149" y="89"/>
                </a:cxn>
                <a:cxn ang="0">
                  <a:pos x="164" y="87"/>
                </a:cxn>
                <a:cxn ang="0">
                  <a:pos x="177" y="84"/>
                </a:cxn>
                <a:cxn ang="0">
                  <a:pos x="191" y="81"/>
                </a:cxn>
                <a:cxn ang="0">
                  <a:pos x="204" y="77"/>
                </a:cxn>
                <a:cxn ang="0">
                  <a:pos x="218" y="73"/>
                </a:cxn>
                <a:cxn ang="0">
                  <a:pos x="230" y="70"/>
                </a:cxn>
                <a:cxn ang="0">
                  <a:pos x="238" y="65"/>
                </a:cxn>
                <a:cxn ang="0">
                  <a:pos x="247" y="59"/>
                </a:cxn>
                <a:cxn ang="0">
                  <a:pos x="248" y="50"/>
                </a:cxn>
                <a:cxn ang="0">
                  <a:pos x="247" y="43"/>
                </a:cxn>
                <a:cxn ang="0">
                  <a:pos x="247" y="35"/>
                </a:cxn>
                <a:cxn ang="0">
                  <a:pos x="245" y="29"/>
                </a:cxn>
                <a:cxn ang="0">
                  <a:pos x="250" y="30"/>
                </a:cxn>
              </a:cxnLst>
              <a:rect l="0" t="0" r="r" b="b"/>
              <a:pathLst>
                <a:path w="250" h="98">
                  <a:moveTo>
                    <a:pt x="250" y="30"/>
                  </a:moveTo>
                  <a:lnTo>
                    <a:pt x="247" y="29"/>
                  </a:lnTo>
                  <a:lnTo>
                    <a:pt x="245" y="26"/>
                  </a:lnTo>
                  <a:lnTo>
                    <a:pt x="238" y="23"/>
                  </a:lnTo>
                  <a:lnTo>
                    <a:pt x="232" y="21"/>
                  </a:lnTo>
                  <a:lnTo>
                    <a:pt x="226" y="18"/>
                  </a:lnTo>
                  <a:lnTo>
                    <a:pt x="221" y="17"/>
                  </a:lnTo>
                  <a:lnTo>
                    <a:pt x="215" y="13"/>
                  </a:lnTo>
                  <a:lnTo>
                    <a:pt x="210" y="12"/>
                  </a:lnTo>
                  <a:lnTo>
                    <a:pt x="203" y="10"/>
                  </a:lnTo>
                  <a:lnTo>
                    <a:pt x="196" y="8"/>
                  </a:lnTo>
                  <a:lnTo>
                    <a:pt x="189" y="7"/>
                  </a:lnTo>
                  <a:lnTo>
                    <a:pt x="182" y="6"/>
                  </a:lnTo>
                  <a:lnTo>
                    <a:pt x="174" y="4"/>
                  </a:lnTo>
                  <a:lnTo>
                    <a:pt x="167" y="3"/>
                  </a:lnTo>
                  <a:lnTo>
                    <a:pt x="159" y="1"/>
                  </a:lnTo>
                  <a:lnTo>
                    <a:pt x="150" y="0"/>
                  </a:lnTo>
                  <a:lnTo>
                    <a:pt x="140" y="0"/>
                  </a:lnTo>
                  <a:lnTo>
                    <a:pt x="132" y="0"/>
                  </a:lnTo>
                  <a:lnTo>
                    <a:pt x="123" y="0"/>
                  </a:lnTo>
                  <a:lnTo>
                    <a:pt x="115" y="3"/>
                  </a:lnTo>
                  <a:lnTo>
                    <a:pt x="110" y="3"/>
                  </a:lnTo>
                  <a:lnTo>
                    <a:pt x="105" y="4"/>
                  </a:lnTo>
                  <a:lnTo>
                    <a:pt x="100" y="4"/>
                  </a:lnTo>
                  <a:lnTo>
                    <a:pt x="94" y="6"/>
                  </a:lnTo>
                  <a:lnTo>
                    <a:pt x="89" y="6"/>
                  </a:lnTo>
                  <a:lnTo>
                    <a:pt x="84" y="8"/>
                  </a:lnTo>
                  <a:lnTo>
                    <a:pt x="79" y="9"/>
                  </a:lnTo>
                  <a:lnTo>
                    <a:pt x="76" y="11"/>
                  </a:lnTo>
                  <a:lnTo>
                    <a:pt x="71" y="12"/>
                  </a:lnTo>
                  <a:lnTo>
                    <a:pt x="66" y="14"/>
                  </a:lnTo>
                  <a:lnTo>
                    <a:pt x="61" y="17"/>
                  </a:lnTo>
                  <a:lnTo>
                    <a:pt x="56" y="19"/>
                  </a:lnTo>
                  <a:lnTo>
                    <a:pt x="52" y="21"/>
                  </a:lnTo>
                  <a:lnTo>
                    <a:pt x="45" y="23"/>
                  </a:lnTo>
                  <a:lnTo>
                    <a:pt x="42" y="26"/>
                  </a:lnTo>
                  <a:lnTo>
                    <a:pt x="37" y="30"/>
                  </a:lnTo>
                  <a:lnTo>
                    <a:pt x="32" y="33"/>
                  </a:lnTo>
                  <a:lnTo>
                    <a:pt x="27" y="35"/>
                  </a:lnTo>
                  <a:lnTo>
                    <a:pt x="23" y="38"/>
                  </a:lnTo>
                  <a:lnTo>
                    <a:pt x="20" y="42"/>
                  </a:lnTo>
                  <a:lnTo>
                    <a:pt x="13" y="46"/>
                  </a:lnTo>
                  <a:lnTo>
                    <a:pt x="8" y="51"/>
                  </a:lnTo>
                  <a:lnTo>
                    <a:pt x="5" y="56"/>
                  </a:lnTo>
                  <a:lnTo>
                    <a:pt x="1" y="60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0" y="82"/>
                  </a:lnTo>
                  <a:lnTo>
                    <a:pt x="15" y="85"/>
                  </a:lnTo>
                  <a:lnTo>
                    <a:pt x="20" y="86"/>
                  </a:lnTo>
                  <a:lnTo>
                    <a:pt x="25" y="88"/>
                  </a:lnTo>
                  <a:lnTo>
                    <a:pt x="30" y="89"/>
                  </a:lnTo>
                  <a:lnTo>
                    <a:pt x="35" y="91"/>
                  </a:lnTo>
                  <a:lnTo>
                    <a:pt x="40" y="92"/>
                  </a:lnTo>
                  <a:lnTo>
                    <a:pt x="45" y="93"/>
                  </a:lnTo>
                  <a:lnTo>
                    <a:pt x="52" y="93"/>
                  </a:lnTo>
                  <a:lnTo>
                    <a:pt x="57" y="95"/>
                  </a:lnTo>
                  <a:lnTo>
                    <a:pt x="62" y="96"/>
                  </a:lnTo>
                  <a:lnTo>
                    <a:pt x="67" y="97"/>
                  </a:lnTo>
                  <a:lnTo>
                    <a:pt x="72" y="97"/>
                  </a:lnTo>
                  <a:lnTo>
                    <a:pt x="78" y="97"/>
                  </a:lnTo>
                  <a:lnTo>
                    <a:pt x="81" y="97"/>
                  </a:lnTo>
                  <a:lnTo>
                    <a:pt x="84" y="98"/>
                  </a:lnTo>
                  <a:lnTo>
                    <a:pt x="89" y="98"/>
                  </a:lnTo>
                  <a:lnTo>
                    <a:pt x="93" y="98"/>
                  </a:lnTo>
                  <a:lnTo>
                    <a:pt x="98" y="97"/>
                  </a:lnTo>
                  <a:lnTo>
                    <a:pt x="101" y="96"/>
                  </a:lnTo>
                  <a:lnTo>
                    <a:pt x="106" y="96"/>
                  </a:lnTo>
                  <a:lnTo>
                    <a:pt x="110" y="95"/>
                  </a:lnTo>
                  <a:lnTo>
                    <a:pt x="116" y="95"/>
                  </a:lnTo>
                  <a:lnTo>
                    <a:pt x="122" y="93"/>
                  </a:lnTo>
                  <a:lnTo>
                    <a:pt x="128" y="92"/>
                  </a:lnTo>
                  <a:lnTo>
                    <a:pt x="133" y="91"/>
                  </a:lnTo>
                  <a:lnTo>
                    <a:pt x="142" y="90"/>
                  </a:lnTo>
                  <a:lnTo>
                    <a:pt x="149" y="89"/>
                  </a:lnTo>
                  <a:lnTo>
                    <a:pt x="155" y="88"/>
                  </a:lnTo>
                  <a:lnTo>
                    <a:pt x="164" y="87"/>
                  </a:lnTo>
                  <a:lnTo>
                    <a:pt x="171" y="86"/>
                  </a:lnTo>
                  <a:lnTo>
                    <a:pt x="177" y="84"/>
                  </a:lnTo>
                  <a:lnTo>
                    <a:pt x="184" y="83"/>
                  </a:lnTo>
                  <a:lnTo>
                    <a:pt x="191" y="81"/>
                  </a:lnTo>
                  <a:lnTo>
                    <a:pt x="199" y="79"/>
                  </a:lnTo>
                  <a:lnTo>
                    <a:pt x="204" y="77"/>
                  </a:lnTo>
                  <a:lnTo>
                    <a:pt x="211" y="75"/>
                  </a:lnTo>
                  <a:lnTo>
                    <a:pt x="218" y="73"/>
                  </a:lnTo>
                  <a:lnTo>
                    <a:pt x="225" y="72"/>
                  </a:lnTo>
                  <a:lnTo>
                    <a:pt x="230" y="70"/>
                  </a:lnTo>
                  <a:lnTo>
                    <a:pt x="235" y="68"/>
                  </a:lnTo>
                  <a:lnTo>
                    <a:pt x="238" y="65"/>
                  </a:lnTo>
                  <a:lnTo>
                    <a:pt x="242" y="63"/>
                  </a:lnTo>
                  <a:lnTo>
                    <a:pt x="247" y="59"/>
                  </a:lnTo>
                  <a:lnTo>
                    <a:pt x="250" y="55"/>
                  </a:lnTo>
                  <a:lnTo>
                    <a:pt x="248" y="50"/>
                  </a:lnTo>
                  <a:lnTo>
                    <a:pt x="248" y="46"/>
                  </a:lnTo>
                  <a:lnTo>
                    <a:pt x="247" y="43"/>
                  </a:lnTo>
                  <a:lnTo>
                    <a:pt x="247" y="39"/>
                  </a:lnTo>
                  <a:lnTo>
                    <a:pt x="247" y="35"/>
                  </a:lnTo>
                  <a:lnTo>
                    <a:pt x="247" y="32"/>
                  </a:lnTo>
                  <a:lnTo>
                    <a:pt x="245" y="29"/>
                  </a:lnTo>
                  <a:lnTo>
                    <a:pt x="250" y="30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CC13356-43EC-41A4-B08E-8C6D544C9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0309"/>
              <a:ext cx="362" cy="247"/>
            </a:xfrm>
            <a:custGeom>
              <a:avLst/>
              <a:gdLst/>
              <a:ahLst/>
              <a:cxnLst>
                <a:cxn ang="0">
                  <a:pos x="724" y="219"/>
                </a:cxn>
                <a:cxn ang="0">
                  <a:pos x="696" y="225"/>
                </a:cxn>
                <a:cxn ang="0">
                  <a:pos x="667" y="230"/>
                </a:cxn>
                <a:cxn ang="0">
                  <a:pos x="636" y="234"/>
                </a:cxn>
                <a:cxn ang="0">
                  <a:pos x="608" y="239"/>
                </a:cxn>
                <a:cxn ang="0">
                  <a:pos x="577" y="241"/>
                </a:cxn>
                <a:cxn ang="0">
                  <a:pos x="547" y="243"/>
                </a:cxn>
                <a:cxn ang="0">
                  <a:pos x="516" y="245"/>
                </a:cxn>
                <a:cxn ang="0">
                  <a:pos x="486" y="246"/>
                </a:cxn>
                <a:cxn ang="0">
                  <a:pos x="454" y="246"/>
                </a:cxn>
                <a:cxn ang="0">
                  <a:pos x="423" y="247"/>
                </a:cxn>
                <a:cxn ang="0">
                  <a:pos x="393" y="246"/>
                </a:cxn>
                <a:cxn ang="0">
                  <a:pos x="364" y="246"/>
                </a:cxn>
                <a:cxn ang="0">
                  <a:pos x="334" y="244"/>
                </a:cxn>
                <a:cxn ang="0">
                  <a:pos x="305" y="243"/>
                </a:cxn>
                <a:cxn ang="0">
                  <a:pos x="278" y="242"/>
                </a:cxn>
                <a:cxn ang="0">
                  <a:pos x="251" y="240"/>
                </a:cxn>
                <a:cxn ang="0">
                  <a:pos x="222" y="238"/>
                </a:cxn>
                <a:cxn ang="0">
                  <a:pos x="196" y="234"/>
                </a:cxn>
                <a:cxn ang="0">
                  <a:pos x="173" y="232"/>
                </a:cxn>
                <a:cxn ang="0">
                  <a:pos x="151" y="230"/>
                </a:cxn>
                <a:cxn ang="0">
                  <a:pos x="127" y="227"/>
                </a:cxn>
                <a:cxn ang="0">
                  <a:pos x="107" y="225"/>
                </a:cxn>
                <a:cxn ang="0">
                  <a:pos x="88" y="221"/>
                </a:cxn>
                <a:cxn ang="0">
                  <a:pos x="71" y="220"/>
                </a:cxn>
                <a:cxn ang="0">
                  <a:pos x="54" y="217"/>
                </a:cxn>
                <a:cxn ang="0">
                  <a:pos x="41" y="215"/>
                </a:cxn>
                <a:cxn ang="0">
                  <a:pos x="27" y="213"/>
                </a:cxn>
                <a:cxn ang="0">
                  <a:pos x="19" y="212"/>
                </a:cxn>
                <a:cxn ang="0">
                  <a:pos x="10" y="210"/>
                </a:cxn>
                <a:cxn ang="0">
                  <a:pos x="4" y="209"/>
                </a:cxn>
                <a:cxn ang="0">
                  <a:pos x="0" y="208"/>
                </a:cxn>
                <a:cxn ang="0">
                  <a:pos x="386" y="0"/>
                </a:cxn>
                <a:cxn ang="0">
                  <a:pos x="401" y="2"/>
                </a:cxn>
                <a:cxn ang="0">
                  <a:pos x="416" y="2"/>
                </a:cxn>
                <a:cxn ang="0">
                  <a:pos x="432" y="3"/>
                </a:cxn>
                <a:cxn ang="0">
                  <a:pos x="449" y="3"/>
                </a:cxn>
                <a:cxn ang="0">
                  <a:pos x="464" y="3"/>
                </a:cxn>
                <a:cxn ang="0">
                  <a:pos x="479" y="4"/>
                </a:cxn>
                <a:cxn ang="0">
                  <a:pos x="494" y="4"/>
                </a:cxn>
                <a:cxn ang="0">
                  <a:pos x="503" y="5"/>
                </a:cxn>
              </a:cxnLst>
              <a:rect l="0" t="0" r="r" b="b"/>
              <a:pathLst>
                <a:path w="724" h="247">
                  <a:moveTo>
                    <a:pt x="503" y="5"/>
                  </a:moveTo>
                  <a:lnTo>
                    <a:pt x="724" y="219"/>
                  </a:lnTo>
                  <a:lnTo>
                    <a:pt x="709" y="221"/>
                  </a:lnTo>
                  <a:lnTo>
                    <a:pt x="696" y="225"/>
                  </a:lnTo>
                  <a:lnTo>
                    <a:pt x="680" y="227"/>
                  </a:lnTo>
                  <a:lnTo>
                    <a:pt x="667" y="230"/>
                  </a:lnTo>
                  <a:lnTo>
                    <a:pt x="652" y="232"/>
                  </a:lnTo>
                  <a:lnTo>
                    <a:pt x="636" y="234"/>
                  </a:lnTo>
                  <a:lnTo>
                    <a:pt x="621" y="235"/>
                  </a:lnTo>
                  <a:lnTo>
                    <a:pt x="608" y="239"/>
                  </a:lnTo>
                  <a:lnTo>
                    <a:pt x="591" y="239"/>
                  </a:lnTo>
                  <a:lnTo>
                    <a:pt x="577" y="241"/>
                  </a:lnTo>
                  <a:lnTo>
                    <a:pt x="562" y="242"/>
                  </a:lnTo>
                  <a:lnTo>
                    <a:pt x="547" y="243"/>
                  </a:lnTo>
                  <a:lnTo>
                    <a:pt x="531" y="244"/>
                  </a:lnTo>
                  <a:lnTo>
                    <a:pt x="516" y="245"/>
                  </a:lnTo>
                  <a:lnTo>
                    <a:pt x="501" y="245"/>
                  </a:lnTo>
                  <a:lnTo>
                    <a:pt x="486" y="246"/>
                  </a:lnTo>
                  <a:lnTo>
                    <a:pt x="469" y="246"/>
                  </a:lnTo>
                  <a:lnTo>
                    <a:pt x="454" y="246"/>
                  </a:lnTo>
                  <a:lnTo>
                    <a:pt x="438" y="246"/>
                  </a:lnTo>
                  <a:lnTo>
                    <a:pt x="423" y="247"/>
                  </a:lnTo>
                  <a:lnTo>
                    <a:pt x="408" y="246"/>
                  </a:lnTo>
                  <a:lnTo>
                    <a:pt x="393" y="246"/>
                  </a:lnTo>
                  <a:lnTo>
                    <a:pt x="379" y="246"/>
                  </a:lnTo>
                  <a:lnTo>
                    <a:pt x="364" y="246"/>
                  </a:lnTo>
                  <a:lnTo>
                    <a:pt x="349" y="245"/>
                  </a:lnTo>
                  <a:lnTo>
                    <a:pt x="334" y="244"/>
                  </a:lnTo>
                  <a:lnTo>
                    <a:pt x="320" y="244"/>
                  </a:lnTo>
                  <a:lnTo>
                    <a:pt x="305" y="243"/>
                  </a:lnTo>
                  <a:lnTo>
                    <a:pt x="291" y="242"/>
                  </a:lnTo>
                  <a:lnTo>
                    <a:pt x="278" y="242"/>
                  </a:lnTo>
                  <a:lnTo>
                    <a:pt x="262" y="241"/>
                  </a:lnTo>
                  <a:lnTo>
                    <a:pt x="251" y="240"/>
                  </a:lnTo>
                  <a:lnTo>
                    <a:pt x="235" y="239"/>
                  </a:lnTo>
                  <a:lnTo>
                    <a:pt x="222" y="238"/>
                  </a:lnTo>
                  <a:lnTo>
                    <a:pt x="210" y="235"/>
                  </a:lnTo>
                  <a:lnTo>
                    <a:pt x="196" y="234"/>
                  </a:lnTo>
                  <a:lnTo>
                    <a:pt x="185" y="233"/>
                  </a:lnTo>
                  <a:lnTo>
                    <a:pt x="173" y="232"/>
                  </a:lnTo>
                  <a:lnTo>
                    <a:pt x="161" y="231"/>
                  </a:lnTo>
                  <a:lnTo>
                    <a:pt x="151" y="230"/>
                  </a:lnTo>
                  <a:lnTo>
                    <a:pt x="139" y="229"/>
                  </a:lnTo>
                  <a:lnTo>
                    <a:pt x="127" y="227"/>
                  </a:lnTo>
                  <a:lnTo>
                    <a:pt x="117" y="226"/>
                  </a:lnTo>
                  <a:lnTo>
                    <a:pt x="107" y="225"/>
                  </a:lnTo>
                  <a:lnTo>
                    <a:pt x="97" y="223"/>
                  </a:lnTo>
                  <a:lnTo>
                    <a:pt x="88" y="221"/>
                  </a:lnTo>
                  <a:lnTo>
                    <a:pt x="78" y="221"/>
                  </a:lnTo>
                  <a:lnTo>
                    <a:pt x="71" y="220"/>
                  </a:lnTo>
                  <a:lnTo>
                    <a:pt x="61" y="218"/>
                  </a:lnTo>
                  <a:lnTo>
                    <a:pt x="54" y="217"/>
                  </a:lnTo>
                  <a:lnTo>
                    <a:pt x="46" y="216"/>
                  </a:lnTo>
                  <a:lnTo>
                    <a:pt x="41" y="215"/>
                  </a:lnTo>
                  <a:lnTo>
                    <a:pt x="32" y="214"/>
                  </a:lnTo>
                  <a:lnTo>
                    <a:pt x="27" y="213"/>
                  </a:lnTo>
                  <a:lnTo>
                    <a:pt x="22" y="212"/>
                  </a:lnTo>
                  <a:lnTo>
                    <a:pt x="19" y="212"/>
                  </a:lnTo>
                  <a:lnTo>
                    <a:pt x="14" y="210"/>
                  </a:lnTo>
                  <a:lnTo>
                    <a:pt x="10" y="210"/>
                  </a:lnTo>
                  <a:lnTo>
                    <a:pt x="7" y="209"/>
                  </a:lnTo>
                  <a:lnTo>
                    <a:pt x="4" y="209"/>
                  </a:lnTo>
                  <a:lnTo>
                    <a:pt x="0" y="208"/>
                  </a:lnTo>
                  <a:lnTo>
                    <a:pt x="379" y="0"/>
                  </a:lnTo>
                  <a:lnTo>
                    <a:pt x="386" y="0"/>
                  </a:lnTo>
                  <a:lnTo>
                    <a:pt x="394" y="2"/>
                  </a:lnTo>
                  <a:lnTo>
                    <a:pt x="401" y="2"/>
                  </a:lnTo>
                  <a:lnTo>
                    <a:pt x="410" y="2"/>
                  </a:lnTo>
                  <a:lnTo>
                    <a:pt x="416" y="2"/>
                  </a:lnTo>
                  <a:lnTo>
                    <a:pt x="425" y="3"/>
                  </a:lnTo>
                  <a:lnTo>
                    <a:pt x="432" y="3"/>
                  </a:lnTo>
                  <a:lnTo>
                    <a:pt x="440" y="3"/>
                  </a:lnTo>
                  <a:lnTo>
                    <a:pt x="449" y="3"/>
                  </a:lnTo>
                  <a:lnTo>
                    <a:pt x="455" y="3"/>
                  </a:lnTo>
                  <a:lnTo>
                    <a:pt x="464" y="3"/>
                  </a:lnTo>
                  <a:lnTo>
                    <a:pt x="471" y="4"/>
                  </a:lnTo>
                  <a:lnTo>
                    <a:pt x="479" y="4"/>
                  </a:lnTo>
                  <a:lnTo>
                    <a:pt x="486" y="4"/>
                  </a:lnTo>
                  <a:lnTo>
                    <a:pt x="494" y="4"/>
                  </a:lnTo>
                  <a:lnTo>
                    <a:pt x="503" y="5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2">
              <a:extLst>
                <a:ext uri="{FF2B5EF4-FFF2-40B4-BE49-F238E27FC236}">
                  <a16:creationId xmlns:a16="http://schemas.microsoft.com/office/drawing/2014/main" id="{1BCB035C-3D98-4C48-A8E2-D6971ADA7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10018"/>
              <a:ext cx="315" cy="214"/>
            </a:xfrm>
            <a:custGeom>
              <a:avLst/>
              <a:gdLst/>
              <a:ahLst/>
              <a:cxnLst>
                <a:cxn ang="0">
                  <a:pos x="632" y="23"/>
                </a:cxn>
                <a:cxn ang="0">
                  <a:pos x="610" y="18"/>
                </a:cxn>
                <a:cxn ang="0">
                  <a:pos x="586" y="13"/>
                </a:cxn>
                <a:cxn ang="0">
                  <a:pos x="562" y="9"/>
                </a:cxn>
                <a:cxn ang="0">
                  <a:pos x="539" y="7"/>
                </a:cxn>
                <a:cxn ang="0">
                  <a:pos x="515" y="4"/>
                </a:cxn>
                <a:cxn ang="0">
                  <a:pos x="489" y="2"/>
                </a:cxn>
                <a:cxn ang="0">
                  <a:pos x="462" y="0"/>
                </a:cxn>
                <a:cxn ang="0">
                  <a:pos x="437" y="0"/>
                </a:cxn>
                <a:cxn ang="0">
                  <a:pos x="410" y="0"/>
                </a:cxn>
                <a:cxn ang="0">
                  <a:pos x="385" y="0"/>
                </a:cxn>
                <a:cxn ang="0">
                  <a:pos x="357" y="0"/>
                </a:cxn>
                <a:cxn ang="0">
                  <a:pos x="332" y="2"/>
                </a:cxn>
                <a:cxn ang="0">
                  <a:pos x="307" y="4"/>
                </a:cxn>
                <a:cxn ang="0">
                  <a:pos x="280" y="5"/>
                </a:cxn>
                <a:cxn ang="0">
                  <a:pos x="254" y="7"/>
                </a:cxn>
                <a:cxn ang="0">
                  <a:pos x="231" y="10"/>
                </a:cxn>
                <a:cxn ang="0">
                  <a:pos x="205" y="11"/>
                </a:cxn>
                <a:cxn ang="0">
                  <a:pos x="183" y="14"/>
                </a:cxn>
                <a:cxn ang="0">
                  <a:pos x="159" y="17"/>
                </a:cxn>
                <a:cxn ang="0">
                  <a:pos x="139" y="20"/>
                </a:cxn>
                <a:cxn ang="0">
                  <a:pos x="119" y="22"/>
                </a:cxn>
                <a:cxn ang="0">
                  <a:pos x="100" y="24"/>
                </a:cxn>
                <a:cxn ang="0">
                  <a:pos x="82" y="27"/>
                </a:cxn>
                <a:cxn ang="0">
                  <a:pos x="66" y="30"/>
                </a:cxn>
                <a:cxn ang="0">
                  <a:pos x="51" y="32"/>
                </a:cxn>
                <a:cxn ang="0">
                  <a:pos x="38" y="34"/>
                </a:cxn>
                <a:cxn ang="0">
                  <a:pos x="26" y="36"/>
                </a:cxn>
                <a:cxn ang="0">
                  <a:pos x="17" y="38"/>
                </a:cxn>
                <a:cxn ang="0">
                  <a:pos x="4" y="40"/>
                </a:cxn>
                <a:cxn ang="0">
                  <a:pos x="0" y="41"/>
                </a:cxn>
                <a:cxn ang="0">
                  <a:pos x="183" y="212"/>
                </a:cxn>
                <a:cxn ang="0">
                  <a:pos x="197" y="212"/>
                </a:cxn>
                <a:cxn ang="0">
                  <a:pos x="210" y="212"/>
                </a:cxn>
                <a:cxn ang="0">
                  <a:pos x="224" y="212"/>
                </a:cxn>
                <a:cxn ang="0">
                  <a:pos x="237" y="212"/>
                </a:cxn>
                <a:cxn ang="0">
                  <a:pos x="251" y="212"/>
                </a:cxn>
                <a:cxn ang="0">
                  <a:pos x="266" y="211"/>
                </a:cxn>
                <a:cxn ang="0">
                  <a:pos x="280" y="211"/>
                </a:cxn>
                <a:cxn ang="0">
                  <a:pos x="286" y="211"/>
                </a:cxn>
              </a:cxnLst>
              <a:rect l="0" t="0" r="r" b="b"/>
              <a:pathLst>
                <a:path w="632" h="214">
                  <a:moveTo>
                    <a:pt x="286" y="211"/>
                  </a:moveTo>
                  <a:lnTo>
                    <a:pt x="632" y="23"/>
                  </a:lnTo>
                  <a:lnTo>
                    <a:pt x="620" y="20"/>
                  </a:lnTo>
                  <a:lnTo>
                    <a:pt x="610" y="18"/>
                  </a:lnTo>
                  <a:lnTo>
                    <a:pt x="598" y="15"/>
                  </a:lnTo>
                  <a:lnTo>
                    <a:pt x="586" y="13"/>
                  </a:lnTo>
                  <a:lnTo>
                    <a:pt x="574" y="11"/>
                  </a:lnTo>
                  <a:lnTo>
                    <a:pt x="562" y="9"/>
                  </a:lnTo>
                  <a:lnTo>
                    <a:pt x="550" y="8"/>
                  </a:lnTo>
                  <a:lnTo>
                    <a:pt x="539" y="7"/>
                  </a:lnTo>
                  <a:lnTo>
                    <a:pt x="527" y="5"/>
                  </a:lnTo>
                  <a:lnTo>
                    <a:pt x="515" y="4"/>
                  </a:lnTo>
                  <a:lnTo>
                    <a:pt x="501" y="2"/>
                  </a:lnTo>
                  <a:lnTo>
                    <a:pt x="489" y="2"/>
                  </a:lnTo>
                  <a:lnTo>
                    <a:pt x="476" y="1"/>
                  </a:lnTo>
                  <a:lnTo>
                    <a:pt x="462" y="0"/>
                  </a:lnTo>
                  <a:lnTo>
                    <a:pt x="451" y="0"/>
                  </a:lnTo>
                  <a:lnTo>
                    <a:pt x="437" y="0"/>
                  </a:lnTo>
                  <a:lnTo>
                    <a:pt x="423" y="0"/>
                  </a:lnTo>
                  <a:lnTo>
                    <a:pt x="410" y="0"/>
                  </a:lnTo>
                  <a:lnTo>
                    <a:pt x="396" y="0"/>
                  </a:lnTo>
                  <a:lnTo>
                    <a:pt x="385" y="0"/>
                  </a:lnTo>
                  <a:lnTo>
                    <a:pt x="371" y="0"/>
                  </a:lnTo>
                  <a:lnTo>
                    <a:pt x="357" y="0"/>
                  </a:lnTo>
                  <a:lnTo>
                    <a:pt x="346" y="1"/>
                  </a:lnTo>
                  <a:lnTo>
                    <a:pt x="332" y="2"/>
                  </a:lnTo>
                  <a:lnTo>
                    <a:pt x="319" y="2"/>
                  </a:lnTo>
                  <a:lnTo>
                    <a:pt x="307" y="4"/>
                  </a:lnTo>
                  <a:lnTo>
                    <a:pt x="293" y="4"/>
                  </a:lnTo>
                  <a:lnTo>
                    <a:pt x="280" y="5"/>
                  </a:lnTo>
                  <a:lnTo>
                    <a:pt x="268" y="6"/>
                  </a:lnTo>
                  <a:lnTo>
                    <a:pt x="254" y="7"/>
                  </a:lnTo>
                  <a:lnTo>
                    <a:pt x="242" y="8"/>
                  </a:lnTo>
                  <a:lnTo>
                    <a:pt x="231" y="10"/>
                  </a:lnTo>
                  <a:lnTo>
                    <a:pt x="219" y="10"/>
                  </a:lnTo>
                  <a:lnTo>
                    <a:pt x="205" y="11"/>
                  </a:lnTo>
                  <a:lnTo>
                    <a:pt x="193" y="12"/>
                  </a:lnTo>
                  <a:lnTo>
                    <a:pt x="183" y="14"/>
                  </a:lnTo>
                  <a:lnTo>
                    <a:pt x="171" y="15"/>
                  </a:lnTo>
                  <a:lnTo>
                    <a:pt x="159" y="17"/>
                  </a:lnTo>
                  <a:lnTo>
                    <a:pt x="149" y="18"/>
                  </a:lnTo>
                  <a:lnTo>
                    <a:pt x="139" y="20"/>
                  </a:lnTo>
                  <a:lnTo>
                    <a:pt x="129" y="21"/>
                  </a:lnTo>
                  <a:lnTo>
                    <a:pt x="119" y="22"/>
                  </a:lnTo>
                  <a:lnTo>
                    <a:pt x="109" y="23"/>
                  </a:lnTo>
                  <a:lnTo>
                    <a:pt x="100" y="24"/>
                  </a:lnTo>
                  <a:lnTo>
                    <a:pt x="90" y="25"/>
                  </a:lnTo>
                  <a:lnTo>
                    <a:pt x="82" y="27"/>
                  </a:lnTo>
                  <a:lnTo>
                    <a:pt x="75" y="28"/>
                  </a:lnTo>
                  <a:lnTo>
                    <a:pt x="66" y="30"/>
                  </a:lnTo>
                  <a:lnTo>
                    <a:pt x="58" y="31"/>
                  </a:lnTo>
                  <a:lnTo>
                    <a:pt x="51" y="32"/>
                  </a:lnTo>
                  <a:lnTo>
                    <a:pt x="44" y="33"/>
                  </a:lnTo>
                  <a:lnTo>
                    <a:pt x="38" y="34"/>
                  </a:lnTo>
                  <a:lnTo>
                    <a:pt x="31" y="35"/>
                  </a:lnTo>
                  <a:lnTo>
                    <a:pt x="26" y="36"/>
                  </a:lnTo>
                  <a:lnTo>
                    <a:pt x="21" y="37"/>
                  </a:lnTo>
                  <a:lnTo>
                    <a:pt x="17" y="38"/>
                  </a:lnTo>
                  <a:lnTo>
                    <a:pt x="9" y="39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176" y="214"/>
                  </a:lnTo>
                  <a:lnTo>
                    <a:pt x="183" y="212"/>
                  </a:lnTo>
                  <a:lnTo>
                    <a:pt x="190" y="212"/>
                  </a:lnTo>
                  <a:lnTo>
                    <a:pt x="197" y="212"/>
                  </a:lnTo>
                  <a:lnTo>
                    <a:pt x="203" y="212"/>
                  </a:lnTo>
                  <a:lnTo>
                    <a:pt x="210" y="212"/>
                  </a:lnTo>
                  <a:lnTo>
                    <a:pt x="217" y="212"/>
                  </a:lnTo>
                  <a:lnTo>
                    <a:pt x="224" y="212"/>
                  </a:lnTo>
                  <a:lnTo>
                    <a:pt x="232" y="212"/>
                  </a:lnTo>
                  <a:lnTo>
                    <a:pt x="237" y="212"/>
                  </a:lnTo>
                  <a:lnTo>
                    <a:pt x="244" y="212"/>
                  </a:lnTo>
                  <a:lnTo>
                    <a:pt x="251" y="212"/>
                  </a:lnTo>
                  <a:lnTo>
                    <a:pt x="259" y="212"/>
                  </a:lnTo>
                  <a:lnTo>
                    <a:pt x="266" y="211"/>
                  </a:lnTo>
                  <a:lnTo>
                    <a:pt x="273" y="211"/>
                  </a:lnTo>
                  <a:lnTo>
                    <a:pt x="280" y="211"/>
                  </a:lnTo>
                  <a:lnTo>
                    <a:pt x="286" y="211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6296E235-F956-4D16-9B69-03A58F1F2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" y="9939"/>
              <a:ext cx="128" cy="224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15" y="6"/>
                </a:cxn>
                <a:cxn ang="0">
                  <a:pos x="30" y="4"/>
                </a:cxn>
                <a:cxn ang="0">
                  <a:pos x="49" y="1"/>
                </a:cxn>
                <a:cxn ang="0">
                  <a:pos x="72" y="0"/>
                </a:cxn>
                <a:cxn ang="0">
                  <a:pos x="98" y="0"/>
                </a:cxn>
                <a:cxn ang="0">
                  <a:pos x="123" y="2"/>
                </a:cxn>
                <a:cxn ang="0">
                  <a:pos x="138" y="5"/>
                </a:cxn>
                <a:cxn ang="0">
                  <a:pos x="154" y="7"/>
                </a:cxn>
                <a:cxn ang="0">
                  <a:pos x="167" y="10"/>
                </a:cxn>
                <a:cxn ang="0">
                  <a:pos x="182" y="14"/>
                </a:cxn>
                <a:cxn ang="0">
                  <a:pos x="198" y="19"/>
                </a:cxn>
                <a:cxn ang="0">
                  <a:pos x="213" y="25"/>
                </a:cxn>
                <a:cxn ang="0">
                  <a:pos x="223" y="31"/>
                </a:cxn>
                <a:cxn ang="0">
                  <a:pos x="230" y="38"/>
                </a:cxn>
                <a:cxn ang="0">
                  <a:pos x="238" y="48"/>
                </a:cxn>
                <a:cxn ang="0">
                  <a:pos x="247" y="60"/>
                </a:cxn>
                <a:cxn ang="0">
                  <a:pos x="252" y="75"/>
                </a:cxn>
                <a:cxn ang="0">
                  <a:pos x="255" y="92"/>
                </a:cxn>
                <a:cxn ang="0">
                  <a:pos x="255" y="101"/>
                </a:cxn>
                <a:cxn ang="0">
                  <a:pos x="253" y="111"/>
                </a:cxn>
                <a:cxn ang="0">
                  <a:pos x="250" y="120"/>
                </a:cxn>
                <a:cxn ang="0">
                  <a:pos x="245" y="131"/>
                </a:cxn>
                <a:cxn ang="0">
                  <a:pos x="236" y="141"/>
                </a:cxn>
                <a:cxn ang="0">
                  <a:pos x="226" y="151"/>
                </a:cxn>
                <a:cxn ang="0">
                  <a:pos x="214" y="162"/>
                </a:cxn>
                <a:cxn ang="0">
                  <a:pos x="199" y="172"/>
                </a:cxn>
                <a:cxn ang="0">
                  <a:pos x="179" y="182"/>
                </a:cxn>
                <a:cxn ang="0">
                  <a:pos x="40" y="175"/>
                </a:cxn>
                <a:cxn ang="0">
                  <a:pos x="44" y="168"/>
                </a:cxn>
                <a:cxn ang="0">
                  <a:pos x="52" y="156"/>
                </a:cxn>
                <a:cxn ang="0">
                  <a:pos x="62" y="146"/>
                </a:cxn>
                <a:cxn ang="0">
                  <a:pos x="72" y="145"/>
                </a:cxn>
                <a:cxn ang="0">
                  <a:pos x="93" y="137"/>
                </a:cxn>
                <a:cxn ang="0">
                  <a:pos x="110" y="126"/>
                </a:cxn>
                <a:cxn ang="0">
                  <a:pos x="120" y="112"/>
                </a:cxn>
                <a:cxn ang="0">
                  <a:pos x="125" y="98"/>
                </a:cxn>
                <a:cxn ang="0">
                  <a:pos x="121" y="84"/>
                </a:cxn>
                <a:cxn ang="0">
                  <a:pos x="115" y="74"/>
                </a:cxn>
                <a:cxn ang="0">
                  <a:pos x="99" y="65"/>
                </a:cxn>
                <a:cxn ang="0">
                  <a:pos x="82" y="61"/>
                </a:cxn>
                <a:cxn ang="0">
                  <a:pos x="69" y="61"/>
                </a:cxn>
                <a:cxn ang="0">
                  <a:pos x="55" y="62"/>
                </a:cxn>
                <a:cxn ang="0">
                  <a:pos x="38" y="58"/>
                </a:cxn>
                <a:cxn ang="0">
                  <a:pos x="30" y="52"/>
                </a:cxn>
                <a:cxn ang="0">
                  <a:pos x="23" y="43"/>
                </a:cxn>
                <a:cxn ang="0">
                  <a:pos x="16" y="34"/>
                </a:cxn>
                <a:cxn ang="0">
                  <a:pos x="10" y="24"/>
                </a:cxn>
                <a:cxn ang="0">
                  <a:pos x="3" y="15"/>
                </a:cxn>
                <a:cxn ang="0">
                  <a:pos x="0" y="9"/>
                </a:cxn>
              </a:cxnLst>
              <a:rect l="0" t="0" r="r" b="b"/>
              <a:pathLst>
                <a:path w="255" h="224">
                  <a:moveTo>
                    <a:pt x="0" y="9"/>
                  </a:moveTo>
                  <a:lnTo>
                    <a:pt x="0" y="9"/>
                  </a:lnTo>
                  <a:lnTo>
                    <a:pt x="5" y="8"/>
                  </a:lnTo>
                  <a:lnTo>
                    <a:pt x="6" y="7"/>
                  </a:lnTo>
                  <a:lnTo>
                    <a:pt x="10" y="6"/>
                  </a:lnTo>
                  <a:lnTo>
                    <a:pt x="15" y="6"/>
                  </a:lnTo>
                  <a:lnTo>
                    <a:pt x="20" y="5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5" y="2"/>
                  </a:lnTo>
                  <a:lnTo>
                    <a:pt x="42" y="2"/>
                  </a:lnTo>
                  <a:lnTo>
                    <a:pt x="49" y="1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106" y="1"/>
                  </a:lnTo>
                  <a:lnTo>
                    <a:pt x="115" y="1"/>
                  </a:lnTo>
                  <a:lnTo>
                    <a:pt x="123" y="2"/>
                  </a:lnTo>
                  <a:lnTo>
                    <a:pt x="128" y="2"/>
                  </a:lnTo>
                  <a:lnTo>
                    <a:pt x="133" y="4"/>
                  </a:lnTo>
                  <a:lnTo>
                    <a:pt x="138" y="5"/>
                  </a:lnTo>
                  <a:lnTo>
                    <a:pt x="143" y="6"/>
                  </a:lnTo>
                  <a:lnTo>
                    <a:pt x="148" y="6"/>
                  </a:lnTo>
                  <a:lnTo>
                    <a:pt x="154" y="7"/>
                  </a:lnTo>
                  <a:lnTo>
                    <a:pt x="157" y="8"/>
                  </a:lnTo>
                  <a:lnTo>
                    <a:pt x="162" y="9"/>
                  </a:lnTo>
                  <a:lnTo>
                    <a:pt x="167" y="10"/>
                  </a:lnTo>
                  <a:lnTo>
                    <a:pt x="172" y="11"/>
                  </a:lnTo>
                  <a:lnTo>
                    <a:pt x="177" y="13"/>
                  </a:lnTo>
                  <a:lnTo>
                    <a:pt x="182" y="14"/>
                  </a:lnTo>
                  <a:lnTo>
                    <a:pt x="187" y="15"/>
                  </a:lnTo>
                  <a:lnTo>
                    <a:pt x="192" y="18"/>
                  </a:lnTo>
                  <a:lnTo>
                    <a:pt x="198" y="19"/>
                  </a:lnTo>
                  <a:lnTo>
                    <a:pt x="203" y="21"/>
                  </a:lnTo>
                  <a:lnTo>
                    <a:pt x="208" y="23"/>
                  </a:lnTo>
                  <a:lnTo>
                    <a:pt x="213" y="25"/>
                  </a:lnTo>
                  <a:lnTo>
                    <a:pt x="218" y="27"/>
                  </a:lnTo>
                  <a:lnTo>
                    <a:pt x="223" y="31"/>
                  </a:lnTo>
                  <a:lnTo>
                    <a:pt x="226" y="34"/>
                  </a:lnTo>
                  <a:lnTo>
                    <a:pt x="228" y="35"/>
                  </a:lnTo>
                  <a:lnTo>
                    <a:pt x="230" y="38"/>
                  </a:lnTo>
                  <a:lnTo>
                    <a:pt x="233" y="40"/>
                  </a:lnTo>
                  <a:lnTo>
                    <a:pt x="236" y="45"/>
                  </a:lnTo>
                  <a:lnTo>
                    <a:pt x="238" y="48"/>
                  </a:lnTo>
                  <a:lnTo>
                    <a:pt x="242" y="51"/>
                  </a:lnTo>
                  <a:lnTo>
                    <a:pt x="243" y="56"/>
                  </a:lnTo>
                  <a:lnTo>
                    <a:pt x="247" y="60"/>
                  </a:lnTo>
                  <a:lnTo>
                    <a:pt x="248" y="65"/>
                  </a:lnTo>
                  <a:lnTo>
                    <a:pt x="250" y="70"/>
                  </a:lnTo>
                  <a:lnTo>
                    <a:pt x="252" y="75"/>
                  </a:lnTo>
                  <a:lnTo>
                    <a:pt x="255" y="80"/>
                  </a:lnTo>
                  <a:lnTo>
                    <a:pt x="255" y="86"/>
                  </a:lnTo>
                  <a:lnTo>
                    <a:pt x="255" y="92"/>
                  </a:lnTo>
                  <a:lnTo>
                    <a:pt x="255" y="94"/>
                  </a:lnTo>
                  <a:lnTo>
                    <a:pt x="255" y="98"/>
                  </a:lnTo>
                  <a:lnTo>
                    <a:pt x="255" y="101"/>
                  </a:lnTo>
                  <a:lnTo>
                    <a:pt x="255" y="104"/>
                  </a:lnTo>
                  <a:lnTo>
                    <a:pt x="253" y="107"/>
                  </a:lnTo>
                  <a:lnTo>
                    <a:pt x="253" y="111"/>
                  </a:lnTo>
                  <a:lnTo>
                    <a:pt x="252" y="114"/>
                  </a:lnTo>
                  <a:lnTo>
                    <a:pt x="252" y="117"/>
                  </a:lnTo>
                  <a:lnTo>
                    <a:pt x="250" y="120"/>
                  </a:lnTo>
                  <a:lnTo>
                    <a:pt x="248" y="124"/>
                  </a:lnTo>
                  <a:lnTo>
                    <a:pt x="247" y="127"/>
                  </a:lnTo>
                  <a:lnTo>
                    <a:pt x="245" y="131"/>
                  </a:lnTo>
                  <a:lnTo>
                    <a:pt x="242" y="135"/>
                  </a:lnTo>
                  <a:lnTo>
                    <a:pt x="240" y="138"/>
                  </a:lnTo>
                  <a:lnTo>
                    <a:pt x="236" y="141"/>
                  </a:lnTo>
                  <a:lnTo>
                    <a:pt x="235" y="144"/>
                  </a:lnTo>
                  <a:lnTo>
                    <a:pt x="230" y="148"/>
                  </a:lnTo>
                  <a:lnTo>
                    <a:pt x="226" y="151"/>
                  </a:lnTo>
                  <a:lnTo>
                    <a:pt x="223" y="154"/>
                  </a:lnTo>
                  <a:lnTo>
                    <a:pt x="220" y="158"/>
                  </a:lnTo>
                  <a:lnTo>
                    <a:pt x="214" y="162"/>
                  </a:lnTo>
                  <a:lnTo>
                    <a:pt x="209" y="165"/>
                  </a:lnTo>
                  <a:lnTo>
                    <a:pt x="204" y="168"/>
                  </a:lnTo>
                  <a:lnTo>
                    <a:pt x="199" y="172"/>
                  </a:lnTo>
                  <a:lnTo>
                    <a:pt x="192" y="176"/>
                  </a:lnTo>
                  <a:lnTo>
                    <a:pt x="186" y="179"/>
                  </a:lnTo>
                  <a:lnTo>
                    <a:pt x="179" y="182"/>
                  </a:lnTo>
                  <a:lnTo>
                    <a:pt x="174" y="186"/>
                  </a:lnTo>
                  <a:lnTo>
                    <a:pt x="81" y="224"/>
                  </a:lnTo>
                  <a:lnTo>
                    <a:pt x="40" y="175"/>
                  </a:lnTo>
                  <a:lnTo>
                    <a:pt x="40" y="173"/>
                  </a:lnTo>
                  <a:lnTo>
                    <a:pt x="42" y="171"/>
                  </a:lnTo>
                  <a:lnTo>
                    <a:pt x="44" y="168"/>
                  </a:lnTo>
                  <a:lnTo>
                    <a:pt x="45" y="165"/>
                  </a:lnTo>
                  <a:lnTo>
                    <a:pt x="49" y="161"/>
                  </a:lnTo>
                  <a:lnTo>
                    <a:pt x="52" y="156"/>
                  </a:lnTo>
                  <a:lnTo>
                    <a:pt x="54" y="152"/>
                  </a:lnTo>
                  <a:lnTo>
                    <a:pt x="59" y="148"/>
                  </a:lnTo>
                  <a:lnTo>
                    <a:pt x="62" y="146"/>
                  </a:lnTo>
                  <a:lnTo>
                    <a:pt x="67" y="145"/>
                  </a:lnTo>
                  <a:lnTo>
                    <a:pt x="71" y="145"/>
                  </a:lnTo>
                  <a:lnTo>
                    <a:pt x="72" y="145"/>
                  </a:lnTo>
                  <a:lnTo>
                    <a:pt x="79" y="142"/>
                  </a:lnTo>
                  <a:lnTo>
                    <a:pt x="88" y="140"/>
                  </a:lnTo>
                  <a:lnTo>
                    <a:pt x="93" y="137"/>
                  </a:lnTo>
                  <a:lnTo>
                    <a:pt x="99" y="133"/>
                  </a:lnTo>
                  <a:lnTo>
                    <a:pt x="104" y="129"/>
                  </a:lnTo>
                  <a:lnTo>
                    <a:pt x="110" y="126"/>
                  </a:lnTo>
                  <a:lnTo>
                    <a:pt x="113" y="122"/>
                  </a:lnTo>
                  <a:lnTo>
                    <a:pt x="118" y="117"/>
                  </a:lnTo>
                  <a:lnTo>
                    <a:pt x="120" y="112"/>
                  </a:lnTo>
                  <a:lnTo>
                    <a:pt x="121" y="107"/>
                  </a:lnTo>
                  <a:lnTo>
                    <a:pt x="123" y="102"/>
                  </a:lnTo>
                  <a:lnTo>
                    <a:pt x="125" y="98"/>
                  </a:lnTo>
                  <a:lnTo>
                    <a:pt x="123" y="93"/>
                  </a:lnTo>
                  <a:lnTo>
                    <a:pt x="123" y="88"/>
                  </a:lnTo>
                  <a:lnTo>
                    <a:pt x="121" y="84"/>
                  </a:lnTo>
                  <a:lnTo>
                    <a:pt x="120" y="79"/>
                  </a:lnTo>
                  <a:lnTo>
                    <a:pt x="116" y="76"/>
                  </a:lnTo>
                  <a:lnTo>
                    <a:pt x="115" y="74"/>
                  </a:lnTo>
                  <a:lnTo>
                    <a:pt x="111" y="71"/>
                  </a:lnTo>
                  <a:lnTo>
                    <a:pt x="108" y="69"/>
                  </a:lnTo>
                  <a:lnTo>
                    <a:pt x="99" y="65"/>
                  </a:lnTo>
                  <a:lnTo>
                    <a:pt x="93" y="63"/>
                  </a:lnTo>
                  <a:lnTo>
                    <a:pt x="88" y="62"/>
                  </a:lnTo>
                  <a:lnTo>
                    <a:pt x="82" y="61"/>
                  </a:lnTo>
                  <a:lnTo>
                    <a:pt x="77" y="61"/>
                  </a:lnTo>
                  <a:lnTo>
                    <a:pt x="74" y="61"/>
                  </a:lnTo>
                  <a:lnTo>
                    <a:pt x="69" y="61"/>
                  </a:lnTo>
                  <a:lnTo>
                    <a:pt x="64" y="61"/>
                  </a:lnTo>
                  <a:lnTo>
                    <a:pt x="59" y="61"/>
                  </a:lnTo>
                  <a:lnTo>
                    <a:pt x="55" y="62"/>
                  </a:lnTo>
                  <a:lnTo>
                    <a:pt x="52" y="61"/>
                  </a:lnTo>
                  <a:lnTo>
                    <a:pt x="45" y="59"/>
                  </a:lnTo>
                  <a:lnTo>
                    <a:pt x="38" y="58"/>
                  </a:lnTo>
                  <a:lnTo>
                    <a:pt x="35" y="60"/>
                  </a:lnTo>
                  <a:lnTo>
                    <a:pt x="33" y="56"/>
                  </a:lnTo>
                  <a:lnTo>
                    <a:pt x="30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3" y="43"/>
                  </a:lnTo>
                  <a:lnTo>
                    <a:pt x="22" y="40"/>
                  </a:lnTo>
                  <a:lnTo>
                    <a:pt x="18" y="37"/>
                  </a:lnTo>
                  <a:lnTo>
                    <a:pt x="16" y="34"/>
                  </a:lnTo>
                  <a:lnTo>
                    <a:pt x="15" y="31"/>
                  </a:lnTo>
                  <a:lnTo>
                    <a:pt x="11" y="27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5" y="19"/>
                  </a:lnTo>
                  <a:lnTo>
                    <a:pt x="3" y="15"/>
                  </a:lnTo>
                  <a:lnTo>
                    <a:pt x="1" y="1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B7AD915C-4FE4-4725-88DF-575170053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9919"/>
              <a:ext cx="111" cy="253"/>
            </a:xfrm>
            <a:custGeom>
              <a:avLst/>
              <a:gdLst/>
              <a:ahLst/>
              <a:cxnLst>
                <a:cxn ang="0">
                  <a:pos x="25" y="34"/>
                </a:cxn>
                <a:cxn ang="0">
                  <a:pos x="40" y="33"/>
                </a:cxn>
                <a:cxn ang="0">
                  <a:pos x="56" y="34"/>
                </a:cxn>
                <a:cxn ang="0">
                  <a:pos x="71" y="35"/>
                </a:cxn>
                <a:cxn ang="0">
                  <a:pos x="86" y="39"/>
                </a:cxn>
                <a:cxn ang="0">
                  <a:pos x="106" y="44"/>
                </a:cxn>
                <a:cxn ang="0">
                  <a:pos x="132" y="57"/>
                </a:cxn>
                <a:cxn ang="0">
                  <a:pos x="142" y="65"/>
                </a:cxn>
                <a:cxn ang="0">
                  <a:pos x="152" y="76"/>
                </a:cxn>
                <a:cxn ang="0">
                  <a:pos x="159" y="87"/>
                </a:cxn>
                <a:cxn ang="0">
                  <a:pos x="162" y="100"/>
                </a:cxn>
                <a:cxn ang="0">
                  <a:pos x="162" y="113"/>
                </a:cxn>
                <a:cxn ang="0">
                  <a:pos x="159" y="127"/>
                </a:cxn>
                <a:cxn ang="0">
                  <a:pos x="152" y="140"/>
                </a:cxn>
                <a:cxn ang="0">
                  <a:pos x="144" y="155"/>
                </a:cxn>
                <a:cxn ang="0">
                  <a:pos x="130" y="166"/>
                </a:cxn>
                <a:cxn ang="0">
                  <a:pos x="115" y="178"/>
                </a:cxn>
                <a:cxn ang="0">
                  <a:pos x="96" y="189"/>
                </a:cxn>
                <a:cxn ang="0">
                  <a:pos x="74" y="199"/>
                </a:cxn>
                <a:cxn ang="0">
                  <a:pos x="51" y="208"/>
                </a:cxn>
                <a:cxn ang="0">
                  <a:pos x="13" y="240"/>
                </a:cxn>
                <a:cxn ang="0">
                  <a:pos x="69" y="241"/>
                </a:cxn>
                <a:cxn ang="0">
                  <a:pos x="86" y="237"/>
                </a:cxn>
                <a:cxn ang="0">
                  <a:pos x="101" y="230"/>
                </a:cxn>
                <a:cxn ang="0">
                  <a:pos x="115" y="225"/>
                </a:cxn>
                <a:cxn ang="0">
                  <a:pos x="134" y="215"/>
                </a:cxn>
                <a:cxn ang="0">
                  <a:pos x="159" y="201"/>
                </a:cxn>
                <a:cxn ang="0">
                  <a:pos x="179" y="184"/>
                </a:cxn>
                <a:cxn ang="0">
                  <a:pos x="198" y="168"/>
                </a:cxn>
                <a:cxn ang="0">
                  <a:pos x="203" y="158"/>
                </a:cxn>
                <a:cxn ang="0">
                  <a:pos x="210" y="149"/>
                </a:cxn>
                <a:cxn ang="0">
                  <a:pos x="215" y="139"/>
                </a:cxn>
                <a:cxn ang="0">
                  <a:pos x="218" y="131"/>
                </a:cxn>
                <a:cxn ang="0">
                  <a:pos x="220" y="121"/>
                </a:cxn>
                <a:cxn ang="0">
                  <a:pos x="222" y="111"/>
                </a:cxn>
                <a:cxn ang="0">
                  <a:pos x="220" y="101"/>
                </a:cxn>
                <a:cxn ang="0">
                  <a:pos x="220" y="93"/>
                </a:cxn>
                <a:cxn ang="0">
                  <a:pos x="216" y="83"/>
                </a:cxn>
                <a:cxn ang="0">
                  <a:pos x="210" y="69"/>
                </a:cxn>
                <a:cxn ang="0">
                  <a:pos x="196" y="53"/>
                </a:cxn>
                <a:cxn ang="0">
                  <a:pos x="181" y="40"/>
                </a:cxn>
                <a:cxn ang="0">
                  <a:pos x="166" y="29"/>
                </a:cxn>
                <a:cxn ang="0">
                  <a:pos x="147" y="19"/>
                </a:cxn>
                <a:cxn ang="0">
                  <a:pos x="127" y="13"/>
                </a:cxn>
                <a:cxn ang="0">
                  <a:pos x="106" y="7"/>
                </a:cxn>
                <a:cxn ang="0">
                  <a:pos x="84" y="3"/>
                </a:cxn>
                <a:cxn ang="0">
                  <a:pos x="62" y="1"/>
                </a:cxn>
                <a:cxn ang="0">
                  <a:pos x="39" y="0"/>
                </a:cxn>
                <a:cxn ang="0">
                  <a:pos x="15" y="0"/>
                </a:cxn>
                <a:cxn ang="0">
                  <a:pos x="15" y="35"/>
                </a:cxn>
              </a:cxnLst>
              <a:rect l="0" t="0" r="r" b="b"/>
              <a:pathLst>
                <a:path w="222" h="253">
                  <a:moveTo>
                    <a:pt x="15" y="35"/>
                  </a:moveTo>
                  <a:lnTo>
                    <a:pt x="20" y="34"/>
                  </a:lnTo>
                  <a:lnTo>
                    <a:pt x="25" y="34"/>
                  </a:lnTo>
                  <a:lnTo>
                    <a:pt x="30" y="34"/>
                  </a:lnTo>
                  <a:lnTo>
                    <a:pt x="35" y="34"/>
                  </a:lnTo>
                  <a:lnTo>
                    <a:pt x="40" y="33"/>
                  </a:lnTo>
                  <a:lnTo>
                    <a:pt x="46" y="33"/>
                  </a:lnTo>
                  <a:lnTo>
                    <a:pt x="51" y="34"/>
                  </a:lnTo>
                  <a:lnTo>
                    <a:pt x="56" y="34"/>
                  </a:lnTo>
                  <a:lnTo>
                    <a:pt x="61" y="34"/>
                  </a:lnTo>
                  <a:lnTo>
                    <a:pt x="66" y="35"/>
                  </a:lnTo>
                  <a:lnTo>
                    <a:pt x="71" y="35"/>
                  </a:lnTo>
                  <a:lnTo>
                    <a:pt x="76" y="37"/>
                  </a:lnTo>
                  <a:lnTo>
                    <a:pt x="81" y="38"/>
                  </a:lnTo>
                  <a:lnTo>
                    <a:pt x="86" y="39"/>
                  </a:lnTo>
                  <a:lnTo>
                    <a:pt x="91" y="40"/>
                  </a:lnTo>
                  <a:lnTo>
                    <a:pt x="98" y="42"/>
                  </a:lnTo>
                  <a:lnTo>
                    <a:pt x="106" y="44"/>
                  </a:lnTo>
                  <a:lnTo>
                    <a:pt x="115" y="47"/>
                  </a:lnTo>
                  <a:lnTo>
                    <a:pt x="123" y="52"/>
                  </a:lnTo>
                  <a:lnTo>
                    <a:pt x="132" y="57"/>
                  </a:lnTo>
                  <a:lnTo>
                    <a:pt x="135" y="59"/>
                  </a:lnTo>
                  <a:lnTo>
                    <a:pt x="139" y="61"/>
                  </a:lnTo>
                  <a:lnTo>
                    <a:pt x="142" y="65"/>
                  </a:lnTo>
                  <a:lnTo>
                    <a:pt x="147" y="69"/>
                  </a:lnTo>
                  <a:lnTo>
                    <a:pt x="149" y="72"/>
                  </a:lnTo>
                  <a:lnTo>
                    <a:pt x="152" y="76"/>
                  </a:lnTo>
                  <a:lnTo>
                    <a:pt x="154" y="79"/>
                  </a:lnTo>
                  <a:lnTo>
                    <a:pt x="157" y="84"/>
                  </a:lnTo>
                  <a:lnTo>
                    <a:pt x="159" y="87"/>
                  </a:lnTo>
                  <a:lnTo>
                    <a:pt x="161" y="92"/>
                  </a:lnTo>
                  <a:lnTo>
                    <a:pt x="161" y="96"/>
                  </a:lnTo>
                  <a:lnTo>
                    <a:pt x="162" y="100"/>
                  </a:lnTo>
                  <a:lnTo>
                    <a:pt x="162" y="105"/>
                  </a:lnTo>
                  <a:lnTo>
                    <a:pt x="162" y="109"/>
                  </a:lnTo>
                  <a:lnTo>
                    <a:pt x="162" y="113"/>
                  </a:lnTo>
                  <a:lnTo>
                    <a:pt x="162" y="119"/>
                  </a:lnTo>
                  <a:lnTo>
                    <a:pt x="161" y="123"/>
                  </a:lnTo>
                  <a:lnTo>
                    <a:pt x="159" y="127"/>
                  </a:lnTo>
                  <a:lnTo>
                    <a:pt x="157" y="132"/>
                  </a:lnTo>
                  <a:lnTo>
                    <a:pt x="156" y="136"/>
                  </a:lnTo>
                  <a:lnTo>
                    <a:pt x="152" y="140"/>
                  </a:lnTo>
                  <a:lnTo>
                    <a:pt x="150" y="145"/>
                  </a:lnTo>
                  <a:lnTo>
                    <a:pt x="147" y="149"/>
                  </a:lnTo>
                  <a:lnTo>
                    <a:pt x="144" y="155"/>
                  </a:lnTo>
                  <a:lnTo>
                    <a:pt x="139" y="158"/>
                  </a:lnTo>
                  <a:lnTo>
                    <a:pt x="135" y="162"/>
                  </a:lnTo>
                  <a:lnTo>
                    <a:pt x="130" y="166"/>
                  </a:lnTo>
                  <a:lnTo>
                    <a:pt x="125" y="171"/>
                  </a:lnTo>
                  <a:lnTo>
                    <a:pt x="120" y="174"/>
                  </a:lnTo>
                  <a:lnTo>
                    <a:pt x="115" y="178"/>
                  </a:lnTo>
                  <a:lnTo>
                    <a:pt x="108" y="182"/>
                  </a:lnTo>
                  <a:lnTo>
                    <a:pt x="103" y="186"/>
                  </a:lnTo>
                  <a:lnTo>
                    <a:pt x="96" y="189"/>
                  </a:lnTo>
                  <a:lnTo>
                    <a:pt x="90" y="192"/>
                  </a:lnTo>
                  <a:lnTo>
                    <a:pt x="81" y="196"/>
                  </a:lnTo>
                  <a:lnTo>
                    <a:pt x="74" y="199"/>
                  </a:lnTo>
                  <a:lnTo>
                    <a:pt x="66" y="202"/>
                  </a:lnTo>
                  <a:lnTo>
                    <a:pt x="59" y="205"/>
                  </a:lnTo>
                  <a:lnTo>
                    <a:pt x="51" y="208"/>
                  </a:lnTo>
                  <a:lnTo>
                    <a:pt x="42" y="211"/>
                  </a:lnTo>
                  <a:lnTo>
                    <a:pt x="0" y="226"/>
                  </a:lnTo>
                  <a:lnTo>
                    <a:pt x="13" y="240"/>
                  </a:lnTo>
                  <a:lnTo>
                    <a:pt x="30" y="253"/>
                  </a:lnTo>
                  <a:lnTo>
                    <a:pt x="64" y="243"/>
                  </a:lnTo>
                  <a:lnTo>
                    <a:pt x="69" y="241"/>
                  </a:lnTo>
                  <a:lnTo>
                    <a:pt x="74" y="240"/>
                  </a:lnTo>
                  <a:lnTo>
                    <a:pt x="79" y="238"/>
                  </a:lnTo>
                  <a:lnTo>
                    <a:pt x="86" y="237"/>
                  </a:lnTo>
                  <a:lnTo>
                    <a:pt x="91" y="235"/>
                  </a:lnTo>
                  <a:lnTo>
                    <a:pt x="96" y="232"/>
                  </a:lnTo>
                  <a:lnTo>
                    <a:pt x="101" y="230"/>
                  </a:lnTo>
                  <a:lnTo>
                    <a:pt x="106" y="229"/>
                  </a:lnTo>
                  <a:lnTo>
                    <a:pt x="110" y="226"/>
                  </a:lnTo>
                  <a:lnTo>
                    <a:pt x="115" y="225"/>
                  </a:lnTo>
                  <a:lnTo>
                    <a:pt x="120" y="222"/>
                  </a:lnTo>
                  <a:lnTo>
                    <a:pt x="125" y="221"/>
                  </a:lnTo>
                  <a:lnTo>
                    <a:pt x="134" y="215"/>
                  </a:lnTo>
                  <a:lnTo>
                    <a:pt x="144" y="211"/>
                  </a:lnTo>
                  <a:lnTo>
                    <a:pt x="150" y="205"/>
                  </a:lnTo>
                  <a:lnTo>
                    <a:pt x="159" y="201"/>
                  </a:lnTo>
                  <a:lnTo>
                    <a:pt x="166" y="196"/>
                  </a:lnTo>
                  <a:lnTo>
                    <a:pt x="174" y="190"/>
                  </a:lnTo>
                  <a:lnTo>
                    <a:pt x="179" y="184"/>
                  </a:lnTo>
                  <a:lnTo>
                    <a:pt x="186" y="178"/>
                  </a:lnTo>
                  <a:lnTo>
                    <a:pt x="193" y="173"/>
                  </a:lnTo>
                  <a:lnTo>
                    <a:pt x="198" y="168"/>
                  </a:lnTo>
                  <a:lnTo>
                    <a:pt x="200" y="164"/>
                  </a:lnTo>
                  <a:lnTo>
                    <a:pt x="201" y="161"/>
                  </a:lnTo>
                  <a:lnTo>
                    <a:pt x="203" y="158"/>
                  </a:lnTo>
                  <a:lnTo>
                    <a:pt x="206" y="155"/>
                  </a:lnTo>
                  <a:lnTo>
                    <a:pt x="208" y="151"/>
                  </a:lnTo>
                  <a:lnTo>
                    <a:pt x="210" y="149"/>
                  </a:lnTo>
                  <a:lnTo>
                    <a:pt x="211" y="146"/>
                  </a:lnTo>
                  <a:lnTo>
                    <a:pt x="213" y="143"/>
                  </a:lnTo>
                  <a:lnTo>
                    <a:pt x="215" y="139"/>
                  </a:lnTo>
                  <a:lnTo>
                    <a:pt x="216" y="136"/>
                  </a:lnTo>
                  <a:lnTo>
                    <a:pt x="216" y="133"/>
                  </a:lnTo>
                  <a:lnTo>
                    <a:pt x="218" y="131"/>
                  </a:lnTo>
                  <a:lnTo>
                    <a:pt x="218" y="127"/>
                  </a:lnTo>
                  <a:lnTo>
                    <a:pt x="220" y="124"/>
                  </a:lnTo>
                  <a:lnTo>
                    <a:pt x="220" y="121"/>
                  </a:lnTo>
                  <a:lnTo>
                    <a:pt x="222" y="118"/>
                  </a:lnTo>
                  <a:lnTo>
                    <a:pt x="222" y="114"/>
                  </a:lnTo>
                  <a:lnTo>
                    <a:pt x="222" y="111"/>
                  </a:lnTo>
                  <a:lnTo>
                    <a:pt x="222" y="108"/>
                  </a:lnTo>
                  <a:lnTo>
                    <a:pt x="222" y="105"/>
                  </a:lnTo>
                  <a:lnTo>
                    <a:pt x="220" y="101"/>
                  </a:lnTo>
                  <a:lnTo>
                    <a:pt x="220" y="99"/>
                  </a:lnTo>
                  <a:lnTo>
                    <a:pt x="220" y="95"/>
                  </a:lnTo>
                  <a:lnTo>
                    <a:pt x="220" y="93"/>
                  </a:lnTo>
                  <a:lnTo>
                    <a:pt x="218" y="90"/>
                  </a:lnTo>
                  <a:lnTo>
                    <a:pt x="216" y="86"/>
                  </a:lnTo>
                  <a:lnTo>
                    <a:pt x="216" y="83"/>
                  </a:lnTo>
                  <a:lnTo>
                    <a:pt x="215" y="81"/>
                  </a:lnTo>
                  <a:lnTo>
                    <a:pt x="211" y="74"/>
                  </a:lnTo>
                  <a:lnTo>
                    <a:pt x="210" y="69"/>
                  </a:lnTo>
                  <a:lnTo>
                    <a:pt x="205" y="64"/>
                  </a:lnTo>
                  <a:lnTo>
                    <a:pt x="201" y="58"/>
                  </a:lnTo>
                  <a:lnTo>
                    <a:pt x="196" y="53"/>
                  </a:lnTo>
                  <a:lnTo>
                    <a:pt x="191" y="48"/>
                  </a:lnTo>
                  <a:lnTo>
                    <a:pt x="186" y="44"/>
                  </a:lnTo>
                  <a:lnTo>
                    <a:pt x="181" y="40"/>
                  </a:lnTo>
                  <a:lnTo>
                    <a:pt x="176" y="35"/>
                  </a:lnTo>
                  <a:lnTo>
                    <a:pt x="171" y="32"/>
                  </a:lnTo>
                  <a:lnTo>
                    <a:pt x="166" y="29"/>
                  </a:lnTo>
                  <a:lnTo>
                    <a:pt x="159" y="26"/>
                  </a:lnTo>
                  <a:lnTo>
                    <a:pt x="154" y="22"/>
                  </a:lnTo>
                  <a:lnTo>
                    <a:pt x="147" y="19"/>
                  </a:lnTo>
                  <a:lnTo>
                    <a:pt x="140" y="17"/>
                  </a:lnTo>
                  <a:lnTo>
                    <a:pt x="134" y="15"/>
                  </a:lnTo>
                  <a:lnTo>
                    <a:pt x="127" y="13"/>
                  </a:lnTo>
                  <a:lnTo>
                    <a:pt x="122" y="11"/>
                  </a:lnTo>
                  <a:lnTo>
                    <a:pt x="113" y="8"/>
                  </a:lnTo>
                  <a:lnTo>
                    <a:pt x="106" y="7"/>
                  </a:lnTo>
                  <a:lnTo>
                    <a:pt x="98" y="5"/>
                  </a:lnTo>
                  <a:lnTo>
                    <a:pt x="91" y="4"/>
                  </a:lnTo>
                  <a:lnTo>
                    <a:pt x="84" y="3"/>
                  </a:lnTo>
                  <a:lnTo>
                    <a:pt x="76" y="2"/>
                  </a:lnTo>
                  <a:lnTo>
                    <a:pt x="69" y="1"/>
                  </a:lnTo>
                  <a:lnTo>
                    <a:pt x="62" y="1"/>
                  </a:lnTo>
                  <a:lnTo>
                    <a:pt x="54" y="0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8" y="1"/>
                  </a:lnTo>
                  <a:lnTo>
                    <a:pt x="0" y="2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A2E1CE26-7001-4965-A0EF-FEAA36157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9833"/>
              <a:ext cx="134" cy="225"/>
            </a:xfrm>
            <a:custGeom>
              <a:avLst/>
              <a:gdLst/>
              <a:ahLst/>
              <a:cxnLst>
                <a:cxn ang="0">
                  <a:pos x="220" y="3"/>
                </a:cxn>
                <a:cxn ang="0">
                  <a:pos x="206" y="8"/>
                </a:cxn>
                <a:cxn ang="0">
                  <a:pos x="184" y="19"/>
                </a:cxn>
                <a:cxn ang="0">
                  <a:pos x="162" y="28"/>
                </a:cxn>
                <a:cxn ang="0">
                  <a:pos x="147" y="37"/>
                </a:cxn>
                <a:cxn ang="0">
                  <a:pos x="132" y="46"/>
                </a:cxn>
                <a:cxn ang="0">
                  <a:pos x="117" y="55"/>
                </a:cxn>
                <a:cxn ang="0">
                  <a:pos x="102" y="65"/>
                </a:cxn>
                <a:cxn ang="0">
                  <a:pos x="86" y="76"/>
                </a:cxn>
                <a:cxn ang="0">
                  <a:pos x="71" y="88"/>
                </a:cxn>
                <a:cxn ang="0">
                  <a:pos x="56" y="100"/>
                </a:cxn>
                <a:cxn ang="0">
                  <a:pos x="44" y="113"/>
                </a:cxn>
                <a:cxn ang="0">
                  <a:pos x="32" y="127"/>
                </a:cxn>
                <a:cxn ang="0">
                  <a:pos x="22" y="141"/>
                </a:cxn>
                <a:cxn ang="0">
                  <a:pos x="14" y="156"/>
                </a:cxn>
                <a:cxn ang="0">
                  <a:pos x="7" y="171"/>
                </a:cxn>
                <a:cxn ang="0">
                  <a:pos x="2" y="186"/>
                </a:cxn>
                <a:cxn ang="0">
                  <a:pos x="0" y="204"/>
                </a:cxn>
                <a:cxn ang="0">
                  <a:pos x="3" y="217"/>
                </a:cxn>
                <a:cxn ang="0">
                  <a:pos x="15" y="222"/>
                </a:cxn>
                <a:cxn ang="0">
                  <a:pos x="30" y="225"/>
                </a:cxn>
                <a:cxn ang="0">
                  <a:pos x="44" y="222"/>
                </a:cxn>
                <a:cxn ang="0">
                  <a:pos x="54" y="216"/>
                </a:cxn>
                <a:cxn ang="0">
                  <a:pos x="59" y="205"/>
                </a:cxn>
                <a:cxn ang="0">
                  <a:pos x="59" y="196"/>
                </a:cxn>
                <a:cxn ang="0">
                  <a:pos x="63" y="186"/>
                </a:cxn>
                <a:cxn ang="0">
                  <a:pos x="66" y="178"/>
                </a:cxn>
                <a:cxn ang="0">
                  <a:pos x="73" y="166"/>
                </a:cxn>
                <a:cxn ang="0">
                  <a:pos x="80" y="154"/>
                </a:cxn>
                <a:cxn ang="0">
                  <a:pos x="86" y="145"/>
                </a:cxn>
                <a:cxn ang="0">
                  <a:pos x="95" y="137"/>
                </a:cxn>
                <a:cxn ang="0">
                  <a:pos x="112" y="119"/>
                </a:cxn>
                <a:cxn ang="0">
                  <a:pos x="132" y="103"/>
                </a:cxn>
                <a:cxn ang="0">
                  <a:pos x="154" y="86"/>
                </a:cxn>
                <a:cxn ang="0">
                  <a:pos x="178" y="71"/>
                </a:cxn>
                <a:cxn ang="0">
                  <a:pos x="203" y="55"/>
                </a:cxn>
                <a:cxn ang="0">
                  <a:pos x="222" y="47"/>
                </a:cxn>
                <a:cxn ang="0">
                  <a:pos x="237" y="40"/>
                </a:cxn>
                <a:cxn ang="0">
                  <a:pos x="252" y="34"/>
                </a:cxn>
                <a:cxn ang="0">
                  <a:pos x="264" y="26"/>
                </a:cxn>
                <a:cxn ang="0">
                  <a:pos x="267" y="16"/>
                </a:cxn>
                <a:cxn ang="0">
                  <a:pos x="262" y="7"/>
                </a:cxn>
                <a:cxn ang="0">
                  <a:pos x="250" y="1"/>
                </a:cxn>
                <a:cxn ang="0">
                  <a:pos x="232" y="0"/>
                </a:cxn>
              </a:cxnLst>
              <a:rect l="0" t="0" r="r" b="b"/>
              <a:pathLst>
                <a:path w="267" h="225">
                  <a:moveTo>
                    <a:pt x="225" y="2"/>
                  </a:moveTo>
                  <a:lnTo>
                    <a:pt x="223" y="2"/>
                  </a:lnTo>
                  <a:lnTo>
                    <a:pt x="220" y="3"/>
                  </a:lnTo>
                  <a:lnTo>
                    <a:pt x="217" y="5"/>
                  </a:lnTo>
                  <a:lnTo>
                    <a:pt x="211" y="7"/>
                  </a:lnTo>
                  <a:lnTo>
                    <a:pt x="206" y="8"/>
                  </a:lnTo>
                  <a:lnTo>
                    <a:pt x="200" y="11"/>
                  </a:lnTo>
                  <a:lnTo>
                    <a:pt x="191" y="14"/>
                  </a:lnTo>
                  <a:lnTo>
                    <a:pt x="184" y="19"/>
                  </a:lnTo>
                  <a:lnTo>
                    <a:pt x="176" y="22"/>
                  </a:lnTo>
                  <a:lnTo>
                    <a:pt x="168" y="26"/>
                  </a:lnTo>
                  <a:lnTo>
                    <a:pt x="162" y="28"/>
                  </a:lnTo>
                  <a:lnTo>
                    <a:pt x="157" y="32"/>
                  </a:lnTo>
                  <a:lnTo>
                    <a:pt x="152" y="34"/>
                  </a:lnTo>
                  <a:lnTo>
                    <a:pt x="147" y="37"/>
                  </a:lnTo>
                  <a:lnTo>
                    <a:pt x="142" y="39"/>
                  </a:lnTo>
                  <a:lnTo>
                    <a:pt x="137" y="42"/>
                  </a:lnTo>
                  <a:lnTo>
                    <a:pt x="132" y="46"/>
                  </a:lnTo>
                  <a:lnTo>
                    <a:pt x="127" y="49"/>
                  </a:lnTo>
                  <a:lnTo>
                    <a:pt x="122" y="52"/>
                  </a:lnTo>
                  <a:lnTo>
                    <a:pt x="117" y="55"/>
                  </a:lnTo>
                  <a:lnTo>
                    <a:pt x="112" y="59"/>
                  </a:lnTo>
                  <a:lnTo>
                    <a:pt x="107" y="62"/>
                  </a:lnTo>
                  <a:lnTo>
                    <a:pt x="102" y="65"/>
                  </a:lnTo>
                  <a:lnTo>
                    <a:pt x="96" y="68"/>
                  </a:lnTo>
                  <a:lnTo>
                    <a:pt x="91" y="73"/>
                  </a:lnTo>
                  <a:lnTo>
                    <a:pt x="86" y="76"/>
                  </a:lnTo>
                  <a:lnTo>
                    <a:pt x="81" y="79"/>
                  </a:lnTo>
                  <a:lnTo>
                    <a:pt x="76" y="84"/>
                  </a:lnTo>
                  <a:lnTo>
                    <a:pt x="71" y="88"/>
                  </a:lnTo>
                  <a:lnTo>
                    <a:pt x="66" y="92"/>
                  </a:lnTo>
                  <a:lnTo>
                    <a:pt x="61" y="95"/>
                  </a:lnTo>
                  <a:lnTo>
                    <a:pt x="56" y="100"/>
                  </a:lnTo>
                  <a:lnTo>
                    <a:pt x="52" y="104"/>
                  </a:lnTo>
                  <a:lnTo>
                    <a:pt x="47" y="108"/>
                  </a:lnTo>
                  <a:lnTo>
                    <a:pt x="44" y="113"/>
                  </a:lnTo>
                  <a:lnTo>
                    <a:pt x="39" y="117"/>
                  </a:lnTo>
                  <a:lnTo>
                    <a:pt x="36" y="123"/>
                  </a:lnTo>
                  <a:lnTo>
                    <a:pt x="32" y="127"/>
                  </a:lnTo>
                  <a:lnTo>
                    <a:pt x="29" y="131"/>
                  </a:lnTo>
                  <a:lnTo>
                    <a:pt x="25" y="137"/>
                  </a:lnTo>
                  <a:lnTo>
                    <a:pt x="22" y="141"/>
                  </a:lnTo>
                  <a:lnTo>
                    <a:pt x="19" y="146"/>
                  </a:lnTo>
                  <a:lnTo>
                    <a:pt x="15" y="151"/>
                  </a:lnTo>
                  <a:lnTo>
                    <a:pt x="14" y="156"/>
                  </a:lnTo>
                  <a:lnTo>
                    <a:pt x="10" y="162"/>
                  </a:lnTo>
                  <a:lnTo>
                    <a:pt x="8" y="167"/>
                  </a:lnTo>
                  <a:lnTo>
                    <a:pt x="7" y="171"/>
                  </a:lnTo>
                  <a:lnTo>
                    <a:pt x="5" y="177"/>
                  </a:lnTo>
                  <a:lnTo>
                    <a:pt x="3" y="181"/>
                  </a:lnTo>
                  <a:lnTo>
                    <a:pt x="2" y="186"/>
                  </a:lnTo>
                  <a:lnTo>
                    <a:pt x="2" y="192"/>
                  </a:lnTo>
                  <a:lnTo>
                    <a:pt x="0" y="198"/>
                  </a:lnTo>
                  <a:lnTo>
                    <a:pt x="0" y="204"/>
                  </a:lnTo>
                  <a:lnTo>
                    <a:pt x="2" y="209"/>
                  </a:lnTo>
                  <a:lnTo>
                    <a:pt x="2" y="212"/>
                  </a:lnTo>
                  <a:lnTo>
                    <a:pt x="3" y="217"/>
                  </a:lnTo>
                  <a:lnTo>
                    <a:pt x="7" y="219"/>
                  </a:lnTo>
                  <a:lnTo>
                    <a:pt x="12" y="221"/>
                  </a:lnTo>
                  <a:lnTo>
                    <a:pt x="15" y="222"/>
                  </a:lnTo>
                  <a:lnTo>
                    <a:pt x="20" y="224"/>
                  </a:lnTo>
                  <a:lnTo>
                    <a:pt x="25" y="225"/>
                  </a:lnTo>
                  <a:lnTo>
                    <a:pt x="30" y="225"/>
                  </a:lnTo>
                  <a:lnTo>
                    <a:pt x="36" y="224"/>
                  </a:lnTo>
                  <a:lnTo>
                    <a:pt x="39" y="224"/>
                  </a:lnTo>
                  <a:lnTo>
                    <a:pt x="44" y="222"/>
                  </a:lnTo>
                  <a:lnTo>
                    <a:pt x="49" y="221"/>
                  </a:lnTo>
                  <a:lnTo>
                    <a:pt x="52" y="218"/>
                  </a:lnTo>
                  <a:lnTo>
                    <a:pt x="54" y="216"/>
                  </a:lnTo>
                  <a:lnTo>
                    <a:pt x="56" y="211"/>
                  </a:lnTo>
                  <a:lnTo>
                    <a:pt x="59" y="208"/>
                  </a:lnTo>
                  <a:lnTo>
                    <a:pt x="59" y="205"/>
                  </a:lnTo>
                  <a:lnTo>
                    <a:pt x="59" y="202"/>
                  </a:lnTo>
                  <a:lnTo>
                    <a:pt x="59" y="198"/>
                  </a:lnTo>
                  <a:lnTo>
                    <a:pt x="59" y="196"/>
                  </a:lnTo>
                  <a:lnTo>
                    <a:pt x="59" y="193"/>
                  </a:lnTo>
                  <a:lnTo>
                    <a:pt x="61" y="190"/>
                  </a:lnTo>
                  <a:lnTo>
                    <a:pt x="63" y="186"/>
                  </a:lnTo>
                  <a:lnTo>
                    <a:pt x="64" y="184"/>
                  </a:lnTo>
                  <a:lnTo>
                    <a:pt x="64" y="181"/>
                  </a:lnTo>
                  <a:lnTo>
                    <a:pt x="66" y="178"/>
                  </a:lnTo>
                  <a:lnTo>
                    <a:pt x="68" y="175"/>
                  </a:lnTo>
                  <a:lnTo>
                    <a:pt x="69" y="172"/>
                  </a:lnTo>
                  <a:lnTo>
                    <a:pt x="73" y="166"/>
                  </a:lnTo>
                  <a:lnTo>
                    <a:pt x="76" y="160"/>
                  </a:lnTo>
                  <a:lnTo>
                    <a:pt x="78" y="157"/>
                  </a:lnTo>
                  <a:lnTo>
                    <a:pt x="80" y="154"/>
                  </a:lnTo>
                  <a:lnTo>
                    <a:pt x="81" y="152"/>
                  </a:lnTo>
                  <a:lnTo>
                    <a:pt x="85" y="149"/>
                  </a:lnTo>
                  <a:lnTo>
                    <a:pt x="86" y="145"/>
                  </a:lnTo>
                  <a:lnTo>
                    <a:pt x="90" y="142"/>
                  </a:lnTo>
                  <a:lnTo>
                    <a:pt x="91" y="140"/>
                  </a:lnTo>
                  <a:lnTo>
                    <a:pt x="95" y="137"/>
                  </a:lnTo>
                  <a:lnTo>
                    <a:pt x="100" y="131"/>
                  </a:lnTo>
                  <a:lnTo>
                    <a:pt x="105" y="126"/>
                  </a:lnTo>
                  <a:lnTo>
                    <a:pt x="112" y="119"/>
                  </a:lnTo>
                  <a:lnTo>
                    <a:pt x="118" y="114"/>
                  </a:lnTo>
                  <a:lnTo>
                    <a:pt x="125" y="108"/>
                  </a:lnTo>
                  <a:lnTo>
                    <a:pt x="132" y="103"/>
                  </a:lnTo>
                  <a:lnTo>
                    <a:pt x="139" y="97"/>
                  </a:lnTo>
                  <a:lnTo>
                    <a:pt x="146" y="91"/>
                  </a:lnTo>
                  <a:lnTo>
                    <a:pt x="154" y="86"/>
                  </a:lnTo>
                  <a:lnTo>
                    <a:pt x="161" y="80"/>
                  </a:lnTo>
                  <a:lnTo>
                    <a:pt x="169" y="76"/>
                  </a:lnTo>
                  <a:lnTo>
                    <a:pt x="178" y="71"/>
                  </a:lnTo>
                  <a:lnTo>
                    <a:pt x="186" y="65"/>
                  </a:lnTo>
                  <a:lnTo>
                    <a:pt x="195" y="61"/>
                  </a:lnTo>
                  <a:lnTo>
                    <a:pt x="203" y="55"/>
                  </a:lnTo>
                  <a:lnTo>
                    <a:pt x="213" y="51"/>
                  </a:lnTo>
                  <a:lnTo>
                    <a:pt x="217" y="49"/>
                  </a:lnTo>
                  <a:lnTo>
                    <a:pt x="222" y="47"/>
                  </a:lnTo>
                  <a:lnTo>
                    <a:pt x="227" y="44"/>
                  </a:lnTo>
                  <a:lnTo>
                    <a:pt x="232" y="42"/>
                  </a:lnTo>
                  <a:lnTo>
                    <a:pt x="237" y="40"/>
                  </a:lnTo>
                  <a:lnTo>
                    <a:pt x="242" y="38"/>
                  </a:lnTo>
                  <a:lnTo>
                    <a:pt x="245" y="36"/>
                  </a:lnTo>
                  <a:lnTo>
                    <a:pt x="252" y="34"/>
                  </a:lnTo>
                  <a:lnTo>
                    <a:pt x="255" y="32"/>
                  </a:lnTo>
                  <a:lnTo>
                    <a:pt x="261" y="29"/>
                  </a:lnTo>
                  <a:lnTo>
                    <a:pt x="264" y="26"/>
                  </a:lnTo>
                  <a:lnTo>
                    <a:pt x="266" y="23"/>
                  </a:lnTo>
                  <a:lnTo>
                    <a:pt x="267" y="20"/>
                  </a:lnTo>
                  <a:lnTo>
                    <a:pt x="267" y="16"/>
                  </a:lnTo>
                  <a:lnTo>
                    <a:pt x="266" y="13"/>
                  </a:lnTo>
                  <a:lnTo>
                    <a:pt x="266" y="11"/>
                  </a:lnTo>
                  <a:lnTo>
                    <a:pt x="262" y="7"/>
                  </a:lnTo>
                  <a:lnTo>
                    <a:pt x="259" y="5"/>
                  </a:lnTo>
                  <a:lnTo>
                    <a:pt x="254" y="2"/>
                  </a:lnTo>
                  <a:lnTo>
                    <a:pt x="250" y="1"/>
                  </a:lnTo>
                  <a:lnTo>
                    <a:pt x="244" y="0"/>
                  </a:lnTo>
                  <a:lnTo>
                    <a:pt x="239" y="0"/>
                  </a:lnTo>
                  <a:lnTo>
                    <a:pt x="232" y="0"/>
                  </a:lnTo>
                  <a:lnTo>
                    <a:pt x="225" y="2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04A195E2-C654-4AE3-AED0-31A970A33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9734"/>
              <a:ext cx="521" cy="705"/>
            </a:xfrm>
            <a:custGeom>
              <a:avLst/>
              <a:gdLst/>
              <a:ahLst/>
              <a:cxnLst>
                <a:cxn ang="0">
                  <a:pos x="117" y="97"/>
                </a:cxn>
                <a:cxn ang="0">
                  <a:pos x="171" y="81"/>
                </a:cxn>
                <a:cxn ang="0">
                  <a:pos x="257" y="60"/>
                </a:cxn>
                <a:cxn ang="0">
                  <a:pos x="345" y="46"/>
                </a:cxn>
                <a:cxn ang="0">
                  <a:pos x="431" y="38"/>
                </a:cxn>
                <a:cxn ang="0">
                  <a:pos x="516" y="35"/>
                </a:cxn>
                <a:cxn ang="0">
                  <a:pos x="599" y="39"/>
                </a:cxn>
                <a:cxn ang="0">
                  <a:pos x="677" y="48"/>
                </a:cxn>
                <a:cxn ang="0">
                  <a:pos x="751" y="65"/>
                </a:cxn>
                <a:cxn ang="0">
                  <a:pos x="812" y="83"/>
                </a:cxn>
                <a:cxn ang="0">
                  <a:pos x="880" y="114"/>
                </a:cxn>
                <a:cxn ang="0">
                  <a:pos x="930" y="152"/>
                </a:cxn>
                <a:cxn ang="0">
                  <a:pos x="966" y="198"/>
                </a:cxn>
                <a:cxn ang="0">
                  <a:pos x="983" y="246"/>
                </a:cxn>
                <a:cxn ang="0">
                  <a:pos x="981" y="297"/>
                </a:cxn>
                <a:cxn ang="0">
                  <a:pos x="974" y="323"/>
                </a:cxn>
                <a:cxn ang="0">
                  <a:pos x="963" y="351"/>
                </a:cxn>
                <a:cxn ang="0">
                  <a:pos x="944" y="384"/>
                </a:cxn>
                <a:cxn ang="0">
                  <a:pos x="907" y="427"/>
                </a:cxn>
                <a:cxn ang="0">
                  <a:pos x="858" y="468"/>
                </a:cxn>
                <a:cxn ang="0">
                  <a:pos x="802" y="508"/>
                </a:cxn>
                <a:cxn ang="0">
                  <a:pos x="738" y="544"/>
                </a:cxn>
                <a:cxn ang="0">
                  <a:pos x="665" y="578"/>
                </a:cxn>
                <a:cxn ang="0">
                  <a:pos x="585" y="607"/>
                </a:cxn>
                <a:cxn ang="0">
                  <a:pos x="507" y="630"/>
                </a:cxn>
                <a:cxn ang="0">
                  <a:pos x="445" y="645"/>
                </a:cxn>
                <a:cxn ang="0">
                  <a:pos x="386" y="656"/>
                </a:cxn>
                <a:cxn ang="0">
                  <a:pos x="323" y="664"/>
                </a:cxn>
                <a:cxn ang="0">
                  <a:pos x="321" y="701"/>
                </a:cxn>
                <a:cxn ang="0">
                  <a:pos x="389" y="692"/>
                </a:cxn>
                <a:cxn ang="0">
                  <a:pos x="460" y="679"/>
                </a:cxn>
                <a:cxn ang="0">
                  <a:pos x="529" y="664"/>
                </a:cxn>
                <a:cxn ang="0">
                  <a:pos x="612" y="638"/>
                </a:cxn>
                <a:cxn ang="0">
                  <a:pos x="697" y="608"/>
                </a:cxn>
                <a:cxn ang="0">
                  <a:pos x="773" y="572"/>
                </a:cxn>
                <a:cxn ang="0">
                  <a:pos x="842" y="533"/>
                </a:cxn>
                <a:cxn ang="0">
                  <a:pos x="903" y="490"/>
                </a:cxn>
                <a:cxn ang="0">
                  <a:pos x="954" y="446"/>
                </a:cxn>
                <a:cxn ang="0">
                  <a:pos x="995" y="398"/>
                </a:cxn>
                <a:cxn ang="0">
                  <a:pos x="1017" y="361"/>
                </a:cxn>
                <a:cxn ang="0">
                  <a:pos x="1030" y="331"/>
                </a:cxn>
                <a:cxn ang="0">
                  <a:pos x="1039" y="299"/>
                </a:cxn>
                <a:cxn ang="0">
                  <a:pos x="1042" y="270"/>
                </a:cxn>
                <a:cxn ang="0">
                  <a:pos x="1039" y="241"/>
                </a:cxn>
                <a:cxn ang="0">
                  <a:pos x="1032" y="213"/>
                </a:cxn>
                <a:cxn ang="0">
                  <a:pos x="1020" y="185"/>
                </a:cxn>
                <a:cxn ang="0">
                  <a:pos x="988" y="144"/>
                </a:cxn>
                <a:cxn ang="0">
                  <a:pos x="934" y="97"/>
                </a:cxn>
                <a:cxn ang="0">
                  <a:pos x="861" y="59"/>
                </a:cxn>
                <a:cxn ang="0">
                  <a:pos x="814" y="42"/>
                </a:cxn>
                <a:cxn ang="0">
                  <a:pos x="763" y="28"/>
                </a:cxn>
                <a:cxn ang="0">
                  <a:pos x="683" y="12"/>
                </a:cxn>
                <a:cxn ang="0">
                  <a:pos x="599" y="2"/>
                </a:cxn>
                <a:cxn ang="0">
                  <a:pos x="511" y="0"/>
                </a:cxn>
                <a:cxn ang="0">
                  <a:pos x="418" y="3"/>
                </a:cxn>
                <a:cxn ang="0">
                  <a:pos x="326" y="13"/>
                </a:cxn>
                <a:cxn ang="0">
                  <a:pos x="232" y="28"/>
                </a:cxn>
                <a:cxn ang="0">
                  <a:pos x="140" y="51"/>
                </a:cxn>
                <a:cxn ang="0">
                  <a:pos x="95" y="65"/>
                </a:cxn>
                <a:cxn ang="0">
                  <a:pos x="49" y="80"/>
                </a:cxn>
                <a:cxn ang="0">
                  <a:pos x="73" y="113"/>
                </a:cxn>
              </a:cxnLst>
              <a:rect l="0" t="0" r="r" b="b"/>
              <a:pathLst>
                <a:path w="1042" h="705">
                  <a:moveTo>
                    <a:pt x="73" y="113"/>
                  </a:moveTo>
                  <a:lnTo>
                    <a:pt x="78" y="110"/>
                  </a:lnTo>
                  <a:lnTo>
                    <a:pt x="84" y="109"/>
                  </a:lnTo>
                  <a:lnTo>
                    <a:pt x="90" y="106"/>
                  </a:lnTo>
                  <a:lnTo>
                    <a:pt x="95" y="105"/>
                  </a:lnTo>
                  <a:lnTo>
                    <a:pt x="100" y="102"/>
                  </a:lnTo>
                  <a:lnTo>
                    <a:pt x="105" y="101"/>
                  </a:lnTo>
                  <a:lnTo>
                    <a:pt x="110" y="99"/>
                  </a:lnTo>
                  <a:lnTo>
                    <a:pt x="117" y="97"/>
                  </a:lnTo>
                  <a:lnTo>
                    <a:pt x="122" y="96"/>
                  </a:lnTo>
                  <a:lnTo>
                    <a:pt x="127" y="94"/>
                  </a:lnTo>
                  <a:lnTo>
                    <a:pt x="132" y="93"/>
                  </a:lnTo>
                  <a:lnTo>
                    <a:pt x="137" y="91"/>
                  </a:lnTo>
                  <a:lnTo>
                    <a:pt x="142" y="88"/>
                  </a:lnTo>
                  <a:lnTo>
                    <a:pt x="149" y="87"/>
                  </a:lnTo>
                  <a:lnTo>
                    <a:pt x="155" y="85"/>
                  </a:lnTo>
                  <a:lnTo>
                    <a:pt x="162" y="84"/>
                  </a:lnTo>
                  <a:lnTo>
                    <a:pt x="171" y="81"/>
                  </a:lnTo>
                  <a:lnTo>
                    <a:pt x="181" y="79"/>
                  </a:lnTo>
                  <a:lnTo>
                    <a:pt x="189" y="75"/>
                  </a:lnTo>
                  <a:lnTo>
                    <a:pt x="199" y="73"/>
                  </a:lnTo>
                  <a:lnTo>
                    <a:pt x="210" y="71"/>
                  </a:lnTo>
                  <a:lnTo>
                    <a:pt x="218" y="69"/>
                  </a:lnTo>
                  <a:lnTo>
                    <a:pt x="228" y="67"/>
                  </a:lnTo>
                  <a:lnTo>
                    <a:pt x="238" y="65"/>
                  </a:lnTo>
                  <a:lnTo>
                    <a:pt x="247" y="62"/>
                  </a:lnTo>
                  <a:lnTo>
                    <a:pt x="257" y="60"/>
                  </a:lnTo>
                  <a:lnTo>
                    <a:pt x="267" y="58"/>
                  </a:lnTo>
                  <a:lnTo>
                    <a:pt x="277" y="57"/>
                  </a:lnTo>
                  <a:lnTo>
                    <a:pt x="286" y="55"/>
                  </a:lnTo>
                  <a:lnTo>
                    <a:pt x="296" y="54"/>
                  </a:lnTo>
                  <a:lnTo>
                    <a:pt x="306" y="52"/>
                  </a:lnTo>
                  <a:lnTo>
                    <a:pt x="316" y="51"/>
                  </a:lnTo>
                  <a:lnTo>
                    <a:pt x="326" y="49"/>
                  </a:lnTo>
                  <a:lnTo>
                    <a:pt x="335" y="47"/>
                  </a:lnTo>
                  <a:lnTo>
                    <a:pt x="345" y="46"/>
                  </a:lnTo>
                  <a:lnTo>
                    <a:pt x="355" y="45"/>
                  </a:lnTo>
                  <a:lnTo>
                    <a:pt x="364" y="44"/>
                  </a:lnTo>
                  <a:lnTo>
                    <a:pt x="374" y="43"/>
                  </a:lnTo>
                  <a:lnTo>
                    <a:pt x="382" y="42"/>
                  </a:lnTo>
                  <a:lnTo>
                    <a:pt x="392" y="41"/>
                  </a:lnTo>
                  <a:lnTo>
                    <a:pt x="403" y="40"/>
                  </a:lnTo>
                  <a:lnTo>
                    <a:pt x="413" y="40"/>
                  </a:lnTo>
                  <a:lnTo>
                    <a:pt x="421" y="39"/>
                  </a:lnTo>
                  <a:lnTo>
                    <a:pt x="431" y="38"/>
                  </a:lnTo>
                  <a:lnTo>
                    <a:pt x="441" y="38"/>
                  </a:lnTo>
                  <a:lnTo>
                    <a:pt x="452" y="36"/>
                  </a:lnTo>
                  <a:lnTo>
                    <a:pt x="460" y="36"/>
                  </a:lnTo>
                  <a:lnTo>
                    <a:pt x="470" y="36"/>
                  </a:lnTo>
                  <a:lnTo>
                    <a:pt x="479" y="36"/>
                  </a:lnTo>
                  <a:lnTo>
                    <a:pt x="489" y="35"/>
                  </a:lnTo>
                  <a:lnTo>
                    <a:pt x="497" y="35"/>
                  </a:lnTo>
                  <a:lnTo>
                    <a:pt x="507" y="35"/>
                  </a:lnTo>
                  <a:lnTo>
                    <a:pt x="516" y="35"/>
                  </a:lnTo>
                  <a:lnTo>
                    <a:pt x="526" y="35"/>
                  </a:lnTo>
                  <a:lnTo>
                    <a:pt x="535" y="35"/>
                  </a:lnTo>
                  <a:lnTo>
                    <a:pt x="545" y="36"/>
                  </a:lnTo>
                  <a:lnTo>
                    <a:pt x="553" y="36"/>
                  </a:lnTo>
                  <a:lnTo>
                    <a:pt x="562" y="36"/>
                  </a:lnTo>
                  <a:lnTo>
                    <a:pt x="572" y="36"/>
                  </a:lnTo>
                  <a:lnTo>
                    <a:pt x="580" y="38"/>
                  </a:lnTo>
                  <a:lnTo>
                    <a:pt x="589" y="38"/>
                  </a:lnTo>
                  <a:lnTo>
                    <a:pt x="599" y="39"/>
                  </a:lnTo>
                  <a:lnTo>
                    <a:pt x="607" y="40"/>
                  </a:lnTo>
                  <a:lnTo>
                    <a:pt x="617" y="41"/>
                  </a:lnTo>
                  <a:lnTo>
                    <a:pt x="626" y="41"/>
                  </a:lnTo>
                  <a:lnTo>
                    <a:pt x="634" y="42"/>
                  </a:lnTo>
                  <a:lnTo>
                    <a:pt x="643" y="43"/>
                  </a:lnTo>
                  <a:lnTo>
                    <a:pt x="651" y="44"/>
                  </a:lnTo>
                  <a:lnTo>
                    <a:pt x="660" y="45"/>
                  </a:lnTo>
                  <a:lnTo>
                    <a:pt x="668" y="46"/>
                  </a:lnTo>
                  <a:lnTo>
                    <a:pt x="677" y="48"/>
                  </a:lnTo>
                  <a:lnTo>
                    <a:pt x="687" y="49"/>
                  </a:lnTo>
                  <a:lnTo>
                    <a:pt x="694" y="51"/>
                  </a:lnTo>
                  <a:lnTo>
                    <a:pt x="702" y="53"/>
                  </a:lnTo>
                  <a:lnTo>
                    <a:pt x="711" y="54"/>
                  </a:lnTo>
                  <a:lnTo>
                    <a:pt x="719" y="56"/>
                  </a:lnTo>
                  <a:lnTo>
                    <a:pt x="726" y="58"/>
                  </a:lnTo>
                  <a:lnTo>
                    <a:pt x="734" y="59"/>
                  </a:lnTo>
                  <a:lnTo>
                    <a:pt x="743" y="61"/>
                  </a:lnTo>
                  <a:lnTo>
                    <a:pt x="751" y="65"/>
                  </a:lnTo>
                  <a:lnTo>
                    <a:pt x="760" y="66"/>
                  </a:lnTo>
                  <a:lnTo>
                    <a:pt x="768" y="69"/>
                  </a:lnTo>
                  <a:lnTo>
                    <a:pt x="773" y="70"/>
                  </a:lnTo>
                  <a:lnTo>
                    <a:pt x="778" y="71"/>
                  </a:lnTo>
                  <a:lnTo>
                    <a:pt x="782" y="72"/>
                  </a:lnTo>
                  <a:lnTo>
                    <a:pt x="787" y="74"/>
                  </a:lnTo>
                  <a:lnTo>
                    <a:pt x="795" y="77"/>
                  </a:lnTo>
                  <a:lnTo>
                    <a:pt x="804" y="80"/>
                  </a:lnTo>
                  <a:lnTo>
                    <a:pt x="812" y="83"/>
                  </a:lnTo>
                  <a:lnTo>
                    <a:pt x="820" y="86"/>
                  </a:lnTo>
                  <a:lnTo>
                    <a:pt x="829" y="89"/>
                  </a:lnTo>
                  <a:lnTo>
                    <a:pt x="836" y="93"/>
                  </a:lnTo>
                  <a:lnTo>
                    <a:pt x="844" y="96"/>
                  </a:lnTo>
                  <a:lnTo>
                    <a:pt x="851" y="99"/>
                  </a:lnTo>
                  <a:lnTo>
                    <a:pt x="858" y="102"/>
                  </a:lnTo>
                  <a:lnTo>
                    <a:pt x="866" y="106"/>
                  </a:lnTo>
                  <a:lnTo>
                    <a:pt x="873" y="110"/>
                  </a:lnTo>
                  <a:lnTo>
                    <a:pt x="880" y="114"/>
                  </a:lnTo>
                  <a:lnTo>
                    <a:pt x="886" y="118"/>
                  </a:lnTo>
                  <a:lnTo>
                    <a:pt x="892" y="122"/>
                  </a:lnTo>
                  <a:lnTo>
                    <a:pt x="898" y="125"/>
                  </a:lnTo>
                  <a:lnTo>
                    <a:pt x="905" y="131"/>
                  </a:lnTo>
                  <a:lnTo>
                    <a:pt x="910" y="134"/>
                  </a:lnTo>
                  <a:lnTo>
                    <a:pt x="915" y="138"/>
                  </a:lnTo>
                  <a:lnTo>
                    <a:pt x="920" y="144"/>
                  </a:lnTo>
                  <a:lnTo>
                    <a:pt x="927" y="148"/>
                  </a:lnTo>
                  <a:lnTo>
                    <a:pt x="930" y="152"/>
                  </a:lnTo>
                  <a:lnTo>
                    <a:pt x="936" y="157"/>
                  </a:lnTo>
                  <a:lnTo>
                    <a:pt x="939" y="162"/>
                  </a:lnTo>
                  <a:lnTo>
                    <a:pt x="946" y="167"/>
                  </a:lnTo>
                  <a:lnTo>
                    <a:pt x="949" y="172"/>
                  </a:lnTo>
                  <a:lnTo>
                    <a:pt x="952" y="177"/>
                  </a:lnTo>
                  <a:lnTo>
                    <a:pt x="958" y="183"/>
                  </a:lnTo>
                  <a:lnTo>
                    <a:pt x="961" y="188"/>
                  </a:lnTo>
                  <a:lnTo>
                    <a:pt x="963" y="192"/>
                  </a:lnTo>
                  <a:lnTo>
                    <a:pt x="966" y="198"/>
                  </a:lnTo>
                  <a:lnTo>
                    <a:pt x="968" y="203"/>
                  </a:lnTo>
                  <a:lnTo>
                    <a:pt x="971" y="209"/>
                  </a:lnTo>
                  <a:lnTo>
                    <a:pt x="973" y="213"/>
                  </a:lnTo>
                  <a:lnTo>
                    <a:pt x="976" y="218"/>
                  </a:lnTo>
                  <a:lnTo>
                    <a:pt x="978" y="224"/>
                  </a:lnTo>
                  <a:lnTo>
                    <a:pt x="980" y="230"/>
                  </a:lnTo>
                  <a:lnTo>
                    <a:pt x="981" y="235"/>
                  </a:lnTo>
                  <a:lnTo>
                    <a:pt x="981" y="241"/>
                  </a:lnTo>
                  <a:lnTo>
                    <a:pt x="983" y="246"/>
                  </a:lnTo>
                  <a:lnTo>
                    <a:pt x="985" y="252"/>
                  </a:lnTo>
                  <a:lnTo>
                    <a:pt x="985" y="257"/>
                  </a:lnTo>
                  <a:lnTo>
                    <a:pt x="985" y="264"/>
                  </a:lnTo>
                  <a:lnTo>
                    <a:pt x="985" y="269"/>
                  </a:lnTo>
                  <a:lnTo>
                    <a:pt x="985" y="275"/>
                  </a:lnTo>
                  <a:lnTo>
                    <a:pt x="985" y="280"/>
                  </a:lnTo>
                  <a:lnTo>
                    <a:pt x="983" y="285"/>
                  </a:lnTo>
                  <a:lnTo>
                    <a:pt x="983" y="291"/>
                  </a:lnTo>
                  <a:lnTo>
                    <a:pt x="981" y="297"/>
                  </a:lnTo>
                  <a:lnTo>
                    <a:pt x="981" y="299"/>
                  </a:lnTo>
                  <a:lnTo>
                    <a:pt x="980" y="303"/>
                  </a:lnTo>
                  <a:lnTo>
                    <a:pt x="980" y="306"/>
                  </a:lnTo>
                  <a:lnTo>
                    <a:pt x="980" y="309"/>
                  </a:lnTo>
                  <a:lnTo>
                    <a:pt x="978" y="311"/>
                  </a:lnTo>
                  <a:lnTo>
                    <a:pt x="978" y="315"/>
                  </a:lnTo>
                  <a:lnTo>
                    <a:pt x="976" y="318"/>
                  </a:lnTo>
                  <a:lnTo>
                    <a:pt x="976" y="321"/>
                  </a:lnTo>
                  <a:lnTo>
                    <a:pt x="974" y="323"/>
                  </a:lnTo>
                  <a:lnTo>
                    <a:pt x="973" y="327"/>
                  </a:lnTo>
                  <a:lnTo>
                    <a:pt x="971" y="330"/>
                  </a:lnTo>
                  <a:lnTo>
                    <a:pt x="971" y="333"/>
                  </a:lnTo>
                  <a:lnTo>
                    <a:pt x="969" y="335"/>
                  </a:lnTo>
                  <a:lnTo>
                    <a:pt x="968" y="338"/>
                  </a:lnTo>
                  <a:lnTo>
                    <a:pt x="966" y="342"/>
                  </a:lnTo>
                  <a:lnTo>
                    <a:pt x="966" y="345"/>
                  </a:lnTo>
                  <a:lnTo>
                    <a:pt x="964" y="348"/>
                  </a:lnTo>
                  <a:lnTo>
                    <a:pt x="963" y="351"/>
                  </a:lnTo>
                  <a:lnTo>
                    <a:pt x="961" y="354"/>
                  </a:lnTo>
                  <a:lnTo>
                    <a:pt x="959" y="357"/>
                  </a:lnTo>
                  <a:lnTo>
                    <a:pt x="959" y="360"/>
                  </a:lnTo>
                  <a:lnTo>
                    <a:pt x="958" y="363"/>
                  </a:lnTo>
                  <a:lnTo>
                    <a:pt x="954" y="367"/>
                  </a:lnTo>
                  <a:lnTo>
                    <a:pt x="954" y="370"/>
                  </a:lnTo>
                  <a:lnTo>
                    <a:pt x="951" y="374"/>
                  </a:lnTo>
                  <a:lnTo>
                    <a:pt x="946" y="380"/>
                  </a:lnTo>
                  <a:lnTo>
                    <a:pt x="944" y="384"/>
                  </a:lnTo>
                  <a:lnTo>
                    <a:pt x="939" y="389"/>
                  </a:lnTo>
                  <a:lnTo>
                    <a:pt x="936" y="394"/>
                  </a:lnTo>
                  <a:lnTo>
                    <a:pt x="932" y="399"/>
                  </a:lnTo>
                  <a:lnTo>
                    <a:pt x="927" y="403"/>
                  </a:lnTo>
                  <a:lnTo>
                    <a:pt x="924" y="409"/>
                  </a:lnTo>
                  <a:lnTo>
                    <a:pt x="919" y="413"/>
                  </a:lnTo>
                  <a:lnTo>
                    <a:pt x="915" y="417"/>
                  </a:lnTo>
                  <a:lnTo>
                    <a:pt x="910" y="423"/>
                  </a:lnTo>
                  <a:lnTo>
                    <a:pt x="907" y="427"/>
                  </a:lnTo>
                  <a:lnTo>
                    <a:pt x="902" y="432"/>
                  </a:lnTo>
                  <a:lnTo>
                    <a:pt x="897" y="437"/>
                  </a:lnTo>
                  <a:lnTo>
                    <a:pt x="892" y="441"/>
                  </a:lnTo>
                  <a:lnTo>
                    <a:pt x="886" y="447"/>
                  </a:lnTo>
                  <a:lnTo>
                    <a:pt x="881" y="451"/>
                  </a:lnTo>
                  <a:lnTo>
                    <a:pt x="875" y="455"/>
                  </a:lnTo>
                  <a:lnTo>
                    <a:pt x="870" y="460"/>
                  </a:lnTo>
                  <a:lnTo>
                    <a:pt x="864" y="464"/>
                  </a:lnTo>
                  <a:lnTo>
                    <a:pt x="858" y="468"/>
                  </a:lnTo>
                  <a:lnTo>
                    <a:pt x="853" y="473"/>
                  </a:lnTo>
                  <a:lnTo>
                    <a:pt x="846" y="477"/>
                  </a:lnTo>
                  <a:lnTo>
                    <a:pt x="841" y="482"/>
                  </a:lnTo>
                  <a:lnTo>
                    <a:pt x="834" y="486"/>
                  </a:lnTo>
                  <a:lnTo>
                    <a:pt x="827" y="491"/>
                  </a:lnTo>
                  <a:lnTo>
                    <a:pt x="820" y="494"/>
                  </a:lnTo>
                  <a:lnTo>
                    <a:pt x="815" y="500"/>
                  </a:lnTo>
                  <a:lnTo>
                    <a:pt x="809" y="503"/>
                  </a:lnTo>
                  <a:lnTo>
                    <a:pt x="802" y="508"/>
                  </a:lnTo>
                  <a:lnTo>
                    <a:pt x="795" y="512"/>
                  </a:lnTo>
                  <a:lnTo>
                    <a:pt x="788" y="517"/>
                  </a:lnTo>
                  <a:lnTo>
                    <a:pt x="782" y="520"/>
                  </a:lnTo>
                  <a:lnTo>
                    <a:pt x="773" y="525"/>
                  </a:lnTo>
                  <a:lnTo>
                    <a:pt x="766" y="528"/>
                  </a:lnTo>
                  <a:lnTo>
                    <a:pt x="760" y="532"/>
                  </a:lnTo>
                  <a:lnTo>
                    <a:pt x="753" y="537"/>
                  </a:lnTo>
                  <a:lnTo>
                    <a:pt x="744" y="541"/>
                  </a:lnTo>
                  <a:lnTo>
                    <a:pt x="738" y="544"/>
                  </a:lnTo>
                  <a:lnTo>
                    <a:pt x="731" y="548"/>
                  </a:lnTo>
                  <a:lnTo>
                    <a:pt x="722" y="552"/>
                  </a:lnTo>
                  <a:lnTo>
                    <a:pt x="714" y="556"/>
                  </a:lnTo>
                  <a:lnTo>
                    <a:pt x="705" y="559"/>
                  </a:lnTo>
                  <a:lnTo>
                    <a:pt x="699" y="564"/>
                  </a:lnTo>
                  <a:lnTo>
                    <a:pt x="690" y="567"/>
                  </a:lnTo>
                  <a:lnTo>
                    <a:pt x="682" y="570"/>
                  </a:lnTo>
                  <a:lnTo>
                    <a:pt x="673" y="574"/>
                  </a:lnTo>
                  <a:lnTo>
                    <a:pt x="665" y="578"/>
                  </a:lnTo>
                  <a:lnTo>
                    <a:pt x="656" y="581"/>
                  </a:lnTo>
                  <a:lnTo>
                    <a:pt x="648" y="584"/>
                  </a:lnTo>
                  <a:lnTo>
                    <a:pt x="639" y="587"/>
                  </a:lnTo>
                  <a:lnTo>
                    <a:pt x="631" y="591"/>
                  </a:lnTo>
                  <a:lnTo>
                    <a:pt x="621" y="594"/>
                  </a:lnTo>
                  <a:lnTo>
                    <a:pt x="612" y="597"/>
                  </a:lnTo>
                  <a:lnTo>
                    <a:pt x="604" y="600"/>
                  </a:lnTo>
                  <a:lnTo>
                    <a:pt x="595" y="604"/>
                  </a:lnTo>
                  <a:lnTo>
                    <a:pt x="585" y="607"/>
                  </a:lnTo>
                  <a:lnTo>
                    <a:pt x="577" y="610"/>
                  </a:lnTo>
                  <a:lnTo>
                    <a:pt x="568" y="612"/>
                  </a:lnTo>
                  <a:lnTo>
                    <a:pt x="560" y="616"/>
                  </a:lnTo>
                  <a:lnTo>
                    <a:pt x="548" y="619"/>
                  </a:lnTo>
                  <a:lnTo>
                    <a:pt x="541" y="621"/>
                  </a:lnTo>
                  <a:lnTo>
                    <a:pt x="531" y="624"/>
                  </a:lnTo>
                  <a:lnTo>
                    <a:pt x="523" y="626"/>
                  </a:lnTo>
                  <a:lnTo>
                    <a:pt x="514" y="629"/>
                  </a:lnTo>
                  <a:lnTo>
                    <a:pt x="507" y="630"/>
                  </a:lnTo>
                  <a:lnTo>
                    <a:pt x="501" y="632"/>
                  </a:lnTo>
                  <a:lnTo>
                    <a:pt x="494" y="634"/>
                  </a:lnTo>
                  <a:lnTo>
                    <a:pt x="485" y="635"/>
                  </a:lnTo>
                  <a:lnTo>
                    <a:pt x="479" y="637"/>
                  </a:lnTo>
                  <a:lnTo>
                    <a:pt x="472" y="638"/>
                  </a:lnTo>
                  <a:lnTo>
                    <a:pt x="467" y="640"/>
                  </a:lnTo>
                  <a:lnTo>
                    <a:pt x="458" y="642"/>
                  </a:lnTo>
                  <a:lnTo>
                    <a:pt x="453" y="643"/>
                  </a:lnTo>
                  <a:lnTo>
                    <a:pt x="445" y="645"/>
                  </a:lnTo>
                  <a:lnTo>
                    <a:pt x="440" y="646"/>
                  </a:lnTo>
                  <a:lnTo>
                    <a:pt x="433" y="647"/>
                  </a:lnTo>
                  <a:lnTo>
                    <a:pt x="426" y="649"/>
                  </a:lnTo>
                  <a:lnTo>
                    <a:pt x="419" y="650"/>
                  </a:lnTo>
                  <a:lnTo>
                    <a:pt x="413" y="651"/>
                  </a:lnTo>
                  <a:lnTo>
                    <a:pt x="406" y="652"/>
                  </a:lnTo>
                  <a:lnTo>
                    <a:pt x="399" y="653"/>
                  </a:lnTo>
                  <a:lnTo>
                    <a:pt x="392" y="655"/>
                  </a:lnTo>
                  <a:lnTo>
                    <a:pt x="386" y="656"/>
                  </a:lnTo>
                  <a:lnTo>
                    <a:pt x="379" y="657"/>
                  </a:lnTo>
                  <a:lnTo>
                    <a:pt x="372" y="658"/>
                  </a:lnTo>
                  <a:lnTo>
                    <a:pt x="365" y="659"/>
                  </a:lnTo>
                  <a:lnTo>
                    <a:pt x="360" y="660"/>
                  </a:lnTo>
                  <a:lnTo>
                    <a:pt x="352" y="661"/>
                  </a:lnTo>
                  <a:lnTo>
                    <a:pt x="345" y="662"/>
                  </a:lnTo>
                  <a:lnTo>
                    <a:pt x="338" y="662"/>
                  </a:lnTo>
                  <a:lnTo>
                    <a:pt x="331" y="663"/>
                  </a:lnTo>
                  <a:lnTo>
                    <a:pt x="323" y="664"/>
                  </a:lnTo>
                  <a:lnTo>
                    <a:pt x="316" y="665"/>
                  </a:lnTo>
                  <a:lnTo>
                    <a:pt x="309" y="665"/>
                  </a:lnTo>
                  <a:lnTo>
                    <a:pt x="303" y="666"/>
                  </a:lnTo>
                  <a:lnTo>
                    <a:pt x="247" y="664"/>
                  </a:lnTo>
                  <a:lnTo>
                    <a:pt x="196" y="705"/>
                  </a:lnTo>
                  <a:lnTo>
                    <a:pt x="298" y="704"/>
                  </a:lnTo>
                  <a:lnTo>
                    <a:pt x="306" y="703"/>
                  </a:lnTo>
                  <a:lnTo>
                    <a:pt x="313" y="702"/>
                  </a:lnTo>
                  <a:lnTo>
                    <a:pt x="321" y="701"/>
                  </a:lnTo>
                  <a:lnTo>
                    <a:pt x="328" y="701"/>
                  </a:lnTo>
                  <a:lnTo>
                    <a:pt x="337" y="700"/>
                  </a:lnTo>
                  <a:lnTo>
                    <a:pt x="343" y="699"/>
                  </a:lnTo>
                  <a:lnTo>
                    <a:pt x="352" y="698"/>
                  </a:lnTo>
                  <a:lnTo>
                    <a:pt x="359" y="697"/>
                  </a:lnTo>
                  <a:lnTo>
                    <a:pt x="365" y="696"/>
                  </a:lnTo>
                  <a:lnTo>
                    <a:pt x="374" y="695"/>
                  </a:lnTo>
                  <a:lnTo>
                    <a:pt x="381" y="693"/>
                  </a:lnTo>
                  <a:lnTo>
                    <a:pt x="389" y="692"/>
                  </a:lnTo>
                  <a:lnTo>
                    <a:pt x="397" y="690"/>
                  </a:lnTo>
                  <a:lnTo>
                    <a:pt x="404" y="689"/>
                  </a:lnTo>
                  <a:lnTo>
                    <a:pt x="413" y="688"/>
                  </a:lnTo>
                  <a:lnTo>
                    <a:pt x="421" y="687"/>
                  </a:lnTo>
                  <a:lnTo>
                    <a:pt x="428" y="686"/>
                  </a:lnTo>
                  <a:lnTo>
                    <a:pt x="436" y="684"/>
                  </a:lnTo>
                  <a:lnTo>
                    <a:pt x="443" y="683"/>
                  </a:lnTo>
                  <a:lnTo>
                    <a:pt x="452" y="682"/>
                  </a:lnTo>
                  <a:lnTo>
                    <a:pt x="460" y="679"/>
                  </a:lnTo>
                  <a:lnTo>
                    <a:pt x="467" y="678"/>
                  </a:lnTo>
                  <a:lnTo>
                    <a:pt x="475" y="676"/>
                  </a:lnTo>
                  <a:lnTo>
                    <a:pt x="484" y="675"/>
                  </a:lnTo>
                  <a:lnTo>
                    <a:pt x="491" y="673"/>
                  </a:lnTo>
                  <a:lnTo>
                    <a:pt x="499" y="671"/>
                  </a:lnTo>
                  <a:lnTo>
                    <a:pt x="506" y="670"/>
                  </a:lnTo>
                  <a:lnTo>
                    <a:pt x="514" y="668"/>
                  </a:lnTo>
                  <a:lnTo>
                    <a:pt x="521" y="665"/>
                  </a:lnTo>
                  <a:lnTo>
                    <a:pt x="529" y="664"/>
                  </a:lnTo>
                  <a:lnTo>
                    <a:pt x="536" y="662"/>
                  </a:lnTo>
                  <a:lnTo>
                    <a:pt x="545" y="660"/>
                  </a:lnTo>
                  <a:lnTo>
                    <a:pt x="555" y="657"/>
                  </a:lnTo>
                  <a:lnTo>
                    <a:pt x="563" y="655"/>
                  </a:lnTo>
                  <a:lnTo>
                    <a:pt x="575" y="651"/>
                  </a:lnTo>
                  <a:lnTo>
                    <a:pt x="584" y="648"/>
                  </a:lnTo>
                  <a:lnTo>
                    <a:pt x="594" y="645"/>
                  </a:lnTo>
                  <a:lnTo>
                    <a:pt x="604" y="642"/>
                  </a:lnTo>
                  <a:lnTo>
                    <a:pt x="612" y="638"/>
                  </a:lnTo>
                  <a:lnTo>
                    <a:pt x="623" y="635"/>
                  </a:lnTo>
                  <a:lnTo>
                    <a:pt x="633" y="632"/>
                  </a:lnTo>
                  <a:lnTo>
                    <a:pt x="641" y="629"/>
                  </a:lnTo>
                  <a:lnTo>
                    <a:pt x="651" y="625"/>
                  </a:lnTo>
                  <a:lnTo>
                    <a:pt x="660" y="622"/>
                  </a:lnTo>
                  <a:lnTo>
                    <a:pt x="670" y="619"/>
                  </a:lnTo>
                  <a:lnTo>
                    <a:pt x="678" y="616"/>
                  </a:lnTo>
                  <a:lnTo>
                    <a:pt x="689" y="611"/>
                  </a:lnTo>
                  <a:lnTo>
                    <a:pt x="697" y="608"/>
                  </a:lnTo>
                  <a:lnTo>
                    <a:pt x="705" y="604"/>
                  </a:lnTo>
                  <a:lnTo>
                    <a:pt x="714" y="600"/>
                  </a:lnTo>
                  <a:lnTo>
                    <a:pt x="722" y="596"/>
                  </a:lnTo>
                  <a:lnTo>
                    <a:pt x="733" y="593"/>
                  </a:lnTo>
                  <a:lnTo>
                    <a:pt x="739" y="588"/>
                  </a:lnTo>
                  <a:lnTo>
                    <a:pt x="748" y="584"/>
                  </a:lnTo>
                  <a:lnTo>
                    <a:pt x="756" y="580"/>
                  </a:lnTo>
                  <a:lnTo>
                    <a:pt x="766" y="577"/>
                  </a:lnTo>
                  <a:lnTo>
                    <a:pt x="773" y="572"/>
                  </a:lnTo>
                  <a:lnTo>
                    <a:pt x="782" y="568"/>
                  </a:lnTo>
                  <a:lnTo>
                    <a:pt x="790" y="564"/>
                  </a:lnTo>
                  <a:lnTo>
                    <a:pt x="798" y="559"/>
                  </a:lnTo>
                  <a:lnTo>
                    <a:pt x="805" y="555"/>
                  </a:lnTo>
                  <a:lnTo>
                    <a:pt x="814" y="551"/>
                  </a:lnTo>
                  <a:lnTo>
                    <a:pt x="820" y="546"/>
                  </a:lnTo>
                  <a:lnTo>
                    <a:pt x="829" y="542"/>
                  </a:lnTo>
                  <a:lnTo>
                    <a:pt x="836" y="538"/>
                  </a:lnTo>
                  <a:lnTo>
                    <a:pt x="842" y="533"/>
                  </a:lnTo>
                  <a:lnTo>
                    <a:pt x="849" y="528"/>
                  </a:lnTo>
                  <a:lnTo>
                    <a:pt x="858" y="524"/>
                  </a:lnTo>
                  <a:lnTo>
                    <a:pt x="864" y="519"/>
                  </a:lnTo>
                  <a:lnTo>
                    <a:pt x="871" y="514"/>
                  </a:lnTo>
                  <a:lnTo>
                    <a:pt x="878" y="509"/>
                  </a:lnTo>
                  <a:lnTo>
                    <a:pt x="885" y="505"/>
                  </a:lnTo>
                  <a:lnTo>
                    <a:pt x="892" y="500"/>
                  </a:lnTo>
                  <a:lnTo>
                    <a:pt x="897" y="494"/>
                  </a:lnTo>
                  <a:lnTo>
                    <a:pt x="903" y="490"/>
                  </a:lnTo>
                  <a:lnTo>
                    <a:pt x="910" y="485"/>
                  </a:lnTo>
                  <a:lnTo>
                    <a:pt x="915" y="480"/>
                  </a:lnTo>
                  <a:lnTo>
                    <a:pt x="922" y="475"/>
                  </a:lnTo>
                  <a:lnTo>
                    <a:pt x="927" y="471"/>
                  </a:lnTo>
                  <a:lnTo>
                    <a:pt x="934" y="465"/>
                  </a:lnTo>
                  <a:lnTo>
                    <a:pt x="939" y="460"/>
                  </a:lnTo>
                  <a:lnTo>
                    <a:pt x="944" y="455"/>
                  </a:lnTo>
                  <a:lnTo>
                    <a:pt x="949" y="450"/>
                  </a:lnTo>
                  <a:lnTo>
                    <a:pt x="954" y="446"/>
                  </a:lnTo>
                  <a:lnTo>
                    <a:pt x="959" y="440"/>
                  </a:lnTo>
                  <a:lnTo>
                    <a:pt x="963" y="435"/>
                  </a:lnTo>
                  <a:lnTo>
                    <a:pt x="968" y="429"/>
                  </a:lnTo>
                  <a:lnTo>
                    <a:pt x="973" y="425"/>
                  </a:lnTo>
                  <a:lnTo>
                    <a:pt x="978" y="420"/>
                  </a:lnTo>
                  <a:lnTo>
                    <a:pt x="981" y="414"/>
                  </a:lnTo>
                  <a:lnTo>
                    <a:pt x="986" y="409"/>
                  </a:lnTo>
                  <a:lnTo>
                    <a:pt x="991" y="403"/>
                  </a:lnTo>
                  <a:lnTo>
                    <a:pt x="995" y="398"/>
                  </a:lnTo>
                  <a:lnTo>
                    <a:pt x="998" y="393"/>
                  </a:lnTo>
                  <a:lnTo>
                    <a:pt x="1002" y="387"/>
                  </a:lnTo>
                  <a:lnTo>
                    <a:pt x="1007" y="383"/>
                  </a:lnTo>
                  <a:lnTo>
                    <a:pt x="1008" y="378"/>
                  </a:lnTo>
                  <a:lnTo>
                    <a:pt x="1010" y="375"/>
                  </a:lnTo>
                  <a:lnTo>
                    <a:pt x="1012" y="372"/>
                  </a:lnTo>
                  <a:lnTo>
                    <a:pt x="1013" y="369"/>
                  </a:lnTo>
                  <a:lnTo>
                    <a:pt x="1015" y="364"/>
                  </a:lnTo>
                  <a:lnTo>
                    <a:pt x="1017" y="361"/>
                  </a:lnTo>
                  <a:lnTo>
                    <a:pt x="1018" y="358"/>
                  </a:lnTo>
                  <a:lnTo>
                    <a:pt x="1020" y="355"/>
                  </a:lnTo>
                  <a:lnTo>
                    <a:pt x="1022" y="351"/>
                  </a:lnTo>
                  <a:lnTo>
                    <a:pt x="1024" y="348"/>
                  </a:lnTo>
                  <a:lnTo>
                    <a:pt x="1025" y="344"/>
                  </a:lnTo>
                  <a:lnTo>
                    <a:pt x="1027" y="341"/>
                  </a:lnTo>
                  <a:lnTo>
                    <a:pt x="1027" y="337"/>
                  </a:lnTo>
                  <a:lnTo>
                    <a:pt x="1029" y="334"/>
                  </a:lnTo>
                  <a:lnTo>
                    <a:pt x="1030" y="331"/>
                  </a:lnTo>
                  <a:lnTo>
                    <a:pt x="1032" y="328"/>
                  </a:lnTo>
                  <a:lnTo>
                    <a:pt x="1032" y="323"/>
                  </a:lnTo>
                  <a:lnTo>
                    <a:pt x="1034" y="320"/>
                  </a:lnTo>
                  <a:lnTo>
                    <a:pt x="1034" y="317"/>
                  </a:lnTo>
                  <a:lnTo>
                    <a:pt x="1035" y="314"/>
                  </a:lnTo>
                  <a:lnTo>
                    <a:pt x="1035" y="309"/>
                  </a:lnTo>
                  <a:lnTo>
                    <a:pt x="1037" y="306"/>
                  </a:lnTo>
                  <a:lnTo>
                    <a:pt x="1037" y="303"/>
                  </a:lnTo>
                  <a:lnTo>
                    <a:pt x="1039" y="299"/>
                  </a:lnTo>
                  <a:lnTo>
                    <a:pt x="1039" y="296"/>
                  </a:lnTo>
                  <a:lnTo>
                    <a:pt x="1040" y="293"/>
                  </a:lnTo>
                  <a:lnTo>
                    <a:pt x="1040" y="290"/>
                  </a:lnTo>
                  <a:lnTo>
                    <a:pt x="1040" y="286"/>
                  </a:lnTo>
                  <a:lnTo>
                    <a:pt x="1040" y="284"/>
                  </a:lnTo>
                  <a:lnTo>
                    <a:pt x="1042" y="280"/>
                  </a:lnTo>
                  <a:lnTo>
                    <a:pt x="1042" y="277"/>
                  </a:lnTo>
                  <a:lnTo>
                    <a:pt x="1042" y="275"/>
                  </a:lnTo>
                  <a:lnTo>
                    <a:pt x="1042" y="270"/>
                  </a:lnTo>
                  <a:lnTo>
                    <a:pt x="1042" y="267"/>
                  </a:lnTo>
                  <a:lnTo>
                    <a:pt x="1042" y="264"/>
                  </a:lnTo>
                  <a:lnTo>
                    <a:pt x="1042" y="261"/>
                  </a:lnTo>
                  <a:lnTo>
                    <a:pt x="1040" y="257"/>
                  </a:lnTo>
                  <a:lnTo>
                    <a:pt x="1040" y="254"/>
                  </a:lnTo>
                  <a:lnTo>
                    <a:pt x="1040" y="251"/>
                  </a:lnTo>
                  <a:lnTo>
                    <a:pt x="1040" y="248"/>
                  </a:lnTo>
                  <a:lnTo>
                    <a:pt x="1040" y="244"/>
                  </a:lnTo>
                  <a:lnTo>
                    <a:pt x="1039" y="241"/>
                  </a:lnTo>
                  <a:lnTo>
                    <a:pt x="1039" y="238"/>
                  </a:lnTo>
                  <a:lnTo>
                    <a:pt x="1039" y="235"/>
                  </a:lnTo>
                  <a:lnTo>
                    <a:pt x="1037" y="231"/>
                  </a:lnTo>
                  <a:lnTo>
                    <a:pt x="1037" y="228"/>
                  </a:lnTo>
                  <a:lnTo>
                    <a:pt x="1035" y="225"/>
                  </a:lnTo>
                  <a:lnTo>
                    <a:pt x="1035" y="223"/>
                  </a:lnTo>
                  <a:lnTo>
                    <a:pt x="1034" y="219"/>
                  </a:lnTo>
                  <a:lnTo>
                    <a:pt x="1034" y="216"/>
                  </a:lnTo>
                  <a:lnTo>
                    <a:pt x="1032" y="213"/>
                  </a:lnTo>
                  <a:lnTo>
                    <a:pt x="1030" y="210"/>
                  </a:lnTo>
                  <a:lnTo>
                    <a:pt x="1029" y="206"/>
                  </a:lnTo>
                  <a:lnTo>
                    <a:pt x="1029" y="203"/>
                  </a:lnTo>
                  <a:lnTo>
                    <a:pt x="1027" y="200"/>
                  </a:lnTo>
                  <a:lnTo>
                    <a:pt x="1025" y="197"/>
                  </a:lnTo>
                  <a:lnTo>
                    <a:pt x="1024" y="193"/>
                  </a:lnTo>
                  <a:lnTo>
                    <a:pt x="1022" y="190"/>
                  </a:lnTo>
                  <a:lnTo>
                    <a:pt x="1020" y="187"/>
                  </a:lnTo>
                  <a:lnTo>
                    <a:pt x="1020" y="185"/>
                  </a:lnTo>
                  <a:lnTo>
                    <a:pt x="1017" y="178"/>
                  </a:lnTo>
                  <a:lnTo>
                    <a:pt x="1013" y="173"/>
                  </a:lnTo>
                  <a:lnTo>
                    <a:pt x="1010" y="170"/>
                  </a:lnTo>
                  <a:lnTo>
                    <a:pt x="1008" y="166"/>
                  </a:lnTo>
                  <a:lnTo>
                    <a:pt x="1005" y="163"/>
                  </a:lnTo>
                  <a:lnTo>
                    <a:pt x="1003" y="161"/>
                  </a:lnTo>
                  <a:lnTo>
                    <a:pt x="998" y="154"/>
                  </a:lnTo>
                  <a:lnTo>
                    <a:pt x="995" y="149"/>
                  </a:lnTo>
                  <a:lnTo>
                    <a:pt x="988" y="144"/>
                  </a:lnTo>
                  <a:lnTo>
                    <a:pt x="983" y="138"/>
                  </a:lnTo>
                  <a:lnTo>
                    <a:pt x="978" y="133"/>
                  </a:lnTo>
                  <a:lnTo>
                    <a:pt x="973" y="127"/>
                  </a:lnTo>
                  <a:lnTo>
                    <a:pt x="966" y="122"/>
                  </a:lnTo>
                  <a:lnTo>
                    <a:pt x="959" y="117"/>
                  </a:lnTo>
                  <a:lnTo>
                    <a:pt x="952" y="112"/>
                  </a:lnTo>
                  <a:lnTo>
                    <a:pt x="947" y="107"/>
                  </a:lnTo>
                  <a:lnTo>
                    <a:pt x="941" y="101"/>
                  </a:lnTo>
                  <a:lnTo>
                    <a:pt x="934" y="97"/>
                  </a:lnTo>
                  <a:lnTo>
                    <a:pt x="927" y="93"/>
                  </a:lnTo>
                  <a:lnTo>
                    <a:pt x="920" y="88"/>
                  </a:lnTo>
                  <a:lnTo>
                    <a:pt x="912" y="84"/>
                  </a:lnTo>
                  <a:lnTo>
                    <a:pt x="903" y="80"/>
                  </a:lnTo>
                  <a:lnTo>
                    <a:pt x="895" y="75"/>
                  </a:lnTo>
                  <a:lnTo>
                    <a:pt x="886" y="71"/>
                  </a:lnTo>
                  <a:lnTo>
                    <a:pt x="878" y="67"/>
                  </a:lnTo>
                  <a:lnTo>
                    <a:pt x="870" y="62"/>
                  </a:lnTo>
                  <a:lnTo>
                    <a:pt x="861" y="59"/>
                  </a:lnTo>
                  <a:lnTo>
                    <a:pt x="853" y="56"/>
                  </a:lnTo>
                  <a:lnTo>
                    <a:pt x="848" y="54"/>
                  </a:lnTo>
                  <a:lnTo>
                    <a:pt x="842" y="52"/>
                  </a:lnTo>
                  <a:lnTo>
                    <a:pt x="837" y="49"/>
                  </a:lnTo>
                  <a:lnTo>
                    <a:pt x="832" y="48"/>
                  </a:lnTo>
                  <a:lnTo>
                    <a:pt x="827" y="46"/>
                  </a:lnTo>
                  <a:lnTo>
                    <a:pt x="822" y="45"/>
                  </a:lnTo>
                  <a:lnTo>
                    <a:pt x="817" y="43"/>
                  </a:lnTo>
                  <a:lnTo>
                    <a:pt x="814" y="42"/>
                  </a:lnTo>
                  <a:lnTo>
                    <a:pt x="807" y="40"/>
                  </a:lnTo>
                  <a:lnTo>
                    <a:pt x="802" y="39"/>
                  </a:lnTo>
                  <a:lnTo>
                    <a:pt x="797" y="36"/>
                  </a:lnTo>
                  <a:lnTo>
                    <a:pt x="792" y="35"/>
                  </a:lnTo>
                  <a:lnTo>
                    <a:pt x="787" y="33"/>
                  </a:lnTo>
                  <a:lnTo>
                    <a:pt x="782" y="32"/>
                  </a:lnTo>
                  <a:lnTo>
                    <a:pt x="776" y="31"/>
                  </a:lnTo>
                  <a:lnTo>
                    <a:pt x="771" y="30"/>
                  </a:lnTo>
                  <a:lnTo>
                    <a:pt x="763" y="28"/>
                  </a:lnTo>
                  <a:lnTo>
                    <a:pt x="755" y="26"/>
                  </a:lnTo>
                  <a:lnTo>
                    <a:pt x="746" y="23"/>
                  </a:lnTo>
                  <a:lnTo>
                    <a:pt x="738" y="21"/>
                  </a:lnTo>
                  <a:lnTo>
                    <a:pt x="727" y="19"/>
                  </a:lnTo>
                  <a:lnTo>
                    <a:pt x="719" y="18"/>
                  </a:lnTo>
                  <a:lnTo>
                    <a:pt x="711" y="16"/>
                  </a:lnTo>
                  <a:lnTo>
                    <a:pt x="702" y="15"/>
                  </a:lnTo>
                  <a:lnTo>
                    <a:pt x="692" y="14"/>
                  </a:lnTo>
                  <a:lnTo>
                    <a:pt x="683" y="12"/>
                  </a:lnTo>
                  <a:lnTo>
                    <a:pt x="673" y="10"/>
                  </a:lnTo>
                  <a:lnTo>
                    <a:pt x="665" y="9"/>
                  </a:lnTo>
                  <a:lnTo>
                    <a:pt x="655" y="7"/>
                  </a:lnTo>
                  <a:lnTo>
                    <a:pt x="646" y="7"/>
                  </a:lnTo>
                  <a:lnTo>
                    <a:pt x="636" y="6"/>
                  </a:lnTo>
                  <a:lnTo>
                    <a:pt x="628" y="5"/>
                  </a:lnTo>
                  <a:lnTo>
                    <a:pt x="617" y="4"/>
                  </a:lnTo>
                  <a:lnTo>
                    <a:pt x="609" y="3"/>
                  </a:lnTo>
                  <a:lnTo>
                    <a:pt x="599" y="2"/>
                  </a:lnTo>
                  <a:lnTo>
                    <a:pt x="589" y="2"/>
                  </a:lnTo>
                  <a:lnTo>
                    <a:pt x="579" y="1"/>
                  </a:lnTo>
                  <a:lnTo>
                    <a:pt x="570" y="1"/>
                  </a:lnTo>
                  <a:lnTo>
                    <a:pt x="560" y="1"/>
                  </a:lnTo>
                  <a:lnTo>
                    <a:pt x="551" y="1"/>
                  </a:lnTo>
                  <a:lnTo>
                    <a:pt x="541" y="0"/>
                  </a:lnTo>
                  <a:lnTo>
                    <a:pt x="531" y="0"/>
                  </a:lnTo>
                  <a:lnTo>
                    <a:pt x="521" y="0"/>
                  </a:lnTo>
                  <a:lnTo>
                    <a:pt x="511" y="0"/>
                  </a:lnTo>
                  <a:lnTo>
                    <a:pt x="501" y="0"/>
                  </a:lnTo>
                  <a:lnTo>
                    <a:pt x="491" y="0"/>
                  </a:lnTo>
                  <a:lnTo>
                    <a:pt x="480" y="1"/>
                  </a:lnTo>
                  <a:lnTo>
                    <a:pt x="470" y="1"/>
                  </a:lnTo>
                  <a:lnTo>
                    <a:pt x="460" y="1"/>
                  </a:lnTo>
                  <a:lnTo>
                    <a:pt x="450" y="1"/>
                  </a:lnTo>
                  <a:lnTo>
                    <a:pt x="438" y="2"/>
                  </a:lnTo>
                  <a:lnTo>
                    <a:pt x="428" y="3"/>
                  </a:lnTo>
                  <a:lnTo>
                    <a:pt x="418" y="3"/>
                  </a:lnTo>
                  <a:lnTo>
                    <a:pt x="408" y="4"/>
                  </a:lnTo>
                  <a:lnTo>
                    <a:pt x="397" y="4"/>
                  </a:lnTo>
                  <a:lnTo>
                    <a:pt x="387" y="6"/>
                  </a:lnTo>
                  <a:lnTo>
                    <a:pt x="377" y="6"/>
                  </a:lnTo>
                  <a:lnTo>
                    <a:pt x="367" y="7"/>
                  </a:lnTo>
                  <a:lnTo>
                    <a:pt x="355" y="8"/>
                  </a:lnTo>
                  <a:lnTo>
                    <a:pt x="347" y="9"/>
                  </a:lnTo>
                  <a:lnTo>
                    <a:pt x="337" y="10"/>
                  </a:lnTo>
                  <a:lnTo>
                    <a:pt x="326" y="13"/>
                  </a:lnTo>
                  <a:lnTo>
                    <a:pt x="316" y="14"/>
                  </a:lnTo>
                  <a:lnTo>
                    <a:pt x="306" y="16"/>
                  </a:lnTo>
                  <a:lnTo>
                    <a:pt x="294" y="17"/>
                  </a:lnTo>
                  <a:lnTo>
                    <a:pt x="284" y="19"/>
                  </a:lnTo>
                  <a:lnTo>
                    <a:pt x="274" y="20"/>
                  </a:lnTo>
                  <a:lnTo>
                    <a:pt x="264" y="22"/>
                  </a:lnTo>
                  <a:lnTo>
                    <a:pt x="252" y="23"/>
                  </a:lnTo>
                  <a:lnTo>
                    <a:pt x="242" y="26"/>
                  </a:lnTo>
                  <a:lnTo>
                    <a:pt x="232" y="28"/>
                  </a:lnTo>
                  <a:lnTo>
                    <a:pt x="221" y="31"/>
                  </a:lnTo>
                  <a:lnTo>
                    <a:pt x="211" y="32"/>
                  </a:lnTo>
                  <a:lnTo>
                    <a:pt x="201" y="34"/>
                  </a:lnTo>
                  <a:lnTo>
                    <a:pt x="191" y="36"/>
                  </a:lnTo>
                  <a:lnTo>
                    <a:pt x="181" y="40"/>
                  </a:lnTo>
                  <a:lnTo>
                    <a:pt x="171" y="42"/>
                  </a:lnTo>
                  <a:lnTo>
                    <a:pt x="161" y="45"/>
                  </a:lnTo>
                  <a:lnTo>
                    <a:pt x="150" y="47"/>
                  </a:lnTo>
                  <a:lnTo>
                    <a:pt x="140" y="51"/>
                  </a:lnTo>
                  <a:lnTo>
                    <a:pt x="135" y="52"/>
                  </a:lnTo>
                  <a:lnTo>
                    <a:pt x="130" y="53"/>
                  </a:lnTo>
                  <a:lnTo>
                    <a:pt x="125" y="55"/>
                  </a:lnTo>
                  <a:lnTo>
                    <a:pt x="120" y="56"/>
                  </a:lnTo>
                  <a:lnTo>
                    <a:pt x="115" y="58"/>
                  </a:lnTo>
                  <a:lnTo>
                    <a:pt x="110" y="59"/>
                  </a:lnTo>
                  <a:lnTo>
                    <a:pt x="105" y="61"/>
                  </a:lnTo>
                  <a:lnTo>
                    <a:pt x="100" y="62"/>
                  </a:lnTo>
                  <a:lnTo>
                    <a:pt x="95" y="65"/>
                  </a:lnTo>
                  <a:lnTo>
                    <a:pt x="90" y="66"/>
                  </a:lnTo>
                  <a:lnTo>
                    <a:pt x="84" y="68"/>
                  </a:lnTo>
                  <a:lnTo>
                    <a:pt x="79" y="69"/>
                  </a:lnTo>
                  <a:lnTo>
                    <a:pt x="74" y="71"/>
                  </a:lnTo>
                  <a:lnTo>
                    <a:pt x="69" y="73"/>
                  </a:lnTo>
                  <a:lnTo>
                    <a:pt x="64" y="74"/>
                  </a:lnTo>
                  <a:lnTo>
                    <a:pt x="59" y="77"/>
                  </a:lnTo>
                  <a:lnTo>
                    <a:pt x="54" y="79"/>
                  </a:lnTo>
                  <a:lnTo>
                    <a:pt x="49" y="80"/>
                  </a:lnTo>
                  <a:lnTo>
                    <a:pt x="46" y="82"/>
                  </a:lnTo>
                  <a:lnTo>
                    <a:pt x="40" y="83"/>
                  </a:lnTo>
                  <a:lnTo>
                    <a:pt x="32" y="86"/>
                  </a:lnTo>
                  <a:lnTo>
                    <a:pt x="25" y="89"/>
                  </a:lnTo>
                  <a:lnTo>
                    <a:pt x="17" y="93"/>
                  </a:lnTo>
                  <a:lnTo>
                    <a:pt x="10" y="95"/>
                  </a:lnTo>
                  <a:lnTo>
                    <a:pt x="5" y="97"/>
                  </a:lnTo>
                  <a:lnTo>
                    <a:pt x="0" y="100"/>
                  </a:lnTo>
                  <a:lnTo>
                    <a:pt x="73" y="113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564E28CE-54AA-40E8-B68F-886467E90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" y="9830"/>
              <a:ext cx="78" cy="168"/>
            </a:xfrm>
            <a:custGeom>
              <a:avLst/>
              <a:gdLst/>
              <a:ahLst/>
              <a:cxnLst>
                <a:cxn ang="0">
                  <a:pos x="100" y="6"/>
                </a:cxn>
                <a:cxn ang="0">
                  <a:pos x="88" y="13"/>
                </a:cxn>
                <a:cxn ang="0">
                  <a:pos x="78" y="19"/>
                </a:cxn>
                <a:cxn ang="0">
                  <a:pos x="68" y="26"/>
                </a:cxn>
                <a:cxn ang="0">
                  <a:pos x="59" y="34"/>
                </a:cxn>
                <a:cxn ang="0">
                  <a:pos x="49" y="42"/>
                </a:cxn>
                <a:cxn ang="0">
                  <a:pos x="41" y="51"/>
                </a:cxn>
                <a:cxn ang="0">
                  <a:pos x="34" y="61"/>
                </a:cxn>
                <a:cxn ang="0">
                  <a:pos x="27" y="70"/>
                </a:cxn>
                <a:cxn ang="0">
                  <a:pos x="20" y="80"/>
                </a:cxn>
                <a:cxn ang="0">
                  <a:pos x="14" y="90"/>
                </a:cxn>
                <a:cxn ang="0">
                  <a:pos x="8" y="101"/>
                </a:cxn>
                <a:cxn ang="0">
                  <a:pos x="5" y="113"/>
                </a:cxn>
                <a:cxn ang="0">
                  <a:pos x="2" y="121"/>
                </a:cxn>
                <a:cxn ang="0">
                  <a:pos x="0" y="127"/>
                </a:cxn>
                <a:cxn ang="0">
                  <a:pos x="0" y="133"/>
                </a:cxn>
                <a:cxn ang="0">
                  <a:pos x="0" y="140"/>
                </a:cxn>
                <a:cxn ang="0">
                  <a:pos x="0" y="146"/>
                </a:cxn>
                <a:cxn ang="0">
                  <a:pos x="0" y="153"/>
                </a:cxn>
                <a:cxn ang="0">
                  <a:pos x="0" y="160"/>
                </a:cxn>
                <a:cxn ang="0">
                  <a:pos x="15" y="167"/>
                </a:cxn>
                <a:cxn ang="0">
                  <a:pos x="29" y="167"/>
                </a:cxn>
                <a:cxn ang="0">
                  <a:pos x="37" y="166"/>
                </a:cxn>
                <a:cxn ang="0">
                  <a:pos x="46" y="162"/>
                </a:cxn>
                <a:cxn ang="0">
                  <a:pos x="51" y="158"/>
                </a:cxn>
                <a:cxn ang="0">
                  <a:pos x="54" y="150"/>
                </a:cxn>
                <a:cxn ang="0">
                  <a:pos x="54" y="141"/>
                </a:cxn>
                <a:cxn ang="0">
                  <a:pos x="56" y="131"/>
                </a:cxn>
                <a:cxn ang="0">
                  <a:pos x="59" y="122"/>
                </a:cxn>
                <a:cxn ang="0">
                  <a:pos x="64" y="114"/>
                </a:cxn>
                <a:cxn ang="0">
                  <a:pos x="69" y="105"/>
                </a:cxn>
                <a:cxn ang="0">
                  <a:pos x="74" y="96"/>
                </a:cxn>
                <a:cxn ang="0">
                  <a:pos x="81" y="88"/>
                </a:cxn>
                <a:cxn ang="0">
                  <a:pos x="88" y="79"/>
                </a:cxn>
                <a:cxn ang="0">
                  <a:pos x="95" y="71"/>
                </a:cxn>
                <a:cxn ang="0">
                  <a:pos x="103" y="64"/>
                </a:cxn>
                <a:cxn ang="0">
                  <a:pos x="110" y="56"/>
                </a:cxn>
                <a:cxn ang="0">
                  <a:pos x="118" y="49"/>
                </a:cxn>
                <a:cxn ang="0">
                  <a:pos x="127" y="42"/>
                </a:cxn>
                <a:cxn ang="0">
                  <a:pos x="135" y="36"/>
                </a:cxn>
                <a:cxn ang="0">
                  <a:pos x="144" y="30"/>
                </a:cxn>
                <a:cxn ang="0">
                  <a:pos x="151" y="24"/>
                </a:cxn>
                <a:cxn ang="0">
                  <a:pos x="154" y="17"/>
                </a:cxn>
                <a:cxn ang="0">
                  <a:pos x="154" y="11"/>
                </a:cxn>
                <a:cxn ang="0">
                  <a:pos x="149" y="5"/>
                </a:cxn>
                <a:cxn ang="0">
                  <a:pos x="140" y="2"/>
                </a:cxn>
                <a:cxn ang="0">
                  <a:pos x="132" y="0"/>
                </a:cxn>
                <a:cxn ang="0">
                  <a:pos x="120" y="0"/>
                </a:cxn>
                <a:cxn ang="0">
                  <a:pos x="110" y="2"/>
                </a:cxn>
                <a:cxn ang="0">
                  <a:pos x="105" y="5"/>
                </a:cxn>
              </a:cxnLst>
              <a:rect l="0" t="0" r="r" b="b"/>
              <a:pathLst>
                <a:path w="156" h="168">
                  <a:moveTo>
                    <a:pt x="105" y="5"/>
                  </a:moveTo>
                  <a:lnTo>
                    <a:pt x="100" y="6"/>
                  </a:lnTo>
                  <a:lnTo>
                    <a:pt x="93" y="10"/>
                  </a:lnTo>
                  <a:lnTo>
                    <a:pt x="88" y="13"/>
                  </a:lnTo>
                  <a:lnTo>
                    <a:pt x="83" y="16"/>
                  </a:lnTo>
                  <a:lnTo>
                    <a:pt x="78" y="19"/>
                  </a:lnTo>
                  <a:lnTo>
                    <a:pt x="73" y="23"/>
                  </a:lnTo>
                  <a:lnTo>
                    <a:pt x="68" y="26"/>
                  </a:lnTo>
                  <a:lnTo>
                    <a:pt x="64" y="30"/>
                  </a:lnTo>
                  <a:lnTo>
                    <a:pt x="59" y="34"/>
                  </a:lnTo>
                  <a:lnTo>
                    <a:pt x="54" y="38"/>
                  </a:lnTo>
                  <a:lnTo>
                    <a:pt x="49" y="42"/>
                  </a:lnTo>
                  <a:lnTo>
                    <a:pt x="46" y="47"/>
                  </a:lnTo>
                  <a:lnTo>
                    <a:pt x="41" y="51"/>
                  </a:lnTo>
                  <a:lnTo>
                    <a:pt x="37" y="55"/>
                  </a:lnTo>
                  <a:lnTo>
                    <a:pt x="34" y="61"/>
                  </a:lnTo>
                  <a:lnTo>
                    <a:pt x="30" y="65"/>
                  </a:lnTo>
                  <a:lnTo>
                    <a:pt x="27" y="70"/>
                  </a:lnTo>
                  <a:lnTo>
                    <a:pt x="24" y="75"/>
                  </a:lnTo>
                  <a:lnTo>
                    <a:pt x="20" y="80"/>
                  </a:lnTo>
                  <a:lnTo>
                    <a:pt x="17" y="85"/>
                  </a:lnTo>
                  <a:lnTo>
                    <a:pt x="14" y="90"/>
                  </a:lnTo>
                  <a:lnTo>
                    <a:pt x="12" y="95"/>
                  </a:lnTo>
                  <a:lnTo>
                    <a:pt x="8" y="101"/>
                  </a:lnTo>
                  <a:lnTo>
                    <a:pt x="7" y="107"/>
                  </a:lnTo>
                  <a:lnTo>
                    <a:pt x="5" y="113"/>
                  </a:lnTo>
                  <a:lnTo>
                    <a:pt x="2" y="118"/>
                  </a:lnTo>
                  <a:lnTo>
                    <a:pt x="2" y="121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40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53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7" y="165"/>
                  </a:lnTo>
                  <a:lnTo>
                    <a:pt x="15" y="167"/>
                  </a:lnTo>
                  <a:lnTo>
                    <a:pt x="24" y="168"/>
                  </a:lnTo>
                  <a:lnTo>
                    <a:pt x="29" y="167"/>
                  </a:lnTo>
                  <a:lnTo>
                    <a:pt x="32" y="167"/>
                  </a:lnTo>
                  <a:lnTo>
                    <a:pt x="37" y="166"/>
                  </a:lnTo>
                  <a:lnTo>
                    <a:pt x="42" y="165"/>
                  </a:lnTo>
                  <a:lnTo>
                    <a:pt x="46" y="162"/>
                  </a:lnTo>
                  <a:lnTo>
                    <a:pt x="49" y="161"/>
                  </a:lnTo>
                  <a:lnTo>
                    <a:pt x="51" y="158"/>
                  </a:lnTo>
                  <a:lnTo>
                    <a:pt x="54" y="156"/>
                  </a:lnTo>
                  <a:lnTo>
                    <a:pt x="54" y="150"/>
                  </a:lnTo>
                  <a:lnTo>
                    <a:pt x="54" y="146"/>
                  </a:lnTo>
                  <a:lnTo>
                    <a:pt x="54" y="141"/>
                  </a:lnTo>
                  <a:lnTo>
                    <a:pt x="56" y="136"/>
                  </a:lnTo>
                  <a:lnTo>
                    <a:pt x="56" y="131"/>
                  </a:lnTo>
                  <a:lnTo>
                    <a:pt x="58" y="127"/>
                  </a:lnTo>
                  <a:lnTo>
                    <a:pt x="59" y="122"/>
                  </a:lnTo>
                  <a:lnTo>
                    <a:pt x="63" y="118"/>
                  </a:lnTo>
                  <a:lnTo>
                    <a:pt x="64" y="114"/>
                  </a:lnTo>
                  <a:lnTo>
                    <a:pt x="66" y="109"/>
                  </a:lnTo>
                  <a:lnTo>
                    <a:pt x="69" y="105"/>
                  </a:lnTo>
                  <a:lnTo>
                    <a:pt x="73" y="101"/>
                  </a:lnTo>
                  <a:lnTo>
                    <a:pt x="74" y="96"/>
                  </a:lnTo>
                  <a:lnTo>
                    <a:pt x="78" y="92"/>
                  </a:lnTo>
                  <a:lnTo>
                    <a:pt x="81" y="88"/>
                  </a:lnTo>
                  <a:lnTo>
                    <a:pt x="85" y="84"/>
                  </a:lnTo>
                  <a:lnTo>
                    <a:pt x="88" y="79"/>
                  </a:lnTo>
                  <a:lnTo>
                    <a:pt x="91" y="76"/>
                  </a:lnTo>
                  <a:lnTo>
                    <a:pt x="95" y="71"/>
                  </a:lnTo>
                  <a:lnTo>
                    <a:pt x="100" y="67"/>
                  </a:lnTo>
                  <a:lnTo>
                    <a:pt x="103" y="64"/>
                  </a:lnTo>
                  <a:lnTo>
                    <a:pt x="107" y="60"/>
                  </a:lnTo>
                  <a:lnTo>
                    <a:pt x="110" y="56"/>
                  </a:lnTo>
                  <a:lnTo>
                    <a:pt x="115" y="53"/>
                  </a:lnTo>
                  <a:lnTo>
                    <a:pt x="118" y="49"/>
                  </a:lnTo>
                  <a:lnTo>
                    <a:pt x="124" y="45"/>
                  </a:lnTo>
                  <a:lnTo>
                    <a:pt x="127" y="42"/>
                  </a:lnTo>
                  <a:lnTo>
                    <a:pt x="132" y="39"/>
                  </a:lnTo>
                  <a:lnTo>
                    <a:pt x="135" y="36"/>
                  </a:lnTo>
                  <a:lnTo>
                    <a:pt x="140" y="32"/>
                  </a:lnTo>
                  <a:lnTo>
                    <a:pt x="144" y="30"/>
                  </a:lnTo>
                  <a:lnTo>
                    <a:pt x="149" y="27"/>
                  </a:lnTo>
                  <a:lnTo>
                    <a:pt x="151" y="24"/>
                  </a:lnTo>
                  <a:lnTo>
                    <a:pt x="154" y="21"/>
                  </a:lnTo>
                  <a:lnTo>
                    <a:pt x="154" y="17"/>
                  </a:lnTo>
                  <a:lnTo>
                    <a:pt x="156" y="14"/>
                  </a:lnTo>
                  <a:lnTo>
                    <a:pt x="154" y="11"/>
                  </a:lnTo>
                  <a:lnTo>
                    <a:pt x="152" y="9"/>
                  </a:lnTo>
                  <a:lnTo>
                    <a:pt x="149" y="5"/>
                  </a:lnTo>
                  <a:lnTo>
                    <a:pt x="146" y="4"/>
                  </a:lnTo>
                  <a:lnTo>
                    <a:pt x="140" y="2"/>
                  </a:lnTo>
                  <a:lnTo>
                    <a:pt x="137" y="1"/>
                  </a:lnTo>
                  <a:lnTo>
                    <a:pt x="132" y="0"/>
                  </a:lnTo>
                  <a:lnTo>
                    <a:pt x="127" y="0"/>
                  </a:lnTo>
                  <a:lnTo>
                    <a:pt x="120" y="0"/>
                  </a:lnTo>
                  <a:lnTo>
                    <a:pt x="115" y="1"/>
                  </a:lnTo>
                  <a:lnTo>
                    <a:pt x="110" y="2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9A448A6C-7659-4753-AC6B-2DE84B184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" y="9787"/>
              <a:ext cx="309" cy="196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3" y="27"/>
                </a:cxn>
                <a:cxn ang="0">
                  <a:pos x="17" y="26"/>
                </a:cxn>
                <a:cxn ang="0">
                  <a:pos x="25" y="24"/>
                </a:cxn>
                <a:cxn ang="0">
                  <a:pos x="39" y="22"/>
                </a:cxn>
                <a:cxn ang="0">
                  <a:pos x="52" y="20"/>
                </a:cxn>
                <a:cxn ang="0">
                  <a:pos x="67" y="19"/>
                </a:cxn>
                <a:cxn ang="0">
                  <a:pos x="84" y="17"/>
                </a:cxn>
                <a:cxn ang="0">
                  <a:pos x="103" y="15"/>
                </a:cxn>
                <a:cxn ang="0">
                  <a:pos x="121" y="13"/>
                </a:cxn>
                <a:cxn ang="0">
                  <a:pos x="143" y="12"/>
                </a:cxn>
                <a:cxn ang="0">
                  <a:pos x="164" y="9"/>
                </a:cxn>
                <a:cxn ang="0">
                  <a:pos x="187" y="7"/>
                </a:cxn>
                <a:cxn ang="0">
                  <a:pos x="209" y="6"/>
                </a:cxn>
                <a:cxn ang="0">
                  <a:pos x="235" y="5"/>
                </a:cxn>
                <a:cxn ang="0">
                  <a:pos x="260" y="3"/>
                </a:cxn>
                <a:cxn ang="0">
                  <a:pos x="286" y="2"/>
                </a:cxn>
                <a:cxn ang="0">
                  <a:pos x="311" y="1"/>
                </a:cxn>
                <a:cxn ang="0">
                  <a:pos x="336" y="0"/>
                </a:cxn>
                <a:cxn ang="0">
                  <a:pos x="362" y="0"/>
                </a:cxn>
                <a:cxn ang="0">
                  <a:pos x="389" y="0"/>
                </a:cxn>
                <a:cxn ang="0">
                  <a:pos x="414" y="0"/>
                </a:cxn>
                <a:cxn ang="0">
                  <a:pos x="440" y="1"/>
                </a:cxn>
                <a:cxn ang="0">
                  <a:pos x="463" y="1"/>
                </a:cxn>
                <a:cxn ang="0">
                  <a:pos x="489" y="3"/>
                </a:cxn>
                <a:cxn ang="0">
                  <a:pos x="511" y="4"/>
                </a:cxn>
                <a:cxn ang="0">
                  <a:pos x="534" y="7"/>
                </a:cxn>
                <a:cxn ang="0">
                  <a:pos x="556" y="9"/>
                </a:cxn>
                <a:cxn ang="0">
                  <a:pos x="578" y="14"/>
                </a:cxn>
                <a:cxn ang="0">
                  <a:pos x="599" y="18"/>
                </a:cxn>
                <a:cxn ang="0">
                  <a:pos x="617" y="24"/>
                </a:cxn>
                <a:cxn ang="0">
                  <a:pos x="184" y="196"/>
                </a:cxn>
              </a:cxnLst>
              <a:rect l="0" t="0" r="r" b="b"/>
              <a:pathLst>
                <a:path w="617" h="196">
                  <a:moveTo>
                    <a:pt x="184" y="196"/>
                  </a:moveTo>
                  <a:lnTo>
                    <a:pt x="0" y="28"/>
                  </a:lnTo>
                  <a:lnTo>
                    <a:pt x="3" y="27"/>
                  </a:lnTo>
                  <a:lnTo>
                    <a:pt x="8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5" y="24"/>
                  </a:lnTo>
                  <a:lnTo>
                    <a:pt x="32" y="22"/>
                  </a:lnTo>
                  <a:lnTo>
                    <a:pt x="39" y="22"/>
                  </a:lnTo>
                  <a:lnTo>
                    <a:pt x="44" y="21"/>
                  </a:lnTo>
                  <a:lnTo>
                    <a:pt x="52" y="20"/>
                  </a:lnTo>
                  <a:lnTo>
                    <a:pt x="59" y="20"/>
                  </a:lnTo>
                  <a:lnTo>
                    <a:pt x="67" y="19"/>
                  </a:lnTo>
                  <a:lnTo>
                    <a:pt x="76" y="18"/>
                  </a:lnTo>
                  <a:lnTo>
                    <a:pt x="84" y="17"/>
                  </a:lnTo>
                  <a:lnTo>
                    <a:pt x="93" y="16"/>
                  </a:lnTo>
                  <a:lnTo>
                    <a:pt x="103" y="15"/>
                  </a:lnTo>
                  <a:lnTo>
                    <a:pt x="111" y="14"/>
                  </a:lnTo>
                  <a:lnTo>
                    <a:pt x="121" y="13"/>
                  </a:lnTo>
                  <a:lnTo>
                    <a:pt x="132" y="12"/>
                  </a:lnTo>
                  <a:lnTo>
                    <a:pt x="143" y="12"/>
                  </a:lnTo>
                  <a:lnTo>
                    <a:pt x="154" y="11"/>
                  </a:lnTo>
                  <a:lnTo>
                    <a:pt x="164" y="9"/>
                  </a:lnTo>
                  <a:lnTo>
                    <a:pt x="176" y="8"/>
                  </a:lnTo>
                  <a:lnTo>
                    <a:pt x="187" y="7"/>
                  </a:lnTo>
                  <a:lnTo>
                    <a:pt x="199" y="6"/>
                  </a:lnTo>
                  <a:lnTo>
                    <a:pt x="209" y="6"/>
                  </a:lnTo>
                  <a:lnTo>
                    <a:pt x="223" y="5"/>
                  </a:lnTo>
                  <a:lnTo>
                    <a:pt x="235" y="5"/>
                  </a:lnTo>
                  <a:lnTo>
                    <a:pt x="247" y="4"/>
                  </a:lnTo>
                  <a:lnTo>
                    <a:pt x="260" y="3"/>
                  </a:lnTo>
                  <a:lnTo>
                    <a:pt x="272" y="2"/>
                  </a:lnTo>
                  <a:lnTo>
                    <a:pt x="286" y="2"/>
                  </a:lnTo>
                  <a:lnTo>
                    <a:pt x="297" y="1"/>
                  </a:lnTo>
                  <a:lnTo>
                    <a:pt x="311" y="1"/>
                  </a:lnTo>
                  <a:lnTo>
                    <a:pt x="323" y="0"/>
                  </a:lnTo>
                  <a:lnTo>
                    <a:pt x="336" y="0"/>
                  </a:lnTo>
                  <a:lnTo>
                    <a:pt x="350" y="0"/>
                  </a:lnTo>
                  <a:lnTo>
                    <a:pt x="362" y="0"/>
                  </a:lnTo>
                  <a:lnTo>
                    <a:pt x="375" y="0"/>
                  </a:lnTo>
                  <a:lnTo>
                    <a:pt x="389" y="0"/>
                  </a:lnTo>
                  <a:lnTo>
                    <a:pt x="401" y="0"/>
                  </a:lnTo>
                  <a:lnTo>
                    <a:pt x="414" y="0"/>
                  </a:lnTo>
                  <a:lnTo>
                    <a:pt x="426" y="0"/>
                  </a:lnTo>
                  <a:lnTo>
                    <a:pt x="440" y="1"/>
                  </a:lnTo>
                  <a:lnTo>
                    <a:pt x="451" y="1"/>
                  </a:lnTo>
                  <a:lnTo>
                    <a:pt x="463" y="1"/>
                  </a:lnTo>
                  <a:lnTo>
                    <a:pt x="475" y="2"/>
                  </a:lnTo>
                  <a:lnTo>
                    <a:pt x="489" y="3"/>
                  </a:lnTo>
                  <a:lnTo>
                    <a:pt x="499" y="3"/>
                  </a:lnTo>
                  <a:lnTo>
                    <a:pt x="511" y="4"/>
                  </a:lnTo>
                  <a:lnTo>
                    <a:pt x="522" y="5"/>
                  </a:lnTo>
                  <a:lnTo>
                    <a:pt x="534" y="7"/>
                  </a:lnTo>
                  <a:lnTo>
                    <a:pt x="546" y="8"/>
                  </a:lnTo>
                  <a:lnTo>
                    <a:pt x="556" y="9"/>
                  </a:lnTo>
                  <a:lnTo>
                    <a:pt x="566" y="12"/>
                  </a:lnTo>
                  <a:lnTo>
                    <a:pt x="578" y="14"/>
                  </a:lnTo>
                  <a:lnTo>
                    <a:pt x="588" y="15"/>
                  </a:lnTo>
                  <a:lnTo>
                    <a:pt x="599" y="18"/>
                  </a:lnTo>
                  <a:lnTo>
                    <a:pt x="607" y="20"/>
                  </a:lnTo>
                  <a:lnTo>
                    <a:pt x="617" y="24"/>
                  </a:lnTo>
                  <a:lnTo>
                    <a:pt x="308" y="188"/>
                  </a:lnTo>
                  <a:lnTo>
                    <a:pt x="184" y="196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E759354-086B-40C1-9C6B-39BB39E2D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9768"/>
              <a:ext cx="718" cy="471"/>
            </a:xfrm>
            <a:custGeom>
              <a:avLst/>
              <a:gdLst/>
              <a:ahLst/>
              <a:cxnLst>
                <a:cxn ang="0">
                  <a:pos x="1021" y="18"/>
                </a:cxn>
                <a:cxn ang="0">
                  <a:pos x="968" y="10"/>
                </a:cxn>
                <a:cxn ang="0">
                  <a:pos x="916" y="6"/>
                </a:cxn>
                <a:cxn ang="0">
                  <a:pos x="861" y="2"/>
                </a:cxn>
                <a:cxn ang="0">
                  <a:pos x="806" y="0"/>
                </a:cxn>
                <a:cxn ang="0">
                  <a:pos x="748" y="0"/>
                </a:cxn>
                <a:cxn ang="0">
                  <a:pos x="694" y="2"/>
                </a:cxn>
                <a:cxn ang="0">
                  <a:pos x="620" y="7"/>
                </a:cxn>
                <a:cxn ang="0">
                  <a:pos x="542" y="17"/>
                </a:cxn>
                <a:cxn ang="0">
                  <a:pos x="467" y="27"/>
                </a:cxn>
                <a:cxn ang="0">
                  <a:pos x="396" y="43"/>
                </a:cxn>
                <a:cxn ang="0">
                  <a:pos x="328" y="59"/>
                </a:cxn>
                <a:cxn ang="0">
                  <a:pos x="266" y="79"/>
                </a:cxn>
                <a:cxn ang="0">
                  <a:pos x="208" y="102"/>
                </a:cxn>
                <a:cxn ang="0">
                  <a:pos x="154" y="128"/>
                </a:cxn>
                <a:cxn ang="0">
                  <a:pos x="107" y="155"/>
                </a:cxn>
                <a:cxn ang="0">
                  <a:pos x="70" y="184"/>
                </a:cxn>
                <a:cxn ang="0">
                  <a:pos x="41" y="215"/>
                </a:cxn>
                <a:cxn ang="0">
                  <a:pos x="17" y="245"/>
                </a:cxn>
                <a:cxn ang="0">
                  <a:pos x="4" y="276"/>
                </a:cxn>
                <a:cxn ang="0">
                  <a:pos x="0" y="309"/>
                </a:cxn>
                <a:cxn ang="0">
                  <a:pos x="7" y="348"/>
                </a:cxn>
                <a:cxn ang="0">
                  <a:pos x="32" y="391"/>
                </a:cxn>
                <a:cxn ang="0">
                  <a:pos x="75" y="430"/>
                </a:cxn>
                <a:cxn ang="0">
                  <a:pos x="134" y="468"/>
                </a:cxn>
                <a:cxn ang="0">
                  <a:pos x="164" y="456"/>
                </a:cxn>
                <a:cxn ang="0">
                  <a:pos x="146" y="426"/>
                </a:cxn>
                <a:cxn ang="0">
                  <a:pos x="100" y="394"/>
                </a:cxn>
                <a:cxn ang="0">
                  <a:pos x="73" y="361"/>
                </a:cxn>
                <a:cxn ang="0">
                  <a:pos x="59" y="324"/>
                </a:cxn>
                <a:cxn ang="0">
                  <a:pos x="64" y="270"/>
                </a:cxn>
                <a:cxn ang="0">
                  <a:pos x="103" y="216"/>
                </a:cxn>
                <a:cxn ang="0">
                  <a:pos x="169" y="166"/>
                </a:cxn>
                <a:cxn ang="0">
                  <a:pos x="261" y="123"/>
                </a:cxn>
                <a:cxn ang="0">
                  <a:pos x="374" y="86"/>
                </a:cxn>
                <a:cxn ang="0">
                  <a:pos x="506" y="58"/>
                </a:cxn>
                <a:cxn ang="0">
                  <a:pos x="652" y="41"/>
                </a:cxn>
                <a:cxn ang="0">
                  <a:pos x="762" y="36"/>
                </a:cxn>
                <a:cxn ang="0">
                  <a:pos x="858" y="38"/>
                </a:cxn>
                <a:cxn ang="0">
                  <a:pos x="949" y="45"/>
                </a:cxn>
                <a:cxn ang="0">
                  <a:pos x="1039" y="57"/>
                </a:cxn>
                <a:cxn ang="0">
                  <a:pos x="1119" y="73"/>
                </a:cxn>
                <a:cxn ang="0">
                  <a:pos x="1191" y="94"/>
                </a:cxn>
                <a:cxn ang="0">
                  <a:pos x="1256" y="120"/>
                </a:cxn>
                <a:cxn ang="0">
                  <a:pos x="1306" y="150"/>
                </a:cxn>
                <a:cxn ang="0">
                  <a:pos x="1344" y="181"/>
                </a:cxn>
                <a:cxn ang="0">
                  <a:pos x="1369" y="216"/>
                </a:cxn>
                <a:cxn ang="0">
                  <a:pos x="1379" y="250"/>
                </a:cxn>
                <a:cxn ang="0">
                  <a:pos x="1374" y="291"/>
                </a:cxn>
                <a:cxn ang="0">
                  <a:pos x="1413" y="334"/>
                </a:cxn>
                <a:cxn ang="0">
                  <a:pos x="1433" y="283"/>
                </a:cxn>
                <a:cxn ang="0">
                  <a:pos x="1433" y="234"/>
                </a:cxn>
                <a:cxn ang="0">
                  <a:pos x="1415" y="191"/>
                </a:cxn>
                <a:cxn ang="0">
                  <a:pos x="1381" y="151"/>
                </a:cxn>
                <a:cxn ang="0">
                  <a:pos x="1330" y="114"/>
                </a:cxn>
                <a:cxn ang="0">
                  <a:pos x="1279" y="88"/>
                </a:cxn>
                <a:cxn ang="0">
                  <a:pos x="1230" y="67"/>
                </a:cxn>
                <a:cxn ang="0">
                  <a:pos x="1176" y="49"/>
                </a:cxn>
                <a:cxn ang="0">
                  <a:pos x="1065" y="24"/>
                </a:cxn>
              </a:cxnLst>
              <a:rect l="0" t="0" r="r" b="b"/>
              <a:pathLst>
                <a:path w="1437" h="471">
                  <a:moveTo>
                    <a:pt x="1065" y="24"/>
                  </a:moveTo>
                  <a:lnTo>
                    <a:pt x="1059" y="23"/>
                  </a:lnTo>
                  <a:lnTo>
                    <a:pt x="1053" y="22"/>
                  </a:lnTo>
                  <a:lnTo>
                    <a:pt x="1048" y="21"/>
                  </a:lnTo>
                  <a:lnTo>
                    <a:pt x="1043" y="21"/>
                  </a:lnTo>
                  <a:lnTo>
                    <a:pt x="1036" y="20"/>
                  </a:lnTo>
                  <a:lnTo>
                    <a:pt x="1031" y="19"/>
                  </a:lnTo>
                  <a:lnTo>
                    <a:pt x="1026" y="18"/>
                  </a:lnTo>
                  <a:lnTo>
                    <a:pt x="1021" y="18"/>
                  </a:lnTo>
                  <a:lnTo>
                    <a:pt x="1014" y="17"/>
                  </a:lnTo>
                  <a:lnTo>
                    <a:pt x="1009" y="15"/>
                  </a:lnTo>
                  <a:lnTo>
                    <a:pt x="1002" y="14"/>
                  </a:lnTo>
                  <a:lnTo>
                    <a:pt x="997" y="14"/>
                  </a:lnTo>
                  <a:lnTo>
                    <a:pt x="992" y="13"/>
                  </a:lnTo>
                  <a:lnTo>
                    <a:pt x="985" y="12"/>
                  </a:lnTo>
                  <a:lnTo>
                    <a:pt x="980" y="11"/>
                  </a:lnTo>
                  <a:lnTo>
                    <a:pt x="975" y="11"/>
                  </a:lnTo>
                  <a:lnTo>
                    <a:pt x="968" y="10"/>
                  </a:lnTo>
                  <a:lnTo>
                    <a:pt x="963" y="10"/>
                  </a:lnTo>
                  <a:lnTo>
                    <a:pt x="956" y="9"/>
                  </a:lnTo>
                  <a:lnTo>
                    <a:pt x="951" y="9"/>
                  </a:lnTo>
                  <a:lnTo>
                    <a:pt x="944" y="8"/>
                  </a:lnTo>
                  <a:lnTo>
                    <a:pt x="939" y="8"/>
                  </a:lnTo>
                  <a:lnTo>
                    <a:pt x="933" y="7"/>
                  </a:lnTo>
                  <a:lnTo>
                    <a:pt x="927" y="7"/>
                  </a:lnTo>
                  <a:lnTo>
                    <a:pt x="921" y="6"/>
                  </a:lnTo>
                  <a:lnTo>
                    <a:pt x="916" y="6"/>
                  </a:lnTo>
                  <a:lnTo>
                    <a:pt x="909" y="5"/>
                  </a:lnTo>
                  <a:lnTo>
                    <a:pt x="904" y="5"/>
                  </a:lnTo>
                  <a:lnTo>
                    <a:pt x="897" y="5"/>
                  </a:lnTo>
                  <a:lnTo>
                    <a:pt x="892" y="4"/>
                  </a:lnTo>
                  <a:lnTo>
                    <a:pt x="885" y="4"/>
                  </a:lnTo>
                  <a:lnTo>
                    <a:pt x="880" y="4"/>
                  </a:lnTo>
                  <a:lnTo>
                    <a:pt x="873" y="4"/>
                  </a:lnTo>
                  <a:lnTo>
                    <a:pt x="868" y="2"/>
                  </a:lnTo>
                  <a:lnTo>
                    <a:pt x="861" y="2"/>
                  </a:lnTo>
                  <a:lnTo>
                    <a:pt x="855" y="2"/>
                  </a:lnTo>
                  <a:lnTo>
                    <a:pt x="848" y="1"/>
                  </a:lnTo>
                  <a:lnTo>
                    <a:pt x="843" y="1"/>
                  </a:lnTo>
                  <a:lnTo>
                    <a:pt x="836" y="1"/>
                  </a:lnTo>
                  <a:lnTo>
                    <a:pt x="831" y="1"/>
                  </a:lnTo>
                  <a:lnTo>
                    <a:pt x="824" y="0"/>
                  </a:lnTo>
                  <a:lnTo>
                    <a:pt x="817" y="0"/>
                  </a:lnTo>
                  <a:lnTo>
                    <a:pt x="811" y="0"/>
                  </a:lnTo>
                  <a:lnTo>
                    <a:pt x="806" y="0"/>
                  </a:lnTo>
                  <a:lnTo>
                    <a:pt x="799" y="0"/>
                  </a:lnTo>
                  <a:lnTo>
                    <a:pt x="792" y="0"/>
                  </a:lnTo>
                  <a:lnTo>
                    <a:pt x="787" y="0"/>
                  </a:lnTo>
                  <a:lnTo>
                    <a:pt x="780" y="0"/>
                  </a:lnTo>
                  <a:lnTo>
                    <a:pt x="773" y="0"/>
                  </a:lnTo>
                  <a:lnTo>
                    <a:pt x="768" y="0"/>
                  </a:lnTo>
                  <a:lnTo>
                    <a:pt x="762" y="0"/>
                  </a:lnTo>
                  <a:lnTo>
                    <a:pt x="755" y="0"/>
                  </a:lnTo>
                  <a:lnTo>
                    <a:pt x="748" y="0"/>
                  </a:lnTo>
                  <a:lnTo>
                    <a:pt x="743" y="0"/>
                  </a:lnTo>
                  <a:lnTo>
                    <a:pt x="736" y="0"/>
                  </a:lnTo>
                  <a:lnTo>
                    <a:pt x="731" y="1"/>
                  </a:lnTo>
                  <a:lnTo>
                    <a:pt x="724" y="1"/>
                  </a:lnTo>
                  <a:lnTo>
                    <a:pt x="718" y="1"/>
                  </a:lnTo>
                  <a:lnTo>
                    <a:pt x="711" y="1"/>
                  </a:lnTo>
                  <a:lnTo>
                    <a:pt x="706" y="2"/>
                  </a:lnTo>
                  <a:lnTo>
                    <a:pt x="699" y="2"/>
                  </a:lnTo>
                  <a:lnTo>
                    <a:pt x="694" y="2"/>
                  </a:lnTo>
                  <a:lnTo>
                    <a:pt x="687" y="4"/>
                  </a:lnTo>
                  <a:lnTo>
                    <a:pt x="680" y="4"/>
                  </a:lnTo>
                  <a:lnTo>
                    <a:pt x="672" y="4"/>
                  </a:lnTo>
                  <a:lnTo>
                    <a:pt x="663" y="5"/>
                  </a:lnTo>
                  <a:lnTo>
                    <a:pt x="655" y="5"/>
                  </a:lnTo>
                  <a:lnTo>
                    <a:pt x="647" y="6"/>
                  </a:lnTo>
                  <a:lnTo>
                    <a:pt x="636" y="6"/>
                  </a:lnTo>
                  <a:lnTo>
                    <a:pt x="628" y="7"/>
                  </a:lnTo>
                  <a:lnTo>
                    <a:pt x="620" y="7"/>
                  </a:lnTo>
                  <a:lnTo>
                    <a:pt x="611" y="8"/>
                  </a:lnTo>
                  <a:lnTo>
                    <a:pt x="601" y="9"/>
                  </a:lnTo>
                  <a:lnTo>
                    <a:pt x="592" y="10"/>
                  </a:lnTo>
                  <a:lnTo>
                    <a:pt x="584" y="10"/>
                  </a:lnTo>
                  <a:lnTo>
                    <a:pt x="576" y="11"/>
                  </a:lnTo>
                  <a:lnTo>
                    <a:pt x="567" y="12"/>
                  </a:lnTo>
                  <a:lnTo>
                    <a:pt x="559" y="13"/>
                  </a:lnTo>
                  <a:lnTo>
                    <a:pt x="550" y="14"/>
                  </a:lnTo>
                  <a:lnTo>
                    <a:pt x="542" y="17"/>
                  </a:lnTo>
                  <a:lnTo>
                    <a:pt x="533" y="17"/>
                  </a:lnTo>
                  <a:lnTo>
                    <a:pt x="525" y="18"/>
                  </a:lnTo>
                  <a:lnTo>
                    <a:pt x="516" y="19"/>
                  </a:lnTo>
                  <a:lnTo>
                    <a:pt x="508" y="21"/>
                  </a:lnTo>
                  <a:lnTo>
                    <a:pt x="499" y="22"/>
                  </a:lnTo>
                  <a:lnTo>
                    <a:pt x="491" y="23"/>
                  </a:lnTo>
                  <a:lnTo>
                    <a:pt x="482" y="24"/>
                  </a:lnTo>
                  <a:lnTo>
                    <a:pt x="476" y="26"/>
                  </a:lnTo>
                  <a:lnTo>
                    <a:pt x="467" y="27"/>
                  </a:lnTo>
                  <a:lnTo>
                    <a:pt x="459" y="28"/>
                  </a:lnTo>
                  <a:lnTo>
                    <a:pt x="450" y="31"/>
                  </a:lnTo>
                  <a:lnTo>
                    <a:pt x="444" y="32"/>
                  </a:lnTo>
                  <a:lnTo>
                    <a:pt x="435" y="34"/>
                  </a:lnTo>
                  <a:lnTo>
                    <a:pt x="428" y="35"/>
                  </a:lnTo>
                  <a:lnTo>
                    <a:pt x="420" y="37"/>
                  </a:lnTo>
                  <a:lnTo>
                    <a:pt x="413" y="39"/>
                  </a:lnTo>
                  <a:lnTo>
                    <a:pt x="405" y="40"/>
                  </a:lnTo>
                  <a:lnTo>
                    <a:pt x="396" y="43"/>
                  </a:lnTo>
                  <a:lnTo>
                    <a:pt x="389" y="44"/>
                  </a:lnTo>
                  <a:lnTo>
                    <a:pt x="381" y="46"/>
                  </a:lnTo>
                  <a:lnTo>
                    <a:pt x="374" y="47"/>
                  </a:lnTo>
                  <a:lnTo>
                    <a:pt x="366" y="49"/>
                  </a:lnTo>
                  <a:lnTo>
                    <a:pt x="359" y="51"/>
                  </a:lnTo>
                  <a:lnTo>
                    <a:pt x="352" y="53"/>
                  </a:lnTo>
                  <a:lnTo>
                    <a:pt x="344" y="55"/>
                  </a:lnTo>
                  <a:lnTo>
                    <a:pt x="337" y="58"/>
                  </a:lnTo>
                  <a:lnTo>
                    <a:pt x="328" y="59"/>
                  </a:lnTo>
                  <a:lnTo>
                    <a:pt x="322" y="62"/>
                  </a:lnTo>
                  <a:lnTo>
                    <a:pt x="313" y="63"/>
                  </a:lnTo>
                  <a:lnTo>
                    <a:pt x="306" y="66"/>
                  </a:lnTo>
                  <a:lnTo>
                    <a:pt x="300" y="67"/>
                  </a:lnTo>
                  <a:lnTo>
                    <a:pt x="295" y="71"/>
                  </a:lnTo>
                  <a:lnTo>
                    <a:pt x="286" y="72"/>
                  </a:lnTo>
                  <a:lnTo>
                    <a:pt x="279" y="75"/>
                  </a:lnTo>
                  <a:lnTo>
                    <a:pt x="273" y="76"/>
                  </a:lnTo>
                  <a:lnTo>
                    <a:pt x="266" y="79"/>
                  </a:lnTo>
                  <a:lnTo>
                    <a:pt x="259" y="81"/>
                  </a:lnTo>
                  <a:lnTo>
                    <a:pt x="252" y="84"/>
                  </a:lnTo>
                  <a:lnTo>
                    <a:pt x="246" y="86"/>
                  </a:lnTo>
                  <a:lnTo>
                    <a:pt x="240" y="89"/>
                  </a:lnTo>
                  <a:lnTo>
                    <a:pt x="234" y="91"/>
                  </a:lnTo>
                  <a:lnTo>
                    <a:pt x="227" y="94"/>
                  </a:lnTo>
                  <a:lnTo>
                    <a:pt x="220" y="97"/>
                  </a:lnTo>
                  <a:lnTo>
                    <a:pt x="215" y="100"/>
                  </a:lnTo>
                  <a:lnTo>
                    <a:pt x="208" y="102"/>
                  </a:lnTo>
                  <a:lnTo>
                    <a:pt x="202" y="105"/>
                  </a:lnTo>
                  <a:lnTo>
                    <a:pt x="196" y="107"/>
                  </a:lnTo>
                  <a:lnTo>
                    <a:pt x="191" y="111"/>
                  </a:lnTo>
                  <a:lnTo>
                    <a:pt x="185" y="114"/>
                  </a:lnTo>
                  <a:lnTo>
                    <a:pt x="178" y="116"/>
                  </a:lnTo>
                  <a:lnTo>
                    <a:pt x="171" y="119"/>
                  </a:lnTo>
                  <a:lnTo>
                    <a:pt x="166" y="123"/>
                  </a:lnTo>
                  <a:lnTo>
                    <a:pt x="159" y="125"/>
                  </a:lnTo>
                  <a:lnTo>
                    <a:pt x="154" y="128"/>
                  </a:lnTo>
                  <a:lnTo>
                    <a:pt x="149" y="130"/>
                  </a:lnTo>
                  <a:lnTo>
                    <a:pt x="144" y="133"/>
                  </a:lnTo>
                  <a:lnTo>
                    <a:pt x="137" y="137"/>
                  </a:lnTo>
                  <a:lnTo>
                    <a:pt x="132" y="140"/>
                  </a:lnTo>
                  <a:lnTo>
                    <a:pt x="127" y="142"/>
                  </a:lnTo>
                  <a:lnTo>
                    <a:pt x="122" y="145"/>
                  </a:lnTo>
                  <a:lnTo>
                    <a:pt x="117" y="149"/>
                  </a:lnTo>
                  <a:lnTo>
                    <a:pt x="112" y="152"/>
                  </a:lnTo>
                  <a:lnTo>
                    <a:pt x="107" y="155"/>
                  </a:lnTo>
                  <a:lnTo>
                    <a:pt x="103" y="158"/>
                  </a:lnTo>
                  <a:lnTo>
                    <a:pt x="98" y="162"/>
                  </a:lnTo>
                  <a:lnTo>
                    <a:pt x="93" y="165"/>
                  </a:lnTo>
                  <a:lnTo>
                    <a:pt x="90" y="168"/>
                  </a:lnTo>
                  <a:lnTo>
                    <a:pt x="85" y="171"/>
                  </a:lnTo>
                  <a:lnTo>
                    <a:pt x="81" y="175"/>
                  </a:lnTo>
                  <a:lnTo>
                    <a:pt x="78" y="178"/>
                  </a:lnTo>
                  <a:lnTo>
                    <a:pt x="73" y="181"/>
                  </a:lnTo>
                  <a:lnTo>
                    <a:pt x="70" y="184"/>
                  </a:lnTo>
                  <a:lnTo>
                    <a:pt x="66" y="188"/>
                  </a:lnTo>
                  <a:lnTo>
                    <a:pt x="63" y="191"/>
                  </a:lnTo>
                  <a:lnTo>
                    <a:pt x="58" y="194"/>
                  </a:lnTo>
                  <a:lnTo>
                    <a:pt x="56" y="197"/>
                  </a:lnTo>
                  <a:lnTo>
                    <a:pt x="53" y="201"/>
                  </a:lnTo>
                  <a:lnTo>
                    <a:pt x="49" y="204"/>
                  </a:lnTo>
                  <a:lnTo>
                    <a:pt x="46" y="207"/>
                  </a:lnTo>
                  <a:lnTo>
                    <a:pt x="44" y="211"/>
                  </a:lnTo>
                  <a:lnTo>
                    <a:pt x="41" y="215"/>
                  </a:lnTo>
                  <a:lnTo>
                    <a:pt x="37" y="218"/>
                  </a:lnTo>
                  <a:lnTo>
                    <a:pt x="34" y="221"/>
                  </a:lnTo>
                  <a:lnTo>
                    <a:pt x="32" y="224"/>
                  </a:lnTo>
                  <a:lnTo>
                    <a:pt x="29" y="228"/>
                  </a:lnTo>
                  <a:lnTo>
                    <a:pt x="27" y="231"/>
                  </a:lnTo>
                  <a:lnTo>
                    <a:pt x="24" y="234"/>
                  </a:lnTo>
                  <a:lnTo>
                    <a:pt x="22" y="237"/>
                  </a:lnTo>
                  <a:lnTo>
                    <a:pt x="21" y="242"/>
                  </a:lnTo>
                  <a:lnTo>
                    <a:pt x="17" y="245"/>
                  </a:lnTo>
                  <a:lnTo>
                    <a:pt x="15" y="248"/>
                  </a:lnTo>
                  <a:lnTo>
                    <a:pt x="14" y="251"/>
                  </a:lnTo>
                  <a:lnTo>
                    <a:pt x="12" y="255"/>
                  </a:lnTo>
                  <a:lnTo>
                    <a:pt x="12" y="259"/>
                  </a:lnTo>
                  <a:lnTo>
                    <a:pt x="10" y="262"/>
                  </a:lnTo>
                  <a:lnTo>
                    <a:pt x="9" y="267"/>
                  </a:lnTo>
                  <a:lnTo>
                    <a:pt x="7" y="270"/>
                  </a:lnTo>
                  <a:lnTo>
                    <a:pt x="5" y="273"/>
                  </a:lnTo>
                  <a:lnTo>
                    <a:pt x="4" y="276"/>
                  </a:lnTo>
                  <a:lnTo>
                    <a:pt x="4" y="281"/>
                  </a:lnTo>
                  <a:lnTo>
                    <a:pt x="2" y="284"/>
                  </a:lnTo>
                  <a:lnTo>
                    <a:pt x="2" y="287"/>
                  </a:lnTo>
                  <a:lnTo>
                    <a:pt x="2" y="290"/>
                  </a:lnTo>
                  <a:lnTo>
                    <a:pt x="2" y="295"/>
                  </a:lnTo>
                  <a:lnTo>
                    <a:pt x="0" y="298"/>
                  </a:lnTo>
                  <a:lnTo>
                    <a:pt x="0" y="301"/>
                  </a:lnTo>
                  <a:lnTo>
                    <a:pt x="0" y="306"/>
                  </a:lnTo>
                  <a:lnTo>
                    <a:pt x="0" y="309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2" y="320"/>
                  </a:lnTo>
                  <a:lnTo>
                    <a:pt x="2" y="324"/>
                  </a:lnTo>
                  <a:lnTo>
                    <a:pt x="2" y="328"/>
                  </a:lnTo>
                  <a:lnTo>
                    <a:pt x="4" y="334"/>
                  </a:lnTo>
                  <a:lnTo>
                    <a:pt x="4" y="338"/>
                  </a:lnTo>
                  <a:lnTo>
                    <a:pt x="7" y="343"/>
                  </a:lnTo>
                  <a:lnTo>
                    <a:pt x="7" y="348"/>
                  </a:lnTo>
                  <a:lnTo>
                    <a:pt x="9" y="353"/>
                  </a:lnTo>
                  <a:lnTo>
                    <a:pt x="12" y="357"/>
                  </a:lnTo>
                  <a:lnTo>
                    <a:pt x="14" y="363"/>
                  </a:lnTo>
                  <a:lnTo>
                    <a:pt x="17" y="367"/>
                  </a:lnTo>
                  <a:lnTo>
                    <a:pt x="19" y="372"/>
                  </a:lnTo>
                  <a:lnTo>
                    <a:pt x="22" y="377"/>
                  </a:lnTo>
                  <a:lnTo>
                    <a:pt x="26" y="381"/>
                  </a:lnTo>
                  <a:lnTo>
                    <a:pt x="29" y="386"/>
                  </a:lnTo>
                  <a:lnTo>
                    <a:pt x="32" y="391"/>
                  </a:lnTo>
                  <a:lnTo>
                    <a:pt x="36" y="395"/>
                  </a:lnTo>
                  <a:lnTo>
                    <a:pt x="41" y="401"/>
                  </a:lnTo>
                  <a:lnTo>
                    <a:pt x="44" y="405"/>
                  </a:lnTo>
                  <a:lnTo>
                    <a:pt x="49" y="408"/>
                  </a:lnTo>
                  <a:lnTo>
                    <a:pt x="54" y="413"/>
                  </a:lnTo>
                  <a:lnTo>
                    <a:pt x="59" y="417"/>
                  </a:lnTo>
                  <a:lnTo>
                    <a:pt x="64" y="421"/>
                  </a:lnTo>
                  <a:lnTo>
                    <a:pt x="70" y="426"/>
                  </a:lnTo>
                  <a:lnTo>
                    <a:pt x="75" y="430"/>
                  </a:lnTo>
                  <a:lnTo>
                    <a:pt x="81" y="435"/>
                  </a:lnTo>
                  <a:lnTo>
                    <a:pt x="85" y="439"/>
                  </a:lnTo>
                  <a:lnTo>
                    <a:pt x="92" y="443"/>
                  </a:lnTo>
                  <a:lnTo>
                    <a:pt x="98" y="447"/>
                  </a:lnTo>
                  <a:lnTo>
                    <a:pt x="105" y="452"/>
                  </a:lnTo>
                  <a:lnTo>
                    <a:pt x="112" y="455"/>
                  </a:lnTo>
                  <a:lnTo>
                    <a:pt x="119" y="459"/>
                  </a:lnTo>
                  <a:lnTo>
                    <a:pt x="125" y="464"/>
                  </a:lnTo>
                  <a:lnTo>
                    <a:pt x="134" y="468"/>
                  </a:lnTo>
                  <a:lnTo>
                    <a:pt x="139" y="470"/>
                  </a:lnTo>
                  <a:lnTo>
                    <a:pt x="144" y="471"/>
                  </a:lnTo>
                  <a:lnTo>
                    <a:pt x="147" y="471"/>
                  </a:lnTo>
                  <a:lnTo>
                    <a:pt x="152" y="470"/>
                  </a:lnTo>
                  <a:lnTo>
                    <a:pt x="154" y="468"/>
                  </a:lnTo>
                  <a:lnTo>
                    <a:pt x="158" y="466"/>
                  </a:lnTo>
                  <a:lnTo>
                    <a:pt x="161" y="462"/>
                  </a:lnTo>
                  <a:lnTo>
                    <a:pt x="163" y="460"/>
                  </a:lnTo>
                  <a:lnTo>
                    <a:pt x="164" y="456"/>
                  </a:lnTo>
                  <a:lnTo>
                    <a:pt x="166" y="453"/>
                  </a:lnTo>
                  <a:lnTo>
                    <a:pt x="166" y="449"/>
                  </a:lnTo>
                  <a:lnTo>
                    <a:pt x="168" y="446"/>
                  </a:lnTo>
                  <a:lnTo>
                    <a:pt x="168" y="441"/>
                  </a:lnTo>
                  <a:lnTo>
                    <a:pt x="169" y="440"/>
                  </a:lnTo>
                  <a:lnTo>
                    <a:pt x="163" y="435"/>
                  </a:lnTo>
                  <a:lnTo>
                    <a:pt x="156" y="432"/>
                  </a:lnTo>
                  <a:lnTo>
                    <a:pt x="151" y="430"/>
                  </a:lnTo>
                  <a:lnTo>
                    <a:pt x="146" y="426"/>
                  </a:lnTo>
                  <a:lnTo>
                    <a:pt x="139" y="422"/>
                  </a:lnTo>
                  <a:lnTo>
                    <a:pt x="134" y="419"/>
                  </a:lnTo>
                  <a:lnTo>
                    <a:pt x="129" y="416"/>
                  </a:lnTo>
                  <a:lnTo>
                    <a:pt x="124" y="413"/>
                  </a:lnTo>
                  <a:lnTo>
                    <a:pt x="119" y="408"/>
                  </a:lnTo>
                  <a:lnTo>
                    <a:pt x="114" y="405"/>
                  </a:lnTo>
                  <a:lnTo>
                    <a:pt x="110" y="401"/>
                  </a:lnTo>
                  <a:lnTo>
                    <a:pt x="105" y="398"/>
                  </a:lnTo>
                  <a:lnTo>
                    <a:pt x="100" y="394"/>
                  </a:lnTo>
                  <a:lnTo>
                    <a:pt x="98" y="391"/>
                  </a:lnTo>
                  <a:lnTo>
                    <a:pt x="93" y="387"/>
                  </a:lnTo>
                  <a:lnTo>
                    <a:pt x="92" y="383"/>
                  </a:lnTo>
                  <a:lnTo>
                    <a:pt x="86" y="379"/>
                  </a:lnTo>
                  <a:lnTo>
                    <a:pt x="83" y="376"/>
                  </a:lnTo>
                  <a:lnTo>
                    <a:pt x="81" y="372"/>
                  </a:lnTo>
                  <a:lnTo>
                    <a:pt x="78" y="368"/>
                  </a:lnTo>
                  <a:lnTo>
                    <a:pt x="75" y="364"/>
                  </a:lnTo>
                  <a:lnTo>
                    <a:pt x="73" y="361"/>
                  </a:lnTo>
                  <a:lnTo>
                    <a:pt x="70" y="356"/>
                  </a:lnTo>
                  <a:lnTo>
                    <a:pt x="68" y="353"/>
                  </a:lnTo>
                  <a:lnTo>
                    <a:pt x="66" y="349"/>
                  </a:lnTo>
                  <a:lnTo>
                    <a:pt x="64" y="344"/>
                  </a:lnTo>
                  <a:lnTo>
                    <a:pt x="63" y="340"/>
                  </a:lnTo>
                  <a:lnTo>
                    <a:pt x="61" y="337"/>
                  </a:lnTo>
                  <a:lnTo>
                    <a:pt x="59" y="333"/>
                  </a:lnTo>
                  <a:lnTo>
                    <a:pt x="59" y="328"/>
                  </a:lnTo>
                  <a:lnTo>
                    <a:pt x="59" y="324"/>
                  </a:lnTo>
                  <a:lnTo>
                    <a:pt x="59" y="321"/>
                  </a:lnTo>
                  <a:lnTo>
                    <a:pt x="58" y="314"/>
                  </a:lnTo>
                  <a:lnTo>
                    <a:pt x="58" y="308"/>
                  </a:lnTo>
                  <a:lnTo>
                    <a:pt x="58" y="301"/>
                  </a:lnTo>
                  <a:lnTo>
                    <a:pt x="58" y="295"/>
                  </a:lnTo>
                  <a:lnTo>
                    <a:pt x="58" y="288"/>
                  </a:lnTo>
                  <a:lnTo>
                    <a:pt x="59" y="282"/>
                  </a:lnTo>
                  <a:lnTo>
                    <a:pt x="63" y="276"/>
                  </a:lnTo>
                  <a:lnTo>
                    <a:pt x="64" y="270"/>
                  </a:lnTo>
                  <a:lnTo>
                    <a:pt x="68" y="263"/>
                  </a:lnTo>
                  <a:lnTo>
                    <a:pt x="70" y="257"/>
                  </a:lnTo>
                  <a:lnTo>
                    <a:pt x="73" y="251"/>
                  </a:lnTo>
                  <a:lnTo>
                    <a:pt x="78" y="246"/>
                  </a:lnTo>
                  <a:lnTo>
                    <a:pt x="81" y="240"/>
                  </a:lnTo>
                  <a:lnTo>
                    <a:pt x="86" y="233"/>
                  </a:lnTo>
                  <a:lnTo>
                    <a:pt x="92" y="228"/>
                  </a:lnTo>
                  <a:lnTo>
                    <a:pt x="98" y="222"/>
                  </a:lnTo>
                  <a:lnTo>
                    <a:pt x="103" y="216"/>
                  </a:lnTo>
                  <a:lnTo>
                    <a:pt x="108" y="210"/>
                  </a:lnTo>
                  <a:lnTo>
                    <a:pt x="114" y="205"/>
                  </a:lnTo>
                  <a:lnTo>
                    <a:pt x="122" y="199"/>
                  </a:lnTo>
                  <a:lnTo>
                    <a:pt x="129" y="193"/>
                  </a:lnTo>
                  <a:lnTo>
                    <a:pt x="136" y="188"/>
                  </a:lnTo>
                  <a:lnTo>
                    <a:pt x="144" y="182"/>
                  </a:lnTo>
                  <a:lnTo>
                    <a:pt x="152" y="177"/>
                  </a:lnTo>
                  <a:lnTo>
                    <a:pt x="159" y="171"/>
                  </a:lnTo>
                  <a:lnTo>
                    <a:pt x="169" y="166"/>
                  </a:lnTo>
                  <a:lnTo>
                    <a:pt x="178" y="160"/>
                  </a:lnTo>
                  <a:lnTo>
                    <a:pt x="188" y="156"/>
                  </a:lnTo>
                  <a:lnTo>
                    <a:pt x="196" y="151"/>
                  </a:lnTo>
                  <a:lnTo>
                    <a:pt x="207" y="146"/>
                  </a:lnTo>
                  <a:lnTo>
                    <a:pt x="218" y="141"/>
                  </a:lnTo>
                  <a:lnTo>
                    <a:pt x="229" y="137"/>
                  </a:lnTo>
                  <a:lnTo>
                    <a:pt x="239" y="132"/>
                  </a:lnTo>
                  <a:lnTo>
                    <a:pt x="251" y="127"/>
                  </a:lnTo>
                  <a:lnTo>
                    <a:pt x="261" y="123"/>
                  </a:lnTo>
                  <a:lnTo>
                    <a:pt x="273" y="118"/>
                  </a:lnTo>
                  <a:lnTo>
                    <a:pt x="284" y="113"/>
                  </a:lnTo>
                  <a:lnTo>
                    <a:pt x="296" y="110"/>
                  </a:lnTo>
                  <a:lnTo>
                    <a:pt x="308" y="105"/>
                  </a:lnTo>
                  <a:lnTo>
                    <a:pt x="322" y="101"/>
                  </a:lnTo>
                  <a:lnTo>
                    <a:pt x="335" y="97"/>
                  </a:lnTo>
                  <a:lnTo>
                    <a:pt x="347" y="93"/>
                  </a:lnTo>
                  <a:lnTo>
                    <a:pt x="361" y="89"/>
                  </a:lnTo>
                  <a:lnTo>
                    <a:pt x="374" y="86"/>
                  </a:lnTo>
                  <a:lnTo>
                    <a:pt x="388" y="81"/>
                  </a:lnTo>
                  <a:lnTo>
                    <a:pt x="403" y="78"/>
                  </a:lnTo>
                  <a:lnTo>
                    <a:pt x="416" y="76"/>
                  </a:lnTo>
                  <a:lnTo>
                    <a:pt x="432" y="73"/>
                  </a:lnTo>
                  <a:lnTo>
                    <a:pt x="447" y="70"/>
                  </a:lnTo>
                  <a:lnTo>
                    <a:pt x="460" y="66"/>
                  </a:lnTo>
                  <a:lnTo>
                    <a:pt x="476" y="63"/>
                  </a:lnTo>
                  <a:lnTo>
                    <a:pt x="491" y="61"/>
                  </a:lnTo>
                  <a:lnTo>
                    <a:pt x="506" y="58"/>
                  </a:lnTo>
                  <a:lnTo>
                    <a:pt x="521" y="55"/>
                  </a:lnTo>
                  <a:lnTo>
                    <a:pt x="537" y="53"/>
                  </a:lnTo>
                  <a:lnTo>
                    <a:pt x="554" y="51"/>
                  </a:lnTo>
                  <a:lnTo>
                    <a:pt x="569" y="49"/>
                  </a:lnTo>
                  <a:lnTo>
                    <a:pt x="586" y="47"/>
                  </a:lnTo>
                  <a:lnTo>
                    <a:pt x="601" y="46"/>
                  </a:lnTo>
                  <a:lnTo>
                    <a:pt x="620" y="44"/>
                  </a:lnTo>
                  <a:lnTo>
                    <a:pt x="635" y="43"/>
                  </a:lnTo>
                  <a:lnTo>
                    <a:pt x="652" y="41"/>
                  </a:lnTo>
                  <a:lnTo>
                    <a:pt x="669" y="40"/>
                  </a:lnTo>
                  <a:lnTo>
                    <a:pt x="687" y="39"/>
                  </a:lnTo>
                  <a:lnTo>
                    <a:pt x="696" y="38"/>
                  </a:lnTo>
                  <a:lnTo>
                    <a:pt x="707" y="38"/>
                  </a:lnTo>
                  <a:lnTo>
                    <a:pt x="718" y="37"/>
                  </a:lnTo>
                  <a:lnTo>
                    <a:pt x="729" y="37"/>
                  </a:lnTo>
                  <a:lnTo>
                    <a:pt x="740" y="37"/>
                  </a:lnTo>
                  <a:lnTo>
                    <a:pt x="751" y="36"/>
                  </a:lnTo>
                  <a:lnTo>
                    <a:pt x="762" y="36"/>
                  </a:lnTo>
                  <a:lnTo>
                    <a:pt x="773" y="36"/>
                  </a:lnTo>
                  <a:lnTo>
                    <a:pt x="784" y="36"/>
                  </a:lnTo>
                  <a:lnTo>
                    <a:pt x="794" y="36"/>
                  </a:lnTo>
                  <a:lnTo>
                    <a:pt x="804" y="36"/>
                  </a:lnTo>
                  <a:lnTo>
                    <a:pt x="816" y="36"/>
                  </a:lnTo>
                  <a:lnTo>
                    <a:pt x="826" y="36"/>
                  </a:lnTo>
                  <a:lnTo>
                    <a:pt x="836" y="37"/>
                  </a:lnTo>
                  <a:lnTo>
                    <a:pt x="848" y="37"/>
                  </a:lnTo>
                  <a:lnTo>
                    <a:pt x="858" y="38"/>
                  </a:lnTo>
                  <a:lnTo>
                    <a:pt x="868" y="38"/>
                  </a:lnTo>
                  <a:lnTo>
                    <a:pt x="878" y="39"/>
                  </a:lnTo>
                  <a:lnTo>
                    <a:pt x="889" y="39"/>
                  </a:lnTo>
                  <a:lnTo>
                    <a:pt x="899" y="40"/>
                  </a:lnTo>
                  <a:lnTo>
                    <a:pt x="909" y="40"/>
                  </a:lnTo>
                  <a:lnTo>
                    <a:pt x="919" y="41"/>
                  </a:lnTo>
                  <a:lnTo>
                    <a:pt x="929" y="43"/>
                  </a:lnTo>
                  <a:lnTo>
                    <a:pt x="941" y="44"/>
                  </a:lnTo>
                  <a:lnTo>
                    <a:pt x="949" y="45"/>
                  </a:lnTo>
                  <a:lnTo>
                    <a:pt x="960" y="46"/>
                  </a:lnTo>
                  <a:lnTo>
                    <a:pt x="970" y="47"/>
                  </a:lnTo>
                  <a:lnTo>
                    <a:pt x="980" y="48"/>
                  </a:lnTo>
                  <a:lnTo>
                    <a:pt x="990" y="49"/>
                  </a:lnTo>
                  <a:lnTo>
                    <a:pt x="1000" y="51"/>
                  </a:lnTo>
                  <a:lnTo>
                    <a:pt x="1010" y="52"/>
                  </a:lnTo>
                  <a:lnTo>
                    <a:pt x="1021" y="54"/>
                  </a:lnTo>
                  <a:lnTo>
                    <a:pt x="1029" y="55"/>
                  </a:lnTo>
                  <a:lnTo>
                    <a:pt x="1039" y="57"/>
                  </a:lnTo>
                  <a:lnTo>
                    <a:pt x="1048" y="59"/>
                  </a:lnTo>
                  <a:lnTo>
                    <a:pt x="1058" y="60"/>
                  </a:lnTo>
                  <a:lnTo>
                    <a:pt x="1065" y="62"/>
                  </a:lnTo>
                  <a:lnTo>
                    <a:pt x="1075" y="63"/>
                  </a:lnTo>
                  <a:lnTo>
                    <a:pt x="1085" y="65"/>
                  </a:lnTo>
                  <a:lnTo>
                    <a:pt x="1093" y="67"/>
                  </a:lnTo>
                  <a:lnTo>
                    <a:pt x="1102" y="68"/>
                  </a:lnTo>
                  <a:lnTo>
                    <a:pt x="1110" y="72"/>
                  </a:lnTo>
                  <a:lnTo>
                    <a:pt x="1119" y="73"/>
                  </a:lnTo>
                  <a:lnTo>
                    <a:pt x="1127" y="76"/>
                  </a:lnTo>
                  <a:lnTo>
                    <a:pt x="1136" y="77"/>
                  </a:lnTo>
                  <a:lnTo>
                    <a:pt x="1144" y="80"/>
                  </a:lnTo>
                  <a:lnTo>
                    <a:pt x="1153" y="83"/>
                  </a:lnTo>
                  <a:lnTo>
                    <a:pt x="1161" y="85"/>
                  </a:lnTo>
                  <a:lnTo>
                    <a:pt x="1169" y="87"/>
                  </a:lnTo>
                  <a:lnTo>
                    <a:pt x="1176" y="90"/>
                  </a:lnTo>
                  <a:lnTo>
                    <a:pt x="1185" y="92"/>
                  </a:lnTo>
                  <a:lnTo>
                    <a:pt x="1191" y="94"/>
                  </a:lnTo>
                  <a:lnTo>
                    <a:pt x="1200" y="98"/>
                  </a:lnTo>
                  <a:lnTo>
                    <a:pt x="1207" y="100"/>
                  </a:lnTo>
                  <a:lnTo>
                    <a:pt x="1215" y="103"/>
                  </a:lnTo>
                  <a:lnTo>
                    <a:pt x="1222" y="106"/>
                  </a:lnTo>
                  <a:lnTo>
                    <a:pt x="1229" y="109"/>
                  </a:lnTo>
                  <a:lnTo>
                    <a:pt x="1235" y="112"/>
                  </a:lnTo>
                  <a:lnTo>
                    <a:pt x="1242" y="114"/>
                  </a:lnTo>
                  <a:lnTo>
                    <a:pt x="1249" y="117"/>
                  </a:lnTo>
                  <a:lnTo>
                    <a:pt x="1256" y="120"/>
                  </a:lnTo>
                  <a:lnTo>
                    <a:pt x="1262" y="124"/>
                  </a:lnTo>
                  <a:lnTo>
                    <a:pt x="1269" y="127"/>
                  </a:lnTo>
                  <a:lnTo>
                    <a:pt x="1276" y="130"/>
                  </a:lnTo>
                  <a:lnTo>
                    <a:pt x="1279" y="133"/>
                  </a:lnTo>
                  <a:lnTo>
                    <a:pt x="1286" y="137"/>
                  </a:lnTo>
                  <a:lnTo>
                    <a:pt x="1291" y="140"/>
                  </a:lnTo>
                  <a:lnTo>
                    <a:pt x="1296" y="143"/>
                  </a:lnTo>
                  <a:lnTo>
                    <a:pt x="1301" y="146"/>
                  </a:lnTo>
                  <a:lnTo>
                    <a:pt x="1306" y="150"/>
                  </a:lnTo>
                  <a:lnTo>
                    <a:pt x="1312" y="153"/>
                  </a:lnTo>
                  <a:lnTo>
                    <a:pt x="1317" y="156"/>
                  </a:lnTo>
                  <a:lnTo>
                    <a:pt x="1320" y="159"/>
                  </a:lnTo>
                  <a:lnTo>
                    <a:pt x="1325" y="163"/>
                  </a:lnTo>
                  <a:lnTo>
                    <a:pt x="1328" y="167"/>
                  </a:lnTo>
                  <a:lnTo>
                    <a:pt x="1334" y="170"/>
                  </a:lnTo>
                  <a:lnTo>
                    <a:pt x="1337" y="173"/>
                  </a:lnTo>
                  <a:lnTo>
                    <a:pt x="1340" y="178"/>
                  </a:lnTo>
                  <a:lnTo>
                    <a:pt x="1344" y="181"/>
                  </a:lnTo>
                  <a:lnTo>
                    <a:pt x="1349" y="185"/>
                  </a:lnTo>
                  <a:lnTo>
                    <a:pt x="1350" y="189"/>
                  </a:lnTo>
                  <a:lnTo>
                    <a:pt x="1354" y="192"/>
                  </a:lnTo>
                  <a:lnTo>
                    <a:pt x="1357" y="196"/>
                  </a:lnTo>
                  <a:lnTo>
                    <a:pt x="1361" y="199"/>
                  </a:lnTo>
                  <a:lnTo>
                    <a:pt x="1362" y="204"/>
                  </a:lnTo>
                  <a:lnTo>
                    <a:pt x="1364" y="207"/>
                  </a:lnTo>
                  <a:lnTo>
                    <a:pt x="1367" y="211"/>
                  </a:lnTo>
                  <a:lnTo>
                    <a:pt x="1369" y="216"/>
                  </a:lnTo>
                  <a:lnTo>
                    <a:pt x="1371" y="219"/>
                  </a:lnTo>
                  <a:lnTo>
                    <a:pt x="1372" y="223"/>
                  </a:lnTo>
                  <a:lnTo>
                    <a:pt x="1374" y="227"/>
                  </a:lnTo>
                  <a:lnTo>
                    <a:pt x="1376" y="231"/>
                  </a:lnTo>
                  <a:lnTo>
                    <a:pt x="1378" y="234"/>
                  </a:lnTo>
                  <a:lnTo>
                    <a:pt x="1378" y="238"/>
                  </a:lnTo>
                  <a:lnTo>
                    <a:pt x="1379" y="242"/>
                  </a:lnTo>
                  <a:lnTo>
                    <a:pt x="1381" y="246"/>
                  </a:lnTo>
                  <a:lnTo>
                    <a:pt x="1379" y="250"/>
                  </a:lnTo>
                  <a:lnTo>
                    <a:pt x="1379" y="255"/>
                  </a:lnTo>
                  <a:lnTo>
                    <a:pt x="1379" y="260"/>
                  </a:lnTo>
                  <a:lnTo>
                    <a:pt x="1379" y="264"/>
                  </a:lnTo>
                  <a:lnTo>
                    <a:pt x="1379" y="269"/>
                  </a:lnTo>
                  <a:lnTo>
                    <a:pt x="1379" y="273"/>
                  </a:lnTo>
                  <a:lnTo>
                    <a:pt x="1378" y="278"/>
                  </a:lnTo>
                  <a:lnTo>
                    <a:pt x="1378" y="283"/>
                  </a:lnTo>
                  <a:lnTo>
                    <a:pt x="1376" y="287"/>
                  </a:lnTo>
                  <a:lnTo>
                    <a:pt x="1374" y="291"/>
                  </a:lnTo>
                  <a:lnTo>
                    <a:pt x="1371" y="296"/>
                  </a:lnTo>
                  <a:lnTo>
                    <a:pt x="1369" y="301"/>
                  </a:lnTo>
                  <a:lnTo>
                    <a:pt x="1367" y="306"/>
                  </a:lnTo>
                  <a:lnTo>
                    <a:pt x="1364" y="310"/>
                  </a:lnTo>
                  <a:lnTo>
                    <a:pt x="1362" y="314"/>
                  </a:lnTo>
                  <a:lnTo>
                    <a:pt x="1361" y="320"/>
                  </a:lnTo>
                  <a:lnTo>
                    <a:pt x="1350" y="334"/>
                  </a:lnTo>
                  <a:lnTo>
                    <a:pt x="1396" y="357"/>
                  </a:lnTo>
                  <a:lnTo>
                    <a:pt x="1413" y="334"/>
                  </a:lnTo>
                  <a:lnTo>
                    <a:pt x="1416" y="328"/>
                  </a:lnTo>
                  <a:lnTo>
                    <a:pt x="1420" y="323"/>
                  </a:lnTo>
                  <a:lnTo>
                    <a:pt x="1422" y="316"/>
                  </a:lnTo>
                  <a:lnTo>
                    <a:pt x="1425" y="311"/>
                  </a:lnTo>
                  <a:lnTo>
                    <a:pt x="1427" y="306"/>
                  </a:lnTo>
                  <a:lnTo>
                    <a:pt x="1430" y="300"/>
                  </a:lnTo>
                  <a:lnTo>
                    <a:pt x="1432" y="294"/>
                  </a:lnTo>
                  <a:lnTo>
                    <a:pt x="1433" y="288"/>
                  </a:lnTo>
                  <a:lnTo>
                    <a:pt x="1433" y="283"/>
                  </a:lnTo>
                  <a:lnTo>
                    <a:pt x="1435" y="277"/>
                  </a:lnTo>
                  <a:lnTo>
                    <a:pt x="1435" y="271"/>
                  </a:lnTo>
                  <a:lnTo>
                    <a:pt x="1437" y="265"/>
                  </a:lnTo>
                  <a:lnTo>
                    <a:pt x="1437" y="260"/>
                  </a:lnTo>
                  <a:lnTo>
                    <a:pt x="1437" y="255"/>
                  </a:lnTo>
                  <a:lnTo>
                    <a:pt x="1437" y="248"/>
                  </a:lnTo>
                  <a:lnTo>
                    <a:pt x="1437" y="244"/>
                  </a:lnTo>
                  <a:lnTo>
                    <a:pt x="1435" y="238"/>
                  </a:lnTo>
                  <a:lnTo>
                    <a:pt x="1433" y="234"/>
                  </a:lnTo>
                  <a:lnTo>
                    <a:pt x="1432" y="230"/>
                  </a:lnTo>
                  <a:lnTo>
                    <a:pt x="1432" y="224"/>
                  </a:lnTo>
                  <a:lnTo>
                    <a:pt x="1430" y="220"/>
                  </a:lnTo>
                  <a:lnTo>
                    <a:pt x="1428" y="215"/>
                  </a:lnTo>
                  <a:lnTo>
                    <a:pt x="1425" y="210"/>
                  </a:lnTo>
                  <a:lnTo>
                    <a:pt x="1423" y="206"/>
                  </a:lnTo>
                  <a:lnTo>
                    <a:pt x="1420" y="201"/>
                  </a:lnTo>
                  <a:lnTo>
                    <a:pt x="1418" y="196"/>
                  </a:lnTo>
                  <a:lnTo>
                    <a:pt x="1415" y="191"/>
                  </a:lnTo>
                  <a:lnTo>
                    <a:pt x="1413" y="186"/>
                  </a:lnTo>
                  <a:lnTo>
                    <a:pt x="1410" y="182"/>
                  </a:lnTo>
                  <a:lnTo>
                    <a:pt x="1406" y="178"/>
                  </a:lnTo>
                  <a:lnTo>
                    <a:pt x="1403" y="173"/>
                  </a:lnTo>
                  <a:lnTo>
                    <a:pt x="1400" y="169"/>
                  </a:lnTo>
                  <a:lnTo>
                    <a:pt x="1394" y="164"/>
                  </a:lnTo>
                  <a:lnTo>
                    <a:pt x="1389" y="159"/>
                  </a:lnTo>
                  <a:lnTo>
                    <a:pt x="1386" y="155"/>
                  </a:lnTo>
                  <a:lnTo>
                    <a:pt x="1381" y="151"/>
                  </a:lnTo>
                  <a:lnTo>
                    <a:pt x="1376" y="146"/>
                  </a:lnTo>
                  <a:lnTo>
                    <a:pt x="1371" y="143"/>
                  </a:lnTo>
                  <a:lnTo>
                    <a:pt x="1366" y="139"/>
                  </a:lnTo>
                  <a:lnTo>
                    <a:pt x="1361" y="135"/>
                  </a:lnTo>
                  <a:lnTo>
                    <a:pt x="1354" y="130"/>
                  </a:lnTo>
                  <a:lnTo>
                    <a:pt x="1349" y="127"/>
                  </a:lnTo>
                  <a:lnTo>
                    <a:pt x="1342" y="123"/>
                  </a:lnTo>
                  <a:lnTo>
                    <a:pt x="1337" y="118"/>
                  </a:lnTo>
                  <a:lnTo>
                    <a:pt x="1330" y="114"/>
                  </a:lnTo>
                  <a:lnTo>
                    <a:pt x="1323" y="111"/>
                  </a:lnTo>
                  <a:lnTo>
                    <a:pt x="1317" y="106"/>
                  </a:lnTo>
                  <a:lnTo>
                    <a:pt x="1312" y="103"/>
                  </a:lnTo>
                  <a:lnTo>
                    <a:pt x="1306" y="100"/>
                  </a:lnTo>
                  <a:lnTo>
                    <a:pt x="1301" y="98"/>
                  </a:lnTo>
                  <a:lnTo>
                    <a:pt x="1296" y="94"/>
                  </a:lnTo>
                  <a:lnTo>
                    <a:pt x="1291" y="92"/>
                  </a:lnTo>
                  <a:lnTo>
                    <a:pt x="1284" y="90"/>
                  </a:lnTo>
                  <a:lnTo>
                    <a:pt x="1279" y="88"/>
                  </a:lnTo>
                  <a:lnTo>
                    <a:pt x="1276" y="85"/>
                  </a:lnTo>
                  <a:lnTo>
                    <a:pt x="1271" y="83"/>
                  </a:lnTo>
                  <a:lnTo>
                    <a:pt x="1264" y="80"/>
                  </a:lnTo>
                  <a:lnTo>
                    <a:pt x="1259" y="78"/>
                  </a:lnTo>
                  <a:lnTo>
                    <a:pt x="1252" y="76"/>
                  </a:lnTo>
                  <a:lnTo>
                    <a:pt x="1247" y="73"/>
                  </a:lnTo>
                  <a:lnTo>
                    <a:pt x="1242" y="72"/>
                  </a:lnTo>
                  <a:lnTo>
                    <a:pt x="1235" y="68"/>
                  </a:lnTo>
                  <a:lnTo>
                    <a:pt x="1230" y="67"/>
                  </a:lnTo>
                  <a:lnTo>
                    <a:pt x="1225" y="65"/>
                  </a:lnTo>
                  <a:lnTo>
                    <a:pt x="1219" y="63"/>
                  </a:lnTo>
                  <a:lnTo>
                    <a:pt x="1212" y="61"/>
                  </a:lnTo>
                  <a:lnTo>
                    <a:pt x="1207" y="59"/>
                  </a:lnTo>
                  <a:lnTo>
                    <a:pt x="1200" y="57"/>
                  </a:lnTo>
                  <a:lnTo>
                    <a:pt x="1193" y="54"/>
                  </a:lnTo>
                  <a:lnTo>
                    <a:pt x="1188" y="52"/>
                  </a:lnTo>
                  <a:lnTo>
                    <a:pt x="1181" y="51"/>
                  </a:lnTo>
                  <a:lnTo>
                    <a:pt x="1176" y="49"/>
                  </a:lnTo>
                  <a:lnTo>
                    <a:pt x="1169" y="47"/>
                  </a:lnTo>
                  <a:lnTo>
                    <a:pt x="1163" y="45"/>
                  </a:lnTo>
                  <a:lnTo>
                    <a:pt x="1156" y="44"/>
                  </a:lnTo>
                  <a:lnTo>
                    <a:pt x="1149" y="41"/>
                  </a:lnTo>
                  <a:lnTo>
                    <a:pt x="1142" y="40"/>
                  </a:lnTo>
                  <a:lnTo>
                    <a:pt x="1137" y="38"/>
                  </a:lnTo>
                  <a:lnTo>
                    <a:pt x="1131" y="37"/>
                  </a:lnTo>
                  <a:lnTo>
                    <a:pt x="1124" y="35"/>
                  </a:lnTo>
                  <a:lnTo>
                    <a:pt x="1065" y="24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E995065-3633-476A-926B-1B33DD2B8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9934"/>
              <a:ext cx="202" cy="133"/>
            </a:xfrm>
            <a:custGeom>
              <a:avLst/>
              <a:gdLst/>
              <a:ahLst/>
              <a:cxnLst>
                <a:cxn ang="0">
                  <a:pos x="15" y="131"/>
                </a:cxn>
                <a:cxn ang="0">
                  <a:pos x="8" y="120"/>
                </a:cxn>
                <a:cxn ang="0">
                  <a:pos x="3" y="109"/>
                </a:cxn>
                <a:cxn ang="0">
                  <a:pos x="0" y="99"/>
                </a:cxn>
                <a:cxn ang="0">
                  <a:pos x="0" y="90"/>
                </a:cxn>
                <a:cxn ang="0">
                  <a:pos x="0" y="78"/>
                </a:cxn>
                <a:cxn ang="0">
                  <a:pos x="3" y="67"/>
                </a:cxn>
                <a:cxn ang="0">
                  <a:pos x="10" y="55"/>
                </a:cxn>
                <a:cxn ang="0">
                  <a:pos x="22" y="44"/>
                </a:cxn>
                <a:cxn ang="0">
                  <a:pos x="35" y="33"/>
                </a:cxn>
                <a:cxn ang="0">
                  <a:pos x="50" y="24"/>
                </a:cxn>
                <a:cxn ang="0">
                  <a:pos x="69" y="17"/>
                </a:cxn>
                <a:cxn ang="0">
                  <a:pos x="89" y="11"/>
                </a:cxn>
                <a:cxn ang="0">
                  <a:pos x="110" y="6"/>
                </a:cxn>
                <a:cxn ang="0">
                  <a:pos x="132" y="3"/>
                </a:cxn>
                <a:cxn ang="0">
                  <a:pos x="152" y="1"/>
                </a:cxn>
                <a:cxn ang="0">
                  <a:pos x="174" y="0"/>
                </a:cxn>
                <a:cxn ang="0">
                  <a:pos x="194" y="0"/>
                </a:cxn>
                <a:cxn ang="0">
                  <a:pos x="213" y="1"/>
                </a:cxn>
                <a:cxn ang="0">
                  <a:pos x="231" y="2"/>
                </a:cxn>
                <a:cxn ang="0">
                  <a:pos x="253" y="4"/>
                </a:cxn>
                <a:cxn ang="0">
                  <a:pos x="275" y="7"/>
                </a:cxn>
                <a:cxn ang="0">
                  <a:pos x="299" y="12"/>
                </a:cxn>
                <a:cxn ang="0">
                  <a:pos x="321" y="16"/>
                </a:cxn>
                <a:cxn ang="0">
                  <a:pos x="343" y="24"/>
                </a:cxn>
                <a:cxn ang="0">
                  <a:pos x="362" y="30"/>
                </a:cxn>
                <a:cxn ang="0">
                  <a:pos x="379" y="40"/>
                </a:cxn>
                <a:cxn ang="0">
                  <a:pos x="392" y="50"/>
                </a:cxn>
                <a:cxn ang="0">
                  <a:pos x="401" y="63"/>
                </a:cxn>
                <a:cxn ang="0">
                  <a:pos x="402" y="77"/>
                </a:cxn>
                <a:cxn ang="0">
                  <a:pos x="399" y="82"/>
                </a:cxn>
                <a:cxn ang="0">
                  <a:pos x="384" y="82"/>
                </a:cxn>
                <a:cxn ang="0">
                  <a:pos x="372" y="82"/>
                </a:cxn>
                <a:cxn ang="0">
                  <a:pos x="358" y="82"/>
                </a:cxn>
                <a:cxn ang="0">
                  <a:pos x="341" y="82"/>
                </a:cxn>
                <a:cxn ang="0">
                  <a:pos x="324" y="82"/>
                </a:cxn>
                <a:cxn ang="0">
                  <a:pos x="309" y="84"/>
                </a:cxn>
                <a:cxn ang="0">
                  <a:pos x="292" y="84"/>
                </a:cxn>
                <a:cxn ang="0">
                  <a:pos x="277" y="84"/>
                </a:cxn>
                <a:cxn ang="0">
                  <a:pos x="267" y="81"/>
                </a:cxn>
                <a:cxn ang="0">
                  <a:pos x="265" y="76"/>
                </a:cxn>
                <a:cxn ang="0">
                  <a:pos x="260" y="67"/>
                </a:cxn>
                <a:cxn ang="0">
                  <a:pos x="250" y="61"/>
                </a:cxn>
                <a:cxn ang="0">
                  <a:pos x="235" y="55"/>
                </a:cxn>
                <a:cxn ang="0">
                  <a:pos x="216" y="52"/>
                </a:cxn>
                <a:cxn ang="0">
                  <a:pos x="194" y="51"/>
                </a:cxn>
                <a:cxn ang="0">
                  <a:pos x="170" y="53"/>
                </a:cxn>
                <a:cxn ang="0">
                  <a:pos x="152" y="57"/>
                </a:cxn>
                <a:cxn ang="0">
                  <a:pos x="137" y="64"/>
                </a:cxn>
                <a:cxn ang="0">
                  <a:pos x="118" y="79"/>
                </a:cxn>
                <a:cxn ang="0">
                  <a:pos x="115" y="92"/>
                </a:cxn>
                <a:cxn ang="0">
                  <a:pos x="116" y="99"/>
                </a:cxn>
                <a:cxn ang="0">
                  <a:pos x="104" y="105"/>
                </a:cxn>
                <a:cxn ang="0">
                  <a:pos x="88" y="108"/>
                </a:cxn>
                <a:cxn ang="0">
                  <a:pos x="16" y="133"/>
                </a:cxn>
              </a:cxnLst>
              <a:rect l="0" t="0" r="r" b="b"/>
              <a:pathLst>
                <a:path w="404" h="133">
                  <a:moveTo>
                    <a:pt x="16" y="133"/>
                  </a:moveTo>
                  <a:lnTo>
                    <a:pt x="16" y="132"/>
                  </a:lnTo>
                  <a:lnTo>
                    <a:pt x="15" y="131"/>
                  </a:lnTo>
                  <a:lnTo>
                    <a:pt x="11" y="128"/>
                  </a:lnTo>
                  <a:lnTo>
                    <a:pt x="10" y="124"/>
                  </a:lnTo>
                  <a:lnTo>
                    <a:pt x="8" y="120"/>
                  </a:lnTo>
                  <a:lnTo>
                    <a:pt x="5" y="115"/>
                  </a:lnTo>
                  <a:lnTo>
                    <a:pt x="3" y="112"/>
                  </a:lnTo>
                  <a:lnTo>
                    <a:pt x="3" y="109"/>
                  </a:lnTo>
                  <a:lnTo>
                    <a:pt x="1" y="106"/>
                  </a:lnTo>
                  <a:lnTo>
                    <a:pt x="1" y="104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3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1" y="75"/>
                  </a:lnTo>
                  <a:lnTo>
                    <a:pt x="1" y="70"/>
                  </a:lnTo>
                  <a:lnTo>
                    <a:pt x="3" y="67"/>
                  </a:lnTo>
                  <a:lnTo>
                    <a:pt x="5" y="63"/>
                  </a:lnTo>
                  <a:lnTo>
                    <a:pt x="6" y="59"/>
                  </a:lnTo>
                  <a:lnTo>
                    <a:pt x="10" y="55"/>
                  </a:lnTo>
                  <a:lnTo>
                    <a:pt x="13" y="52"/>
                  </a:lnTo>
                  <a:lnTo>
                    <a:pt x="16" y="48"/>
                  </a:lnTo>
                  <a:lnTo>
                    <a:pt x="22" y="44"/>
                  </a:lnTo>
                  <a:lnTo>
                    <a:pt x="25" y="40"/>
                  </a:lnTo>
                  <a:lnTo>
                    <a:pt x="30" y="37"/>
                  </a:lnTo>
                  <a:lnTo>
                    <a:pt x="35" y="33"/>
                  </a:lnTo>
                  <a:lnTo>
                    <a:pt x="40" y="30"/>
                  </a:lnTo>
                  <a:lnTo>
                    <a:pt x="45" y="27"/>
                  </a:lnTo>
                  <a:lnTo>
                    <a:pt x="50" y="24"/>
                  </a:lnTo>
                  <a:lnTo>
                    <a:pt x="57" y="22"/>
                  </a:lnTo>
                  <a:lnTo>
                    <a:pt x="64" y="19"/>
                  </a:lnTo>
                  <a:lnTo>
                    <a:pt x="69" y="17"/>
                  </a:lnTo>
                  <a:lnTo>
                    <a:pt x="76" y="15"/>
                  </a:lnTo>
                  <a:lnTo>
                    <a:pt x="81" y="13"/>
                  </a:lnTo>
                  <a:lnTo>
                    <a:pt x="89" y="11"/>
                  </a:lnTo>
                  <a:lnTo>
                    <a:pt x="96" y="10"/>
                  </a:lnTo>
                  <a:lnTo>
                    <a:pt x="103" y="7"/>
                  </a:lnTo>
                  <a:lnTo>
                    <a:pt x="110" y="6"/>
                  </a:lnTo>
                  <a:lnTo>
                    <a:pt x="118" y="5"/>
                  </a:lnTo>
                  <a:lnTo>
                    <a:pt x="125" y="4"/>
                  </a:lnTo>
                  <a:lnTo>
                    <a:pt x="132" y="3"/>
                  </a:lnTo>
                  <a:lnTo>
                    <a:pt x="138" y="2"/>
                  </a:lnTo>
                  <a:lnTo>
                    <a:pt x="145" y="2"/>
                  </a:lnTo>
                  <a:lnTo>
                    <a:pt x="152" y="1"/>
                  </a:lnTo>
                  <a:lnTo>
                    <a:pt x="160" y="0"/>
                  </a:lnTo>
                  <a:lnTo>
                    <a:pt x="167" y="0"/>
                  </a:lnTo>
                  <a:lnTo>
                    <a:pt x="174" y="0"/>
                  </a:lnTo>
                  <a:lnTo>
                    <a:pt x="181" y="0"/>
                  </a:lnTo>
                  <a:lnTo>
                    <a:pt x="187" y="0"/>
                  </a:lnTo>
                  <a:lnTo>
                    <a:pt x="194" y="0"/>
                  </a:lnTo>
                  <a:lnTo>
                    <a:pt x="201" y="0"/>
                  </a:lnTo>
                  <a:lnTo>
                    <a:pt x="206" y="0"/>
                  </a:lnTo>
                  <a:lnTo>
                    <a:pt x="213" y="1"/>
                  </a:lnTo>
                  <a:lnTo>
                    <a:pt x="219" y="1"/>
                  </a:lnTo>
                  <a:lnTo>
                    <a:pt x="226" y="2"/>
                  </a:lnTo>
                  <a:lnTo>
                    <a:pt x="231" y="2"/>
                  </a:lnTo>
                  <a:lnTo>
                    <a:pt x="238" y="3"/>
                  </a:lnTo>
                  <a:lnTo>
                    <a:pt x="245" y="3"/>
                  </a:lnTo>
                  <a:lnTo>
                    <a:pt x="253" y="4"/>
                  </a:lnTo>
                  <a:lnTo>
                    <a:pt x="260" y="5"/>
                  </a:lnTo>
                  <a:lnTo>
                    <a:pt x="269" y="6"/>
                  </a:lnTo>
                  <a:lnTo>
                    <a:pt x="275" y="7"/>
                  </a:lnTo>
                  <a:lnTo>
                    <a:pt x="284" y="9"/>
                  </a:lnTo>
                  <a:lnTo>
                    <a:pt x="291" y="10"/>
                  </a:lnTo>
                  <a:lnTo>
                    <a:pt x="299" y="12"/>
                  </a:lnTo>
                  <a:lnTo>
                    <a:pt x="306" y="13"/>
                  </a:lnTo>
                  <a:lnTo>
                    <a:pt x="314" y="15"/>
                  </a:lnTo>
                  <a:lnTo>
                    <a:pt x="321" y="16"/>
                  </a:lnTo>
                  <a:lnTo>
                    <a:pt x="328" y="18"/>
                  </a:lnTo>
                  <a:lnTo>
                    <a:pt x="336" y="20"/>
                  </a:lnTo>
                  <a:lnTo>
                    <a:pt x="343" y="24"/>
                  </a:lnTo>
                  <a:lnTo>
                    <a:pt x="350" y="25"/>
                  </a:lnTo>
                  <a:lnTo>
                    <a:pt x="357" y="28"/>
                  </a:lnTo>
                  <a:lnTo>
                    <a:pt x="362" y="30"/>
                  </a:lnTo>
                  <a:lnTo>
                    <a:pt x="368" y="33"/>
                  </a:lnTo>
                  <a:lnTo>
                    <a:pt x="373" y="37"/>
                  </a:lnTo>
                  <a:lnTo>
                    <a:pt x="379" y="40"/>
                  </a:lnTo>
                  <a:lnTo>
                    <a:pt x="384" y="43"/>
                  </a:lnTo>
                  <a:lnTo>
                    <a:pt x="389" y="46"/>
                  </a:lnTo>
                  <a:lnTo>
                    <a:pt x="392" y="50"/>
                  </a:lnTo>
                  <a:lnTo>
                    <a:pt x="395" y="54"/>
                  </a:lnTo>
                  <a:lnTo>
                    <a:pt x="397" y="58"/>
                  </a:lnTo>
                  <a:lnTo>
                    <a:pt x="401" y="63"/>
                  </a:lnTo>
                  <a:lnTo>
                    <a:pt x="401" y="67"/>
                  </a:lnTo>
                  <a:lnTo>
                    <a:pt x="402" y="71"/>
                  </a:lnTo>
                  <a:lnTo>
                    <a:pt x="402" y="77"/>
                  </a:lnTo>
                  <a:lnTo>
                    <a:pt x="404" y="82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4" y="82"/>
                  </a:lnTo>
                  <a:lnTo>
                    <a:pt x="389" y="82"/>
                  </a:lnTo>
                  <a:lnTo>
                    <a:pt x="384" y="82"/>
                  </a:lnTo>
                  <a:lnTo>
                    <a:pt x="380" y="82"/>
                  </a:lnTo>
                  <a:lnTo>
                    <a:pt x="377" y="82"/>
                  </a:lnTo>
                  <a:lnTo>
                    <a:pt x="372" y="82"/>
                  </a:lnTo>
                  <a:lnTo>
                    <a:pt x="367" y="82"/>
                  </a:lnTo>
                  <a:lnTo>
                    <a:pt x="363" y="82"/>
                  </a:lnTo>
                  <a:lnTo>
                    <a:pt x="358" y="82"/>
                  </a:lnTo>
                  <a:lnTo>
                    <a:pt x="353" y="82"/>
                  </a:lnTo>
                  <a:lnTo>
                    <a:pt x="348" y="82"/>
                  </a:lnTo>
                  <a:lnTo>
                    <a:pt x="341" y="82"/>
                  </a:lnTo>
                  <a:lnTo>
                    <a:pt x="336" y="82"/>
                  </a:lnTo>
                  <a:lnTo>
                    <a:pt x="331" y="82"/>
                  </a:lnTo>
                  <a:lnTo>
                    <a:pt x="324" y="82"/>
                  </a:lnTo>
                  <a:lnTo>
                    <a:pt x="319" y="83"/>
                  </a:lnTo>
                  <a:lnTo>
                    <a:pt x="314" y="83"/>
                  </a:lnTo>
                  <a:lnTo>
                    <a:pt x="309" y="84"/>
                  </a:lnTo>
                  <a:lnTo>
                    <a:pt x="302" y="84"/>
                  </a:lnTo>
                  <a:lnTo>
                    <a:pt x="297" y="84"/>
                  </a:lnTo>
                  <a:lnTo>
                    <a:pt x="292" y="84"/>
                  </a:lnTo>
                  <a:lnTo>
                    <a:pt x="287" y="84"/>
                  </a:lnTo>
                  <a:lnTo>
                    <a:pt x="282" y="84"/>
                  </a:lnTo>
                  <a:lnTo>
                    <a:pt x="277" y="84"/>
                  </a:lnTo>
                  <a:lnTo>
                    <a:pt x="274" y="84"/>
                  </a:lnTo>
                  <a:lnTo>
                    <a:pt x="270" y="84"/>
                  </a:lnTo>
                  <a:lnTo>
                    <a:pt x="267" y="81"/>
                  </a:lnTo>
                  <a:lnTo>
                    <a:pt x="267" y="79"/>
                  </a:lnTo>
                  <a:lnTo>
                    <a:pt x="265" y="77"/>
                  </a:lnTo>
                  <a:lnTo>
                    <a:pt x="265" y="76"/>
                  </a:lnTo>
                  <a:lnTo>
                    <a:pt x="263" y="72"/>
                  </a:lnTo>
                  <a:lnTo>
                    <a:pt x="262" y="70"/>
                  </a:lnTo>
                  <a:lnTo>
                    <a:pt x="260" y="67"/>
                  </a:lnTo>
                  <a:lnTo>
                    <a:pt x="257" y="65"/>
                  </a:lnTo>
                  <a:lnTo>
                    <a:pt x="253" y="63"/>
                  </a:lnTo>
                  <a:lnTo>
                    <a:pt x="250" y="61"/>
                  </a:lnTo>
                  <a:lnTo>
                    <a:pt x="245" y="58"/>
                  </a:lnTo>
                  <a:lnTo>
                    <a:pt x="240" y="57"/>
                  </a:lnTo>
                  <a:lnTo>
                    <a:pt x="235" y="55"/>
                  </a:lnTo>
                  <a:lnTo>
                    <a:pt x="228" y="54"/>
                  </a:lnTo>
                  <a:lnTo>
                    <a:pt x="221" y="53"/>
                  </a:lnTo>
                  <a:lnTo>
                    <a:pt x="216" y="52"/>
                  </a:lnTo>
                  <a:lnTo>
                    <a:pt x="208" y="51"/>
                  </a:lnTo>
                  <a:lnTo>
                    <a:pt x="201" y="51"/>
                  </a:lnTo>
                  <a:lnTo>
                    <a:pt x="194" y="51"/>
                  </a:lnTo>
                  <a:lnTo>
                    <a:pt x="187" y="52"/>
                  </a:lnTo>
                  <a:lnTo>
                    <a:pt x="179" y="52"/>
                  </a:lnTo>
                  <a:lnTo>
                    <a:pt x="170" y="53"/>
                  </a:lnTo>
                  <a:lnTo>
                    <a:pt x="164" y="54"/>
                  </a:lnTo>
                  <a:lnTo>
                    <a:pt x="159" y="55"/>
                  </a:lnTo>
                  <a:lnTo>
                    <a:pt x="152" y="57"/>
                  </a:lnTo>
                  <a:lnTo>
                    <a:pt x="147" y="58"/>
                  </a:lnTo>
                  <a:lnTo>
                    <a:pt x="142" y="61"/>
                  </a:lnTo>
                  <a:lnTo>
                    <a:pt x="137" y="64"/>
                  </a:lnTo>
                  <a:lnTo>
                    <a:pt x="128" y="68"/>
                  </a:lnTo>
                  <a:lnTo>
                    <a:pt x="123" y="74"/>
                  </a:lnTo>
                  <a:lnTo>
                    <a:pt x="118" y="79"/>
                  </a:lnTo>
                  <a:lnTo>
                    <a:pt x="116" y="84"/>
                  </a:lnTo>
                  <a:lnTo>
                    <a:pt x="115" y="88"/>
                  </a:lnTo>
                  <a:lnTo>
                    <a:pt x="115" y="92"/>
                  </a:lnTo>
                  <a:lnTo>
                    <a:pt x="115" y="94"/>
                  </a:lnTo>
                  <a:lnTo>
                    <a:pt x="116" y="97"/>
                  </a:lnTo>
                  <a:lnTo>
                    <a:pt x="116" y="99"/>
                  </a:lnTo>
                  <a:lnTo>
                    <a:pt x="120" y="103"/>
                  </a:lnTo>
                  <a:lnTo>
                    <a:pt x="111" y="104"/>
                  </a:lnTo>
                  <a:lnTo>
                    <a:pt x="104" y="105"/>
                  </a:lnTo>
                  <a:lnTo>
                    <a:pt x="99" y="106"/>
                  </a:lnTo>
                  <a:lnTo>
                    <a:pt x="94" y="107"/>
                  </a:lnTo>
                  <a:lnTo>
                    <a:pt x="88" y="108"/>
                  </a:lnTo>
                  <a:lnTo>
                    <a:pt x="86" y="108"/>
                  </a:lnTo>
                  <a:lnTo>
                    <a:pt x="16" y="133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2FD3AAED-94B2-415C-91C2-73D643E33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10005"/>
              <a:ext cx="713" cy="578"/>
            </a:xfrm>
            <a:custGeom>
              <a:avLst/>
              <a:gdLst/>
              <a:ahLst/>
              <a:cxnLst>
                <a:cxn ang="0">
                  <a:pos x="372" y="525"/>
                </a:cxn>
                <a:cxn ang="0">
                  <a:pos x="457" y="536"/>
                </a:cxn>
                <a:cxn ang="0">
                  <a:pos x="547" y="540"/>
                </a:cxn>
                <a:cxn ang="0">
                  <a:pos x="640" y="540"/>
                </a:cxn>
                <a:cxn ang="0">
                  <a:pos x="738" y="534"/>
                </a:cxn>
                <a:cxn ang="0">
                  <a:pos x="895" y="514"/>
                </a:cxn>
                <a:cxn ang="0">
                  <a:pos x="1069" y="470"/>
                </a:cxn>
                <a:cxn ang="0">
                  <a:pos x="1211" y="413"/>
                </a:cxn>
                <a:cxn ang="0">
                  <a:pos x="1313" y="345"/>
                </a:cxn>
                <a:cxn ang="0">
                  <a:pos x="1365" y="272"/>
                </a:cxn>
                <a:cxn ang="0">
                  <a:pos x="1359" y="197"/>
                </a:cxn>
                <a:cxn ang="0">
                  <a:pos x="1296" y="132"/>
                </a:cxn>
                <a:cxn ang="0">
                  <a:pos x="1186" y="83"/>
                </a:cxn>
                <a:cxn ang="0">
                  <a:pos x="1037" y="49"/>
                </a:cxn>
                <a:cxn ang="0">
                  <a:pos x="860" y="36"/>
                </a:cxn>
                <a:cxn ang="0">
                  <a:pos x="663" y="46"/>
                </a:cxn>
                <a:cxn ang="0">
                  <a:pos x="470" y="77"/>
                </a:cxn>
                <a:cxn ang="0">
                  <a:pos x="305" y="126"/>
                </a:cxn>
                <a:cxn ang="0">
                  <a:pos x="176" y="188"/>
                </a:cxn>
                <a:cxn ang="0">
                  <a:pos x="91" y="257"/>
                </a:cxn>
                <a:cxn ang="0">
                  <a:pos x="57" y="332"/>
                </a:cxn>
                <a:cxn ang="0">
                  <a:pos x="2" y="349"/>
                </a:cxn>
                <a:cxn ang="0">
                  <a:pos x="5" y="306"/>
                </a:cxn>
                <a:cxn ang="0">
                  <a:pos x="25" y="262"/>
                </a:cxn>
                <a:cxn ang="0">
                  <a:pos x="59" y="220"/>
                </a:cxn>
                <a:cxn ang="0">
                  <a:pos x="110" y="179"/>
                </a:cxn>
                <a:cxn ang="0">
                  <a:pos x="174" y="141"/>
                </a:cxn>
                <a:cxn ang="0">
                  <a:pos x="249" y="106"/>
                </a:cxn>
                <a:cxn ang="0">
                  <a:pos x="330" y="76"/>
                </a:cxn>
                <a:cxn ang="0">
                  <a:pos x="421" y="50"/>
                </a:cxn>
                <a:cxn ang="0">
                  <a:pos x="518" y="30"/>
                </a:cxn>
                <a:cxn ang="0">
                  <a:pos x="621" y="14"/>
                </a:cxn>
                <a:cxn ang="0">
                  <a:pos x="724" y="5"/>
                </a:cxn>
                <a:cxn ang="0">
                  <a:pos x="827" y="0"/>
                </a:cxn>
                <a:cxn ang="0">
                  <a:pos x="927" y="4"/>
                </a:cxn>
                <a:cxn ang="0">
                  <a:pos x="1022" y="11"/>
                </a:cxn>
                <a:cxn ang="0">
                  <a:pos x="1112" y="25"/>
                </a:cxn>
                <a:cxn ang="0">
                  <a:pos x="1196" y="46"/>
                </a:cxn>
                <a:cxn ang="0">
                  <a:pos x="1269" y="72"/>
                </a:cxn>
                <a:cxn ang="0">
                  <a:pos x="1328" y="102"/>
                </a:cxn>
                <a:cxn ang="0">
                  <a:pos x="1381" y="143"/>
                </a:cxn>
                <a:cxn ang="0">
                  <a:pos x="1409" y="182"/>
                </a:cxn>
                <a:cxn ang="0">
                  <a:pos x="1425" y="224"/>
                </a:cxn>
                <a:cxn ang="0">
                  <a:pos x="1423" y="267"/>
                </a:cxn>
                <a:cxn ang="0">
                  <a:pos x="1406" y="310"/>
                </a:cxn>
                <a:cxn ang="0">
                  <a:pos x="1374" y="351"/>
                </a:cxn>
                <a:cxn ang="0">
                  <a:pos x="1327" y="392"/>
                </a:cxn>
                <a:cxn ang="0">
                  <a:pos x="1266" y="432"/>
                </a:cxn>
                <a:cxn ang="0">
                  <a:pos x="1191" y="467"/>
                </a:cxn>
                <a:cxn ang="0">
                  <a:pos x="1112" y="498"/>
                </a:cxn>
                <a:cxn ang="0">
                  <a:pos x="1022" y="524"/>
                </a:cxn>
                <a:cxn ang="0">
                  <a:pos x="927" y="546"/>
                </a:cxn>
                <a:cxn ang="0">
                  <a:pos x="824" y="562"/>
                </a:cxn>
                <a:cxn ang="0">
                  <a:pos x="719" y="573"/>
                </a:cxn>
                <a:cxn ang="0">
                  <a:pos x="616" y="577"/>
                </a:cxn>
                <a:cxn ang="0">
                  <a:pos x="518" y="576"/>
                </a:cxn>
                <a:cxn ang="0">
                  <a:pos x="421" y="569"/>
                </a:cxn>
                <a:cxn ang="0">
                  <a:pos x="330" y="556"/>
                </a:cxn>
              </a:cxnLst>
              <a:rect l="0" t="0" r="r" b="b"/>
              <a:pathLst>
                <a:path w="1426" h="578">
                  <a:moveTo>
                    <a:pt x="305" y="513"/>
                  </a:moveTo>
                  <a:lnTo>
                    <a:pt x="310" y="514"/>
                  </a:lnTo>
                  <a:lnTo>
                    <a:pt x="316" y="516"/>
                  </a:lnTo>
                  <a:lnTo>
                    <a:pt x="321" y="517"/>
                  </a:lnTo>
                  <a:lnTo>
                    <a:pt x="328" y="519"/>
                  </a:lnTo>
                  <a:lnTo>
                    <a:pt x="333" y="520"/>
                  </a:lnTo>
                  <a:lnTo>
                    <a:pt x="340" y="521"/>
                  </a:lnTo>
                  <a:lnTo>
                    <a:pt x="347" y="522"/>
                  </a:lnTo>
                  <a:lnTo>
                    <a:pt x="354" y="523"/>
                  </a:lnTo>
                  <a:lnTo>
                    <a:pt x="360" y="524"/>
                  </a:lnTo>
                  <a:lnTo>
                    <a:pt x="367" y="525"/>
                  </a:lnTo>
                  <a:lnTo>
                    <a:pt x="372" y="525"/>
                  </a:lnTo>
                  <a:lnTo>
                    <a:pt x="381" y="527"/>
                  </a:lnTo>
                  <a:lnTo>
                    <a:pt x="387" y="527"/>
                  </a:lnTo>
                  <a:lnTo>
                    <a:pt x="394" y="530"/>
                  </a:lnTo>
                  <a:lnTo>
                    <a:pt x="401" y="530"/>
                  </a:lnTo>
                  <a:lnTo>
                    <a:pt x="408" y="531"/>
                  </a:lnTo>
                  <a:lnTo>
                    <a:pt x="415" y="532"/>
                  </a:lnTo>
                  <a:lnTo>
                    <a:pt x="421" y="533"/>
                  </a:lnTo>
                  <a:lnTo>
                    <a:pt x="428" y="533"/>
                  </a:lnTo>
                  <a:lnTo>
                    <a:pt x="435" y="534"/>
                  </a:lnTo>
                  <a:lnTo>
                    <a:pt x="442" y="534"/>
                  </a:lnTo>
                  <a:lnTo>
                    <a:pt x="448" y="535"/>
                  </a:lnTo>
                  <a:lnTo>
                    <a:pt x="457" y="536"/>
                  </a:lnTo>
                  <a:lnTo>
                    <a:pt x="464" y="537"/>
                  </a:lnTo>
                  <a:lnTo>
                    <a:pt x="470" y="537"/>
                  </a:lnTo>
                  <a:lnTo>
                    <a:pt x="479" y="538"/>
                  </a:lnTo>
                  <a:lnTo>
                    <a:pt x="486" y="538"/>
                  </a:lnTo>
                  <a:lnTo>
                    <a:pt x="494" y="538"/>
                  </a:lnTo>
                  <a:lnTo>
                    <a:pt x="501" y="539"/>
                  </a:lnTo>
                  <a:lnTo>
                    <a:pt x="509" y="539"/>
                  </a:lnTo>
                  <a:lnTo>
                    <a:pt x="516" y="540"/>
                  </a:lnTo>
                  <a:lnTo>
                    <a:pt x="525" y="540"/>
                  </a:lnTo>
                  <a:lnTo>
                    <a:pt x="531" y="540"/>
                  </a:lnTo>
                  <a:lnTo>
                    <a:pt x="540" y="540"/>
                  </a:lnTo>
                  <a:lnTo>
                    <a:pt x="547" y="540"/>
                  </a:lnTo>
                  <a:lnTo>
                    <a:pt x="555" y="542"/>
                  </a:lnTo>
                  <a:lnTo>
                    <a:pt x="562" y="542"/>
                  </a:lnTo>
                  <a:lnTo>
                    <a:pt x="570" y="542"/>
                  </a:lnTo>
                  <a:lnTo>
                    <a:pt x="577" y="542"/>
                  </a:lnTo>
                  <a:lnTo>
                    <a:pt x="585" y="543"/>
                  </a:lnTo>
                  <a:lnTo>
                    <a:pt x="592" y="542"/>
                  </a:lnTo>
                  <a:lnTo>
                    <a:pt x="601" y="542"/>
                  </a:lnTo>
                  <a:lnTo>
                    <a:pt x="607" y="542"/>
                  </a:lnTo>
                  <a:lnTo>
                    <a:pt x="616" y="542"/>
                  </a:lnTo>
                  <a:lnTo>
                    <a:pt x="623" y="540"/>
                  </a:lnTo>
                  <a:lnTo>
                    <a:pt x="631" y="540"/>
                  </a:lnTo>
                  <a:lnTo>
                    <a:pt x="640" y="540"/>
                  </a:lnTo>
                  <a:lnTo>
                    <a:pt x="648" y="540"/>
                  </a:lnTo>
                  <a:lnTo>
                    <a:pt x="656" y="540"/>
                  </a:lnTo>
                  <a:lnTo>
                    <a:pt x="663" y="539"/>
                  </a:lnTo>
                  <a:lnTo>
                    <a:pt x="672" y="539"/>
                  </a:lnTo>
                  <a:lnTo>
                    <a:pt x="680" y="538"/>
                  </a:lnTo>
                  <a:lnTo>
                    <a:pt x="689" y="538"/>
                  </a:lnTo>
                  <a:lnTo>
                    <a:pt x="697" y="538"/>
                  </a:lnTo>
                  <a:lnTo>
                    <a:pt x="706" y="537"/>
                  </a:lnTo>
                  <a:lnTo>
                    <a:pt x="714" y="537"/>
                  </a:lnTo>
                  <a:lnTo>
                    <a:pt x="721" y="536"/>
                  </a:lnTo>
                  <a:lnTo>
                    <a:pt x="729" y="535"/>
                  </a:lnTo>
                  <a:lnTo>
                    <a:pt x="738" y="534"/>
                  </a:lnTo>
                  <a:lnTo>
                    <a:pt x="748" y="534"/>
                  </a:lnTo>
                  <a:lnTo>
                    <a:pt x="755" y="533"/>
                  </a:lnTo>
                  <a:lnTo>
                    <a:pt x="763" y="533"/>
                  </a:lnTo>
                  <a:lnTo>
                    <a:pt x="772" y="532"/>
                  </a:lnTo>
                  <a:lnTo>
                    <a:pt x="782" y="531"/>
                  </a:lnTo>
                  <a:lnTo>
                    <a:pt x="797" y="529"/>
                  </a:lnTo>
                  <a:lnTo>
                    <a:pt x="814" y="526"/>
                  </a:lnTo>
                  <a:lnTo>
                    <a:pt x="829" y="524"/>
                  </a:lnTo>
                  <a:lnTo>
                    <a:pt x="846" y="522"/>
                  </a:lnTo>
                  <a:lnTo>
                    <a:pt x="863" y="520"/>
                  </a:lnTo>
                  <a:lnTo>
                    <a:pt x="878" y="517"/>
                  </a:lnTo>
                  <a:lnTo>
                    <a:pt x="895" y="514"/>
                  </a:lnTo>
                  <a:lnTo>
                    <a:pt x="910" y="511"/>
                  </a:lnTo>
                  <a:lnTo>
                    <a:pt x="926" y="508"/>
                  </a:lnTo>
                  <a:lnTo>
                    <a:pt x="941" y="505"/>
                  </a:lnTo>
                  <a:lnTo>
                    <a:pt x="956" y="501"/>
                  </a:lnTo>
                  <a:lnTo>
                    <a:pt x="971" y="498"/>
                  </a:lnTo>
                  <a:lnTo>
                    <a:pt x="986" y="494"/>
                  </a:lnTo>
                  <a:lnTo>
                    <a:pt x="1000" y="491"/>
                  </a:lnTo>
                  <a:lnTo>
                    <a:pt x="1014" y="487"/>
                  </a:lnTo>
                  <a:lnTo>
                    <a:pt x="1029" y="483"/>
                  </a:lnTo>
                  <a:lnTo>
                    <a:pt x="1042" y="479"/>
                  </a:lnTo>
                  <a:lnTo>
                    <a:pt x="1056" y="474"/>
                  </a:lnTo>
                  <a:lnTo>
                    <a:pt x="1069" y="470"/>
                  </a:lnTo>
                  <a:lnTo>
                    <a:pt x="1083" y="467"/>
                  </a:lnTo>
                  <a:lnTo>
                    <a:pt x="1096" y="461"/>
                  </a:lnTo>
                  <a:lnTo>
                    <a:pt x="1108" y="457"/>
                  </a:lnTo>
                  <a:lnTo>
                    <a:pt x="1122" y="453"/>
                  </a:lnTo>
                  <a:lnTo>
                    <a:pt x="1134" y="448"/>
                  </a:lnTo>
                  <a:lnTo>
                    <a:pt x="1146" y="443"/>
                  </a:lnTo>
                  <a:lnTo>
                    <a:pt x="1157" y="439"/>
                  </a:lnTo>
                  <a:lnTo>
                    <a:pt x="1169" y="433"/>
                  </a:lnTo>
                  <a:lnTo>
                    <a:pt x="1181" y="429"/>
                  </a:lnTo>
                  <a:lnTo>
                    <a:pt x="1191" y="424"/>
                  </a:lnTo>
                  <a:lnTo>
                    <a:pt x="1203" y="418"/>
                  </a:lnTo>
                  <a:lnTo>
                    <a:pt x="1211" y="413"/>
                  </a:lnTo>
                  <a:lnTo>
                    <a:pt x="1223" y="408"/>
                  </a:lnTo>
                  <a:lnTo>
                    <a:pt x="1232" y="402"/>
                  </a:lnTo>
                  <a:lnTo>
                    <a:pt x="1242" y="397"/>
                  </a:lnTo>
                  <a:lnTo>
                    <a:pt x="1250" y="391"/>
                  </a:lnTo>
                  <a:lnTo>
                    <a:pt x="1261" y="386"/>
                  </a:lnTo>
                  <a:lnTo>
                    <a:pt x="1267" y="379"/>
                  </a:lnTo>
                  <a:lnTo>
                    <a:pt x="1276" y="374"/>
                  </a:lnTo>
                  <a:lnTo>
                    <a:pt x="1284" y="368"/>
                  </a:lnTo>
                  <a:lnTo>
                    <a:pt x="1293" y="363"/>
                  </a:lnTo>
                  <a:lnTo>
                    <a:pt x="1299" y="356"/>
                  </a:lnTo>
                  <a:lnTo>
                    <a:pt x="1306" y="351"/>
                  </a:lnTo>
                  <a:lnTo>
                    <a:pt x="1313" y="345"/>
                  </a:lnTo>
                  <a:lnTo>
                    <a:pt x="1320" y="339"/>
                  </a:lnTo>
                  <a:lnTo>
                    <a:pt x="1325" y="333"/>
                  </a:lnTo>
                  <a:lnTo>
                    <a:pt x="1332" y="327"/>
                  </a:lnTo>
                  <a:lnTo>
                    <a:pt x="1337" y="321"/>
                  </a:lnTo>
                  <a:lnTo>
                    <a:pt x="1342" y="315"/>
                  </a:lnTo>
                  <a:lnTo>
                    <a:pt x="1345" y="309"/>
                  </a:lnTo>
                  <a:lnTo>
                    <a:pt x="1350" y="303"/>
                  </a:lnTo>
                  <a:lnTo>
                    <a:pt x="1354" y="297"/>
                  </a:lnTo>
                  <a:lnTo>
                    <a:pt x="1357" y="290"/>
                  </a:lnTo>
                  <a:lnTo>
                    <a:pt x="1360" y="284"/>
                  </a:lnTo>
                  <a:lnTo>
                    <a:pt x="1362" y="279"/>
                  </a:lnTo>
                  <a:lnTo>
                    <a:pt x="1365" y="272"/>
                  </a:lnTo>
                  <a:lnTo>
                    <a:pt x="1367" y="266"/>
                  </a:lnTo>
                  <a:lnTo>
                    <a:pt x="1369" y="259"/>
                  </a:lnTo>
                  <a:lnTo>
                    <a:pt x="1369" y="253"/>
                  </a:lnTo>
                  <a:lnTo>
                    <a:pt x="1369" y="246"/>
                  </a:lnTo>
                  <a:lnTo>
                    <a:pt x="1371" y="241"/>
                  </a:lnTo>
                  <a:lnTo>
                    <a:pt x="1369" y="234"/>
                  </a:lnTo>
                  <a:lnTo>
                    <a:pt x="1369" y="228"/>
                  </a:lnTo>
                  <a:lnTo>
                    <a:pt x="1369" y="222"/>
                  </a:lnTo>
                  <a:lnTo>
                    <a:pt x="1367" y="216"/>
                  </a:lnTo>
                  <a:lnTo>
                    <a:pt x="1365" y="209"/>
                  </a:lnTo>
                  <a:lnTo>
                    <a:pt x="1362" y="203"/>
                  </a:lnTo>
                  <a:lnTo>
                    <a:pt x="1359" y="197"/>
                  </a:lnTo>
                  <a:lnTo>
                    <a:pt x="1357" y="191"/>
                  </a:lnTo>
                  <a:lnTo>
                    <a:pt x="1352" y="184"/>
                  </a:lnTo>
                  <a:lnTo>
                    <a:pt x="1349" y="180"/>
                  </a:lnTo>
                  <a:lnTo>
                    <a:pt x="1345" y="174"/>
                  </a:lnTo>
                  <a:lnTo>
                    <a:pt x="1340" y="169"/>
                  </a:lnTo>
                  <a:lnTo>
                    <a:pt x="1335" y="163"/>
                  </a:lnTo>
                  <a:lnTo>
                    <a:pt x="1330" y="157"/>
                  </a:lnTo>
                  <a:lnTo>
                    <a:pt x="1323" y="152"/>
                  </a:lnTo>
                  <a:lnTo>
                    <a:pt x="1318" y="148"/>
                  </a:lnTo>
                  <a:lnTo>
                    <a:pt x="1311" y="142"/>
                  </a:lnTo>
                  <a:lnTo>
                    <a:pt x="1305" y="137"/>
                  </a:lnTo>
                  <a:lnTo>
                    <a:pt x="1296" y="132"/>
                  </a:lnTo>
                  <a:lnTo>
                    <a:pt x="1289" y="128"/>
                  </a:lnTo>
                  <a:lnTo>
                    <a:pt x="1281" y="123"/>
                  </a:lnTo>
                  <a:lnTo>
                    <a:pt x="1272" y="118"/>
                  </a:lnTo>
                  <a:lnTo>
                    <a:pt x="1264" y="114"/>
                  </a:lnTo>
                  <a:lnTo>
                    <a:pt x="1255" y="110"/>
                  </a:lnTo>
                  <a:lnTo>
                    <a:pt x="1247" y="105"/>
                  </a:lnTo>
                  <a:lnTo>
                    <a:pt x="1237" y="101"/>
                  </a:lnTo>
                  <a:lnTo>
                    <a:pt x="1227" y="97"/>
                  </a:lnTo>
                  <a:lnTo>
                    <a:pt x="1218" y="93"/>
                  </a:lnTo>
                  <a:lnTo>
                    <a:pt x="1206" y="89"/>
                  </a:lnTo>
                  <a:lnTo>
                    <a:pt x="1198" y="86"/>
                  </a:lnTo>
                  <a:lnTo>
                    <a:pt x="1186" y="83"/>
                  </a:lnTo>
                  <a:lnTo>
                    <a:pt x="1176" y="79"/>
                  </a:lnTo>
                  <a:lnTo>
                    <a:pt x="1164" y="76"/>
                  </a:lnTo>
                  <a:lnTo>
                    <a:pt x="1152" y="73"/>
                  </a:lnTo>
                  <a:lnTo>
                    <a:pt x="1140" y="70"/>
                  </a:lnTo>
                  <a:lnTo>
                    <a:pt x="1129" y="67"/>
                  </a:lnTo>
                  <a:lnTo>
                    <a:pt x="1115" y="64"/>
                  </a:lnTo>
                  <a:lnTo>
                    <a:pt x="1103" y="61"/>
                  </a:lnTo>
                  <a:lnTo>
                    <a:pt x="1090" y="58"/>
                  </a:lnTo>
                  <a:lnTo>
                    <a:pt x="1078" y="56"/>
                  </a:lnTo>
                  <a:lnTo>
                    <a:pt x="1064" y="53"/>
                  </a:lnTo>
                  <a:lnTo>
                    <a:pt x="1051" y="51"/>
                  </a:lnTo>
                  <a:lnTo>
                    <a:pt x="1037" y="49"/>
                  </a:lnTo>
                  <a:lnTo>
                    <a:pt x="1024" y="48"/>
                  </a:lnTo>
                  <a:lnTo>
                    <a:pt x="1008" y="46"/>
                  </a:lnTo>
                  <a:lnTo>
                    <a:pt x="995" y="44"/>
                  </a:lnTo>
                  <a:lnTo>
                    <a:pt x="981" y="43"/>
                  </a:lnTo>
                  <a:lnTo>
                    <a:pt x="966" y="41"/>
                  </a:lnTo>
                  <a:lnTo>
                    <a:pt x="951" y="39"/>
                  </a:lnTo>
                  <a:lnTo>
                    <a:pt x="937" y="39"/>
                  </a:lnTo>
                  <a:lnTo>
                    <a:pt x="922" y="38"/>
                  </a:lnTo>
                  <a:lnTo>
                    <a:pt x="907" y="38"/>
                  </a:lnTo>
                  <a:lnTo>
                    <a:pt x="892" y="37"/>
                  </a:lnTo>
                  <a:lnTo>
                    <a:pt x="875" y="36"/>
                  </a:lnTo>
                  <a:lnTo>
                    <a:pt x="860" y="36"/>
                  </a:lnTo>
                  <a:lnTo>
                    <a:pt x="844" y="36"/>
                  </a:lnTo>
                  <a:lnTo>
                    <a:pt x="827" y="36"/>
                  </a:lnTo>
                  <a:lnTo>
                    <a:pt x="812" y="36"/>
                  </a:lnTo>
                  <a:lnTo>
                    <a:pt x="797" y="37"/>
                  </a:lnTo>
                  <a:lnTo>
                    <a:pt x="780" y="38"/>
                  </a:lnTo>
                  <a:lnTo>
                    <a:pt x="763" y="38"/>
                  </a:lnTo>
                  <a:lnTo>
                    <a:pt x="748" y="39"/>
                  </a:lnTo>
                  <a:lnTo>
                    <a:pt x="731" y="39"/>
                  </a:lnTo>
                  <a:lnTo>
                    <a:pt x="714" y="41"/>
                  </a:lnTo>
                  <a:lnTo>
                    <a:pt x="697" y="43"/>
                  </a:lnTo>
                  <a:lnTo>
                    <a:pt x="680" y="45"/>
                  </a:lnTo>
                  <a:lnTo>
                    <a:pt x="663" y="46"/>
                  </a:lnTo>
                  <a:lnTo>
                    <a:pt x="648" y="48"/>
                  </a:lnTo>
                  <a:lnTo>
                    <a:pt x="629" y="50"/>
                  </a:lnTo>
                  <a:lnTo>
                    <a:pt x="614" y="51"/>
                  </a:lnTo>
                  <a:lnTo>
                    <a:pt x="597" y="53"/>
                  </a:lnTo>
                  <a:lnTo>
                    <a:pt x="580" y="57"/>
                  </a:lnTo>
                  <a:lnTo>
                    <a:pt x="563" y="59"/>
                  </a:lnTo>
                  <a:lnTo>
                    <a:pt x="548" y="61"/>
                  </a:lnTo>
                  <a:lnTo>
                    <a:pt x="533" y="64"/>
                  </a:lnTo>
                  <a:lnTo>
                    <a:pt x="518" y="67"/>
                  </a:lnTo>
                  <a:lnTo>
                    <a:pt x="501" y="71"/>
                  </a:lnTo>
                  <a:lnTo>
                    <a:pt x="486" y="74"/>
                  </a:lnTo>
                  <a:lnTo>
                    <a:pt x="470" y="77"/>
                  </a:lnTo>
                  <a:lnTo>
                    <a:pt x="455" y="80"/>
                  </a:lnTo>
                  <a:lnTo>
                    <a:pt x="440" y="84"/>
                  </a:lnTo>
                  <a:lnTo>
                    <a:pt x="426" y="88"/>
                  </a:lnTo>
                  <a:lnTo>
                    <a:pt x="413" y="91"/>
                  </a:lnTo>
                  <a:lnTo>
                    <a:pt x="399" y="96"/>
                  </a:lnTo>
                  <a:lnTo>
                    <a:pt x="384" y="99"/>
                  </a:lnTo>
                  <a:lnTo>
                    <a:pt x="371" y="103"/>
                  </a:lnTo>
                  <a:lnTo>
                    <a:pt x="357" y="107"/>
                  </a:lnTo>
                  <a:lnTo>
                    <a:pt x="343" y="112"/>
                  </a:lnTo>
                  <a:lnTo>
                    <a:pt x="330" y="116"/>
                  </a:lnTo>
                  <a:lnTo>
                    <a:pt x="318" y="120"/>
                  </a:lnTo>
                  <a:lnTo>
                    <a:pt x="305" y="126"/>
                  </a:lnTo>
                  <a:lnTo>
                    <a:pt x="293" y="130"/>
                  </a:lnTo>
                  <a:lnTo>
                    <a:pt x="281" y="136"/>
                  </a:lnTo>
                  <a:lnTo>
                    <a:pt x="269" y="140"/>
                  </a:lnTo>
                  <a:lnTo>
                    <a:pt x="257" y="145"/>
                  </a:lnTo>
                  <a:lnTo>
                    <a:pt x="247" y="150"/>
                  </a:lnTo>
                  <a:lnTo>
                    <a:pt x="235" y="155"/>
                  </a:lnTo>
                  <a:lnTo>
                    <a:pt x="225" y="161"/>
                  </a:lnTo>
                  <a:lnTo>
                    <a:pt x="215" y="166"/>
                  </a:lnTo>
                  <a:lnTo>
                    <a:pt x="206" y="171"/>
                  </a:lnTo>
                  <a:lnTo>
                    <a:pt x="196" y="176"/>
                  </a:lnTo>
                  <a:lnTo>
                    <a:pt x="186" y="181"/>
                  </a:lnTo>
                  <a:lnTo>
                    <a:pt x="176" y="188"/>
                  </a:lnTo>
                  <a:lnTo>
                    <a:pt x="167" y="193"/>
                  </a:lnTo>
                  <a:lnTo>
                    <a:pt x="159" y="198"/>
                  </a:lnTo>
                  <a:lnTo>
                    <a:pt x="151" y="204"/>
                  </a:lnTo>
                  <a:lnTo>
                    <a:pt x="142" y="209"/>
                  </a:lnTo>
                  <a:lnTo>
                    <a:pt x="135" y="216"/>
                  </a:lnTo>
                  <a:lnTo>
                    <a:pt x="127" y="221"/>
                  </a:lnTo>
                  <a:lnTo>
                    <a:pt x="120" y="227"/>
                  </a:lnTo>
                  <a:lnTo>
                    <a:pt x="113" y="233"/>
                  </a:lnTo>
                  <a:lnTo>
                    <a:pt x="108" y="240"/>
                  </a:lnTo>
                  <a:lnTo>
                    <a:pt x="101" y="245"/>
                  </a:lnTo>
                  <a:lnTo>
                    <a:pt x="96" y="251"/>
                  </a:lnTo>
                  <a:lnTo>
                    <a:pt x="91" y="257"/>
                  </a:lnTo>
                  <a:lnTo>
                    <a:pt x="86" y="263"/>
                  </a:lnTo>
                  <a:lnTo>
                    <a:pt x="81" y="270"/>
                  </a:lnTo>
                  <a:lnTo>
                    <a:pt x="78" y="275"/>
                  </a:lnTo>
                  <a:lnTo>
                    <a:pt x="73" y="282"/>
                  </a:lnTo>
                  <a:lnTo>
                    <a:pt x="69" y="288"/>
                  </a:lnTo>
                  <a:lnTo>
                    <a:pt x="66" y="294"/>
                  </a:lnTo>
                  <a:lnTo>
                    <a:pt x="64" y="300"/>
                  </a:lnTo>
                  <a:lnTo>
                    <a:pt x="61" y="307"/>
                  </a:lnTo>
                  <a:lnTo>
                    <a:pt x="61" y="313"/>
                  </a:lnTo>
                  <a:lnTo>
                    <a:pt x="57" y="320"/>
                  </a:lnTo>
                  <a:lnTo>
                    <a:pt x="57" y="326"/>
                  </a:lnTo>
                  <a:lnTo>
                    <a:pt x="57" y="332"/>
                  </a:lnTo>
                  <a:lnTo>
                    <a:pt x="57" y="338"/>
                  </a:lnTo>
                  <a:lnTo>
                    <a:pt x="57" y="345"/>
                  </a:lnTo>
                  <a:lnTo>
                    <a:pt x="57" y="350"/>
                  </a:lnTo>
                  <a:lnTo>
                    <a:pt x="59" y="358"/>
                  </a:lnTo>
                  <a:lnTo>
                    <a:pt x="61" y="363"/>
                  </a:lnTo>
                  <a:lnTo>
                    <a:pt x="7" y="371"/>
                  </a:lnTo>
                  <a:lnTo>
                    <a:pt x="5" y="367"/>
                  </a:lnTo>
                  <a:lnTo>
                    <a:pt x="3" y="363"/>
                  </a:lnTo>
                  <a:lnTo>
                    <a:pt x="2" y="359"/>
                  </a:lnTo>
                  <a:lnTo>
                    <a:pt x="2" y="355"/>
                  </a:lnTo>
                  <a:lnTo>
                    <a:pt x="2" y="352"/>
                  </a:lnTo>
                  <a:lnTo>
                    <a:pt x="2" y="349"/>
                  </a:lnTo>
                  <a:lnTo>
                    <a:pt x="2" y="345"/>
                  </a:lnTo>
                  <a:lnTo>
                    <a:pt x="2" y="341"/>
                  </a:lnTo>
                  <a:lnTo>
                    <a:pt x="0" y="338"/>
                  </a:lnTo>
                  <a:lnTo>
                    <a:pt x="0" y="334"/>
                  </a:lnTo>
                  <a:lnTo>
                    <a:pt x="0" y="330"/>
                  </a:lnTo>
                  <a:lnTo>
                    <a:pt x="2" y="327"/>
                  </a:lnTo>
                  <a:lnTo>
                    <a:pt x="2" y="323"/>
                  </a:lnTo>
                  <a:lnTo>
                    <a:pt x="2" y="320"/>
                  </a:lnTo>
                  <a:lnTo>
                    <a:pt x="2" y="316"/>
                  </a:lnTo>
                  <a:lnTo>
                    <a:pt x="3" y="313"/>
                  </a:lnTo>
                  <a:lnTo>
                    <a:pt x="3" y="309"/>
                  </a:lnTo>
                  <a:lnTo>
                    <a:pt x="5" y="306"/>
                  </a:lnTo>
                  <a:lnTo>
                    <a:pt x="5" y="301"/>
                  </a:lnTo>
                  <a:lnTo>
                    <a:pt x="7" y="298"/>
                  </a:lnTo>
                  <a:lnTo>
                    <a:pt x="8" y="295"/>
                  </a:lnTo>
                  <a:lnTo>
                    <a:pt x="10" y="290"/>
                  </a:lnTo>
                  <a:lnTo>
                    <a:pt x="10" y="287"/>
                  </a:lnTo>
                  <a:lnTo>
                    <a:pt x="12" y="284"/>
                  </a:lnTo>
                  <a:lnTo>
                    <a:pt x="15" y="280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20" y="270"/>
                  </a:lnTo>
                  <a:lnTo>
                    <a:pt x="24" y="266"/>
                  </a:lnTo>
                  <a:lnTo>
                    <a:pt x="25" y="262"/>
                  </a:lnTo>
                  <a:lnTo>
                    <a:pt x="27" y="259"/>
                  </a:lnTo>
                  <a:lnTo>
                    <a:pt x="30" y="256"/>
                  </a:lnTo>
                  <a:lnTo>
                    <a:pt x="32" y="251"/>
                  </a:lnTo>
                  <a:lnTo>
                    <a:pt x="35" y="248"/>
                  </a:lnTo>
                  <a:lnTo>
                    <a:pt x="39" y="244"/>
                  </a:lnTo>
                  <a:lnTo>
                    <a:pt x="41" y="241"/>
                  </a:lnTo>
                  <a:lnTo>
                    <a:pt x="42" y="237"/>
                  </a:lnTo>
                  <a:lnTo>
                    <a:pt x="46" y="234"/>
                  </a:lnTo>
                  <a:lnTo>
                    <a:pt x="49" y="230"/>
                  </a:lnTo>
                  <a:lnTo>
                    <a:pt x="52" y="227"/>
                  </a:lnTo>
                  <a:lnTo>
                    <a:pt x="56" y="223"/>
                  </a:lnTo>
                  <a:lnTo>
                    <a:pt x="59" y="220"/>
                  </a:lnTo>
                  <a:lnTo>
                    <a:pt x="63" y="216"/>
                  </a:lnTo>
                  <a:lnTo>
                    <a:pt x="68" y="212"/>
                  </a:lnTo>
                  <a:lnTo>
                    <a:pt x="71" y="209"/>
                  </a:lnTo>
                  <a:lnTo>
                    <a:pt x="74" y="206"/>
                  </a:lnTo>
                  <a:lnTo>
                    <a:pt x="78" y="203"/>
                  </a:lnTo>
                  <a:lnTo>
                    <a:pt x="83" y="200"/>
                  </a:lnTo>
                  <a:lnTo>
                    <a:pt x="86" y="195"/>
                  </a:lnTo>
                  <a:lnTo>
                    <a:pt x="91" y="193"/>
                  </a:lnTo>
                  <a:lnTo>
                    <a:pt x="95" y="189"/>
                  </a:lnTo>
                  <a:lnTo>
                    <a:pt x="100" y="185"/>
                  </a:lnTo>
                  <a:lnTo>
                    <a:pt x="105" y="182"/>
                  </a:lnTo>
                  <a:lnTo>
                    <a:pt x="110" y="179"/>
                  </a:lnTo>
                  <a:lnTo>
                    <a:pt x="115" y="176"/>
                  </a:lnTo>
                  <a:lnTo>
                    <a:pt x="120" y="172"/>
                  </a:lnTo>
                  <a:lnTo>
                    <a:pt x="125" y="169"/>
                  </a:lnTo>
                  <a:lnTo>
                    <a:pt x="130" y="166"/>
                  </a:lnTo>
                  <a:lnTo>
                    <a:pt x="135" y="163"/>
                  </a:lnTo>
                  <a:lnTo>
                    <a:pt x="140" y="159"/>
                  </a:lnTo>
                  <a:lnTo>
                    <a:pt x="145" y="156"/>
                  </a:lnTo>
                  <a:lnTo>
                    <a:pt x="152" y="153"/>
                  </a:lnTo>
                  <a:lnTo>
                    <a:pt x="157" y="150"/>
                  </a:lnTo>
                  <a:lnTo>
                    <a:pt x="164" y="148"/>
                  </a:lnTo>
                  <a:lnTo>
                    <a:pt x="169" y="144"/>
                  </a:lnTo>
                  <a:lnTo>
                    <a:pt x="174" y="141"/>
                  </a:lnTo>
                  <a:lnTo>
                    <a:pt x="181" y="138"/>
                  </a:lnTo>
                  <a:lnTo>
                    <a:pt x="186" y="135"/>
                  </a:lnTo>
                  <a:lnTo>
                    <a:pt x="193" y="131"/>
                  </a:lnTo>
                  <a:lnTo>
                    <a:pt x="198" y="128"/>
                  </a:lnTo>
                  <a:lnTo>
                    <a:pt x="203" y="126"/>
                  </a:lnTo>
                  <a:lnTo>
                    <a:pt x="210" y="123"/>
                  </a:lnTo>
                  <a:lnTo>
                    <a:pt x="217" y="119"/>
                  </a:lnTo>
                  <a:lnTo>
                    <a:pt x="223" y="117"/>
                  </a:lnTo>
                  <a:lnTo>
                    <a:pt x="228" y="114"/>
                  </a:lnTo>
                  <a:lnTo>
                    <a:pt x="235" y="112"/>
                  </a:lnTo>
                  <a:lnTo>
                    <a:pt x="240" y="109"/>
                  </a:lnTo>
                  <a:lnTo>
                    <a:pt x="249" y="106"/>
                  </a:lnTo>
                  <a:lnTo>
                    <a:pt x="254" y="103"/>
                  </a:lnTo>
                  <a:lnTo>
                    <a:pt x="262" y="101"/>
                  </a:lnTo>
                  <a:lnTo>
                    <a:pt x="267" y="98"/>
                  </a:lnTo>
                  <a:lnTo>
                    <a:pt x="274" y="96"/>
                  </a:lnTo>
                  <a:lnTo>
                    <a:pt x="281" y="92"/>
                  </a:lnTo>
                  <a:lnTo>
                    <a:pt x="288" y="90"/>
                  </a:lnTo>
                  <a:lnTo>
                    <a:pt x="294" y="88"/>
                  </a:lnTo>
                  <a:lnTo>
                    <a:pt x="301" y="86"/>
                  </a:lnTo>
                  <a:lnTo>
                    <a:pt x="310" y="83"/>
                  </a:lnTo>
                  <a:lnTo>
                    <a:pt x="316" y="82"/>
                  </a:lnTo>
                  <a:lnTo>
                    <a:pt x="323" y="78"/>
                  </a:lnTo>
                  <a:lnTo>
                    <a:pt x="330" y="76"/>
                  </a:lnTo>
                  <a:lnTo>
                    <a:pt x="338" y="74"/>
                  </a:lnTo>
                  <a:lnTo>
                    <a:pt x="345" y="72"/>
                  </a:lnTo>
                  <a:lnTo>
                    <a:pt x="354" y="70"/>
                  </a:lnTo>
                  <a:lnTo>
                    <a:pt x="360" y="67"/>
                  </a:lnTo>
                  <a:lnTo>
                    <a:pt x="369" y="65"/>
                  </a:lnTo>
                  <a:lnTo>
                    <a:pt x="376" y="63"/>
                  </a:lnTo>
                  <a:lnTo>
                    <a:pt x="382" y="61"/>
                  </a:lnTo>
                  <a:lnTo>
                    <a:pt x="391" y="59"/>
                  </a:lnTo>
                  <a:lnTo>
                    <a:pt x="398" y="57"/>
                  </a:lnTo>
                  <a:lnTo>
                    <a:pt x="406" y="54"/>
                  </a:lnTo>
                  <a:lnTo>
                    <a:pt x="413" y="52"/>
                  </a:lnTo>
                  <a:lnTo>
                    <a:pt x="421" y="50"/>
                  </a:lnTo>
                  <a:lnTo>
                    <a:pt x="428" y="49"/>
                  </a:lnTo>
                  <a:lnTo>
                    <a:pt x="437" y="47"/>
                  </a:lnTo>
                  <a:lnTo>
                    <a:pt x="443" y="45"/>
                  </a:lnTo>
                  <a:lnTo>
                    <a:pt x="452" y="43"/>
                  </a:lnTo>
                  <a:lnTo>
                    <a:pt x="460" y="41"/>
                  </a:lnTo>
                  <a:lnTo>
                    <a:pt x="469" y="39"/>
                  </a:lnTo>
                  <a:lnTo>
                    <a:pt x="475" y="38"/>
                  </a:lnTo>
                  <a:lnTo>
                    <a:pt x="484" y="36"/>
                  </a:lnTo>
                  <a:lnTo>
                    <a:pt x="492" y="35"/>
                  </a:lnTo>
                  <a:lnTo>
                    <a:pt x="501" y="33"/>
                  </a:lnTo>
                  <a:lnTo>
                    <a:pt x="509" y="32"/>
                  </a:lnTo>
                  <a:lnTo>
                    <a:pt x="518" y="30"/>
                  </a:lnTo>
                  <a:lnTo>
                    <a:pt x="526" y="28"/>
                  </a:lnTo>
                  <a:lnTo>
                    <a:pt x="535" y="26"/>
                  </a:lnTo>
                  <a:lnTo>
                    <a:pt x="541" y="25"/>
                  </a:lnTo>
                  <a:lnTo>
                    <a:pt x="550" y="24"/>
                  </a:lnTo>
                  <a:lnTo>
                    <a:pt x="558" y="23"/>
                  </a:lnTo>
                  <a:lnTo>
                    <a:pt x="569" y="22"/>
                  </a:lnTo>
                  <a:lnTo>
                    <a:pt x="575" y="20"/>
                  </a:lnTo>
                  <a:lnTo>
                    <a:pt x="585" y="19"/>
                  </a:lnTo>
                  <a:lnTo>
                    <a:pt x="594" y="18"/>
                  </a:lnTo>
                  <a:lnTo>
                    <a:pt x="602" y="17"/>
                  </a:lnTo>
                  <a:lnTo>
                    <a:pt x="611" y="15"/>
                  </a:lnTo>
                  <a:lnTo>
                    <a:pt x="621" y="14"/>
                  </a:lnTo>
                  <a:lnTo>
                    <a:pt x="628" y="13"/>
                  </a:lnTo>
                  <a:lnTo>
                    <a:pt x="638" y="13"/>
                  </a:lnTo>
                  <a:lnTo>
                    <a:pt x="645" y="11"/>
                  </a:lnTo>
                  <a:lnTo>
                    <a:pt x="655" y="10"/>
                  </a:lnTo>
                  <a:lnTo>
                    <a:pt x="663" y="9"/>
                  </a:lnTo>
                  <a:lnTo>
                    <a:pt x="672" y="9"/>
                  </a:lnTo>
                  <a:lnTo>
                    <a:pt x="680" y="8"/>
                  </a:lnTo>
                  <a:lnTo>
                    <a:pt x="689" y="7"/>
                  </a:lnTo>
                  <a:lnTo>
                    <a:pt x="697" y="6"/>
                  </a:lnTo>
                  <a:lnTo>
                    <a:pt x="707" y="6"/>
                  </a:lnTo>
                  <a:lnTo>
                    <a:pt x="716" y="5"/>
                  </a:lnTo>
                  <a:lnTo>
                    <a:pt x="724" y="5"/>
                  </a:lnTo>
                  <a:lnTo>
                    <a:pt x="733" y="4"/>
                  </a:lnTo>
                  <a:lnTo>
                    <a:pt x="741" y="4"/>
                  </a:lnTo>
                  <a:lnTo>
                    <a:pt x="750" y="3"/>
                  </a:lnTo>
                  <a:lnTo>
                    <a:pt x="760" y="1"/>
                  </a:lnTo>
                  <a:lnTo>
                    <a:pt x="768" y="1"/>
                  </a:lnTo>
                  <a:lnTo>
                    <a:pt x="777" y="1"/>
                  </a:lnTo>
                  <a:lnTo>
                    <a:pt x="785" y="1"/>
                  </a:lnTo>
                  <a:lnTo>
                    <a:pt x="794" y="0"/>
                  </a:lnTo>
                  <a:lnTo>
                    <a:pt x="800" y="0"/>
                  </a:lnTo>
                  <a:lnTo>
                    <a:pt x="810" y="0"/>
                  </a:lnTo>
                  <a:lnTo>
                    <a:pt x="817" y="0"/>
                  </a:lnTo>
                  <a:lnTo>
                    <a:pt x="827" y="0"/>
                  </a:lnTo>
                  <a:lnTo>
                    <a:pt x="834" y="0"/>
                  </a:lnTo>
                  <a:lnTo>
                    <a:pt x="844" y="0"/>
                  </a:lnTo>
                  <a:lnTo>
                    <a:pt x="851" y="0"/>
                  </a:lnTo>
                  <a:lnTo>
                    <a:pt x="861" y="0"/>
                  </a:lnTo>
                  <a:lnTo>
                    <a:pt x="868" y="0"/>
                  </a:lnTo>
                  <a:lnTo>
                    <a:pt x="878" y="0"/>
                  </a:lnTo>
                  <a:lnTo>
                    <a:pt x="885" y="0"/>
                  </a:lnTo>
                  <a:lnTo>
                    <a:pt x="895" y="1"/>
                  </a:lnTo>
                  <a:lnTo>
                    <a:pt x="902" y="1"/>
                  </a:lnTo>
                  <a:lnTo>
                    <a:pt x="912" y="3"/>
                  </a:lnTo>
                  <a:lnTo>
                    <a:pt x="919" y="3"/>
                  </a:lnTo>
                  <a:lnTo>
                    <a:pt x="927" y="4"/>
                  </a:lnTo>
                  <a:lnTo>
                    <a:pt x="936" y="4"/>
                  </a:lnTo>
                  <a:lnTo>
                    <a:pt x="944" y="5"/>
                  </a:lnTo>
                  <a:lnTo>
                    <a:pt x="951" y="5"/>
                  </a:lnTo>
                  <a:lnTo>
                    <a:pt x="959" y="5"/>
                  </a:lnTo>
                  <a:lnTo>
                    <a:pt x="968" y="6"/>
                  </a:lnTo>
                  <a:lnTo>
                    <a:pt x="976" y="7"/>
                  </a:lnTo>
                  <a:lnTo>
                    <a:pt x="983" y="7"/>
                  </a:lnTo>
                  <a:lnTo>
                    <a:pt x="992" y="8"/>
                  </a:lnTo>
                  <a:lnTo>
                    <a:pt x="998" y="9"/>
                  </a:lnTo>
                  <a:lnTo>
                    <a:pt x="1007" y="9"/>
                  </a:lnTo>
                  <a:lnTo>
                    <a:pt x="1014" y="10"/>
                  </a:lnTo>
                  <a:lnTo>
                    <a:pt x="1022" y="11"/>
                  </a:lnTo>
                  <a:lnTo>
                    <a:pt x="1029" y="12"/>
                  </a:lnTo>
                  <a:lnTo>
                    <a:pt x="1037" y="13"/>
                  </a:lnTo>
                  <a:lnTo>
                    <a:pt x="1044" y="14"/>
                  </a:lnTo>
                  <a:lnTo>
                    <a:pt x="1052" y="15"/>
                  </a:lnTo>
                  <a:lnTo>
                    <a:pt x="1059" y="17"/>
                  </a:lnTo>
                  <a:lnTo>
                    <a:pt x="1068" y="18"/>
                  </a:lnTo>
                  <a:lnTo>
                    <a:pt x="1074" y="19"/>
                  </a:lnTo>
                  <a:lnTo>
                    <a:pt x="1083" y="20"/>
                  </a:lnTo>
                  <a:lnTo>
                    <a:pt x="1090" y="21"/>
                  </a:lnTo>
                  <a:lnTo>
                    <a:pt x="1098" y="23"/>
                  </a:lnTo>
                  <a:lnTo>
                    <a:pt x="1105" y="24"/>
                  </a:lnTo>
                  <a:lnTo>
                    <a:pt x="1112" y="25"/>
                  </a:lnTo>
                  <a:lnTo>
                    <a:pt x="1118" y="27"/>
                  </a:lnTo>
                  <a:lnTo>
                    <a:pt x="1127" y="28"/>
                  </a:lnTo>
                  <a:lnTo>
                    <a:pt x="1134" y="31"/>
                  </a:lnTo>
                  <a:lnTo>
                    <a:pt x="1140" y="32"/>
                  </a:lnTo>
                  <a:lnTo>
                    <a:pt x="1147" y="34"/>
                  </a:lnTo>
                  <a:lnTo>
                    <a:pt x="1156" y="36"/>
                  </a:lnTo>
                  <a:lnTo>
                    <a:pt x="1161" y="37"/>
                  </a:lnTo>
                  <a:lnTo>
                    <a:pt x="1169" y="39"/>
                  </a:lnTo>
                  <a:lnTo>
                    <a:pt x="1174" y="40"/>
                  </a:lnTo>
                  <a:lnTo>
                    <a:pt x="1183" y="43"/>
                  </a:lnTo>
                  <a:lnTo>
                    <a:pt x="1188" y="44"/>
                  </a:lnTo>
                  <a:lnTo>
                    <a:pt x="1196" y="46"/>
                  </a:lnTo>
                  <a:lnTo>
                    <a:pt x="1201" y="48"/>
                  </a:lnTo>
                  <a:lnTo>
                    <a:pt x="1208" y="50"/>
                  </a:lnTo>
                  <a:lnTo>
                    <a:pt x="1215" y="52"/>
                  </a:lnTo>
                  <a:lnTo>
                    <a:pt x="1220" y="54"/>
                  </a:lnTo>
                  <a:lnTo>
                    <a:pt x="1227" y="57"/>
                  </a:lnTo>
                  <a:lnTo>
                    <a:pt x="1233" y="59"/>
                  </a:lnTo>
                  <a:lnTo>
                    <a:pt x="1239" y="60"/>
                  </a:lnTo>
                  <a:lnTo>
                    <a:pt x="1245" y="63"/>
                  </a:lnTo>
                  <a:lnTo>
                    <a:pt x="1250" y="65"/>
                  </a:lnTo>
                  <a:lnTo>
                    <a:pt x="1257" y="67"/>
                  </a:lnTo>
                  <a:lnTo>
                    <a:pt x="1262" y="70"/>
                  </a:lnTo>
                  <a:lnTo>
                    <a:pt x="1269" y="72"/>
                  </a:lnTo>
                  <a:lnTo>
                    <a:pt x="1274" y="74"/>
                  </a:lnTo>
                  <a:lnTo>
                    <a:pt x="1279" y="76"/>
                  </a:lnTo>
                  <a:lnTo>
                    <a:pt x="1284" y="78"/>
                  </a:lnTo>
                  <a:lnTo>
                    <a:pt x="1289" y="82"/>
                  </a:lnTo>
                  <a:lnTo>
                    <a:pt x="1294" y="84"/>
                  </a:lnTo>
                  <a:lnTo>
                    <a:pt x="1299" y="87"/>
                  </a:lnTo>
                  <a:lnTo>
                    <a:pt x="1305" y="89"/>
                  </a:lnTo>
                  <a:lnTo>
                    <a:pt x="1310" y="91"/>
                  </a:lnTo>
                  <a:lnTo>
                    <a:pt x="1315" y="93"/>
                  </a:lnTo>
                  <a:lnTo>
                    <a:pt x="1320" y="97"/>
                  </a:lnTo>
                  <a:lnTo>
                    <a:pt x="1323" y="100"/>
                  </a:lnTo>
                  <a:lnTo>
                    <a:pt x="1328" y="102"/>
                  </a:lnTo>
                  <a:lnTo>
                    <a:pt x="1333" y="105"/>
                  </a:lnTo>
                  <a:lnTo>
                    <a:pt x="1338" y="109"/>
                  </a:lnTo>
                  <a:lnTo>
                    <a:pt x="1345" y="113"/>
                  </a:lnTo>
                  <a:lnTo>
                    <a:pt x="1354" y="119"/>
                  </a:lnTo>
                  <a:lnTo>
                    <a:pt x="1357" y="122"/>
                  </a:lnTo>
                  <a:lnTo>
                    <a:pt x="1360" y="125"/>
                  </a:lnTo>
                  <a:lnTo>
                    <a:pt x="1364" y="128"/>
                  </a:lnTo>
                  <a:lnTo>
                    <a:pt x="1369" y="131"/>
                  </a:lnTo>
                  <a:lnTo>
                    <a:pt x="1371" y="133"/>
                  </a:lnTo>
                  <a:lnTo>
                    <a:pt x="1374" y="137"/>
                  </a:lnTo>
                  <a:lnTo>
                    <a:pt x="1377" y="140"/>
                  </a:lnTo>
                  <a:lnTo>
                    <a:pt x="1381" y="143"/>
                  </a:lnTo>
                  <a:lnTo>
                    <a:pt x="1382" y="146"/>
                  </a:lnTo>
                  <a:lnTo>
                    <a:pt x="1387" y="150"/>
                  </a:lnTo>
                  <a:lnTo>
                    <a:pt x="1389" y="153"/>
                  </a:lnTo>
                  <a:lnTo>
                    <a:pt x="1393" y="156"/>
                  </a:lnTo>
                  <a:lnTo>
                    <a:pt x="1394" y="159"/>
                  </a:lnTo>
                  <a:lnTo>
                    <a:pt x="1396" y="163"/>
                  </a:lnTo>
                  <a:lnTo>
                    <a:pt x="1399" y="166"/>
                  </a:lnTo>
                  <a:lnTo>
                    <a:pt x="1403" y="169"/>
                  </a:lnTo>
                  <a:lnTo>
                    <a:pt x="1403" y="171"/>
                  </a:lnTo>
                  <a:lnTo>
                    <a:pt x="1406" y="176"/>
                  </a:lnTo>
                  <a:lnTo>
                    <a:pt x="1408" y="179"/>
                  </a:lnTo>
                  <a:lnTo>
                    <a:pt x="1409" y="182"/>
                  </a:lnTo>
                  <a:lnTo>
                    <a:pt x="1411" y="185"/>
                  </a:lnTo>
                  <a:lnTo>
                    <a:pt x="1413" y="189"/>
                  </a:lnTo>
                  <a:lnTo>
                    <a:pt x="1415" y="192"/>
                  </a:lnTo>
                  <a:lnTo>
                    <a:pt x="1416" y="195"/>
                  </a:lnTo>
                  <a:lnTo>
                    <a:pt x="1418" y="198"/>
                  </a:lnTo>
                  <a:lnTo>
                    <a:pt x="1420" y="203"/>
                  </a:lnTo>
                  <a:lnTo>
                    <a:pt x="1421" y="206"/>
                  </a:lnTo>
                  <a:lnTo>
                    <a:pt x="1423" y="210"/>
                  </a:lnTo>
                  <a:lnTo>
                    <a:pt x="1423" y="214"/>
                  </a:lnTo>
                  <a:lnTo>
                    <a:pt x="1423" y="217"/>
                  </a:lnTo>
                  <a:lnTo>
                    <a:pt x="1425" y="220"/>
                  </a:lnTo>
                  <a:lnTo>
                    <a:pt x="1425" y="224"/>
                  </a:lnTo>
                  <a:lnTo>
                    <a:pt x="1425" y="228"/>
                  </a:lnTo>
                  <a:lnTo>
                    <a:pt x="1426" y="231"/>
                  </a:lnTo>
                  <a:lnTo>
                    <a:pt x="1426" y="234"/>
                  </a:lnTo>
                  <a:lnTo>
                    <a:pt x="1426" y="238"/>
                  </a:lnTo>
                  <a:lnTo>
                    <a:pt x="1426" y="242"/>
                  </a:lnTo>
                  <a:lnTo>
                    <a:pt x="1426" y="245"/>
                  </a:lnTo>
                  <a:lnTo>
                    <a:pt x="1426" y="248"/>
                  </a:lnTo>
                  <a:lnTo>
                    <a:pt x="1426" y="253"/>
                  </a:lnTo>
                  <a:lnTo>
                    <a:pt x="1425" y="256"/>
                  </a:lnTo>
                  <a:lnTo>
                    <a:pt x="1425" y="259"/>
                  </a:lnTo>
                  <a:lnTo>
                    <a:pt x="1423" y="263"/>
                  </a:lnTo>
                  <a:lnTo>
                    <a:pt x="1423" y="267"/>
                  </a:lnTo>
                  <a:lnTo>
                    <a:pt x="1421" y="270"/>
                  </a:lnTo>
                  <a:lnTo>
                    <a:pt x="1421" y="274"/>
                  </a:lnTo>
                  <a:lnTo>
                    <a:pt x="1420" y="277"/>
                  </a:lnTo>
                  <a:lnTo>
                    <a:pt x="1418" y="281"/>
                  </a:lnTo>
                  <a:lnTo>
                    <a:pt x="1416" y="284"/>
                  </a:lnTo>
                  <a:lnTo>
                    <a:pt x="1416" y="288"/>
                  </a:lnTo>
                  <a:lnTo>
                    <a:pt x="1415" y="292"/>
                  </a:lnTo>
                  <a:lnTo>
                    <a:pt x="1413" y="296"/>
                  </a:lnTo>
                  <a:lnTo>
                    <a:pt x="1411" y="299"/>
                  </a:lnTo>
                  <a:lnTo>
                    <a:pt x="1409" y="302"/>
                  </a:lnTo>
                  <a:lnTo>
                    <a:pt x="1408" y="306"/>
                  </a:lnTo>
                  <a:lnTo>
                    <a:pt x="1406" y="310"/>
                  </a:lnTo>
                  <a:lnTo>
                    <a:pt x="1403" y="313"/>
                  </a:lnTo>
                  <a:lnTo>
                    <a:pt x="1403" y="316"/>
                  </a:lnTo>
                  <a:lnTo>
                    <a:pt x="1399" y="321"/>
                  </a:lnTo>
                  <a:lnTo>
                    <a:pt x="1398" y="324"/>
                  </a:lnTo>
                  <a:lnTo>
                    <a:pt x="1394" y="327"/>
                  </a:lnTo>
                  <a:lnTo>
                    <a:pt x="1391" y="330"/>
                  </a:lnTo>
                  <a:lnTo>
                    <a:pt x="1389" y="334"/>
                  </a:lnTo>
                  <a:lnTo>
                    <a:pt x="1386" y="338"/>
                  </a:lnTo>
                  <a:lnTo>
                    <a:pt x="1382" y="341"/>
                  </a:lnTo>
                  <a:lnTo>
                    <a:pt x="1379" y="345"/>
                  </a:lnTo>
                  <a:lnTo>
                    <a:pt x="1376" y="348"/>
                  </a:lnTo>
                  <a:lnTo>
                    <a:pt x="1374" y="351"/>
                  </a:lnTo>
                  <a:lnTo>
                    <a:pt x="1369" y="354"/>
                  </a:lnTo>
                  <a:lnTo>
                    <a:pt x="1365" y="359"/>
                  </a:lnTo>
                  <a:lnTo>
                    <a:pt x="1362" y="362"/>
                  </a:lnTo>
                  <a:lnTo>
                    <a:pt x="1359" y="365"/>
                  </a:lnTo>
                  <a:lnTo>
                    <a:pt x="1355" y="368"/>
                  </a:lnTo>
                  <a:lnTo>
                    <a:pt x="1352" y="373"/>
                  </a:lnTo>
                  <a:lnTo>
                    <a:pt x="1347" y="376"/>
                  </a:lnTo>
                  <a:lnTo>
                    <a:pt x="1343" y="379"/>
                  </a:lnTo>
                  <a:lnTo>
                    <a:pt x="1338" y="382"/>
                  </a:lnTo>
                  <a:lnTo>
                    <a:pt x="1335" y="386"/>
                  </a:lnTo>
                  <a:lnTo>
                    <a:pt x="1330" y="389"/>
                  </a:lnTo>
                  <a:lnTo>
                    <a:pt x="1327" y="392"/>
                  </a:lnTo>
                  <a:lnTo>
                    <a:pt x="1321" y="395"/>
                  </a:lnTo>
                  <a:lnTo>
                    <a:pt x="1316" y="399"/>
                  </a:lnTo>
                  <a:lnTo>
                    <a:pt x="1311" y="402"/>
                  </a:lnTo>
                  <a:lnTo>
                    <a:pt x="1308" y="406"/>
                  </a:lnTo>
                  <a:lnTo>
                    <a:pt x="1301" y="409"/>
                  </a:lnTo>
                  <a:lnTo>
                    <a:pt x="1296" y="413"/>
                  </a:lnTo>
                  <a:lnTo>
                    <a:pt x="1291" y="416"/>
                  </a:lnTo>
                  <a:lnTo>
                    <a:pt x="1286" y="419"/>
                  </a:lnTo>
                  <a:lnTo>
                    <a:pt x="1281" y="422"/>
                  </a:lnTo>
                  <a:lnTo>
                    <a:pt x="1276" y="426"/>
                  </a:lnTo>
                  <a:lnTo>
                    <a:pt x="1271" y="429"/>
                  </a:lnTo>
                  <a:lnTo>
                    <a:pt x="1266" y="432"/>
                  </a:lnTo>
                  <a:lnTo>
                    <a:pt x="1259" y="435"/>
                  </a:lnTo>
                  <a:lnTo>
                    <a:pt x="1254" y="438"/>
                  </a:lnTo>
                  <a:lnTo>
                    <a:pt x="1247" y="441"/>
                  </a:lnTo>
                  <a:lnTo>
                    <a:pt x="1242" y="444"/>
                  </a:lnTo>
                  <a:lnTo>
                    <a:pt x="1235" y="446"/>
                  </a:lnTo>
                  <a:lnTo>
                    <a:pt x="1228" y="450"/>
                  </a:lnTo>
                  <a:lnTo>
                    <a:pt x="1223" y="453"/>
                  </a:lnTo>
                  <a:lnTo>
                    <a:pt x="1217" y="456"/>
                  </a:lnTo>
                  <a:lnTo>
                    <a:pt x="1211" y="458"/>
                  </a:lnTo>
                  <a:lnTo>
                    <a:pt x="1205" y="461"/>
                  </a:lnTo>
                  <a:lnTo>
                    <a:pt x="1198" y="464"/>
                  </a:lnTo>
                  <a:lnTo>
                    <a:pt x="1191" y="467"/>
                  </a:lnTo>
                  <a:lnTo>
                    <a:pt x="1186" y="469"/>
                  </a:lnTo>
                  <a:lnTo>
                    <a:pt x="1179" y="472"/>
                  </a:lnTo>
                  <a:lnTo>
                    <a:pt x="1173" y="474"/>
                  </a:lnTo>
                  <a:lnTo>
                    <a:pt x="1168" y="478"/>
                  </a:lnTo>
                  <a:lnTo>
                    <a:pt x="1159" y="480"/>
                  </a:lnTo>
                  <a:lnTo>
                    <a:pt x="1152" y="483"/>
                  </a:lnTo>
                  <a:lnTo>
                    <a:pt x="1146" y="485"/>
                  </a:lnTo>
                  <a:lnTo>
                    <a:pt x="1139" y="487"/>
                  </a:lnTo>
                  <a:lnTo>
                    <a:pt x="1132" y="490"/>
                  </a:lnTo>
                  <a:lnTo>
                    <a:pt x="1125" y="493"/>
                  </a:lnTo>
                  <a:lnTo>
                    <a:pt x="1118" y="495"/>
                  </a:lnTo>
                  <a:lnTo>
                    <a:pt x="1112" y="498"/>
                  </a:lnTo>
                  <a:lnTo>
                    <a:pt x="1103" y="500"/>
                  </a:lnTo>
                  <a:lnTo>
                    <a:pt x="1096" y="503"/>
                  </a:lnTo>
                  <a:lnTo>
                    <a:pt x="1088" y="505"/>
                  </a:lnTo>
                  <a:lnTo>
                    <a:pt x="1081" y="507"/>
                  </a:lnTo>
                  <a:lnTo>
                    <a:pt x="1074" y="509"/>
                  </a:lnTo>
                  <a:lnTo>
                    <a:pt x="1068" y="511"/>
                  </a:lnTo>
                  <a:lnTo>
                    <a:pt x="1059" y="513"/>
                  </a:lnTo>
                  <a:lnTo>
                    <a:pt x="1052" y="517"/>
                  </a:lnTo>
                  <a:lnTo>
                    <a:pt x="1044" y="518"/>
                  </a:lnTo>
                  <a:lnTo>
                    <a:pt x="1037" y="520"/>
                  </a:lnTo>
                  <a:lnTo>
                    <a:pt x="1029" y="522"/>
                  </a:lnTo>
                  <a:lnTo>
                    <a:pt x="1022" y="524"/>
                  </a:lnTo>
                  <a:lnTo>
                    <a:pt x="1014" y="525"/>
                  </a:lnTo>
                  <a:lnTo>
                    <a:pt x="1005" y="527"/>
                  </a:lnTo>
                  <a:lnTo>
                    <a:pt x="998" y="530"/>
                  </a:lnTo>
                  <a:lnTo>
                    <a:pt x="992" y="532"/>
                  </a:lnTo>
                  <a:lnTo>
                    <a:pt x="983" y="534"/>
                  </a:lnTo>
                  <a:lnTo>
                    <a:pt x="975" y="535"/>
                  </a:lnTo>
                  <a:lnTo>
                    <a:pt x="966" y="537"/>
                  </a:lnTo>
                  <a:lnTo>
                    <a:pt x="959" y="538"/>
                  </a:lnTo>
                  <a:lnTo>
                    <a:pt x="951" y="540"/>
                  </a:lnTo>
                  <a:lnTo>
                    <a:pt x="942" y="543"/>
                  </a:lnTo>
                  <a:lnTo>
                    <a:pt x="934" y="544"/>
                  </a:lnTo>
                  <a:lnTo>
                    <a:pt x="927" y="546"/>
                  </a:lnTo>
                  <a:lnTo>
                    <a:pt x="917" y="547"/>
                  </a:lnTo>
                  <a:lnTo>
                    <a:pt x="909" y="548"/>
                  </a:lnTo>
                  <a:lnTo>
                    <a:pt x="900" y="550"/>
                  </a:lnTo>
                  <a:lnTo>
                    <a:pt x="892" y="551"/>
                  </a:lnTo>
                  <a:lnTo>
                    <a:pt x="883" y="552"/>
                  </a:lnTo>
                  <a:lnTo>
                    <a:pt x="875" y="555"/>
                  </a:lnTo>
                  <a:lnTo>
                    <a:pt x="866" y="556"/>
                  </a:lnTo>
                  <a:lnTo>
                    <a:pt x="858" y="557"/>
                  </a:lnTo>
                  <a:lnTo>
                    <a:pt x="849" y="558"/>
                  </a:lnTo>
                  <a:lnTo>
                    <a:pt x="841" y="559"/>
                  </a:lnTo>
                  <a:lnTo>
                    <a:pt x="832" y="560"/>
                  </a:lnTo>
                  <a:lnTo>
                    <a:pt x="824" y="562"/>
                  </a:lnTo>
                  <a:lnTo>
                    <a:pt x="814" y="563"/>
                  </a:lnTo>
                  <a:lnTo>
                    <a:pt x="807" y="564"/>
                  </a:lnTo>
                  <a:lnTo>
                    <a:pt x="799" y="565"/>
                  </a:lnTo>
                  <a:lnTo>
                    <a:pt x="790" y="566"/>
                  </a:lnTo>
                  <a:lnTo>
                    <a:pt x="782" y="568"/>
                  </a:lnTo>
                  <a:lnTo>
                    <a:pt x="773" y="569"/>
                  </a:lnTo>
                  <a:lnTo>
                    <a:pt x="763" y="569"/>
                  </a:lnTo>
                  <a:lnTo>
                    <a:pt x="755" y="570"/>
                  </a:lnTo>
                  <a:lnTo>
                    <a:pt x="746" y="571"/>
                  </a:lnTo>
                  <a:lnTo>
                    <a:pt x="738" y="572"/>
                  </a:lnTo>
                  <a:lnTo>
                    <a:pt x="728" y="572"/>
                  </a:lnTo>
                  <a:lnTo>
                    <a:pt x="719" y="573"/>
                  </a:lnTo>
                  <a:lnTo>
                    <a:pt x="711" y="573"/>
                  </a:lnTo>
                  <a:lnTo>
                    <a:pt x="702" y="574"/>
                  </a:lnTo>
                  <a:lnTo>
                    <a:pt x="694" y="574"/>
                  </a:lnTo>
                  <a:lnTo>
                    <a:pt x="685" y="575"/>
                  </a:lnTo>
                  <a:lnTo>
                    <a:pt x="675" y="575"/>
                  </a:lnTo>
                  <a:lnTo>
                    <a:pt x="668" y="576"/>
                  </a:lnTo>
                  <a:lnTo>
                    <a:pt x="658" y="576"/>
                  </a:lnTo>
                  <a:lnTo>
                    <a:pt x="651" y="577"/>
                  </a:lnTo>
                  <a:lnTo>
                    <a:pt x="641" y="577"/>
                  </a:lnTo>
                  <a:lnTo>
                    <a:pt x="633" y="577"/>
                  </a:lnTo>
                  <a:lnTo>
                    <a:pt x="624" y="577"/>
                  </a:lnTo>
                  <a:lnTo>
                    <a:pt x="616" y="577"/>
                  </a:lnTo>
                  <a:lnTo>
                    <a:pt x="607" y="577"/>
                  </a:lnTo>
                  <a:lnTo>
                    <a:pt x="601" y="577"/>
                  </a:lnTo>
                  <a:lnTo>
                    <a:pt x="590" y="577"/>
                  </a:lnTo>
                  <a:lnTo>
                    <a:pt x="584" y="578"/>
                  </a:lnTo>
                  <a:lnTo>
                    <a:pt x="575" y="577"/>
                  </a:lnTo>
                  <a:lnTo>
                    <a:pt x="567" y="577"/>
                  </a:lnTo>
                  <a:lnTo>
                    <a:pt x="558" y="577"/>
                  </a:lnTo>
                  <a:lnTo>
                    <a:pt x="550" y="577"/>
                  </a:lnTo>
                  <a:lnTo>
                    <a:pt x="541" y="577"/>
                  </a:lnTo>
                  <a:lnTo>
                    <a:pt x="533" y="577"/>
                  </a:lnTo>
                  <a:lnTo>
                    <a:pt x="525" y="576"/>
                  </a:lnTo>
                  <a:lnTo>
                    <a:pt x="518" y="576"/>
                  </a:lnTo>
                  <a:lnTo>
                    <a:pt x="509" y="575"/>
                  </a:lnTo>
                  <a:lnTo>
                    <a:pt x="501" y="575"/>
                  </a:lnTo>
                  <a:lnTo>
                    <a:pt x="492" y="574"/>
                  </a:lnTo>
                  <a:lnTo>
                    <a:pt x="484" y="574"/>
                  </a:lnTo>
                  <a:lnTo>
                    <a:pt x="475" y="573"/>
                  </a:lnTo>
                  <a:lnTo>
                    <a:pt x="467" y="573"/>
                  </a:lnTo>
                  <a:lnTo>
                    <a:pt x="460" y="572"/>
                  </a:lnTo>
                  <a:lnTo>
                    <a:pt x="452" y="572"/>
                  </a:lnTo>
                  <a:lnTo>
                    <a:pt x="443" y="571"/>
                  </a:lnTo>
                  <a:lnTo>
                    <a:pt x="435" y="570"/>
                  </a:lnTo>
                  <a:lnTo>
                    <a:pt x="428" y="569"/>
                  </a:lnTo>
                  <a:lnTo>
                    <a:pt x="421" y="569"/>
                  </a:lnTo>
                  <a:lnTo>
                    <a:pt x="413" y="568"/>
                  </a:lnTo>
                  <a:lnTo>
                    <a:pt x="406" y="566"/>
                  </a:lnTo>
                  <a:lnTo>
                    <a:pt x="398" y="565"/>
                  </a:lnTo>
                  <a:lnTo>
                    <a:pt x="391" y="565"/>
                  </a:lnTo>
                  <a:lnTo>
                    <a:pt x="382" y="563"/>
                  </a:lnTo>
                  <a:lnTo>
                    <a:pt x="374" y="563"/>
                  </a:lnTo>
                  <a:lnTo>
                    <a:pt x="367" y="561"/>
                  </a:lnTo>
                  <a:lnTo>
                    <a:pt x="359" y="561"/>
                  </a:lnTo>
                  <a:lnTo>
                    <a:pt x="352" y="559"/>
                  </a:lnTo>
                  <a:lnTo>
                    <a:pt x="343" y="558"/>
                  </a:lnTo>
                  <a:lnTo>
                    <a:pt x="337" y="557"/>
                  </a:lnTo>
                  <a:lnTo>
                    <a:pt x="330" y="556"/>
                  </a:lnTo>
                  <a:lnTo>
                    <a:pt x="321" y="555"/>
                  </a:lnTo>
                  <a:lnTo>
                    <a:pt x="315" y="553"/>
                  </a:lnTo>
                  <a:lnTo>
                    <a:pt x="308" y="551"/>
                  </a:lnTo>
                  <a:lnTo>
                    <a:pt x="301" y="550"/>
                  </a:lnTo>
                  <a:lnTo>
                    <a:pt x="293" y="549"/>
                  </a:lnTo>
                  <a:lnTo>
                    <a:pt x="286" y="547"/>
                  </a:lnTo>
                  <a:lnTo>
                    <a:pt x="279" y="546"/>
                  </a:lnTo>
                  <a:lnTo>
                    <a:pt x="272" y="545"/>
                  </a:lnTo>
                  <a:lnTo>
                    <a:pt x="305" y="513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91F88FE-F457-45D3-96C7-81950A8CE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10318"/>
              <a:ext cx="204" cy="234"/>
            </a:xfrm>
            <a:custGeom>
              <a:avLst/>
              <a:gdLst/>
              <a:ahLst/>
              <a:cxnLst>
                <a:cxn ang="0">
                  <a:pos x="259" y="230"/>
                </a:cxn>
                <a:cxn ang="0">
                  <a:pos x="243" y="225"/>
                </a:cxn>
                <a:cxn ang="0">
                  <a:pos x="230" y="221"/>
                </a:cxn>
                <a:cxn ang="0">
                  <a:pos x="216" y="218"/>
                </a:cxn>
                <a:cxn ang="0">
                  <a:pos x="204" y="213"/>
                </a:cxn>
                <a:cxn ang="0">
                  <a:pos x="193" y="209"/>
                </a:cxn>
                <a:cxn ang="0">
                  <a:pos x="179" y="205"/>
                </a:cxn>
                <a:cxn ang="0">
                  <a:pos x="167" y="200"/>
                </a:cxn>
                <a:cxn ang="0">
                  <a:pos x="157" y="196"/>
                </a:cxn>
                <a:cxn ang="0">
                  <a:pos x="145" y="192"/>
                </a:cxn>
                <a:cxn ang="0">
                  <a:pos x="135" y="186"/>
                </a:cxn>
                <a:cxn ang="0">
                  <a:pos x="125" y="182"/>
                </a:cxn>
                <a:cxn ang="0">
                  <a:pos x="115" y="177"/>
                </a:cxn>
                <a:cxn ang="0">
                  <a:pos x="105" y="171"/>
                </a:cxn>
                <a:cxn ang="0">
                  <a:pos x="91" y="164"/>
                </a:cxn>
                <a:cxn ang="0">
                  <a:pos x="78" y="156"/>
                </a:cxn>
                <a:cxn ang="0">
                  <a:pos x="69" y="150"/>
                </a:cxn>
                <a:cxn ang="0">
                  <a:pos x="59" y="141"/>
                </a:cxn>
                <a:cxn ang="0">
                  <a:pos x="47" y="132"/>
                </a:cxn>
                <a:cxn ang="0">
                  <a:pos x="40" y="126"/>
                </a:cxn>
                <a:cxn ang="0">
                  <a:pos x="35" y="120"/>
                </a:cxn>
                <a:cxn ang="0">
                  <a:pos x="30" y="114"/>
                </a:cxn>
                <a:cxn ang="0">
                  <a:pos x="25" y="107"/>
                </a:cxn>
                <a:cxn ang="0">
                  <a:pos x="18" y="101"/>
                </a:cxn>
                <a:cxn ang="0">
                  <a:pos x="15" y="94"/>
                </a:cxn>
                <a:cxn ang="0">
                  <a:pos x="12" y="88"/>
                </a:cxn>
                <a:cxn ang="0">
                  <a:pos x="6" y="81"/>
                </a:cxn>
                <a:cxn ang="0">
                  <a:pos x="5" y="74"/>
                </a:cxn>
                <a:cxn ang="0">
                  <a:pos x="1" y="67"/>
                </a:cxn>
                <a:cxn ang="0">
                  <a:pos x="0" y="61"/>
                </a:cxn>
                <a:cxn ang="0">
                  <a:pos x="17" y="0"/>
                </a:cxn>
                <a:cxn ang="0">
                  <a:pos x="54" y="53"/>
                </a:cxn>
                <a:cxn ang="0">
                  <a:pos x="56" y="59"/>
                </a:cxn>
                <a:cxn ang="0">
                  <a:pos x="59" y="65"/>
                </a:cxn>
                <a:cxn ang="0">
                  <a:pos x="61" y="72"/>
                </a:cxn>
                <a:cxn ang="0">
                  <a:pos x="66" y="80"/>
                </a:cxn>
                <a:cxn ang="0">
                  <a:pos x="72" y="89"/>
                </a:cxn>
                <a:cxn ang="0">
                  <a:pos x="78" y="94"/>
                </a:cxn>
                <a:cxn ang="0">
                  <a:pos x="86" y="103"/>
                </a:cxn>
                <a:cxn ang="0">
                  <a:pos x="96" y="114"/>
                </a:cxn>
                <a:cxn ang="0">
                  <a:pos x="110" y="124"/>
                </a:cxn>
                <a:cxn ang="0">
                  <a:pos x="123" y="134"/>
                </a:cxn>
                <a:cxn ang="0">
                  <a:pos x="140" y="144"/>
                </a:cxn>
                <a:cxn ang="0">
                  <a:pos x="157" y="153"/>
                </a:cxn>
                <a:cxn ang="0">
                  <a:pos x="171" y="159"/>
                </a:cxn>
                <a:cxn ang="0">
                  <a:pos x="179" y="164"/>
                </a:cxn>
                <a:cxn ang="0">
                  <a:pos x="189" y="167"/>
                </a:cxn>
                <a:cxn ang="0">
                  <a:pos x="199" y="171"/>
                </a:cxn>
                <a:cxn ang="0">
                  <a:pos x="210" y="176"/>
                </a:cxn>
                <a:cxn ang="0">
                  <a:pos x="220" y="179"/>
                </a:cxn>
                <a:cxn ang="0">
                  <a:pos x="230" y="182"/>
                </a:cxn>
                <a:cxn ang="0">
                  <a:pos x="242" y="185"/>
                </a:cxn>
                <a:cxn ang="0">
                  <a:pos x="254" y="190"/>
                </a:cxn>
                <a:cxn ang="0">
                  <a:pos x="265" y="193"/>
                </a:cxn>
                <a:cxn ang="0">
                  <a:pos x="277" y="196"/>
                </a:cxn>
                <a:cxn ang="0">
                  <a:pos x="291" y="199"/>
                </a:cxn>
                <a:cxn ang="0">
                  <a:pos x="408" y="234"/>
                </a:cxn>
                <a:cxn ang="0">
                  <a:pos x="265" y="232"/>
                </a:cxn>
              </a:cxnLst>
              <a:rect l="0" t="0" r="r" b="b"/>
              <a:pathLst>
                <a:path w="408" h="234">
                  <a:moveTo>
                    <a:pt x="265" y="232"/>
                  </a:moveTo>
                  <a:lnTo>
                    <a:pt x="259" y="230"/>
                  </a:lnTo>
                  <a:lnTo>
                    <a:pt x="250" y="227"/>
                  </a:lnTo>
                  <a:lnTo>
                    <a:pt x="243" y="225"/>
                  </a:lnTo>
                  <a:lnTo>
                    <a:pt x="237" y="224"/>
                  </a:lnTo>
                  <a:lnTo>
                    <a:pt x="230" y="221"/>
                  </a:lnTo>
                  <a:lnTo>
                    <a:pt x="223" y="220"/>
                  </a:lnTo>
                  <a:lnTo>
                    <a:pt x="216" y="218"/>
                  </a:lnTo>
                  <a:lnTo>
                    <a:pt x="211" y="217"/>
                  </a:lnTo>
                  <a:lnTo>
                    <a:pt x="204" y="213"/>
                  </a:lnTo>
                  <a:lnTo>
                    <a:pt x="199" y="212"/>
                  </a:lnTo>
                  <a:lnTo>
                    <a:pt x="193" y="209"/>
                  </a:lnTo>
                  <a:lnTo>
                    <a:pt x="186" y="208"/>
                  </a:lnTo>
                  <a:lnTo>
                    <a:pt x="179" y="205"/>
                  </a:lnTo>
                  <a:lnTo>
                    <a:pt x="174" y="204"/>
                  </a:lnTo>
                  <a:lnTo>
                    <a:pt x="167" y="200"/>
                  </a:lnTo>
                  <a:lnTo>
                    <a:pt x="162" y="199"/>
                  </a:lnTo>
                  <a:lnTo>
                    <a:pt x="157" y="196"/>
                  </a:lnTo>
                  <a:lnTo>
                    <a:pt x="150" y="194"/>
                  </a:lnTo>
                  <a:lnTo>
                    <a:pt x="145" y="192"/>
                  </a:lnTo>
                  <a:lnTo>
                    <a:pt x="140" y="190"/>
                  </a:lnTo>
                  <a:lnTo>
                    <a:pt x="135" y="186"/>
                  </a:lnTo>
                  <a:lnTo>
                    <a:pt x="130" y="184"/>
                  </a:lnTo>
                  <a:lnTo>
                    <a:pt x="125" y="182"/>
                  </a:lnTo>
                  <a:lnTo>
                    <a:pt x="120" y="180"/>
                  </a:lnTo>
                  <a:lnTo>
                    <a:pt x="115" y="177"/>
                  </a:lnTo>
                  <a:lnTo>
                    <a:pt x="110" y="174"/>
                  </a:lnTo>
                  <a:lnTo>
                    <a:pt x="105" y="171"/>
                  </a:lnTo>
                  <a:lnTo>
                    <a:pt x="100" y="169"/>
                  </a:lnTo>
                  <a:lnTo>
                    <a:pt x="91" y="164"/>
                  </a:lnTo>
                  <a:lnTo>
                    <a:pt x="83" y="159"/>
                  </a:lnTo>
                  <a:lnTo>
                    <a:pt x="78" y="156"/>
                  </a:lnTo>
                  <a:lnTo>
                    <a:pt x="74" y="153"/>
                  </a:lnTo>
                  <a:lnTo>
                    <a:pt x="69" y="150"/>
                  </a:lnTo>
                  <a:lnTo>
                    <a:pt x="66" y="147"/>
                  </a:lnTo>
                  <a:lnTo>
                    <a:pt x="59" y="141"/>
                  </a:lnTo>
                  <a:lnTo>
                    <a:pt x="52" y="135"/>
                  </a:lnTo>
                  <a:lnTo>
                    <a:pt x="47" y="132"/>
                  </a:lnTo>
                  <a:lnTo>
                    <a:pt x="44" y="129"/>
                  </a:lnTo>
                  <a:lnTo>
                    <a:pt x="40" y="126"/>
                  </a:lnTo>
                  <a:lnTo>
                    <a:pt x="39" y="124"/>
                  </a:lnTo>
                  <a:lnTo>
                    <a:pt x="35" y="120"/>
                  </a:lnTo>
                  <a:lnTo>
                    <a:pt x="32" y="117"/>
                  </a:lnTo>
                  <a:lnTo>
                    <a:pt x="30" y="114"/>
                  </a:lnTo>
                  <a:lnTo>
                    <a:pt x="27" y="111"/>
                  </a:lnTo>
                  <a:lnTo>
                    <a:pt x="25" y="107"/>
                  </a:lnTo>
                  <a:lnTo>
                    <a:pt x="22" y="104"/>
                  </a:lnTo>
                  <a:lnTo>
                    <a:pt x="18" y="101"/>
                  </a:lnTo>
                  <a:lnTo>
                    <a:pt x="17" y="98"/>
                  </a:lnTo>
                  <a:lnTo>
                    <a:pt x="15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5"/>
                  </a:lnTo>
                  <a:lnTo>
                    <a:pt x="6" y="81"/>
                  </a:lnTo>
                  <a:lnTo>
                    <a:pt x="5" y="78"/>
                  </a:lnTo>
                  <a:lnTo>
                    <a:pt x="5" y="74"/>
                  </a:lnTo>
                  <a:lnTo>
                    <a:pt x="3" y="71"/>
                  </a:lnTo>
                  <a:lnTo>
                    <a:pt x="1" y="67"/>
                  </a:lnTo>
                  <a:lnTo>
                    <a:pt x="1" y="64"/>
                  </a:lnTo>
                  <a:lnTo>
                    <a:pt x="0" y="61"/>
                  </a:lnTo>
                  <a:lnTo>
                    <a:pt x="0" y="58"/>
                  </a:lnTo>
                  <a:lnTo>
                    <a:pt x="17" y="0"/>
                  </a:lnTo>
                  <a:lnTo>
                    <a:pt x="54" y="50"/>
                  </a:lnTo>
                  <a:lnTo>
                    <a:pt x="54" y="53"/>
                  </a:lnTo>
                  <a:lnTo>
                    <a:pt x="56" y="56"/>
                  </a:lnTo>
                  <a:lnTo>
                    <a:pt x="56" y="59"/>
                  </a:lnTo>
                  <a:lnTo>
                    <a:pt x="57" y="62"/>
                  </a:lnTo>
                  <a:lnTo>
                    <a:pt x="59" y="65"/>
                  </a:lnTo>
                  <a:lnTo>
                    <a:pt x="61" y="68"/>
                  </a:lnTo>
                  <a:lnTo>
                    <a:pt x="61" y="72"/>
                  </a:lnTo>
                  <a:lnTo>
                    <a:pt x="64" y="75"/>
                  </a:lnTo>
                  <a:lnTo>
                    <a:pt x="66" y="80"/>
                  </a:lnTo>
                  <a:lnTo>
                    <a:pt x="71" y="86"/>
                  </a:lnTo>
                  <a:lnTo>
                    <a:pt x="72" y="89"/>
                  </a:lnTo>
                  <a:lnTo>
                    <a:pt x="76" y="92"/>
                  </a:lnTo>
                  <a:lnTo>
                    <a:pt x="78" y="94"/>
                  </a:lnTo>
                  <a:lnTo>
                    <a:pt x="81" y="98"/>
                  </a:lnTo>
                  <a:lnTo>
                    <a:pt x="86" y="103"/>
                  </a:lnTo>
                  <a:lnTo>
                    <a:pt x="91" y="108"/>
                  </a:lnTo>
                  <a:lnTo>
                    <a:pt x="96" y="114"/>
                  </a:lnTo>
                  <a:lnTo>
                    <a:pt x="103" y="119"/>
                  </a:lnTo>
                  <a:lnTo>
                    <a:pt x="110" y="124"/>
                  </a:lnTo>
                  <a:lnTo>
                    <a:pt x="116" y="129"/>
                  </a:lnTo>
                  <a:lnTo>
                    <a:pt x="123" y="134"/>
                  </a:lnTo>
                  <a:lnTo>
                    <a:pt x="132" y="140"/>
                  </a:lnTo>
                  <a:lnTo>
                    <a:pt x="140" y="144"/>
                  </a:lnTo>
                  <a:lnTo>
                    <a:pt x="149" y="148"/>
                  </a:lnTo>
                  <a:lnTo>
                    <a:pt x="157" y="153"/>
                  </a:lnTo>
                  <a:lnTo>
                    <a:pt x="166" y="157"/>
                  </a:lnTo>
                  <a:lnTo>
                    <a:pt x="171" y="159"/>
                  </a:lnTo>
                  <a:lnTo>
                    <a:pt x="176" y="161"/>
                  </a:lnTo>
                  <a:lnTo>
                    <a:pt x="179" y="164"/>
                  </a:lnTo>
                  <a:lnTo>
                    <a:pt x="184" y="166"/>
                  </a:lnTo>
                  <a:lnTo>
                    <a:pt x="189" y="167"/>
                  </a:lnTo>
                  <a:lnTo>
                    <a:pt x="194" y="169"/>
                  </a:lnTo>
                  <a:lnTo>
                    <a:pt x="199" y="171"/>
                  </a:lnTo>
                  <a:lnTo>
                    <a:pt x="206" y="173"/>
                  </a:lnTo>
                  <a:lnTo>
                    <a:pt x="210" y="176"/>
                  </a:lnTo>
                  <a:lnTo>
                    <a:pt x="216" y="177"/>
                  </a:lnTo>
                  <a:lnTo>
                    <a:pt x="220" y="179"/>
                  </a:lnTo>
                  <a:lnTo>
                    <a:pt x="225" y="181"/>
                  </a:lnTo>
                  <a:lnTo>
                    <a:pt x="230" y="182"/>
                  </a:lnTo>
                  <a:lnTo>
                    <a:pt x="237" y="184"/>
                  </a:lnTo>
                  <a:lnTo>
                    <a:pt x="242" y="185"/>
                  </a:lnTo>
                  <a:lnTo>
                    <a:pt x="248" y="187"/>
                  </a:lnTo>
                  <a:lnTo>
                    <a:pt x="254" y="190"/>
                  </a:lnTo>
                  <a:lnTo>
                    <a:pt x="260" y="191"/>
                  </a:lnTo>
                  <a:lnTo>
                    <a:pt x="265" y="193"/>
                  </a:lnTo>
                  <a:lnTo>
                    <a:pt x="272" y="194"/>
                  </a:lnTo>
                  <a:lnTo>
                    <a:pt x="277" y="196"/>
                  </a:lnTo>
                  <a:lnTo>
                    <a:pt x="284" y="197"/>
                  </a:lnTo>
                  <a:lnTo>
                    <a:pt x="291" y="199"/>
                  </a:lnTo>
                  <a:lnTo>
                    <a:pt x="298" y="200"/>
                  </a:lnTo>
                  <a:lnTo>
                    <a:pt x="408" y="234"/>
                  </a:lnTo>
                  <a:lnTo>
                    <a:pt x="265" y="232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4F4215E-0F8D-4AAA-8F73-D7514C6B8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0189"/>
              <a:ext cx="195" cy="162"/>
            </a:xfrm>
            <a:custGeom>
              <a:avLst/>
              <a:gdLst/>
              <a:ahLst/>
              <a:cxnLst>
                <a:cxn ang="0">
                  <a:pos x="223" y="103"/>
                </a:cxn>
                <a:cxn ang="0">
                  <a:pos x="247" y="95"/>
                </a:cxn>
                <a:cxn ang="0">
                  <a:pos x="267" y="76"/>
                </a:cxn>
                <a:cxn ang="0">
                  <a:pos x="252" y="57"/>
                </a:cxn>
                <a:cxn ang="0">
                  <a:pos x="228" y="50"/>
                </a:cxn>
                <a:cxn ang="0">
                  <a:pos x="203" y="49"/>
                </a:cxn>
                <a:cxn ang="0">
                  <a:pos x="196" y="40"/>
                </a:cxn>
                <a:cxn ang="0">
                  <a:pos x="196" y="27"/>
                </a:cxn>
                <a:cxn ang="0">
                  <a:pos x="194" y="14"/>
                </a:cxn>
                <a:cxn ang="0">
                  <a:pos x="203" y="1"/>
                </a:cxn>
                <a:cxn ang="0">
                  <a:pos x="238" y="0"/>
                </a:cxn>
                <a:cxn ang="0">
                  <a:pos x="270" y="0"/>
                </a:cxn>
                <a:cxn ang="0">
                  <a:pos x="299" y="6"/>
                </a:cxn>
                <a:cxn ang="0">
                  <a:pos x="316" y="14"/>
                </a:cxn>
                <a:cxn ang="0">
                  <a:pos x="338" y="18"/>
                </a:cxn>
                <a:cxn ang="0">
                  <a:pos x="357" y="24"/>
                </a:cxn>
                <a:cxn ang="0">
                  <a:pos x="374" y="34"/>
                </a:cxn>
                <a:cxn ang="0">
                  <a:pos x="386" y="48"/>
                </a:cxn>
                <a:cxn ang="0">
                  <a:pos x="389" y="67"/>
                </a:cxn>
                <a:cxn ang="0">
                  <a:pos x="384" y="83"/>
                </a:cxn>
                <a:cxn ang="0">
                  <a:pos x="375" y="96"/>
                </a:cxn>
                <a:cxn ang="0">
                  <a:pos x="362" y="111"/>
                </a:cxn>
                <a:cxn ang="0">
                  <a:pos x="343" y="126"/>
                </a:cxn>
                <a:cxn ang="0">
                  <a:pos x="321" y="139"/>
                </a:cxn>
                <a:cxn ang="0">
                  <a:pos x="298" y="148"/>
                </a:cxn>
                <a:cxn ang="0">
                  <a:pos x="272" y="155"/>
                </a:cxn>
                <a:cxn ang="0">
                  <a:pos x="243" y="159"/>
                </a:cxn>
                <a:cxn ang="0">
                  <a:pos x="215" y="162"/>
                </a:cxn>
                <a:cxn ang="0">
                  <a:pos x="186" y="162"/>
                </a:cxn>
                <a:cxn ang="0">
                  <a:pos x="159" y="162"/>
                </a:cxn>
                <a:cxn ang="0">
                  <a:pos x="130" y="158"/>
                </a:cxn>
                <a:cxn ang="0">
                  <a:pos x="105" y="155"/>
                </a:cxn>
                <a:cxn ang="0">
                  <a:pos x="79" y="151"/>
                </a:cxn>
                <a:cxn ang="0">
                  <a:pos x="57" y="146"/>
                </a:cxn>
                <a:cxn ang="0">
                  <a:pos x="37" y="142"/>
                </a:cxn>
                <a:cxn ang="0">
                  <a:pos x="15" y="133"/>
                </a:cxn>
                <a:cxn ang="0">
                  <a:pos x="3" y="125"/>
                </a:cxn>
                <a:cxn ang="0">
                  <a:pos x="0" y="111"/>
                </a:cxn>
                <a:cxn ang="0">
                  <a:pos x="0" y="97"/>
                </a:cxn>
                <a:cxn ang="0">
                  <a:pos x="1" y="80"/>
                </a:cxn>
                <a:cxn ang="0">
                  <a:pos x="10" y="64"/>
                </a:cxn>
                <a:cxn ang="0">
                  <a:pos x="20" y="49"/>
                </a:cxn>
                <a:cxn ang="0">
                  <a:pos x="37" y="35"/>
                </a:cxn>
                <a:cxn ang="0">
                  <a:pos x="61" y="26"/>
                </a:cxn>
                <a:cxn ang="0">
                  <a:pos x="83" y="20"/>
                </a:cxn>
                <a:cxn ang="0">
                  <a:pos x="108" y="14"/>
                </a:cxn>
                <a:cxn ang="0">
                  <a:pos x="127" y="11"/>
                </a:cxn>
                <a:cxn ang="0">
                  <a:pos x="147" y="8"/>
                </a:cxn>
                <a:cxn ang="0">
                  <a:pos x="169" y="5"/>
                </a:cxn>
                <a:cxn ang="0">
                  <a:pos x="188" y="7"/>
                </a:cxn>
                <a:cxn ang="0">
                  <a:pos x="188" y="21"/>
                </a:cxn>
                <a:cxn ang="0">
                  <a:pos x="189" y="33"/>
                </a:cxn>
                <a:cxn ang="0">
                  <a:pos x="189" y="47"/>
                </a:cxn>
                <a:cxn ang="0">
                  <a:pos x="177" y="51"/>
                </a:cxn>
                <a:cxn ang="0">
                  <a:pos x="150" y="58"/>
                </a:cxn>
                <a:cxn ang="0">
                  <a:pos x="127" y="70"/>
                </a:cxn>
                <a:cxn ang="0">
                  <a:pos x="118" y="85"/>
                </a:cxn>
                <a:cxn ang="0">
                  <a:pos x="132" y="99"/>
                </a:cxn>
                <a:cxn ang="0">
                  <a:pos x="152" y="105"/>
                </a:cxn>
                <a:cxn ang="0">
                  <a:pos x="179" y="108"/>
                </a:cxn>
                <a:cxn ang="0">
                  <a:pos x="203" y="108"/>
                </a:cxn>
              </a:cxnLst>
              <a:rect l="0" t="0" r="r" b="b"/>
              <a:pathLst>
                <a:path w="391" h="162">
                  <a:moveTo>
                    <a:pt x="203" y="108"/>
                  </a:moveTo>
                  <a:lnTo>
                    <a:pt x="210" y="105"/>
                  </a:lnTo>
                  <a:lnTo>
                    <a:pt x="216" y="104"/>
                  </a:lnTo>
                  <a:lnTo>
                    <a:pt x="223" y="103"/>
                  </a:lnTo>
                  <a:lnTo>
                    <a:pt x="230" y="101"/>
                  </a:lnTo>
                  <a:lnTo>
                    <a:pt x="237" y="99"/>
                  </a:lnTo>
                  <a:lnTo>
                    <a:pt x="242" y="97"/>
                  </a:lnTo>
                  <a:lnTo>
                    <a:pt x="247" y="95"/>
                  </a:lnTo>
                  <a:lnTo>
                    <a:pt x="252" y="92"/>
                  </a:lnTo>
                  <a:lnTo>
                    <a:pt x="260" y="87"/>
                  </a:lnTo>
                  <a:lnTo>
                    <a:pt x="265" y="82"/>
                  </a:lnTo>
                  <a:lnTo>
                    <a:pt x="267" y="76"/>
                  </a:lnTo>
                  <a:lnTo>
                    <a:pt x="269" y="71"/>
                  </a:lnTo>
                  <a:lnTo>
                    <a:pt x="265" y="65"/>
                  </a:lnTo>
                  <a:lnTo>
                    <a:pt x="260" y="61"/>
                  </a:lnTo>
                  <a:lnTo>
                    <a:pt x="252" y="57"/>
                  </a:lnTo>
                  <a:lnTo>
                    <a:pt x="245" y="54"/>
                  </a:lnTo>
                  <a:lnTo>
                    <a:pt x="238" y="52"/>
                  </a:lnTo>
                  <a:lnTo>
                    <a:pt x="233" y="51"/>
                  </a:lnTo>
                  <a:lnTo>
                    <a:pt x="228" y="50"/>
                  </a:lnTo>
                  <a:lnTo>
                    <a:pt x="223" y="50"/>
                  </a:lnTo>
                  <a:lnTo>
                    <a:pt x="216" y="49"/>
                  </a:lnTo>
                  <a:lnTo>
                    <a:pt x="210" y="49"/>
                  </a:lnTo>
                  <a:lnTo>
                    <a:pt x="203" y="49"/>
                  </a:lnTo>
                  <a:lnTo>
                    <a:pt x="198" y="50"/>
                  </a:lnTo>
                  <a:lnTo>
                    <a:pt x="196" y="47"/>
                  </a:lnTo>
                  <a:lnTo>
                    <a:pt x="196" y="44"/>
                  </a:lnTo>
                  <a:lnTo>
                    <a:pt x="196" y="40"/>
                  </a:lnTo>
                  <a:lnTo>
                    <a:pt x="196" y="37"/>
                  </a:lnTo>
                  <a:lnTo>
                    <a:pt x="196" y="34"/>
                  </a:lnTo>
                  <a:lnTo>
                    <a:pt x="196" y="31"/>
                  </a:lnTo>
                  <a:lnTo>
                    <a:pt x="196" y="27"/>
                  </a:lnTo>
                  <a:lnTo>
                    <a:pt x="196" y="24"/>
                  </a:lnTo>
                  <a:lnTo>
                    <a:pt x="194" y="21"/>
                  </a:lnTo>
                  <a:lnTo>
                    <a:pt x="194" y="18"/>
                  </a:lnTo>
                  <a:lnTo>
                    <a:pt x="194" y="14"/>
                  </a:lnTo>
                  <a:lnTo>
                    <a:pt x="194" y="12"/>
                  </a:lnTo>
                  <a:lnTo>
                    <a:pt x="194" y="7"/>
                  </a:lnTo>
                  <a:lnTo>
                    <a:pt x="194" y="3"/>
                  </a:lnTo>
                  <a:lnTo>
                    <a:pt x="203" y="1"/>
                  </a:lnTo>
                  <a:lnTo>
                    <a:pt x="213" y="0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38" y="0"/>
                  </a:lnTo>
                  <a:lnTo>
                    <a:pt x="247" y="0"/>
                  </a:lnTo>
                  <a:lnTo>
                    <a:pt x="255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9" y="1"/>
                  </a:lnTo>
                  <a:lnTo>
                    <a:pt x="286" y="4"/>
                  </a:lnTo>
                  <a:lnTo>
                    <a:pt x="292" y="5"/>
                  </a:lnTo>
                  <a:lnTo>
                    <a:pt x="299" y="6"/>
                  </a:lnTo>
                  <a:lnTo>
                    <a:pt x="304" y="9"/>
                  </a:lnTo>
                  <a:lnTo>
                    <a:pt x="309" y="11"/>
                  </a:lnTo>
                  <a:lnTo>
                    <a:pt x="316" y="14"/>
                  </a:lnTo>
                  <a:lnTo>
                    <a:pt x="320" y="14"/>
                  </a:lnTo>
                  <a:lnTo>
                    <a:pt x="326" y="16"/>
                  </a:lnTo>
                  <a:lnTo>
                    <a:pt x="335" y="18"/>
                  </a:lnTo>
                  <a:lnTo>
                    <a:pt x="338" y="18"/>
                  </a:lnTo>
                  <a:lnTo>
                    <a:pt x="343" y="19"/>
                  </a:lnTo>
                  <a:lnTo>
                    <a:pt x="347" y="21"/>
                  </a:lnTo>
                  <a:lnTo>
                    <a:pt x="352" y="23"/>
                  </a:lnTo>
                  <a:lnTo>
                    <a:pt x="357" y="24"/>
                  </a:lnTo>
                  <a:lnTo>
                    <a:pt x="362" y="26"/>
                  </a:lnTo>
                  <a:lnTo>
                    <a:pt x="365" y="28"/>
                  </a:lnTo>
                  <a:lnTo>
                    <a:pt x="370" y="32"/>
                  </a:lnTo>
                  <a:lnTo>
                    <a:pt x="374" y="34"/>
                  </a:lnTo>
                  <a:lnTo>
                    <a:pt x="377" y="37"/>
                  </a:lnTo>
                  <a:lnTo>
                    <a:pt x="380" y="40"/>
                  </a:lnTo>
                  <a:lnTo>
                    <a:pt x="384" y="45"/>
                  </a:lnTo>
                  <a:lnTo>
                    <a:pt x="386" y="48"/>
                  </a:lnTo>
                  <a:lnTo>
                    <a:pt x="389" y="53"/>
                  </a:lnTo>
                  <a:lnTo>
                    <a:pt x="389" y="58"/>
                  </a:lnTo>
                  <a:lnTo>
                    <a:pt x="391" y="63"/>
                  </a:lnTo>
                  <a:lnTo>
                    <a:pt x="389" y="67"/>
                  </a:lnTo>
                  <a:lnTo>
                    <a:pt x="387" y="73"/>
                  </a:lnTo>
                  <a:lnTo>
                    <a:pt x="386" y="76"/>
                  </a:lnTo>
                  <a:lnTo>
                    <a:pt x="386" y="79"/>
                  </a:lnTo>
                  <a:lnTo>
                    <a:pt x="384" y="83"/>
                  </a:lnTo>
                  <a:lnTo>
                    <a:pt x="382" y="86"/>
                  </a:lnTo>
                  <a:lnTo>
                    <a:pt x="380" y="89"/>
                  </a:lnTo>
                  <a:lnTo>
                    <a:pt x="377" y="92"/>
                  </a:lnTo>
                  <a:lnTo>
                    <a:pt x="375" y="96"/>
                  </a:lnTo>
                  <a:lnTo>
                    <a:pt x="372" y="100"/>
                  </a:lnTo>
                  <a:lnTo>
                    <a:pt x="369" y="103"/>
                  </a:lnTo>
                  <a:lnTo>
                    <a:pt x="365" y="108"/>
                  </a:lnTo>
                  <a:lnTo>
                    <a:pt x="362" y="111"/>
                  </a:lnTo>
                  <a:lnTo>
                    <a:pt x="358" y="116"/>
                  </a:lnTo>
                  <a:lnTo>
                    <a:pt x="353" y="119"/>
                  </a:lnTo>
                  <a:lnTo>
                    <a:pt x="348" y="123"/>
                  </a:lnTo>
                  <a:lnTo>
                    <a:pt x="343" y="126"/>
                  </a:lnTo>
                  <a:lnTo>
                    <a:pt x="338" y="130"/>
                  </a:lnTo>
                  <a:lnTo>
                    <a:pt x="331" y="132"/>
                  </a:lnTo>
                  <a:lnTo>
                    <a:pt x="326" y="136"/>
                  </a:lnTo>
                  <a:lnTo>
                    <a:pt x="321" y="139"/>
                  </a:lnTo>
                  <a:lnTo>
                    <a:pt x="316" y="142"/>
                  </a:lnTo>
                  <a:lnTo>
                    <a:pt x="309" y="144"/>
                  </a:lnTo>
                  <a:lnTo>
                    <a:pt x="304" y="146"/>
                  </a:lnTo>
                  <a:lnTo>
                    <a:pt x="298" y="148"/>
                  </a:lnTo>
                  <a:lnTo>
                    <a:pt x="292" y="150"/>
                  </a:lnTo>
                  <a:lnTo>
                    <a:pt x="286" y="152"/>
                  </a:lnTo>
                  <a:lnTo>
                    <a:pt x="279" y="153"/>
                  </a:lnTo>
                  <a:lnTo>
                    <a:pt x="272" y="155"/>
                  </a:lnTo>
                  <a:lnTo>
                    <a:pt x="265" y="156"/>
                  </a:lnTo>
                  <a:lnTo>
                    <a:pt x="259" y="157"/>
                  </a:lnTo>
                  <a:lnTo>
                    <a:pt x="252" y="158"/>
                  </a:lnTo>
                  <a:lnTo>
                    <a:pt x="243" y="159"/>
                  </a:lnTo>
                  <a:lnTo>
                    <a:pt x="237" y="161"/>
                  </a:lnTo>
                  <a:lnTo>
                    <a:pt x="230" y="161"/>
                  </a:lnTo>
                  <a:lnTo>
                    <a:pt x="223" y="162"/>
                  </a:lnTo>
                  <a:lnTo>
                    <a:pt x="215" y="162"/>
                  </a:lnTo>
                  <a:lnTo>
                    <a:pt x="208" y="162"/>
                  </a:lnTo>
                  <a:lnTo>
                    <a:pt x="201" y="162"/>
                  </a:lnTo>
                  <a:lnTo>
                    <a:pt x="194" y="162"/>
                  </a:lnTo>
                  <a:lnTo>
                    <a:pt x="186" y="162"/>
                  </a:lnTo>
                  <a:lnTo>
                    <a:pt x="179" y="162"/>
                  </a:lnTo>
                  <a:lnTo>
                    <a:pt x="172" y="162"/>
                  </a:lnTo>
                  <a:lnTo>
                    <a:pt x="166" y="162"/>
                  </a:lnTo>
                  <a:lnTo>
                    <a:pt x="159" y="162"/>
                  </a:lnTo>
                  <a:lnTo>
                    <a:pt x="152" y="162"/>
                  </a:lnTo>
                  <a:lnTo>
                    <a:pt x="144" y="161"/>
                  </a:lnTo>
                  <a:lnTo>
                    <a:pt x="137" y="159"/>
                  </a:lnTo>
                  <a:lnTo>
                    <a:pt x="130" y="158"/>
                  </a:lnTo>
                  <a:lnTo>
                    <a:pt x="123" y="158"/>
                  </a:lnTo>
                  <a:lnTo>
                    <a:pt x="116" y="157"/>
                  </a:lnTo>
                  <a:lnTo>
                    <a:pt x="111" y="156"/>
                  </a:lnTo>
                  <a:lnTo>
                    <a:pt x="105" y="155"/>
                  </a:lnTo>
                  <a:lnTo>
                    <a:pt x="98" y="154"/>
                  </a:lnTo>
                  <a:lnTo>
                    <a:pt x="91" y="153"/>
                  </a:lnTo>
                  <a:lnTo>
                    <a:pt x="86" y="152"/>
                  </a:lnTo>
                  <a:lnTo>
                    <a:pt x="79" y="151"/>
                  </a:lnTo>
                  <a:lnTo>
                    <a:pt x="74" y="150"/>
                  </a:lnTo>
                  <a:lnTo>
                    <a:pt x="67" y="149"/>
                  </a:lnTo>
                  <a:lnTo>
                    <a:pt x="62" y="148"/>
                  </a:lnTo>
                  <a:lnTo>
                    <a:pt x="57" y="146"/>
                  </a:lnTo>
                  <a:lnTo>
                    <a:pt x="52" y="145"/>
                  </a:lnTo>
                  <a:lnTo>
                    <a:pt x="47" y="144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34" y="141"/>
                  </a:lnTo>
                  <a:lnTo>
                    <a:pt x="27" y="138"/>
                  </a:lnTo>
                  <a:lnTo>
                    <a:pt x="20" y="136"/>
                  </a:lnTo>
                  <a:lnTo>
                    <a:pt x="15" y="133"/>
                  </a:lnTo>
                  <a:lnTo>
                    <a:pt x="10" y="131"/>
                  </a:lnTo>
                  <a:lnTo>
                    <a:pt x="7" y="130"/>
                  </a:lnTo>
                  <a:lnTo>
                    <a:pt x="7" y="129"/>
                  </a:lnTo>
                  <a:lnTo>
                    <a:pt x="3" y="125"/>
                  </a:lnTo>
                  <a:lnTo>
                    <a:pt x="1" y="119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1" y="80"/>
                  </a:lnTo>
                  <a:lnTo>
                    <a:pt x="5" y="77"/>
                  </a:lnTo>
                  <a:lnTo>
                    <a:pt x="5" y="73"/>
                  </a:lnTo>
                  <a:lnTo>
                    <a:pt x="7" y="69"/>
                  </a:lnTo>
                  <a:lnTo>
                    <a:pt x="10" y="64"/>
                  </a:lnTo>
                  <a:lnTo>
                    <a:pt x="12" y="61"/>
                  </a:lnTo>
                  <a:lnTo>
                    <a:pt x="15" y="57"/>
                  </a:lnTo>
                  <a:lnTo>
                    <a:pt x="17" y="52"/>
                  </a:lnTo>
                  <a:lnTo>
                    <a:pt x="20" y="49"/>
                  </a:lnTo>
                  <a:lnTo>
                    <a:pt x="25" y="46"/>
                  </a:lnTo>
                  <a:lnTo>
                    <a:pt x="29" y="41"/>
                  </a:lnTo>
                  <a:lnTo>
                    <a:pt x="32" y="38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7" y="30"/>
                  </a:lnTo>
                  <a:lnTo>
                    <a:pt x="54" y="27"/>
                  </a:lnTo>
                  <a:lnTo>
                    <a:pt x="61" y="26"/>
                  </a:lnTo>
                  <a:lnTo>
                    <a:pt x="69" y="24"/>
                  </a:lnTo>
                  <a:lnTo>
                    <a:pt x="71" y="23"/>
                  </a:lnTo>
                  <a:lnTo>
                    <a:pt x="78" y="22"/>
                  </a:lnTo>
                  <a:lnTo>
                    <a:pt x="83" y="20"/>
                  </a:lnTo>
                  <a:lnTo>
                    <a:pt x="89" y="19"/>
                  </a:lnTo>
                  <a:lnTo>
                    <a:pt x="96" y="18"/>
                  </a:lnTo>
                  <a:lnTo>
                    <a:pt x="105" y="17"/>
                  </a:lnTo>
                  <a:lnTo>
                    <a:pt x="108" y="14"/>
                  </a:lnTo>
                  <a:lnTo>
                    <a:pt x="111" y="14"/>
                  </a:lnTo>
                  <a:lnTo>
                    <a:pt x="118" y="13"/>
                  </a:lnTo>
                  <a:lnTo>
                    <a:pt x="122" y="12"/>
                  </a:lnTo>
                  <a:lnTo>
                    <a:pt x="127" y="11"/>
                  </a:lnTo>
                  <a:lnTo>
                    <a:pt x="132" y="10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7" y="8"/>
                  </a:lnTo>
                  <a:lnTo>
                    <a:pt x="152" y="7"/>
                  </a:lnTo>
                  <a:lnTo>
                    <a:pt x="159" y="6"/>
                  </a:lnTo>
                  <a:lnTo>
                    <a:pt x="164" y="6"/>
                  </a:lnTo>
                  <a:lnTo>
                    <a:pt x="169" y="5"/>
                  </a:lnTo>
                  <a:lnTo>
                    <a:pt x="176" y="5"/>
                  </a:lnTo>
                  <a:lnTo>
                    <a:pt x="181" y="4"/>
                  </a:lnTo>
                  <a:lnTo>
                    <a:pt x="188" y="4"/>
                  </a:lnTo>
                  <a:lnTo>
                    <a:pt x="188" y="7"/>
                  </a:lnTo>
                  <a:lnTo>
                    <a:pt x="188" y="12"/>
                  </a:lnTo>
                  <a:lnTo>
                    <a:pt x="188" y="14"/>
                  </a:lnTo>
                  <a:lnTo>
                    <a:pt x="188" y="18"/>
                  </a:lnTo>
                  <a:lnTo>
                    <a:pt x="188" y="21"/>
                  </a:lnTo>
                  <a:lnTo>
                    <a:pt x="189" y="24"/>
                  </a:lnTo>
                  <a:lnTo>
                    <a:pt x="189" y="26"/>
                  </a:lnTo>
                  <a:lnTo>
                    <a:pt x="189" y="30"/>
                  </a:lnTo>
                  <a:lnTo>
                    <a:pt x="189" y="33"/>
                  </a:lnTo>
                  <a:lnTo>
                    <a:pt x="189" y="37"/>
                  </a:lnTo>
                  <a:lnTo>
                    <a:pt x="189" y="40"/>
                  </a:lnTo>
                  <a:lnTo>
                    <a:pt x="189" y="44"/>
                  </a:lnTo>
                  <a:lnTo>
                    <a:pt x="189" y="47"/>
                  </a:lnTo>
                  <a:lnTo>
                    <a:pt x="191" y="50"/>
                  </a:lnTo>
                  <a:lnTo>
                    <a:pt x="188" y="50"/>
                  </a:lnTo>
                  <a:lnTo>
                    <a:pt x="186" y="51"/>
                  </a:lnTo>
                  <a:lnTo>
                    <a:pt x="177" y="51"/>
                  </a:lnTo>
                  <a:lnTo>
                    <a:pt x="171" y="52"/>
                  </a:lnTo>
                  <a:lnTo>
                    <a:pt x="164" y="54"/>
                  </a:lnTo>
                  <a:lnTo>
                    <a:pt x="157" y="56"/>
                  </a:lnTo>
                  <a:lnTo>
                    <a:pt x="150" y="58"/>
                  </a:lnTo>
                  <a:lnTo>
                    <a:pt x="145" y="60"/>
                  </a:lnTo>
                  <a:lnTo>
                    <a:pt x="140" y="62"/>
                  </a:lnTo>
                  <a:lnTo>
                    <a:pt x="135" y="65"/>
                  </a:lnTo>
                  <a:lnTo>
                    <a:pt x="127" y="70"/>
                  </a:lnTo>
                  <a:lnTo>
                    <a:pt x="122" y="75"/>
                  </a:lnTo>
                  <a:lnTo>
                    <a:pt x="120" y="78"/>
                  </a:lnTo>
                  <a:lnTo>
                    <a:pt x="120" y="82"/>
                  </a:lnTo>
                  <a:lnTo>
                    <a:pt x="118" y="85"/>
                  </a:lnTo>
                  <a:lnTo>
                    <a:pt x="120" y="88"/>
                  </a:lnTo>
                  <a:lnTo>
                    <a:pt x="123" y="92"/>
                  </a:lnTo>
                  <a:lnTo>
                    <a:pt x="128" y="98"/>
                  </a:lnTo>
                  <a:lnTo>
                    <a:pt x="132" y="99"/>
                  </a:lnTo>
                  <a:lnTo>
                    <a:pt x="135" y="101"/>
                  </a:lnTo>
                  <a:lnTo>
                    <a:pt x="140" y="103"/>
                  </a:lnTo>
                  <a:lnTo>
                    <a:pt x="147" y="104"/>
                  </a:lnTo>
                  <a:lnTo>
                    <a:pt x="152" y="105"/>
                  </a:lnTo>
                  <a:lnTo>
                    <a:pt x="159" y="10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79" y="108"/>
                  </a:lnTo>
                  <a:lnTo>
                    <a:pt x="186" y="108"/>
                  </a:lnTo>
                  <a:lnTo>
                    <a:pt x="194" y="108"/>
                  </a:lnTo>
                  <a:lnTo>
                    <a:pt x="203" y="108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4847934-D671-46C6-8636-815A1BB12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10192"/>
              <a:ext cx="25" cy="47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30" y="0"/>
                </a:cxn>
                <a:cxn ang="0">
                  <a:pos x="51" y="19"/>
                </a:cxn>
                <a:cxn ang="0">
                  <a:pos x="34" y="47"/>
                </a:cxn>
                <a:cxn ang="0">
                  <a:pos x="27" y="47"/>
                </a:cxn>
                <a:cxn ang="0">
                  <a:pos x="0" y="31"/>
                </a:cxn>
                <a:cxn ang="0">
                  <a:pos x="24" y="1"/>
                </a:cxn>
                <a:cxn ang="0">
                  <a:pos x="24" y="1"/>
                </a:cxn>
              </a:cxnLst>
              <a:rect l="0" t="0" r="r" b="b"/>
              <a:pathLst>
                <a:path w="51" h="47">
                  <a:moveTo>
                    <a:pt x="24" y="1"/>
                  </a:moveTo>
                  <a:lnTo>
                    <a:pt x="30" y="0"/>
                  </a:lnTo>
                  <a:lnTo>
                    <a:pt x="51" y="19"/>
                  </a:lnTo>
                  <a:lnTo>
                    <a:pt x="34" y="47"/>
                  </a:lnTo>
                  <a:lnTo>
                    <a:pt x="27" y="47"/>
                  </a:lnTo>
                  <a:lnTo>
                    <a:pt x="0" y="3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7EB5B15-81B5-4E24-93E3-6E50F3144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" y="9919"/>
              <a:ext cx="230" cy="122"/>
            </a:xfrm>
            <a:custGeom>
              <a:avLst/>
              <a:gdLst/>
              <a:ahLst/>
              <a:cxnLst>
                <a:cxn ang="0">
                  <a:pos x="208" y="33"/>
                </a:cxn>
                <a:cxn ang="0">
                  <a:pos x="191" y="35"/>
                </a:cxn>
                <a:cxn ang="0">
                  <a:pos x="164" y="40"/>
                </a:cxn>
                <a:cxn ang="0">
                  <a:pos x="142" y="45"/>
                </a:cxn>
                <a:cxn ang="0">
                  <a:pos x="120" y="52"/>
                </a:cxn>
                <a:cxn ang="0">
                  <a:pos x="103" y="58"/>
                </a:cxn>
                <a:cxn ang="0">
                  <a:pos x="86" y="66"/>
                </a:cxn>
                <a:cxn ang="0">
                  <a:pos x="71" y="77"/>
                </a:cxn>
                <a:cxn ang="0">
                  <a:pos x="57" y="94"/>
                </a:cxn>
                <a:cxn ang="0">
                  <a:pos x="57" y="117"/>
                </a:cxn>
                <a:cxn ang="0">
                  <a:pos x="0" y="103"/>
                </a:cxn>
                <a:cxn ang="0">
                  <a:pos x="1" y="87"/>
                </a:cxn>
                <a:cxn ang="0">
                  <a:pos x="8" y="74"/>
                </a:cxn>
                <a:cxn ang="0">
                  <a:pos x="20" y="60"/>
                </a:cxn>
                <a:cxn ang="0">
                  <a:pos x="35" y="48"/>
                </a:cxn>
                <a:cxn ang="0">
                  <a:pos x="57" y="38"/>
                </a:cxn>
                <a:cxn ang="0">
                  <a:pos x="79" y="27"/>
                </a:cxn>
                <a:cxn ang="0">
                  <a:pos x="106" y="17"/>
                </a:cxn>
                <a:cxn ang="0">
                  <a:pos x="122" y="14"/>
                </a:cxn>
                <a:cxn ang="0">
                  <a:pos x="137" y="11"/>
                </a:cxn>
                <a:cxn ang="0">
                  <a:pos x="152" y="7"/>
                </a:cxn>
                <a:cxn ang="0">
                  <a:pos x="169" y="5"/>
                </a:cxn>
                <a:cxn ang="0">
                  <a:pos x="186" y="3"/>
                </a:cxn>
                <a:cxn ang="0">
                  <a:pos x="204" y="1"/>
                </a:cxn>
                <a:cxn ang="0">
                  <a:pos x="221" y="1"/>
                </a:cxn>
                <a:cxn ang="0">
                  <a:pos x="238" y="0"/>
                </a:cxn>
                <a:cxn ang="0">
                  <a:pos x="257" y="0"/>
                </a:cxn>
                <a:cxn ang="0">
                  <a:pos x="274" y="0"/>
                </a:cxn>
                <a:cxn ang="0">
                  <a:pos x="289" y="1"/>
                </a:cxn>
                <a:cxn ang="0">
                  <a:pos x="306" y="3"/>
                </a:cxn>
                <a:cxn ang="0">
                  <a:pos x="321" y="4"/>
                </a:cxn>
                <a:cxn ang="0">
                  <a:pos x="336" y="7"/>
                </a:cxn>
                <a:cxn ang="0">
                  <a:pos x="355" y="11"/>
                </a:cxn>
                <a:cxn ang="0">
                  <a:pos x="382" y="19"/>
                </a:cxn>
                <a:cxn ang="0">
                  <a:pos x="404" y="28"/>
                </a:cxn>
                <a:cxn ang="0">
                  <a:pos x="423" y="39"/>
                </a:cxn>
                <a:cxn ang="0">
                  <a:pos x="438" y="51"/>
                </a:cxn>
                <a:cxn ang="0">
                  <a:pos x="450" y="64"/>
                </a:cxn>
                <a:cxn ang="0">
                  <a:pos x="457" y="78"/>
                </a:cxn>
                <a:cxn ang="0">
                  <a:pos x="404" y="106"/>
                </a:cxn>
                <a:cxn ang="0">
                  <a:pos x="396" y="77"/>
                </a:cxn>
                <a:cxn ang="0">
                  <a:pos x="377" y="60"/>
                </a:cxn>
                <a:cxn ang="0">
                  <a:pos x="357" y="51"/>
                </a:cxn>
                <a:cxn ang="0">
                  <a:pos x="340" y="45"/>
                </a:cxn>
                <a:cxn ang="0">
                  <a:pos x="320" y="40"/>
                </a:cxn>
                <a:cxn ang="0">
                  <a:pos x="296" y="35"/>
                </a:cxn>
                <a:cxn ang="0">
                  <a:pos x="272" y="33"/>
                </a:cxn>
                <a:cxn ang="0">
                  <a:pos x="250" y="32"/>
                </a:cxn>
                <a:cxn ang="0">
                  <a:pos x="237" y="32"/>
                </a:cxn>
                <a:cxn ang="0">
                  <a:pos x="218" y="33"/>
                </a:cxn>
              </a:cxnLst>
              <a:rect l="0" t="0" r="r" b="b"/>
              <a:pathLst>
                <a:path w="460" h="122">
                  <a:moveTo>
                    <a:pt x="218" y="33"/>
                  </a:moveTo>
                  <a:lnTo>
                    <a:pt x="213" y="33"/>
                  </a:lnTo>
                  <a:lnTo>
                    <a:pt x="208" y="33"/>
                  </a:lnTo>
                  <a:lnTo>
                    <a:pt x="204" y="34"/>
                  </a:lnTo>
                  <a:lnTo>
                    <a:pt x="199" y="34"/>
                  </a:lnTo>
                  <a:lnTo>
                    <a:pt x="191" y="35"/>
                  </a:lnTo>
                  <a:lnTo>
                    <a:pt x="182" y="37"/>
                  </a:lnTo>
                  <a:lnTo>
                    <a:pt x="172" y="38"/>
                  </a:lnTo>
                  <a:lnTo>
                    <a:pt x="164" y="40"/>
                  </a:lnTo>
                  <a:lnTo>
                    <a:pt x="157" y="41"/>
                  </a:lnTo>
                  <a:lnTo>
                    <a:pt x="149" y="43"/>
                  </a:lnTo>
                  <a:lnTo>
                    <a:pt x="142" y="45"/>
                  </a:lnTo>
                  <a:lnTo>
                    <a:pt x="133" y="46"/>
                  </a:lnTo>
                  <a:lnTo>
                    <a:pt x="127" y="48"/>
                  </a:lnTo>
                  <a:lnTo>
                    <a:pt x="120" y="52"/>
                  </a:lnTo>
                  <a:lnTo>
                    <a:pt x="113" y="53"/>
                  </a:lnTo>
                  <a:lnTo>
                    <a:pt x="108" y="56"/>
                  </a:lnTo>
                  <a:lnTo>
                    <a:pt x="103" y="58"/>
                  </a:lnTo>
                  <a:lnTo>
                    <a:pt x="98" y="61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3" y="68"/>
                  </a:lnTo>
                  <a:lnTo>
                    <a:pt x="78" y="71"/>
                  </a:lnTo>
                  <a:lnTo>
                    <a:pt x="71" y="77"/>
                  </a:lnTo>
                  <a:lnTo>
                    <a:pt x="66" y="82"/>
                  </a:lnTo>
                  <a:lnTo>
                    <a:pt x="61" y="87"/>
                  </a:lnTo>
                  <a:lnTo>
                    <a:pt x="57" y="94"/>
                  </a:lnTo>
                  <a:lnTo>
                    <a:pt x="56" y="99"/>
                  </a:lnTo>
                  <a:lnTo>
                    <a:pt x="57" y="105"/>
                  </a:lnTo>
                  <a:lnTo>
                    <a:pt x="57" y="117"/>
                  </a:lnTo>
                  <a:lnTo>
                    <a:pt x="3" y="122"/>
                  </a:lnTo>
                  <a:lnTo>
                    <a:pt x="1" y="108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1" y="87"/>
                  </a:lnTo>
                  <a:lnTo>
                    <a:pt x="1" y="83"/>
                  </a:lnTo>
                  <a:lnTo>
                    <a:pt x="7" y="79"/>
                  </a:lnTo>
                  <a:lnTo>
                    <a:pt x="8" y="74"/>
                  </a:lnTo>
                  <a:lnTo>
                    <a:pt x="13" y="70"/>
                  </a:lnTo>
                  <a:lnTo>
                    <a:pt x="15" y="65"/>
                  </a:lnTo>
                  <a:lnTo>
                    <a:pt x="20" y="60"/>
                  </a:lnTo>
                  <a:lnTo>
                    <a:pt x="25" y="56"/>
                  </a:lnTo>
                  <a:lnTo>
                    <a:pt x="30" y="53"/>
                  </a:lnTo>
                  <a:lnTo>
                    <a:pt x="35" y="48"/>
                  </a:lnTo>
                  <a:lnTo>
                    <a:pt x="42" y="44"/>
                  </a:lnTo>
                  <a:lnTo>
                    <a:pt x="49" y="41"/>
                  </a:lnTo>
                  <a:lnTo>
                    <a:pt x="57" y="38"/>
                  </a:lnTo>
                  <a:lnTo>
                    <a:pt x="64" y="33"/>
                  </a:lnTo>
                  <a:lnTo>
                    <a:pt x="71" y="30"/>
                  </a:lnTo>
                  <a:lnTo>
                    <a:pt x="79" y="27"/>
                  </a:lnTo>
                  <a:lnTo>
                    <a:pt x="89" y="24"/>
                  </a:lnTo>
                  <a:lnTo>
                    <a:pt x="98" y="20"/>
                  </a:lnTo>
                  <a:lnTo>
                    <a:pt x="106" y="17"/>
                  </a:lnTo>
                  <a:lnTo>
                    <a:pt x="111" y="16"/>
                  </a:lnTo>
                  <a:lnTo>
                    <a:pt x="117" y="15"/>
                  </a:lnTo>
                  <a:lnTo>
                    <a:pt x="122" y="14"/>
                  </a:lnTo>
                  <a:lnTo>
                    <a:pt x="127" y="13"/>
                  </a:lnTo>
                  <a:lnTo>
                    <a:pt x="132" y="12"/>
                  </a:lnTo>
                  <a:lnTo>
                    <a:pt x="137" y="11"/>
                  </a:lnTo>
                  <a:lnTo>
                    <a:pt x="142" y="9"/>
                  </a:lnTo>
                  <a:lnTo>
                    <a:pt x="147" y="8"/>
                  </a:lnTo>
                  <a:lnTo>
                    <a:pt x="152" y="7"/>
                  </a:lnTo>
                  <a:lnTo>
                    <a:pt x="159" y="6"/>
                  </a:lnTo>
                  <a:lnTo>
                    <a:pt x="164" y="5"/>
                  </a:lnTo>
                  <a:lnTo>
                    <a:pt x="169" y="5"/>
                  </a:lnTo>
                  <a:lnTo>
                    <a:pt x="174" y="4"/>
                  </a:lnTo>
                  <a:lnTo>
                    <a:pt x="181" y="3"/>
                  </a:lnTo>
                  <a:lnTo>
                    <a:pt x="186" y="3"/>
                  </a:lnTo>
                  <a:lnTo>
                    <a:pt x="193" y="2"/>
                  </a:lnTo>
                  <a:lnTo>
                    <a:pt x="198" y="2"/>
                  </a:lnTo>
                  <a:lnTo>
                    <a:pt x="204" y="1"/>
                  </a:lnTo>
                  <a:lnTo>
                    <a:pt x="210" y="1"/>
                  </a:lnTo>
                  <a:lnTo>
                    <a:pt x="216" y="1"/>
                  </a:lnTo>
                  <a:lnTo>
                    <a:pt x="221" y="1"/>
                  </a:lnTo>
                  <a:lnTo>
                    <a:pt x="226" y="0"/>
                  </a:lnTo>
                  <a:lnTo>
                    <a:pt x="233" y="0"/>
                  </a:lnTo>
                  <a:lnTo>
                    <a:pt x="238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7" y="0"/>
                  </a:lnTo>
                  <a:lnTo>
                    <a:pt x="262" y="0"/>
                  </a:lnTo>
                  <a:lnTo>
                    <a:pt x="267" y="0"/>
                  </a:lnTo>
                  <a:lnTo>
                    <a:pt x="274" y="0"/>
                  </a:lnTo>
                  <a:lnTo>
                    <a:pt x="279" y="0"/>
                  </a:lnTo>
                  <a:lnTo>
                    <a:pt x="284" y="1"/>
                  </a:lnTo>
                  <a:lnTo>
                    <a:pt x="289" y="1"/>
                  </a:lnTo>
                  <a:lnTo>
                    <a:pt x="296" y="1"/>
                  </a:lnTo>
                  <a:lnTo>
                    <a:pt x="301" y="2"/>
                  </a:lnTo>
                  <a:lnTo>
                    <a:pt x="306" y="3"/>
                  </a:lnTo>
                  <a:lnTo>
                    <a:pt x="311" y="3"/>
                  </a:lnTo>
                  <a:lnTo>
                    <a:pt x="316" y="4"/>
                  </a:lnTo>
                  <a:lnTo>
                    <a:pt x="321" y="4"/>
                  </a:lnTo>
                  <a:lnTo>
                    <a:pt x="326" y="5"/>
                  </a:lnTo>
                  <a:lnTo>
                    <a:pt x="331" y="6"/>
                  </a:lnTo>
                  <a:lnTo>
                    <a:pt x="336" y="7"/>
                  </a:lnTo>
                  <a:lnTo>
                    <a:pt x="342" y="7"/>
                  </a:lnTo>
                  <a:lnTo>
                    <a:pt x="347" y="9"/>
                  </a:lnTo>
                  <a:lnTo>
                    <a:pt x="355" y="11"/>
                  </a:lnTo>
                  <a:lnTo>
                    <a:pt x="365" y="14"/>
                  </a:lnTo>
                  <a:lnTo>
                    <a:pt x="374" y="16"/>
                  </a:lnTo>
                  <a:lnTo>
                    <a:pt x="382" y="19"/>
                  </a:lnTo>
                  <a:lnTo>
                    <a:pt x="391" y="21"/>
                  </a:lnTo>
                  <a:lnTo>
                    <a:pt x="397" y="25"/>
                  </a:lnTo>
                  <a:lnTo>
                    <a:pt x="404" y="28"/>
                  </a:lnTo>
                  <a:lnTo>
                    <a:pt x="413" y="31"/>
                  </a:lnTo>
                  <a:lnTo>
                    <a:pt x="418" y="34"/>
                  </a:lnTo>
                  <a:lnTo>
                    <a:pt x="423" y="39"/>
                  </a:lnTo>
                  <a:lnTo>
                    <a:pt x="430" y="42"/>
                  </a:lnTo>
                  <a:lnTo>
                    <a:pt x="435" y="46"/>
                  </a:lnTo>
                  <a:lnTo>
                    <a:pt x="438" y="51"/>
                  </a:lnTo>
                  <a:lnTo>
                    <a:pt x="443" y="55"/>
                  </a:lnTo>
                  <a:lnTo>
                    <a:pt x="446" y="58"/>
                  </a:lnTo>
                  <a:lnTo>
                    <a:pt x="450" y="64"/>
                  </a:lnTo>
                  <a:lnTo>
                    <a:pt x="453" y="68"/>
                  </a:lnTo>
                  <a:lnTo>
                    <a:pt x="455" y="72"/>
                  </a:lnTo>
                  <a:lnTo>
                    <a:pt x="457" y="78"/>
                  </a:lnTo>
                  <a:lnTo>
                    <a:pt x="458" y="82"/>
                  </a:lnTo>
                  <a:lnTo>
                    <a:pt x="460" y="105"/>
                  </a:lnTo>
                  <a:lnTo>
                    <a:pt x="404" y="106"/>
                  </a:lnTo>
                  <a:lnTo>
                    <a:pt x="401" y="86"/>
                  </a:lnTo>
                  <a:lnTo>
                    <a:pt x="399" y="81"/>
                  </a:lnTo>
                  <a:lnTo>
                    <a:pt x="396" y="77"/>
                  </a:lnTo>
                  <a:lnTo>
                    <a:pt x="391" y="70"/>
                  </a:lnTo>
                  <a:lnTo>
                    <a:pt x="386" y="66"/>
                  </a:lnTo>
                  <a:lnTo>
                    <a:pt x="377" y="60"/>
                  </a:lnTo>
                  <a:lnTo>
                    <a:pt x="369" y="56"/>
                  </a:lnTo>
                  <a:lnTo>
                    <a:pt x="362" y="53"/>
                  </a:lnTo>
                  <a:lnTo>
                    <a:pt x="357" y="51"/>
                  </a:lnTo>
                  <a:lnTo>
                    <a:pt x="352" y="48"/>
                  </a:lnTo>
                  <a:lnTo>
                    <a:pt x="347" y="47"/>
                  </a:lnTo>
                  <a:lnTo>
                    <a:pt x="340" y="45"/>
                  </a:lnTo>
                  <a:lnTo>
                    <a:pt x="333" y="43"/>
                  </a:lnTo>
                  <a:lnTo>
                    <a:pt x="326" y="41"/>
                  </a:lnTo>
                  <a:lnTo>
                    <a:pt x="320" y="40"/>
                  </a:lnTo>
                  <a:lnTo>
                    <a:pt x="311" y="38"/>
                  </a:lnTo>
                  <a:lnTo>
                    <a:pt x="304" y="37"/>
                  </a:lnTo>
                  <a:lnTo>
                    <a:pt x="296" y="35"/>
                  </a:lnTo>
                  <a:lnTo>
                    <a:pt x="289" y="35"/>
                  </a:lnTo>
                  <a:lnTo>
                    <a:pt x="281" y="33"/>
                  </a:lnTo>
                  <a:lnTo>
                    <a:pt x="272" y="33"/>
                  </a:lnTo>
                  <a:lnTo>
                    <a:pt x="264" y="32"/>
                  </a:lnTo>
                  <a:lnTo>
                    <a:pt x="255" y="32"/>
                  </a:lnTo>
                  <a:lnTo>
                    <a:pt x="250" y="32"/>
                  </a:lnTo>
                  <a:lnTo>
                    <a:pt x="245" y="32"/>
                  </a:lnTo>
                  <a:lnTo>
                    <a:pt x="240" y="32"/>
                  </a:lnTo>
                  <a:lnTo>
                    <a:pt x="237" y="32"/>
                  </a:lnTo>
                  <a:lnTo>
                    <a:pt x="226" y="32"/>
                  </a:lnTo>
                  <a:lnTo>
                    <a:pt x="218" y="33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DCD24216-F862-4E55-B10D-44B856D61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" y="10172"/>
              <a:ext cx="227" cy="193"/>
            </a:xfrm>
            <a:custGeom>
              <a:avLst/>
              <a:gdLst/>
              <a:ahLst/>
              <a:cxnLst>
                <a:cxn ang="0">
                  <a:pos x="71" y="132"/>
                </a:cxn>
                <a:cxn ang="0">
                  <a:pos x="97" y="145"/>
                </a:cxn>
                <a:cxn ang="0">
                  <a:pos x="83" y="159"/>
                </a:cxn>
                <a:cxn ang="0">
                  <a:pos x="56" y="172"/>
                </a:cxn>
                <a:cxn ang="0">
                  <a:pos x="29" y="158"/>
                </a:cxn>
                <a:cxn ang="0">
                  <a:pos x="12" y="141"/>
                </a:cxn>
                <a:cxn ang="0">
                  <a:pos x="2" y="122"/>
                </a:cxn>
                <a:cxn ang="0">
                  <a:pos x="0" y="97"/>
                </a:cxn>
                <a:cxn ang="0">
                  <a:pos x="16" y="74"/>
                </a:cxn>
                <a:cxn ang="0">
                  <a:pos x="41" y="52"/>
                </a:cxn>
                <a:cxn ang="0">
                  <a:pos x="78" y="34"/>
                </a:cxn>
                <a:cxn ang="0">
                  <a:pos x="110" y="22"/>
                </a:cxn>
                <a:cxn ang="0">
                  <a:pos x="136" y="15"/>
                </a:cxn>
                <a:cxn ang="0">
                  <a:pos x="161" y="9"/>
                </a:cxn>
                <a:cxn ang="0">
                  <a:pos x="190" y="5"/>
                </a:cxn>
                <a:cxn ang="0">
                  <a:pos x="220" y="2"/>
                </a:cxn>
                <a:cxn ang="0">
                  <a:pos x="249" y="1"/>
                </a:cxn>
                <a:cxn ang="0">
                  <a:pos x="276" y="0"/>
                </a:cxn>
                <a:cxn ang="0">
                  <a:pos x="303" y="1"/>
                </a:cxn>
                <a:cxn ang="0">
                  <a:pos x="329" y="4"/>
                </a:cxn>
                <a:cxn ang="0">
                  <a:pos x="352" y="8"/>
                </a:cxn>
                <a:cxn ang="0">
                  <a:pos x="378" y="14"/>
                </a:cxn>
                <a:cxn ang="0">
                  <a:pos x="413" y="29"/>
                </a:cxn>
                <a:cxn ang="0">
                  <a:pos x="440" y="48"/>
                </a:cxn>
                <a:cxn ang="0">
                  <a:pos x="454" y="71"/>
                </a:cxn>
                <a:cxn ang="0">
                  <a:pos x="452" y="95"/>
                </a:cxn>
                <a:cxn ang="0">
                  <a:pos x="439" y="119"/>
                </a:cxn>
                <a:cxn ang="0">
                  <a:pos x="413" y="141"/>
                </a:cxn>
                <a:cxn ang="0">
                  <a:pos x="376" y="160"/>
                </a:cxn>
                <a:cxn ang="0">
                  <a:pos x="344" y="171"/>
                </a:cxn>
                <a:cxn ang="0">
                  <a:pos x="320" y="178"/>
                </a:cxn>
                <a:cxn ang="0">
                  <a:pos x="293" y="183"/>
                </a:cxn>
                <a:cxn ang="0">
                  <a:pos x="264" y="188"/>
                </a:cxn>
                <a:cxn ang="0">
                  <a:pos x="235" y="192"/>
                </a:cxn>
                <a:cxn ang="0">
                  <a:pos x="208" y="193"/>
                </a:cxn>
                <a:cxn ang="0">
                  <a:pos x="181" y="193"/>
                </a:cxn>
                <a:cxn ang="0">
                  <a:pos x="156" y="192"/>
                </a:cxn>
                <a:cxn ang="0">
                  <a:pos x="131" y="189"/>
                </a:cxn>
                <a:cxn ang="0">
                  <a:pos x="109" y="186"/>
                </a:cxn>
                <a:cxn ang="0">
                  <a:pos x="107" y="172"/>
                </a:cxn>
                <a:cxn ang="0">
                  <a:pos x="132" y="154"/>
                </a:cxn>
                <a:cxn ang="0">
                  <a:pos x="163" y="156"/>
                </a:cxn>
                <a:cxn ang="0">
                  <a:pos x="197" y="157"/>
                </a:cxn>
                <a:cxn ang="0">
                  <a:pos x="235" y="156"/>
                </a:cxn>
                <a:cxn ang="0">
                  <a:pos x="279" y="149"/>
                </a:cxn>
                <a:cxn ang="0">
                  <a:pos x="318" y="139"/>
                </a:cxn>
                <a:cxn ang="0">
                  <a:pos x="351" y="127"/>
                </a:cxn>
                <a:cxn ang="0">
                  <a:pos x="376" y="114"/>
                </a:cxn>
                <a:cxn ang="0">
                  <a:pos x="398" y="89"/>
                </a:cxn>
                <a:cxn ang="0">
                  <a:pos x="388" y="63"/>
                </a:cxn>
                <a:cxn ang="0">
                  <a:pos x="362" y="50"/>
                </a:cxn>
                <a:cxn ang="0">
                  <a:pos x="334" y="42"/>
                </a:cxn>
                <a:cxn ang="0">
                  <a:pos x="298" y="37"/>
                </a:cxn>
                <a:cxn ang="0">
                  <a:pos x="257" y="36"/>
                </a:cxn>
                <a:cxn ang="0">
                  <a:pos x="230" y="37"/>
                </a:cxn>
                <a:cxn ang="0">
                  <a:pos x="197" y="40"/>
                </a:cxn>
                <a:cxn ang="0">
                  <a:pos x="159" y="48"/>
                </a:cxn>
                <a:cxn ang="0">
                  <a:pos x="122" y="58"/>
                </a:cxn>
                <a:cxn ang="0">
                  <a:pos x="95" y="71"/>
                </a:cxn>
                <a:cxn ang="0">
                  <a:pos x="70" y="88"/>
                </a:cxn>
                <a:cxn ang="0">
                  <a:pos x="58" y="117"/>
                </a:cxn>
              </a:cxnLst>
              <a:rect l="0" t="0" r="r" b="b"/>
              <a:pathLst>
                <a:path w="455" h="193">
                  <a:moveTo>
                    <a:pt x="58" y="117"/>
                  </a:moveTo>
                  <a:lnTo>
                    <a:pt x="60" y="120"/>
                  </a:lnTo>
                  <a:lnTo>
                    <a:pt x="61" y="125"/>
                  </a:lnTo>
                  <a:lnTo>
                    <a:pt x="66" y="128"/>
                  </a:lnTo>
                  <a:lnTo>
                    <a:pt x="71" y="132"/>
                  </a:lnTo>
                  <a:lnTo>
                    <a:pt x="76" y="136"/>
                  </a:lnTo>
                  <a:lnTo>
                    <a:pt x="83" y="140"/>
                  </a:lnTo>
                  <a:lnTo>
                    <a:pt x="87" y="142"/>
                  </a:lnTo>
                  <a:lnTo>
                    <a:pt x="92" y="143"/>
                  </a:lnTo>
                  <a:lnTo>
                    <a:pt x="97" y="145"/>
                  </a:lnTo>
                  <a:lnTo>
                    <a:pt x="102" y="146"/>
                  </a:lnTo>
                  <a:lnTo>
                    <a:pt x="97" y="149"/>
                  </a:lnTo>
                  <a:lnTo>
                    <a:pt x="92" y="153"/>
                  </a:lnTo>
                  <a:lnTo>
                    <a:pt x="87" y="156"/>
                  </a:lnTo>
                  <a:lnTo>
                    <a:pt x="83" y="159"/>
                  </a:lnTo>
                  <a:lnTo>
                    <a:pt x="78" y="163"/>
                  </a:lnTo>
                  <a:lnTo>
                    <a:pt x="73" y="167"/>
                  </a:lnTo>
                  <a:lnTo>
                    <a:pt x="68" y="171"/>
                  </a:lnTo>
                  <a:lnTo>
                    <a:pt x="63" y="174"/>
                  </a:lnTo>
                  <a:lnTo>
                    <a:pt x="56" y="172"/>
                  </a:lnTo>
                  <a:lnTo>
                    <a:pt x="49" y="169"/>
                  </a:lnTo>
                  <a:lnTo>
                    <a:pt x="44" y="167"/>
                  </a:lnTo>
                  <a:lnTo>
                    <a:pt x="39" y="163"/>
                  </a:lnTo>
                  <a:lnTo>
                    <a:pt x="34" y="160"/>
                  </a:lnTo>
                  <a:lnTo>
                    <a:pt x="29" y="158"/>
                  </a:lnTo>
                  <a:lnTo>
                    <a:pt x="26" y="155"/>
                  </a:lnTo>
                  <a:lnTo>
                    <a:pt x="22" y="152"/>
                  </a:lnTo>
                  <a:lnTo>
                    <a:pt x="17" y="148"/>
                  </a:lnTo>
                  <a:lnTo>
                    <a:pt x="14" y="144"/>
                  </a:lnTo>
                  <a:lnTo>
                    <a:pt x="12" y="141"/>
                  </a:lnTo>
                  <a:lnTo>
                    <a:pt x="9" y="137"/>
                  </a:lnTo>
                  <a:lnTo>
                    <a:pt x="7" y="133"/>
                  </a:lnTo>
                  <a:lnTo>
                    <a:pt x="4" y="130"/>
                  </a:lnTo>
                  <a:lnTo>
                    <a:pt x="2" y="126"/>
                  </a:lnTo>
                  <a:lnTo>
                    <a:pt x="2" y="122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0" y="107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4" y="93"/>
                  </a:lnTo>
                  <a:lnTo>
                    <a:pt x="5" y="88"/>
                  </a:lnTo>
                  <a:lnTo>
                    <a:pt x="9" y="83"/>
                  </a:lnTo>
                  <a:lnTo>
                    <a:pt x="12" y="79"/>
                  </a:lnTo>
                  <a:lnTo>
                    <a:pt x="16" y="74"/>
                  </a:lnTo>
                  <a:lnTo>
                    <a:pt x="19" y="69"/>
                  </a:lnTo>
                  <a:lnTo>
                    <a:pt x="24" y="65"/>
                  </a:lnTo>
                  <a:lnTo>
                    <a:pt x="29" y="61"/>
                  </a:lnTo>
                  <a:lnTo>
                    <a:pt x="36" y="56"/>
                  </a:lnTo>
                  <a:lnTo>
                    <a:pt x="41" y="52"/>
                  </a:lnTo>
                  <a:lnTo>
                    <a:pt x="49" y="49"/>
                  </a:lnTo>
                  <a:lnTo>
                    <a:pt x="54" y="44"/>
                  </a:lnTo>
                  <a:lnTo>
                    <a:pt x="63" y="40"/>
                  </a:lnTo>
                  <a:lnTo>
                    <a:pt x="70" y="37"/>
                  </a:lnTo>
                  <a:lnTo>
                    <a:pt x="78" y="34"/>
                  </a:lnTo>
                  <a:lnTo>
                    <a:pt x="87" y="29"/>
                  </a:lnTo>
                  <a:lnTo>
                    <a:pt x="97" y="26"/>
                  </a:lnTo>
                  <a:lnTo>
                    <a:pt x="100" y="25"/>
                  </a:lnTo>
                  <a:lnTo>
                    <a:pt x="105" y="23"/>
                  </a:lnTo>
                  <a:lnTo>
                    <a:pt x="110" y="22"/>
                  </a:lnTo>
                  <a:lnTo>
                    <a:pt x="115" y="21"/>
                  </a:lnTo>
                  <a:lnTo>
                    <a:pt x="120" y="18"/>
                  </a:lnTo>
                  <a:lnTo>
                    <a:pt x="125" y="17"/>
                  </a:lnTo>
                  <a:lnTo>
                    <a:pt x="131" y="16"/>
                  </a:lnTo>
                  <a:lnTo>
                    <a:pt x="136" y="15"/>
                  </a:lnTo>
                  <a:lnTo>
                    <a:pt x="141" y="13"/>
                  </a:lnTo>
                  <a:lnTo>
                    <a:pt x="146" y="13"/>
                  </a:lnTo>
                  <a:lnTo>
                    <a:pt x="151" y="12"/>
                  </a:lnTo>
                  <a:lnTo>
                    <a:pt x="156" y="11"/>
                  </a:lnTo>
                  <a:lnTo>
                    <a:pt x="161" y="9"/>
                  </a:lnTo>
                  <a:lnTo>
                    <a:pt x="166" y="9"/>
                  </a:lnTo>
                  <a:lnTo>
                    <a:pt x="173" y="8"/>
                  </a:lnTo>
                  <a:lnTo>
                    <a:pt x="178" y="8"/>
                  </a:lnTo>
                  <a:lnTo>
                    <a:pt x="185" y="7"/>
                  </a:lnTo>
                  <a:lnTo>
                    <a:pt x="190" y="5"/>
                  </a:lnTo>
                  <a:lnTo>
                    <a:pt x="197" y="4"/>
                  </a:lnTo>
                  <a:lnTo>
                    <a:pt x="203" y="4"/>
                  </a:lnTo>
                  <a:lnTo>
                    <a:pt x="208" y="3"/>
                  </a:lnTo>
                  <a:lnTo>
                    <a:pt x="213" y="3"/>
                  </a:lnTo>
                  <a:lnTo>
                    <a:pt x="220" y="2"/>
                  </a:lnTo>
                  <a:lnTo>
                    <a:pt x="225" y="2"/>
                  </a:lnTo>
                  <a:lnTo>
                    <a:pt x="230" y="1"/>
                  </a:lnTo>
                  <a:lnTo>
                    <a:pt x="237" y="1"/>
                  </a:lnTo>
                  <a:lnTo>
                    <a:pt x="242" y="1"/>
                  </a:lnTo>
                  <a:lnTo>
                    <a:pt x="249" y="1"/>
                  </a:lnTo>
                  <a:lnTo>
                    <a:pt x="254" y="0"/>
                  </a:lnTo>
                  <a:lnTo>
                    <a:pt x="259" y="0"/>
                  </a:lnTo>
                  <a:lnTo>
                    <a:pt x="264" y="0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1" y="0"/>
                  </a:lnTo>
                  <a:lnTo>
                    <a:pt x="288" y="1"/>
                  </a:lnTo>
                  <a:lnTo>
                    <a:pt x="293" y="1"/>
                  </a:lnTo>
                  <a:lnTo>
                    <a:pt x="298" y="1"/>
                  </a:lnTo>
                  <a:lnTo>
                    <a:pt x="303" y="1"/>
                  </a:lnTo>
                  <a:lnTo>
                    <a:pt x="308" y="2"/>
                  </a:lnTo>
                  <a:lnTo>
                    <a:pt x="313" y="2"/>
                  </a:lnTo>
                  <a:lnTo>
                    <a:pt x="318" y="2"/>
                  </a:lnTo>
                  <a:lnTo>
                    <a:pt x="323" y="3"/>
                  </a:lnTo>
                  <a:lnTo>
                    <a:pt x="329" y="4"/>
                  </a:lnTo>
                  <a:lnTo>
                    <a:pt x="334" y="4"/>
                  </a:lnTo>
                  <a:lnTo>
                    <a:pt x="339" y="4"/>
                  </a:lnTo>
                  <a:lnTo>
                    <a:pt x="342" y="7"/>
                  </a:lnTo>
                  <a:lnTo>
                    <a:pt x="347" y="7"/>
                  </a:lnTo>
                  <a:lnTo>
                    <a:pt x="352" y="8"/>
                  </a:lnTo>
                  <a:lnTo>
                    <a:pt x="356" y="9"/>
                  </a:lnTo>
                  <a:lnTo>
                    <a:pt x="361" y="10"/>
                  </a:lnTo>
                  <a:lnTo>
                    <a:pt x="366" y="11"/>
                  </a:lnTo>
                  <a:lnTo>
                    <a:pt x="371" y="13"/>
                  </a:lnTo>
                  <a:lnTo>
                    <a:pt x="378" y="14"/>
                  </a:lnTo>
                  <a:lnTo>
                    <a:pt x="386" y="17"/>
                  </a:lnTo>
                  <a:lnTo>
                    <a:pt x="393" y="20"/>
                  </a:lnTo>
                  <a:lnTo>
                    <a:pt x="401" y="23"/>
                  </a:lnTo>
                  <a:lnTo>
                    <a:pt x="406" y="26"/>
                  </a:lnTo>
                  <a:lnTo>
                    <a:pt x="413" y="29"/>
                  </a:lnTo>
                  <a:lnTo>
                    <a:pt x="420" y="33"/>
                  </a:lnTo>
                  <a:lnTo>
                    <a:pt x="427" y="37"/>
                  </a:lnTo>
                  <a:lnTo>
                    <a:pt x="430" y="40"/>
                  </a:lnTo>
                  <a:lnTo>
                    <a:pt x="435" y="44"/>
                  </a:lnTo>
                  <a:lnTo>
                    <a:pt x="440" y="48"/>
                  </a:lnTo>
                  <a:lnTo>
                    <a:pt x="444" y="52"/>
                  </a:lnTo>
                  <a:lnTo>
                    <a:pt x="447" y="56"/>
                  </a:lnTo>
                  <a:lnTo>
                    <a:pt x="450" y="62"/>
                  </a:lnTo>
                  <a:lnTo>
                    <a:pt x="452" y="66"/>
                  </a:lnTo>
                  <a:lnTo>
                    <a:pt x="454" y="71"/>
                  </a:lnTo>
                  <a:lnTo>
                    <a:pt x="454" y="76"/>
                  </a:lnTo>
                  <a:lnTo>
                    <a:pt x="455" y="80"/>
                  </a:lnTo>
                  <a:lnTo>
                    <a:pt x="454" y="86"/>
                  </a:lnTo>
                  <a:lnTo>
                    <a:pt x="454" y="90"/>
                  </a:lnTo>
                  <a:lnTo>
                    <a:pt x="452" y="95"/>
                  </a:lnTo>
                  <a:lnTo>
                    <a:pt x="452" y="100"/>
                  </a:lnTo>
                  <a:lnTo>
                    <a:pt x="449" y="105"/>
                  </a:lnTo>
                  <a:lnTo>
                    <a:pt x="447" y="109"/>
                  </a:lnTo>
                  <a:lnTo>
                    <a:pt x="442" y="114"/>
                  </a:lnTo>
                  <a:lnTo>
                    <a:pt x="439" y="119"/>
                  </a:lnTo>
                  <a:lnTo>
                    <a:pt x="433" y="123"/>
                  </a:lnTo>
                  <a:lnTo>
                    <a:pt x="430" y="128"/>
                  </a:lnTo>
                  <a:lnTo>
                    <a:pt x="423" y="132"/>
                  </a:lnTo>
                  <a:lnTo>
                    <a:pt x="418" y="136"/>
                  </a:lnTo>
                  <a:lnTo>
                    <a:pt x="413" y="141"/>
                  </a:lnTo>
                  <a:lnTo>
                    <a:pt x="406" y="145"/>
                  </a:lnTo>
                  <a:lnTo>
                    <a:pt x="400" y="148"/>
                  </a:lnTo>
                  <a:lnTo>
                    <a:pt x="391" y="153"/>
                  </a:lnTo>
                  <a:lnTo>
                    <a:pt x="384" y="156"/>
                  </a:lnTo>
                  <a:lnTo>
                    <a:pt x="376" y="160"/>
                  </a:lnTo>
                  <a:lnTo>
                    <a:pt x="367" y="163"/>
                  </a:lnTo>
                  <a:lnTo>
                    <a:pt x="359" y="167"/>
                  </a:lnTo>
                  <a:lnTo>
                    <a:pt x="354" y="168"/>
                  </a:lnTo>
                  <a:lnTo>
                    <a:pt x="349" y="170"/>
                  </a:lnTo>
                  <a:lnTo>
                    <a:pt x="344" y="171"/>
                  </a:lnTo>
                  <a:lnTo>
                    <a:pt x="340" y="173"/>
                  </a:lnTo>
                  <a:lnTo>
                    <a:pt x="335" y="174"/>
                  </a:lnTo>
                  <a:lnTo>
                    <a:pt x="330" y="175"/>
                  </a:lnTo>
                  <a:lnTo>
                    <a:pt x="325" y="176"/>
                  </a:lnTo>
                  <a:lnTo>
                    <a:pt x="320" y="178"/>
                  </a:lnTo>
                  <a:lnTo>
                    <a:pt x="315" y="179"/>
                  </a:lnTo>
                  <a:lnTo>
                    <a:pt x="310" y="181"/>
                  </a:lnTo>
                  <a:lnTo>
                    <a:pt x="305" y="182"/>
                  </a:lnTo>
                  <a:lnTo>
                    <a:pt x="300" y="183"/>
                  </a:lnTo>
                  <a:lnTo>
                    <a:pt x="293" y="183"/>
                  </a:lnTo>
                  <a:lnTo>
                    <a:pt x="288" y="184"/>
                  </a:lnTo>
                  <a:lnTo>
                    <a:pt x="281" y="186"/>
                  </a:lnTo>
                  <a:lnTo>
                    <a:pt x="276" y="187"/>
                  </a:lnTo>
                  <a:lnTo>
                    <a:pt x="271" y="187"/>
                  </a:lnTo>
                  <a:lnTo>
                    <a:pt x="264" y="188"/>
                  </a:lnTo>
                  <a:lnTo>
                    <a:pt x="259" y="189"/>
                  </a:lnTo>
                  <a:lnTo>
                    <a:pt x="254" y="191"/>
                  </a:lnTo>
                  <a:lnTo>
                    <a:pt x="247" y="191"/>
                  </a:lnTo>
                  <a:lnTo>
                    <a:pt x="242" y="192"/>
                  </a:lnTo>
                  <a:lnTo>
                    <a:pt x="235" y="192"/>
                  </a:lnTo>
                  <a:lnTo>
                    <a:pt x="230" y="192"/>
                  </a:lnTo>
                  <a:lnTo>
                    <a:pt x="225" y="192"/>
                  </a:lnTo>
                  <a:lnTo>
                    <a:pt x="219" y="193"/>
                  </a:lnTo>
                  <a:lnTo>
                    <a:pt x="213" y="193"/>
                  </a:lnTo>
                  <a:lnTo>
                    <a:pt x="208" y="193"/>
                  </a:lnTo>
                  <a:lnTo>
                    <a:pt x="203" y="193"/>
                  </a:lnTo>
                  <a:lnTo>
                    <a:pt x="197" y="193"/>
                  </a:lnTo>
                  <a:lnTo>
                    <a:pt x="191" y="193"/>
                  </a:lnTo>
                  <a:lnTo>
                    <a:pt x="186" y="193"/>
                  </a:lnTo>
                  <a:lnTo>
                    <a:pt x="181" y="193"/>
                  </a:lnTo>
                  <a:lnTo>
                    <a:pt x="176" y="193"/>
                  </a:lnTo>
                  <a:lnTo>
                    <a:pt x="171" y="193"/>
                  </a:lnTo>
                  <a:lnTo>
                    <a:pt x="166" y="193"/>
                  </a:lnTo>
                  <a:lnTo>
                    <a:pt x="161" y="193"/>
                  </a:lnTo>
                  <a:lnTo>
                    <a:pt x="156" y="192"/>
                  </a:lnTo>
                  <a:lnTo>
                    <a:pt x="151" y="192"/>
                  </a:lnTo>
                  <a:lnTo>
                    <a:pt x="146" y="192"/>
                  </a:lnTo>
                  <a:lnTo>
                    <a:pt x="141" y="191"/>
                  </a:lnTo>
                  <a:lnTo>
                    <a:pt x="136" y="191"/>
                  </a:lnTo>
                  <a:lnTo>
                    <a:pt x="131" y="189"/>
                  </a:lnTo>
                  <a:lnTo>
                    <a:pt x="127" y="189"/>
                  </a:lnTo>
                  <a:lnTo>
                    <a:pt x="122" y="188"/>
                  </a:lnTo>
                  <a:lnTo>
                    <a:pt x="117" y="187"/>
                  </a:lnTo>
                  <a:lnTo>
                    <a:pt x="112" y="187"/>
                  </a:lnTo>
                  <a:lnTo>
                    <a:pt x="109" y="186"/>
                  </a:lnTo>
                  <a:lnTo>
                    <a:pt x="98" y="184"/>
                  </a:lnTo>
                  <a:lnTo>
                    <a:pt x="92" y="183"/>
                  </a:lnTo>
                  <a:lnTo>
                    <a:pt x="97" y="179"/>
                  </a:lnTo>
                  <a:lnTo>
                    <a:pt x="102" y="175"/>
                  </a:lnTo>
                  <a:lnTo>
                    <a:pt x="107" y="172"/>
                  </a:lnTo>
                  <a:lnTo>
                    <a:pt x="112" y="168"/>
                  </a:lnTo>
                  <a:lnTo>
                    <a:pt x="117" y="165"/>
                  </a:lnTo>
                  <a:lnTo>
                    <a:pt x="122" y="160"/>
                  </a:lnTo>
                  <a:lnTo>
                    <a:pt x="127" y="157"/>
                  </a:lnTo>
                  <a:lnTo>
                    <a:pt x="132" y="154"/>
                  </a:lnTo>
                  <a:lnTo>
                    <a:pt x="137" y="155"/>
                  </a:lnTo>
                  <a:lnTo>
                    <a:pt x="144" y="155"/>
                  </a:lnTo>
                  <a:lnTo>
                    <a:pt x="149" y="156"/>
                  </a:lnTo>
                  <a:lnTo>
                    <a:pt x="156" y="156"/>
                  </a:lnTo>
                  <a:lnTo>
                    <a:pt x="163" y="156"/>
                  </a:lnTo>
                  <a:lnTo>
                    <a:pt x="169" y="157"/>
                  </a:lnTo>
                  <a:lnTo>
                    <a:pt x="176" y="157"/>
                  </a:lnTo>
                  <a:lnTo>
                    <a:pt x="183" y="158"/>
                  </a:lnTo>
                  <a:lnTo>
                    <a:pt x="190" y="157"/>
                  </a:lnTo>
                  <a:lnTo>
                    <a:pt x="197" y="157"/>
                  </a:lnTo>
                  <a:lnTo>
                    <a:pt x="205" y="157"/>
                  </a:lnTo>
                  <a:lnTo>
                    <a:pt x="212" y="157"/>
                  </a:lnTo>
                  <a:lnTo>
                    <a:pt x="220" y="157"/>
                  </a:lnTo>
                  <a:lnTo>
                    <a:pt x="227" y="156"/>
                  </a:lnTo>
                  <a:lnTo>
                    <a:pt x="235" y="156"/>
                  </a:lnTo>
                  <a:lnTo>
                    <a:pt x="244" y="155"/>
                  </a:lnTo>
                  <a:lnTo>
                    <a:pt x="252" y="154"/>
                  </a:lnTo>
                  <a:lnTo>
                    <a:pt x="263" y="152"/>
                  </a:lnTo>
                  <a:lnTo>
                    <a:pt x="271" y="150"/>
                  </a:lnTo>
                  <a:lnTo>
                    <a:pt x="279" y="149"/>
                  </a:lnTo>
                  <a:lnTo>
                    <a:pt x="288" y="147"/>
                  </a:lnTo>
                  <a:lnTo>
                    <a:pt x="296" y="145"/>
                  </a:lnTo>
                  <a:lnTo>
                    <a:pt x="303" y="143"/>
                  </a:lnTo>
                  <a:lnTo>
                    <a:pt x="312" y="142"/>
                  </a:lnTo>
                  <a:lnTo>
                    <a:pt x="318" y="139"/>
                  </a:lnTo>
                  <a:lnTo>
                    <a:pt x="327" y="136"/>
                  </a:lnTo>
                  <a:lnTo>
                    <a:pt x="334" y="134"/>
                  </a:lnTo>
                  <a:lnTo>
                    <a:pt x="340" y="132"/>
                  </a:lnTo>
                  <a:lnTo>
                    <a:pt x="345" y="130"/>
                  </a:lnTo>
                  <a:lnTo>
                    <a:pt x="351" y="127"/>
                  </a:lnTo>
                  <a:lnTo>
                    <a:pt x="356" y="125"/>
                  </a:lnTo>
                  <a:lnTo>
                    <a:pt x="362" y="122"/>
                  </a:lnTo>
                  <a:lnTo>
                    <a:pt x="366" y="119"/>
                  </a:lnTo>
                  <a:lnTo>
                    <a:pt x="371" y="116"/>
                  </a:lnTo>
                  <a:lnTo>
                    <a:pt x="376" y="114"/>
                  </a:lnTo>
                  <a:lnTo>
                    <a:pt x="379" y="110"/>
                  </a:lnTo>
                  <a:lnTo>
                    <a:pt x="386" y="105"/>
                  </a:lnTo>
                  <a:lnTo>
                    <a:pt x="393" y="100"/>
                  </a:lnTo>
                  <a:lnTo>
                    <a:pt x="396" y="94"/>
                  </a:lnTo>
                  <a:lnTo>
                    <a:pt x="398" y="89"/>
                  </a:lnTo>
                  <a:lnTo>
                    <a:pt x="400" y="83"/>
                  </a:lnTo>
                  <a:lnTo>
                    <a:pt x="400" y="78"/>
                  </a:lnTo>
                  <a:lnTo>
                    <a:pt x="396" y="73"/>
                  </a:lnTo>
                  <a:lnTo>
                    <a:pt x="393" y="67"/>
                  </a:lnTo>
                  <a:lnTo>
                    <a:pt x="388" y="63"/>
                  </a:lnTo>
                  <a:lnTo>
                    <a:pt x="381" y="58"/>
                  </a:lnTo>
                  <a:lnTo>
                    <a:pt x="376" y="56"/>
                  </a:lnTo>
                  <a:lnTo>
                    <a:pt x="373" y="54"/>
                  </a:lnTo>
                  <a:lnTo>
                    <a:pt x="367" y="52"/>
                  </a:lnTo>
                  <a:lnTo>
                    <a:pt x="362" y="50"/>
                  </a:lnTo>
                  <a:lnTo>
                    <a:pt x="357" y="48"/>
                  </a:lnTo>
                  <a:lnTo>
                    <a:pt x="352" y="47"/>
                  </a:lnTo>
                  <a:lnTo>
                    <a:pt x="347" y="44"/>
                  </a:lnTo>
                  <a:lnTo>
                    <a:pt x="340" y="43"/>
                  </a:lnTo>
                  <a:lnTo>
                    <a:pt x="334" y="42"/>
                  </a:lnTo>
                  <a:lnTo>
                    <a:pt x="327" y="40"/>
                  </a:lnTo>
                  <a:lnTo>
                    <a:pt x="320" y="39"/>
                  </a:lnTo>
                  <a:lnTo>
                    <a:pt x="313" y="39"/>
                  </a:lnTo>
                  <a:lnTo>
                    <a:pt x="305" y="37"/>
                  </a:lnTo>
                  <a:lnTo>
                    <a:pt x="298" y="37"/>
                  </a:lnTo>
                  <a:lnTo>
                    <a:pt x="290" y="36"/>
                  </a:lnTo>
                  <a:lnTo>
                    <a:pt x="283" y="36"/>
                  </a:lnTo>
                  <a:lnTo>
                    <a:pt x="274" y="36"/>
                  </a:lnTo>
                  <a:lnTo>
                    <a:pt x="266" y="36"/>
                  </a:lnTo>
                  <a:lnTo>
                    <a:pt x="257" y="36"/>
                  </a:lnTo>
                  <a:lnTo>
                    <a:pt x="249" y="36"/>
                  </a:lnTo>
                  <a:lnTo>
                    <a:pt x="244" y="36"/>
                  </a:lnTo>
                  <a:lnTo>
                    <a:pt x="239" y="36"/>
                  </a:lnTo>
                  <a:lnTo>
                    <a:pt x="234" y="36"/>
                  </a:lnTo>
                  <a:lnTo>
                    <a:pt x="230" y="37"/>
                  </a:lnTo>
                  <a:lnTo>
                    <a:pt x="220" y="37"/>
                  </a:lnTo>
                  <a:lnTo>
                    <a:pt x="212" y="39"/>
                  </a:lnTo>
                  <a:lnTo>
                    <a:pt x="207" y="39"/>
                  </a:lnTo>
                  <a:lnTo>
                    <a:pt x="202" y="39"/>
                  </a:lnTo>
                  <a:lnTo>
                    <a:pt x="197" y="40"/>
                  </a:lnTo>
                  <a:lnTo>
                    <a:pt x="193" y="41"/>
                  </a:lnTo>
                  <a:lnTo>
                    <a:pt x="183" y="42"/>
                  </a:lnTo>
                  <a:lnTo>
                    <a:pt x="176" y="44"/>
                  </a:lnTo>
                  <a:lnTo>
                    <a:pt x="166" y="45"/>
                  </a:lnTo>
                  <a:lnTo>
                    <a:pt x="159" y="48"/>
                  </a:lnTo>
                  <a:lnTo>
                    <a:pt x="151" y="50"/>
                  </a:lnTo>
                  <a:lnTo>
                    <a:pt x="144" y="52"/>
                  </a:lnTo>
                  <a:lnTo>
                    <a:pt x="136" y="53"/>
                  </a:lnTo>
                  <a:lnTo>
                    <a:pt x="129" y="56"/>
                  </a:lnTo>
                  <a:lnTo>
                    <a:pt x="122" y="58"/>
                  </a:lnTo>
                  <a:lnTo>
                    <a:pt x="117" y="61"/>
                  </a:lnTo>
                  <a:lnTo>
                    <a:pt x="110" y="63"/>
                  </a:lnTo>
                  <a:lnTo>
                    <a:pt x="105" y="66"/>
                  </a:lnTo>
                  <a:lnTo>
                    <a:pt x="100" y="68"/>
                  </a:lnTo>
                  <a:lnTo>
                    <a:pt x="95" y="71"/>
                  </a:lnTo>
                  <a:lnTo>
                    <a:pt x="90" y="74"/>
                  </a:lnTo>
                  <a:lnTo>
                    <a:pt x="85" y="77"/>
                  </a:lnTo>
                  <a:lnTo>
                    <a:pt x="80" y="79"/>
                  </a:lnTo>
                  <a:lnTo>
                    <a:pt x="76" y="82"/>
                  </a:lnTo>
                  <a:lnTo>
                    <a:pt x="70" y="88"/>
                  </a:lnTo>
                  <a:lnTo>
                    <a:pt x="65" y="94"/>
                  </a:lnTo>
                  <a:lnTo>
                    <a:pt x="60" y="100"/>
                  </a:lnTo>
                  <a:lnTo>
                    <a:pt x="58" y="105"/>
                  </a:lnTo>
                  <a:lnTo>
                    <a:pt x="56" y="110"/>
                  </a:lnTo>
                  <a:lnTo>
                    <a:pt x="58" y="117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1B068EA6-5BC2-4DFB-AE0A-2BB86BD29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10318"/>
              <a:ext cx="38" cy="37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74" y="8"/>
                </a:cxn>
                <a:cxn ang="0">
                  <a:pos x="76" y="32"/>
                </a:cxn>
                <a:cxn ang="0">
                  <a:pos x="34" y="37"/>
                </a:cxn>
                <a:cxn ang="0">
                  <a:pos x="5" y="28"/>
                </a:cxn>
                <a:cxn ang="0">
                  <a:pos x="0" y="10"/>
                </a:cxn>
                <a:cxn ang="0">
                  <a:pos x="44" y="0"/>
                </a:cxn>
                <a:cxn ang="0">
                  <a:pos x="44" y="0"/>
                </a:cxn>
              </a:cxnLst>
              <a:rect l="0" t="0" r="r" b="b"/>
              <a:pathLst>
                <a:path w="76" h="37">
                  <a:moveTo>
                    <a:pt x="44" y="0"/>
                  </a:moveTo>
                  <a:lnTo>
                    <a:pt x="74" y="8"/>
                  </a:lnTo>
                  <a:lnTo>
                    <a:pt x="76" y="32"/>
                  </a:lnTo>
                  <a:lnTo>
                    <a:pt x="34" y="37"/>
                  </a:lnTo>
                  <a:lnTo>
                    <a:pt x="5" y="28"/>
                  </a:lnTo>
                  <a:lnTo>
                    <a:pt x="0" y="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C24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" name="Picture 16" descr="MCj04325990000[1]">
              <a:extLst>
                <a:ext uri="{FF2B5EF4-FFF2-40B4-BE49-F238E27FC236}">
                  <a16:creationId xmlns:a16="http://schemas.microsoft.com/office/drawing/2014/main" id="{B6AD060D-9559-48EC-AC41-95A94898D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85" y="10997"/>
              <a:ext cx="752" cy="752"/>
            </a:xfrm>
            <a:prstGeom prst="rect">
              <a:avLst/>
            </a:prstGeom>
            <a:noFill/>
          </p:spPr>
        </p:pic>
        <p:pic>
          <p:nvPicPr>
            <p:cNvPr id="35" name="Picture 15" descr="MCj04247900000[1]">
              <a:extLst>
                <a:ext uri="{FF2B5EF4-FFF2-40B4-BE49-F238E27FC236}">
                  <a16:creationId xmlns:a16="http://schemas.microsoft.com/office/drawing/2014/main" id="{4937FABB-57B4-44D3-B757-AACF90F8F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89" y="12129"/>
              <a:ext cx="801" cy="832"/>
            </a:xfrm>
            <a:prstGeom prst="rect">
              <a:avLst/>
            </a:prstGeom>
            <a:noFill/>
          </p:spPr>
        </p:pic>
        <p:sp>
          <p:nvSpPr>
            <p:cNvPr id="36" name="AutoShape 14">
              <a:extLst>
                <a:ext uri="{FF2B5EF4-FFF2-40B4-BE49-F238E27FC236}">
                  <a16:creationId xmlns:a16="http://schemas.microsoft.com/office/drawing/2014/main" id="{F9E9DB61-BD5F-481E-AF10-8380877C8F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96353">
              <a:off x="2897" y="11937"/>
              <a:ext cx="896" cy="227"/>
            </a:xfrm>
            <a:prstGeom prst="rightArrow">
              <a:avLst>
                <a:gd name="adj1" fmla="val 50000"/>
                <a:gd name="adj2" fmla="val 986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13">
              <a:extLst>
                <a:ext uri="{FF2B5EF4-FFF2-40B4-BE49-F238E27FC236}">
                  <a16:creationId xmlns:a16="http://schemas.microsoft.com/office/drawing/2014/main" id="{F9CE8AB7-7F98-49B7-8B13-A3E31118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250"/>
              <a:ext cx="896" cy="227"/>
            </a:xfrm>
            <a:prstGeom prst="rightArrow">
              <a:avLst>
                <a:gd name="adj1" fmla="val 50000"/>
                <a:gd name="adj2" fmla="val 986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12">
              <a:extLst>
                <a:ext uri="{FF2B5EF4-FFF2-40B4-BE49-F238E27FC236}">
                  <a16:creationId xmlns:a16="http://schemas.microsoft.com/office/drawing/2014/main" id="{B657D283-1AAD-48F0-9DC5-7F69DA8FB4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6131">
              <a:off x="2849" y="10659"/>
              <a:ext cx="896" cy="227"/>
            </a:xfrm>
            <a:prstGeom prst="rightArrow">
              <a:avLst>
                <a:gd name="adj1" fmla="val 50000"/>
                <a:gd name="adj2" fmla="val 986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AutoShape 11">
              <a:extLst>
                <a:ext uri="{FF2B5EF4-FFF2-40B4-BE49-F238E27FC236}">
                  <a16:creationId xmlns:a16="http://schemas.microsoft.com/office/drawing/2014/main" id="{41772F7C-65A7-4F4C-B090-C2E3BE2CE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9763"/>
              <a:ext cx="3254" cy="31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Java</a:t>
              </a:r>
              <a:endParaRPr kumimoji="0" lang="hr-H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program</a:t>
              </a:r>
              <a:endParaRPr kumimoji="0" lang="hr-H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AutoShape 10">
              <a:extLst>
                <a:ext uri="{FF2B5EF4-FFF2-40B4-BE49-F238E27FC236}">
                  <a16:creationId xmlns:a16="http://schemas.microsoft.com/office/drawing/2014/main" id="{49FC50DF-0B9F-4322-8FBC-68D5338C7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0" y="11187"/>
              <a:ext cx="1630" cy="414"/>
            </a:xfrm>
            <a:prstGeom prst="homePlate">
              <a:avLst>
                <a:gd name="adj" fmla="val 98430"/>
              </a:avLst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6868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Izlazni tok</a:t>
              </a:r>
              <a:endParaRPr kumimoji="0" lang="hr-H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AutoShape 9">
              <a:extLst>
                <a:ext uri="{FF2B5EF4-FFF2-40B4-BE49-F238E27FC236}">
                  <a16:creationId xmlns:a16="http://schemas.microsoft.com/office/drawing/2014/main" id="{92D1120A-2479-468A-9983-EE9BE93063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96353">
              <a:off x="8351" y="10681"/>
              <a:ext cx="896" cy="227"/>
            </a:xfrm>
            <a:prstGeom prst="rightArrow">
              <a:avLst>
                <a:gd name="adj1" fmla="val 50000"/>
                <a:gd name="adj2" fmla="val 986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AutoShape 8">
              <a:extLst>
                <a:ext uri="{FF2B5EF4-FFF2-40B4-BE49-F238E27FC236}">
                  <a16:creationId xmlns:a16="http://schemas.microsoft.com/office/drawing/2014/main" id="{1F31BD4D-D002-4639-BEFD-321DCBF56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0" y="11283"/>
              <a:ext cx="896" cy="227"/>
            </a:xfrm>
            <a:prstGeom prst="rightArrow">
              <a:avLst>
                <a:gd name="adj1" fmla="val 50000"/>
                <a:gd name="adj2" fmla="val 986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AutoShape 7">
              <a:extLst>
                <a:ext uri="{FF2B5EF4-FFF2-40B4-BE49-F238E27FC236}">
                  <a16:creationId xmlns:a16="http://schemas.microsoft.com/office/drawing/2014/main" id="{52737E09-735D-4A78-B6BF-1EA4A79DBE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6131">
              <a:off x="8387" y="11815"/>
              <a:ext cx="896" cy="227"/>
            </a:xfrm>
            <a:prstGeom prst="rightArrow">
              <a:avLst>
                <a:gd name="adj1" fmla="val 50000"/>
                <a:gd name="adj2" fmla="val 986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4" name="Picture 6" descr="MCj02344540000[1]">
              <a:extLst>
                <a:ext uri="{FF2B5EF4-FFF2-40B4-BE49-F238E27FC236}">
                  <a16:creationId xmlns:a16="http://schemas.microsoft.com/office/drawing/2014/main" id="{79C031A6-4383-4B8D-9CBB-4B8FBA48F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67" y="9673"/>
              <a:ext cx="1231" cy="893"/>
            </a:xfrm>
            <a:prstGeom prst="rect">
              <a:avLst/>
            </a:prstGeom>
            <a:noFill/>
          </p:spPr>
        </p:pic>
        <p:pic>
          <p:nvPicPr>
            <p:cNvPr id="45" name="Picture 5" descr="MCj04325990000[1]">
              <a:extLst>
                <a:ext uri="{FF2B5EF4-FFF2-40B4-BE49-F238E27FC236}">
                  <a16:creationId xmlns:a16="http://schemas.microsoft.com/office/drawing/2014/main" id="{77A6BDC8-FCDD-4531-B7E6-E6B6FC6C2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30" y="10969"/>
              <a:ext cx="752" cy="752"/>
            </a:xfrm>
            <a:prstGeom prst="rect">
              <a:avLst/>
            </a:prstGeom>
            <a:noFill/>
          </p:spPr>
        </p:pic>
        <p:pic>
          <p:nvPicPr>
            <p:cNvPr id="46" name="Picture 4" descr="MCj04247900000[1]">
              <a:extLst>
                <a:ext uri="{FF2B5EF4-FFF2-40B4-BE49-F238E27FC236}">
                  <a16:creationId xmlns:a16="http://schemas.microsoft.com/office/drawing/2014/main" id="{50F643BB-8B46-4A79-B149-C1D12239A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269" y="12101"/>
              <a:ext cx="801" cy="832"/>
            </a:xfrm>
            <a:prstGeom prst="rect">
              <a:avLst/>
            </a:prstGeom>
            <a:noFill/>
          </p:spPr>
        </p:pic>
        <p:sp>
          <p:nvSpPr>
            <p:cNvPr id="47" name="AutoShape 3">
              <a:extLst>
                <a:ext uri="{FF2B5EF4-FFF2-40B4-BE49-F238E27FC236}">
                  <a16:creationId xmlns:a16="http://schemas.microsoft.com/office/drawing/2014/main" id="{F1C408D1-2C20-4863-8D32-79EE8BB99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1189"/>
              <a:ext cx="1630" cy="414"/>
            </a:xfrm>
            <a:prstGeom prst="homePlate">
              <a:avLst>
                <a:gd name="adj" fmla="val 98430"/>
              </a:avLst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68686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Ulazni tok</a:t>
              </a:r>
              <a:endParaRPr kumimoji="0" lang="hr-H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0E6B19D6-E240-4005-8EA0-75AB4CF47B77}"/>
              </a:ext>
            </a:extLst>
          </p:cNvPr>
          <p:cNvSpPr/>
          <p:nvPr/>
        </p:nvSpPr>
        <p:spPr>
          <a:xfrm>
            <a:off x="954505" y="15591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Ulazni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tokovi (engl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r-HR" sz="2400" i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hr-HR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Izlazni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tokovi (engl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r-HR" sz="2400" i="1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hr-HR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7397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Binarni tokovi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767295" y="1668774"/>
            <a:ext cx="88700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Prenose podatke kao bajtove – točno onako kako su zapisani u memoriji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Paket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java.io</a:t>
            </a:r>
            <a:r>
              <a:rPr lang="hr-HR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sadrži klase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InputStream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OutputStream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koje su osnova za rad s binarnim tokovima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Sve druge klase imaju specifičniju namjenu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5617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Binarni tokovi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62F3E-7CD0-4EEF-813E-683B446A85A5}"/>
              </a:ext>
            </a:extLst>
          </p:cNvPr>
          <p:cNvSpPr/>
          <p:nvPr/>
        </p:nvSpPr>
        <p:spPr>
          <a:xfrm>
            <a:off x="671042" y="1556025"/>
            <a:ext cx="887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Pisanje pomoću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OutputStream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klase – metoda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0C7F1-09EF-4B43-907C-6D8BAF120FE1}"/>
              </a:ext>
            </a:extLst>
          </p:cNvPr>
          <p:cNvSpPr/>
          <p:nvPr/>
        </p:nvSpPr>
        <p:spPr>
          <a:xfrm>
            <a:off x="1122947" y="2298050"/>
            <a:ext cx="76360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mojTekst = 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"tekst"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OutputStream izlazniTok = 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hr-HR" sz="14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ew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FileOutputStream(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"c:\\datoteka.txt"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izlazniTok.write(mojTekst.getBytes());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(IOException ioe)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23878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Binarni tokovi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904295" y="2017690"/>
            <a:ext cx="8870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InputStream ulazniTok = 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FileInputStream(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"c:\\datoteka.txt"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bajt = (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ulazniTok.read();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(bajt != -1)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System.out.println( 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"Bajt: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bajt 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bajt = (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ulazniTok.read();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ulazniTok.close();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(IOException ioe)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62F3E-7CD0-4EEF-813E-683B446A85A5}"/>
              </a:ext>
            </a:extLst>
          </p:cNvPr>
          <p:cNvSpPr/>
          <p:nvPr/>
        </p:nvSpPr>
        <p:spPr>
          <a:xfrm>
            <a:off x="671042" y="1556025"/>
            <a:ext cx="887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Čitanje pomoću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InputStream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klase – metoda 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read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1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Varijable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predefinirane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vrijednosti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što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je 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referentnim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tipovima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422069-8F78-4C15-8298-31AB48DC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30304"/>
              </p:ext>
            </p:extLst>
          </p:nvPr>
        </p:nvGraphicFramePr>
        <p:xfrm>
          <a:off x="1222127" y="2356647"/>
          <a:ext cx="6257925" cy="1569720"/>
        </p:xfrm>
        <a:graphic>
          <a:graphicData uri="http://schemas.openxmlformats.org/drawingml/2006/table">
            <a:tbl>
              <a:tblPr firstRow="1" firstCol="1" bandRow="1"/>
              <a:tblGrid>
                <a:gridCol w="3128645">
                  <a:extLst>
                    <a:ext uri="{9D8B030D-6E8A-4147-A177-3AD203B41FA5}">
                      <a16:colId xmlns:a16="http://schemas.microsoft.com/office/drawing/2014/main" val="59859876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1713892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Podatkovni tip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Predefinirana vrijednost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3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byte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56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short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886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880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long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85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float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0.0f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93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double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620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'\u0000'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231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boolean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80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84447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Binarni tokovi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BD19E-D7F3-4E3F-BF7E-6F45F761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94" y="1817525"/>
            <a:ext cx="8889118" cy="36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871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Binarni tokovi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D32B6-761E-4FCC-B9FE-9ED6A0A8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23" y="1853620"/>
            <a:ext cx="9385529" cy="33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8309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Znakovni tokovi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5E3E9-6EA8-4E5C-A26B-5E3854DA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83" y="1817525"/>
            <a:ext cx="6839806" cy="33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5979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Znakovni tokovi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7888-78D3-422B-BC6D-4A2050B5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94" y="1708539"/>
            <a:ext cx="5525221" cy="37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14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Klase </a:t>
            </a:r>
            <a:r>
              <a:rPr lang="hr-HR" sz="4400" dirty="0" err="1" smtClean="0">
                <a:latin typeface="Consolas" panose="020B0609020204030204" pitchFamily="49" charset="0"/>
              </a:rPr>
              <a:t>BufferedReader</a:t>
            </a:r>
            <a:r>
              <a:rPr lang="hr-HR" sz="4400" dirty="0" smtClean="0">
                <a:latin typeface="Consolas" panose="020B0609020204030204" pitchFamily="49" charset="0"/>
              </a:rPr>
              <a:t>/</a:t>
            </a:r>
            <a:r>
              <a:rPr lang="hr-HR" sz="4400" dirty="0" err="1" smtClean="0">
                <a:latin typeface="Consolas" panose="020B0609020204030204" pitchFamily="49" charset="0"/>
              </a:rPr>
              <a:t>Writer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TextBox 2"/>
          <p:cNvSpPr txBox="1"/>
          <p:nvPr/>
        </p:nvSpPr>
        <p:spPr>
          <a:xfrm>
            <a:off x="767295" y="1446642"/>
            <a:ext cx="8573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Omogućuju čitanje/pisanje znakova, nizova i linija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Koriste </a:t>
            </a:r>
            <a:r>
              <a:rPr lang="hr-H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za čitanje/pisanje (inicijalno dovoljno velik za većinu operacija)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Jednostavno čitanje linija</a:t>
            </a:r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3480" y="3540378"/>
            <a:ext cx="86516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try</a:t>
            </a:r>
            <a:r>
              <a:rPr lang="hr-HR" sz="1200" dirty="0">
                <a:latin typeface="Consolas" panose="020B0609020204030204" pitchFamily="49" charset="0"/>
              </a:rPr>
              <a:t> (</a:t>
            </a:r>
            <a:r>
              <a:rPr lang="hr-HR" sz="1200" dirty="0" err="1">
                <a:latin typeface="Consolas" panose="020B0609020204030204" pitchFamily="49" charset="0"/>
              </a:rPr>
              <a:t>BufferedReader</a:t>
            </a:r>
            <a:r>
              <a:rPr lang="hr-HR" sz="1200" dirty="0">
                <a:latin typeface="Consolas" panose="020B06090202040302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</a:rPr>
              <a:t>br</a:t>
            </a:r>
            <a:r>
              <a:rPr lang="hr-HR" sz="1200" dirty="0">
                <a:latin typeface="Consolas" panose="020B06090202040302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</a:rPr>
              <a:t>BufferedReader</a:t>
            </a:r>
            <a:r>
              <a:rPr lang="hr-HR" sz="1200" dirty="0">
                <a:latin typeface="Consolas" panose="020B06090202040302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</a:rPr>
              <a:t>FileReader</a:t>
            </a:r>
            <a:r>
              <a:rPr lang="hr-HR" sz="1200" dirty="0">
                <a:latin typeface="Consolas" panose="020B0609020204030204" pitchFamily="49" charset="0"/>
              </a:rPr>
              <a:t>(file))) {</a:t>
            </a:r>
          </a:p>
          <a:p>
            <a:r>
              <a:rPr lang="hr-HR" sz="1200" dirty="0">
                <a:latin typeface="Consolas" panose="020B0609020204030204" pitchFamily="49" charset="0"/>
              </a:rPr>
              <a:t>          </a:t>
            </a:r>
            <a:r>
              <a:rPr lang="hr-HR" sz="1200" dirty="0" err="1" smtClean="0">
                <a:latin typeface="Consolas" panose="020B0609020204030204" pitchFamily="49" charset="0"/>
              </a:rPr>
              <a:t>String</a:t>
            </a:r>
            <a:r>
              <a:rPr lang="hr-HR" sz="1200" dirty="0" smtClean="0">
                <a:latin typeface="Consolas" panose="020B0609020204030204" pitchFamily="49" charset="0"/>
              </a:rPr>
              <a:t> </a:t>
            </a:r>
            <a:r>
              <a:rPr lang="hr-HR" sz="1200" dirty="0">
                <a:latin typeface="Consolas" panose="020B0609020204030204" pitchFamily="49" charset="0"/>
              </a:rPr>
              <a:t>linija;</a:t>
            </a:r>
          </a:p>
          <a:p>
            <a:r>
              <a:rPr lang="hr-HR" sz="1200" dirty="0">
                <a:latin typeface="Consolas" panose="020B0609020204030204" pitchFamily="49" charset="0"/>
              </a:rPr>
              <a:t>          </a:t>
            </a:r>
            <a:r>
              <a:rPr lang="hr-HR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while</a:t>
            </a:r>
            <a:r>
              <a:rPr lang="hr-HR" sz="1200" dirty="0" smtClean="0">
                <a:latin typeface="Consolas" panose="020B0609020204030204" pitchFamily="49" charset="0"/>
              </a:rPr>
              <a:t> </a:t>
            </a:r>
            <a:r>
              <a:rPr lang="hr-HR" sz="1200" dirty="0">
                <a:latin typeface="Consolas" panose="020B0609020204030204" pitchFamily="49" charset="0"/>
              </a:rPr>
              <a:t>((linija = </a:t>
            </a:r>
            <a:r>
              <a:rPr lang="hr-HR" sz="1200" dirty="0" err="1">
                <a:latin typeface="Consolas" panose="020B0609020204030204" pitchFamily="49" charset="0"/>
              </a:rPr>
              <a:t>br.readLine</a:t>
            </a:r>
            <a:r>
              <a:rPr lang="hr-HR" sz="1200" dirty="0">
                <a:latin typeface="Consolas" panose="020B0609020204030204" pitchFamily="49" charset="0"/>
              </a:rPr>
              <a:t>()) != </a:t>
            </a:r>
            <a:r>
              <a:rPr lang="hr-HR" sz="1200" dirty="0" err="1">
                <a:latin typeface="Consolas" panose="020B0609020204030204" pitchFamily="49" charset="0"/>
              </a:rPr>
              <a:t>null</a:t>
            </a:r>
            <a:r>
              <a:rPr lang="hr-HR" sz="1200" dirty="0">
                <a:latin typeface="Consolas" panose="020B0609020204030204" pitchFamily="49" charset="0"/>
              </a:rPr>
              <a:t>) {</a:t>
            </a:r>
          </a:p>
          <a:p>
            <a:r>
              <a:rPr lang="hr-HR" sz="1200" dirty="0">
                <a:latin typeface="Consolas" panose="020B0609020204030204" pitchFamily="49" charset="0"/>
              </a:rPr>
              <a:t>          </a:t>
            </a:r>
            <a:r>
              <a:rPr lang="hr-HR" sz="1200" dirty="0" smtClean="0">
                <a:latin typeface="Consolas" panose="020B0609020204030204" pitchFamily="49" charset="0"/>
              </a:rPr>
              <a:t>     </a:t>
            </a:r>
            <a:r>
              <a:rPr lang="hr-HR" sz="1200" dirty="0" err="1">
                <a:latin typeface="Consolas" panose="020B06090202040302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</a:rPr>
              <a:t>[] </a:t>
            </a:r>
            <a:r>
              <a:rPr lang="hr-HR" sz="1200" dirty="0" err="1">
                <a:latin typeface="Consolas" panose="020B0609020204030204" pitchFamily="49" charset="0"/>
              </a:rPr>
              <a:t>linijaSplit</a:t>
            </a:r>
            <a:r>
              <a:rPr lang="hr-HR" sz="1200" dirty="0">
                <a:latin typeface="Consolas" panose="020B06090202040302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</a:rPr>
              <a:t>linija.split</a:t>
            </a:r>
            <a:r>
              <a:rPr lang="hr-HR" sz="1200" dirty="0"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</a:rPr>
              <a:t>";"</a:t>
            </a:r>
            <a:r>
              <a:rPr lang="hr-HR" sz="1200" dirty="0">
                <a:latin typeface="Consolas" panose="020B0609020204030204" pitchFamily="49" charset="0"/>
              </a:rPr>
              <a:t>);</a:t>
            </a:r>
          </a:p>
          <a:p>
            <a:r>
              <a:rPr lang="hr-HR" sz="1200" dirty="0">
                <a:latin typeface="Consolas" panose="020B0609020204030204" pitchFamily="49" charset="0"/>
              </a:rPr>
              <a:t>          </a:t>
            </a:r>
            <a:r>
              <a:rPr lang="hr-HR" sz="1200" dirty="0" smtClean="0">
                <a:latin typeface="Consolas" panose="020B0609020204030204" pitchFamily="49" charset="0"/>
              </a:rPr>
              <a:t>}</a:t>
            </a:r>
            <a:endParaRPr lang="hr-HR" sz="1200" dirty="0">
              <a:latin typeface="Consolas" panose="020B0609020204030204" pitchFamily="49" charset="0"/>
            </a:endParaRPr>
          </a:p>
          <a:p>
            <a:r>
              <a:rPr lang="hr-HR" sz="1200" dirty="0">
                <a:latin typeface="Consolas" panose="020B0609020204030204" pitchFamily="49" charset="0"/>
              </a:rPr>
              <a:t>        }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catch</a:t>
            </a:r>
            <a:r>
              <a:rPr lang="hr-HR" sz="1200" dirty="0">
                <a:latin typeface="Consolas" panose="020B0609020204030204" pitchFamily="49" charset="0"/>
              </a:rPr>
              <a:t> (</a:t>
            </a:r>
            <a:r>
              <a:rPr lang="hr-HR" sz="1200" dirty="0" err="1">
                <a:latin typeface="Consolas" panose="020B0609020204030204" pitchFamily="49" charset="0"/>
              </a:rPr>
              <a:t>Exception</a:t>
            </a:r>
            <a:r>
              <a:rPr lang="hr-HR" sz="1200" dirty="0">
                <a:latin typeface="Consolas" panose="020B0609020204030204" pitchFamily="49" charset="0"/>
              </a:rPr>
              <a:t> e) {</a:t>
            </a:r>
          </a:p>
          <a:p>
            <a:r>
              <a:rPr lang="hr-HR" sz="1200" dirty="0">
                <a:latin typeface="Consolas" panose="020B0609020204030204" pitchFamily="49" charset="0"/>
              </a:rPr>
              <a:t>            </a:t>
            </a:r>
            <a:r>
              <a:rPr lang="hr-HR" sz="1200" dirty="0" err="1">
                <a:latin typeface="Consolas" panose="020B06090202040302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</a:rPr>
              <a:t>e.getMessage</a:t>
            </a:r>
            <a:r>
              <a:rPr lang="hr-HR" sz="1200" dirty="0">
                <a:latin typeface="Consolas" panose="020B0609020204030204" pitchFamily="49" charset="0"/>
              </a:rPr>
              <a:t>());</a:t>
            </a:r>
          </a:p>
          <a:p>
            <a:r>
              <a:rPr lang="hr-HR" sz="1200" dirty="0"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42008464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Klase </a:t>
            </a:r>
            <a:r>
              <a:rPr lang="hr-HR" sz="4400" dirty="0" err="1" smtClean="0">
                <a:latin typeface="Consolas" panose="020B0609020204030204" pitchFamily="49" charset="0"/>
              </a:rPr>
              <a:t>BufferedReader</a:t>
            </a:r>
            <a:r>
              <a:rPr lang="hr-HR" sz="4400" dirty="0" smtClean="0">
                <a:latin typeface="Consolas" panose="020B0609020204030204" pitchFamily="49" charset="0"/>
              </a:rPr>
              <a:t>/</a:t>
            </a:r>
            <a:r>
              <a:rPr lang="hr-HR" sz="4400" dirty="0" err="1" smtClean="0">
                <a:latin typeface="Consolas" panose="020B0609020204030204" pitchFamily="49" charset="0"/>
              </a:rPr>
              <a:t>Writer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767295" y="1718595"/>
            <a:ext cx="86516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try</a:t>
            </a:r>
            <a:r>
              <a:rPr lang="hr-HR" sz="1400" dirty="0">
                <a:latin typeface="Consolas" panose="020B0609020204030204" pitchFamily="49" charset="0"/>
              </a:rPr>
              <a:t> </a:t>
            </a:r>
            <a:r>
              <a:rPr lang="hr-HR" sz="1400" dirty="0" smtClean="0">
                <a:latin typeface="Consolas" panose="020B0609020204030204" pitchFamily="49" charset="0"/>
              </a:rPr>
              <a:t>(</a:t>
            </a:r>
            <a:r>
              <a:rPr lang="hr-HR" sz="1400" dirty="0" err="1" smtClean="0">
                <a:latin typeface="Consolas" panose="020B0609020204030204" pitchFamily="49" charset="0"/>
              </a:rPr>
              <a:t>BufferedWriter</a:t>
            </a:r>
            <a:r>
              <a:rPr lang="hr-HR" sz="1400" dirty="0" smtClean="0">
                <a:latin typeface="Consolas" panose="020B0609020204030204" pitchFamily="49" charset="0"/>
              </a:rPr>
              <a:t> </a:t>
            </a:r>
            <a:r>
              <a:rPr lang="hr-HR" sz="1400" dirty="0" err="1" smtClean="0">
                <a:latin typeface="Consolas" panose="020B0609020204030204" pitchFamily="49" charset="0"/>
              </a:rPr>
              <a:t>bw</a:t>
            </a:r>
            <a:r>
              <a:rPr lang="hr-HR" sz="1400" dirty="0" smtClean="0">
                <a:latin typeface="Consolas" panose="020B0609020204030204" pitchFamily="49" charset="0"/>
              </a:rPr>
              <a:t> </a:t>
            </a:r>
            <a:r>
              <a:rPr lang="hr-HR" sz="1400" dirty="0">
                <a:latin typeface="Consolas" panose="020B0609020204030204" pitchFamily="49" charset="0"/>
              </a:rPr>
              <a:t>= </a:t>
            </a:r>
            <a:r>
              <a:rPr lang="hr-HR" sz="1400" dirty="0" err="1">
                <a:latin typeface="Consolas" panose="020B0609020204030204" pitchFamily="49" charset="0"/>
              </a:rPr>
              <a:t>new</a:t>
            </a:r>
            <a:r>
              <a:rPr lang="hr-HR" sz="1400" dirty="0">
                <a:latin typeface="Consolas" panose="020B0609020204030204" pitchFamily="49" charset="0"/>
              </a:rPr>
              <a:t> </a:t>
            </a:r>
            <a:r>
              <a:rPr lang="hr-HR" sz="1400" dirty="0" err="1" smtClean="0">
                <a:latin typeface="Consolas" panose="020B0609020204030204" pitchFamily="49" charset="0"/>
              </a:rPr>
              <a:t>BufferedWriter</a:t>
            </a:r>
            <a:r>
              <a:rPr lang="hr-HR" sz="1400" dirty="0" smtClean="0">
                <a:latin typeface="Consolas" panose="020B0609020204030204" pitchFamily="49" charset="0"/>
              </a:rPr>
              <a:t>(</a:t>
            </a:r>
            <a:r>
              <a:rPr lang="hr-HR" sz="1400" dirty="0" err="1" smtClean="0">
                <a:latin typeface="Consolas" panose="020B0609020204030204" pitchFamily="49" charset="0"/>
              </a:rPr>
              <a:t>new</a:t>
            </a:r>
            <a:r>
              <a:rPr lang="hr-HR" sz="1400" dirty="0" smtClean="0">
                <a:latin typeface="Consolas" panose="020B0609020204030204" pitchFamily="49" charset="0"/>
              </a:rPr>
              <a:t> </a:t>
            </a:r>
            <a:r>
              <a:rPr lang="hr-HR" sz="1400" dirty="0" err="1" smtClean="0">
                <a:latin typeface="Consolas" panose="020B0609020204030204" pitchFamily="49" charset="0"/>
              </a:rPr>
              <a:t>FileWriter</a:t>
            </a:r>
            <a:r>
              <a:rPr lang="hr-HR" sz="1400" dirty="0" smtClean="0">
                <a:latin typeface="Consolas" panose="020B0609020204030204" pitchFamily="49" charset="0"/>
              </a:rPr>
              <a:t>(file))) </a:t>
            </a:r>
            <a:r>
              <a:rPr lang="hr-HR" sz="1400" dirty="0">
                <a:latin typeface="Consolas" panose="020B0609020204030204" pitchFamily="49" charset="0"/>
              </a:rPr>
              <a:t>{</a:t>
            </a:r>
          </a:p>
          <a:p>
            <a:r>
              <a:rPr lang="hr-HR" sz="1400" dirty="0" smtClean="0">
                <a:latin typeface="Consolas" panose="020B0609020204030204" pitchFamily="49" charset="0"/>
              </a:rPr>
              <a:t>	</a:t>
            </a:r>
            <a:r>
              <a:rPr lang="hr-HR" sz="1400" dirty="0" err="1" smtClean="0">
                <a:latin typeface="Consolas" panose="020B0609020204030204" pitchFamily="49" charset="0"/>
              </a:rPr>
              <a:t>bw.write</a:t>
            </a:r>
            <a:r>
              <a:rPr lang="hr-HR" sz="1400" dirty="0" smtClean="0">
                <a:latin typeface="Consolas" panose="020B0609020204030204" pitchFamily="49" charset="0"/>
              </a:rPr>
              <a:t>(</a:t>
            </a:r>
            <a:r>
              <a:rPr lang="hr-H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"Ovaj tekst će biti zapisan u datoteku"</a:t>
            </a:r>
            <a:r>
              <a:rPr lang="hr-H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 smtClean="0">
                <a:latin typeface="Consolas" panose="020B0609020204030204" pitchFamily="49" charset="0"/>
              </a:rPr>
              <a:t>        } </a:t>
            </a:r>
            <a:r>
              <a:rPr lang="hr-HR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catch</a:t>
            </a:r>
            <a:r>
              <a:rPr lang="hr-HR" sz="1400" dirty="0" smtClean="0">
                <a:latin typeface="Consolas" panose="020B0609020204030204" pitchFamily="49" charset="0"/>
              </a:rPr>
              <a:t> (</a:t>
            </a:r>
            <a:r>
              <a:rPr lang="hr-HR" sz="1400" dirty="0" err="1" smtClean="0">
                <a:latin typeface="Consolas" panose="020B0609020204030204" pitchFamily="49" charset="0"/>
              </a:rPr>
              <a:t>Exception</a:t>
            </a:r>
            <a:r>
              <a:rPr lang="hr-HR" sz="1400" dirty="0" smtClean="0">
                <a:latin typeface="Consolas" panose="020B0609020204030204" pitchFamily="49" charset="0"/>
              </a:rPr>
              <a:t> e) {</a:t>
            </a:r>
          </a:p>
          <a:p>
            <a:r>
              <a:rPr lang="hr-HR" sz="1400" dirty="0" smtClean="0">
                <a:latin typeface="Consolas" panose="020B0609020204030204" pitchFamily="49" charset="0"/>
              </a:rPr>
              <a:t>            </a:t>
            </a:r>
            <a:r>
              <a:rPr lang="hr-HR" sz="1400" dirty="0" err="1">
                <a:latin typeface="Consolas" panose="020B0609020204030204" pitchFamily="49" charset="0"/>
              </a:rPr>
              <a:t>System.out.println</a:t>
            </a:r>
            <a:r>
              <a:rPr lang="hr-HR" sz="1400" dirty="0">
                <a:latin typeface="Consolas" panose="020B0609020204030204" pitchFamily="49" charset="0"/>
              </a:rPr>
              <a:t>(</a:t>
            </a:r>
            <a:r>
              <a:rPr lang="hr-HR" sz="1400" dirty="0" err="1">
                <a:latin typeface="Consolas" panose="020B0609020204030204" pitchFamily="49" charset="0"/>
              </a:rPr>
              <a:t>e.getMessage</a:t>
            </a:r>
            <a:r>
              <a:rPr lang="hr-H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hr-HR" sz="1400" dirty="0"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7925166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Zadaci za vježbu – </a:t>
            </a:r>
            <a:r>
              <a:rPr lang="hr-HR" sz="4400" dirty="0" smtClean="0"/>
              <a:t>v08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837792" y="1437897"/>
            <a:ext cx="937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Zadatak v06 prepraviti da umjesto čitanja podataka od korisnika podaci dolaze iz datoteke. Napraviti jednu metodu koja će napraviti datoteku i napuniti je podacima, ako ne postoji. Za spajanje elemenata koristite metodu </a:t>
            </a:r>
            <a:r>
              <a:rPr lang="hr-H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 iz klase </a:t>
            </a:r>
            <a:r>
              <a:rPr lang="hr-H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, a podatke odvojite znakom ; (točka-zarez). Svakog studenta zapišite u novi redak korištenjem </a:t>
            </a:r>
            <a:r>
              <a:rPr lang="hr-H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newline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 znaka \n.</a:t>
            </a:r>
          </a:p>
          <a:p>
            <a:endParaRPr lang="hr-H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Pri čitanju/pisanju datoteke koristite </a:t>
            </a:r>
            <a:r>
              <a:rPr lang="hr-HR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BufferedReader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BufferedWriter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. Ispis elemenata napravite premošćivanjem metode </a:t>
            </a:r>
            <a:r>
              <a:rPr lang="hr-HR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 na klasi Student. Svi elementi prije ispisa moraju biti vraćeni u </a:t>
            </a:r>
            <a:r>
              <a:rPr lang="hr-H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 metodu kao kolekcija tipa </a:t>
            </a:r>
            <a:r>
              <a:rPr lang="hr-HR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ArrayList</a:t>
            </a:r>
            <a:r>
              <a:rPr lang="hr-HR" dirty="0" smtClean="0">
                <a:latin typeface="Consolas" panose="020B0609020204030204" pitchFamily="49" charset="0"/>
                <a:cs typeface="Arial" panose="020B0604020202020204" pitchFamily="34" charset="0"/>
              </a:rPr>
              <a:t>&lt;Student&gt;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, a potom ispisani.</a:t>
            </a:r>
          </a:p>
          <a:p>
            <a:endParaRPr lang="hr-H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Primjer: </a:t>
            </a:r>
            <a:r>
              <a:rPr lang="hr-HR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stringBuilder.append</a:t>
            </a:r>
            <a:r>
              <a:rPr lang="hr-HR" dirty="0" smtClean="0">
                <a:latin typeface="Consolas" panose="020B0609020204030204" pitchFamily="49" charset="0"/>
                <a:cs typeface="Arial" panose="020B0604020202020204" pitchFamily="34" charset="0"/>
              </a:rPr>
              <a:t>("Miro Miric;2;4.3\n")</a:t>
            </a:r>
            <a:endParaRPr lang="hr-HR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4158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Zadaci za vježbu – </a:t>
            </a:r>
            <a:r>
              <a:rPr lang="hr-HR" sz="4400" dirty="0" smtClean="0"/>
              <a:t>v08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837792" y="1437897"/>
            <a:ext cx="937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Napišite program koji učitava </a:t>
            </a:r>
            <a:r>
              <a:rPr lang="hr-H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Javin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 izvorni kôd i miče iz njega sve komentare van. Razmotrite sve mogućnosti komentara, jednolinijske i </a:t>
            </a:r>
            <a:r>
              <a:rPr lang="hr-H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višelinijske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: //, /* */. </a:t>
            </a:r>
          </a:p>
          <a:p>
            <a:endParaRPr lang="hr-H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Proučite klasu </a:t>
            </a:r>
            <a:r>
              <a:rPr lang="hr-HR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java.nio.file.Files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. Napišite program koji za učitanu datoteku ispisuje: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Datum kreiranja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Datum zadnje izmjene </a:t>
            </a:r>
          </a:p>
          <a:p>
            <a:endParaRPr lang="hr-H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Napišite program koji za učitanu datoteku kreira njezinu kopiju u istoj mapi. 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4819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/>
              <a:t>Kolekcije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7615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Kolekcije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7" name="Picture 2" descr="colls-coreInterfaces">
            <a:extLst>
              <a:ext uri="{FF2B5EF4-FFF2-40B4-BE49-F238E27FC236}">
                <a16:creationId xmlns:a16="http://schemas.microsoft.com/office/drawing/2014/main" id="{75B81781-8066-4576-A7AF-0A7D6567C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979" y="2418511"/>
            <a:ext cx="6989684" cy="2189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173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Komentari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jednolinijski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blok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</a:p>
          <a:p>
            <a:pPr lvl="1" algn="l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dokumentacije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 @param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desni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Generate 	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javadoc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5844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Sučelje Collection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3AE1D8-0E54-42E9-B66A-5A501A540C50}"/>
              </a:ext>
            </a:extLst>
          </p:cNvPr>
          <p:cNvSpPr/>
          <p:nvPr/>
        </p:nvSpPr>
        <p:spPr>
          <a:xfrm>
            <a:off x="767295" y="14044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add(E element)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clear()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contains(Object o)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isEmpty()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iterator()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boolean containsAll(Collection c)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boolean addAll(Collection c);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boolean removeAll(Collection c);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boolean retainAll(Collection c);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remove(Object o)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size()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0731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Metode klase HashSet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D6FD067-2E11-4061-840D-CECB83F254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840404"/>
              </p:ext>
            </p:extLst>
          </p:nvPr>
        </p:nvGraphicFramePr>
        <p:xfrm>
          <a:off x="917073" y="1509161"/>
          <a:ext cx="8263022" cy="3383280"/>
        </p:xfrm>
        <a:graphic>
          <a:graphicData uri="http://schemas.openxmlformats.org/drawingml/2006/table">
            <a:tbl>
              <a:tblPr/>
              <a:tblGrid>
                <a:gridCol w="3068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100" b="1" dirty="0">
                          <a:latin typeface="Arial"/>
                          <a:ea typeface="Times New Roman"/>
                        </a:rPr>
                        <a:t>Metoda</a:t>
                      </a:r>
                      <a:endParaRPr lang="en-US" sz="1100" dirty="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100" b="1">
                          <a:latin typeface="Arial"/>
                          <a:ea typeface="Times New Roman"/>
                        </a:rPr>
                        <a:t>Svrha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add(T t)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provjerava je li element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t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već sadržan u skupu. Ako nije, metoda ga ubacuje u skup i vraća povratnu vrijednost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. Ako je element već sadržan u skupu, metoda ga ne ubacuje ponovno i vraća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false.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clear()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briše sve elemente iz skupa.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size()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vraća broj elemenata u skupu.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 dirty="0" err="1">
                          <a:latin typeface="Consolas"/>
                          <a:ea typeface="Times New Roman"/>
                          <a:cs typeface="Arial"/>
                        </a:rPr>
                        <a:t>contains</a:t>
                      </a:r>
                      <a:r>
                        <a:rPr lang="hr-HR" sz="1100" dirty="0">
                          <a:latin typeface="Consolas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hr-HR" sz="1100" dirty="0" err="1">
                          <a:latin typeface="Consolas"/>
                          <a:ea typeface="Times New Roman"/>
                          <a:cs typeface="Arial"/>
                        </a:rPr>
                        <a:t>Object</a:t>
                      </a:r>
                      <a:r>
                        <a:rPr lang="hr-HR" sz="1100" dirty="0">
                          <a:latin typeface="Consolas"/>
                          <a:ea typeface="Times New Roman"/>
                          <a:cs typeface="Arial"/>
                        </a:rPr>
                        <a:t> o)</a:t>
                      </a:r>
                      <a:endParaRPr lang="en-US" sz="1100" dirty="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vraća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ili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false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ovisno o tome sadržava li skup objekt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o.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isEmpty()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vraća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ako skup nema elemenata. 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iterator()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vraća objekt klase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Iterator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koji nam služi za iteriranje po elementima skupa.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remove(Object o)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uklanja objekt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o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iz skupa ako se nalazi u skupu.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addAll(Collection&lt;T&gt; c)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sve elemente kolekcije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c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ubacuje u skup ako već nisu sadržani u skupu.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removeAll(Collection&lt;T&gt; c)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iz skupa uklanja sve elemente koji su sadržani i u kolekciji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c.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retainAll(Collection&lt;T&gt; c)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 dirty="0">
                          <a:latin typeface="Arial"/>
                          <a:ea typeface="Times New Roman"/>
                        </a:rPr>
                        <a:t>Metoda u </a:t>
                      </a:r>
                      <a:r>
                        <a:rPr lang="hr-HR" sz="1100" dirty="0" smtClean="0">
                          <a:latin typeface="Arial"/>
                          <a:ea typeface="Times New Roman"/>
                        </a:rPr>
                        <a:t>skupu </a:t>
                      </a:r>
                      <a:r>
                        <a:rPr lang="hr-HR" sz="1100" dirty="0">
                          <a:latin typeface="Arial"/>
                          <a:ea typeface="Times New Roman"/>
                        </a:rPr>
                        <a:t>ostavlja samo one elemente koji su sadržani i u kolekciji </a:t>
                      </a:r>
                      <a:r>
                        <a:rPr lang="hr-HR" sz="1100" dirty="0">
                          <a:latin typeface="Consolas"/>
                          <a:ea typeface="Times New Roman"/>
                          <a:cs typeface="Arial"/>
                        </a:rPr>
                        <a:t>c.</a:t>
                      </a:r>
                      <a:endParaRPr lang="en-US" sz="1100" dirty="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containsAll(Collection&lt;T&gt; c)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 dirty="0">
                          <a:latin typeface="Arial"/>
                          <a:ea typeface="Times New Roman"/>
                        </a:rPr>
                        <a:t>Metoda vraća </a:t>
                      </a:r>
                      <a:r>
                        <a:rPr lang="hr-HR" sz="1100" dirty="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1100" dirty="0">
                          <a:latin typeface="Arial"/>
                          <a:ea typeface="Times New Roman"/>
                        </a:rPr>
                        <a:t> ako skup sadržava sve elemente iz kolekcije </a:t>
                      </a:r>
                      <a:r>
                        <a:rPr lang="hr-HR" sz="1100" dirty="0">
                          <a:latin typeface="Consolas"/>
                          <a:ea typeface="Times New Roman"/>
                          <a:cs typeface="Arial"/>
                        </a:rPr>
                        <a:t>c.</a:t>
                      </a:r>
                      <a:endParaRPr lang="en-US" sz="1100" dirty="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78495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Sučelje </a:t>
            </a:r>
            <a:r>
              <a:rPr lang="hr-HR" sz="4400" dirty="0" smtClean="0"/>
              <a:t>Set – metode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576753"/>
              </p:ext>
            </p:extLst>
          </p:nvPr>
        </p:nvGraphicFramePr>
        <p:xfrm>
          <a:off x="767295" y="1404439"/>
          <a:ext cx="9328175" cy="3215640"/>
        </p:xfrm>
        <a:graphic>
          <a:graphicData uri="http://schemas.openxmlformats.org/drawingml/2006/table">
            <a:tbl>
              <a:tblPr/>
              <a:tblGrid>
                <a:gridCol w="346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100" b="1" dirty="0">
                          <a:latin typeface="Arial"/>
                          <a:ea typeface="Times New Roman"/>
                        </a:rPr>
                        <a:t>Metoda</a:t>
                      </a:r>
                      <a:endParaRPr lang="en-US" sz="1100" dirty="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100" b="1">
                          <a:latin typeface="Arial"/>
                          <a:ea typeface="Times New Roman"/>
                        </a:rPr>
                        <a:t>Svrha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add(T t)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provjerava je li element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t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već sadržan u skupu. Ako nije, metoda ga ubacuje u skup i vraća povratnu vrijednost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. Ako je element već sadržan u skupu, metoda ga ne ubacuje ponovno i vraća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false.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 dirty="0" err="1">
                          <a:latin typeface="Consolas"/>
                          <a:ea typeface="Times New Roman"/>
                          <a:cs typeface="Arial"/>
                        </a:rPr>
                        <a:t>clear</a:t>
                      </a:r>
                      <a:r>
                        <a:rPr lang="hr-HR" sz="1100" dirty="0">
                          <a:latin typeface="Consolas"/>
                          <a:ea typeface="Times New Roman"/>
                          <a:cs typeface="Arial"/>
                        </a:rPr>
                        <a:t>()</a:t>
                      </a:r>
                      <a:endParaRPr lang="en-US" sz="1100" dirty="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briše sve elemente iz skupa.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size()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vraća broj elemenata u skupu.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contains(Object o)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vraća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ili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false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ovisno o tome sadržava li skup objekt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o.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isEmpty()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vraća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ako skup nema elemenata. 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iterator()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vraća objekt klase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Iterator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koji nam služi za iteriranje po elementima skupa.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remove(Object o)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uklanja objekt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o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iz skupa ako se nalazi u skupu.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addAll(Collection&lt;T&gt; c)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sve elemente kolekcije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c</a:t>
                      </a:r>
                      <a:r>
                        <a:rPr lang="hr-HR" sz="1100">
                          <a:latin typeface="Arial"/>
                          <a:ea typeface="Times New Roman"/>
                        </a:rPr>
                        <a:t> ubacuje u skup ako već nisu sadržani u skupu.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removeAll(Collection&lt;T&gt; c)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Arial"/>
                          <a:ea typeface="Times New Roman"/>
                        </a:rPr>
                        <a:t>Metoda iz skupa uklanja sve elemente koji su sadržani i u kolekciji </a:t>
                      </a: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c.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retainAll(Collection&lt;T&gt; c)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 dirty="0">
                          <a:latin typeface="Arial"/>
                          <a:ea typeface="Times New Roman"/>
                        </a:rPr>
                        <a:t>Metoda u </a:t>
                      </a:r>
                      <a:r>
                        <a:rPr lang="hr-HR" sz="1100" dirty="0" smtClean="0">
                          <a:latin typeface="Arial"/>
                          <a:ea typeface="Times New Roman"/>
                        </a:rPr>
                        <a:t>skupu </a:t>
                      </a:r>
                      <a:r>
                        <a:rPr lang="hr-HR" sz="1100" dirty="0">
                          <a:latin typeface="Arial"/>
                          <a:ea typeface="Times New Roman"/>
                        </a:rPr>
                        <a:t>ostavlja samo one elemente koji su sadržani i u kolekciji </a:t>
                      </a:r>
                      <a:r>
                        <a:rPr lang="hr-HR" sz="1100" dirty="0">
                          <a:latin typeface="Consolas"/>
                          <a:ea typeface="Times New Roman"/>
                          <a:cs typeface="Arial"/>
                        </a:rPr>
                        <a:t>c.</a:t>
                      </a:r>
                      <a:endParaRPr lang="en-US" sz="1100" dirty="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latin typeface="Consolas"/>
                          <a:ea typeface="Times New Roman"/>
                          <a:cs typeface="Arial"/>
                        </a:rPr>
                        <a:t>containsAll(Collection&lt;T&gt; c)</a:t>
                      </a:r>
                      <a:endParaRPr lang="en-US" sz="110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 dirty="0">
                          <a:latin typeface="Arial"/>
                          <a:ea typeface="Times New Roman"/>
                        </a:rPr>
                        <a:t>Metoda vraća </a:t>
                      </a:r>
                      <a:r>
                        <a:rPr lang="hr-HR" sz="1100" dirty="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1100" dirty="0">
                          <a:latin typeface="Arial"/>
                          <a:ea typeface="Times New Roman"/>
                        </a:rPr>
                        <a:t> ako skup sadržava sve elemente iz kolekcije </a:t>
                      </a:r>
                      <a:r>
                        <a:rPr lang="hr-HR" sz="1100" dirty="0">
                          <a:latin typeface="Consolas"/>
                          <a:ea typeface="Times New Roman"/>
                          <a:cs typeface="Arial"/>
                        </a:rPr>
                        <a:t>c.</a:t>
                      </a:r>
                      <a:endParaRPr lang="en-US" sz="1100" dirty="0">
                        <a:latin typeface="Arial"/>
                        <a:ea typeface="Times New Roman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21970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Sučelje </a:t>
            </a:r>
            <a:r>
              <a:rPr lang="hr-HR" sz="4400" dirty="0" smtClean="0"/>
              <a:t>Set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5490" t="15625" r="61128" b="11458"/>
          <a:stretch>
            <a:fillRect/>
          </a:stretch>
        </p:blipFill>
        <p:spPr bwMode="auto">
          <a:xfrm>
            <a:off x="4244546" y="358346"/>
            <a:ext cx="4800600" cy="589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09993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Sučelje </a:t>
            </a:r>
            <a:r>
              <a:rPr lang="hr-HR" sz="4400" dirty="0" err="1"/>
              <a:t>Map</a:t>
            </a:r>
            <a:r>
              <a:rPr lang="hr-HR" sz="4400" dirty="0"/>
              <a:t> </a:t>
            </a:r>
            <a:r>
              <a:rPr lang="hr-HR" sz="4400" dirty="0" smtClean="0"/>
              <a:t>– metode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44384A2-7DB7-40ED-B67C-A966A88D8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22323"/>
              </p:ext>
            </p:extLst>
          </p:nvPr>
        </p:nvGraphicFramePr>
        <p:xfrm>
          <a:off x="896997" y="1651133"/>
          <a:ext cx="8740602" cy="3059920"/>
        </p:xfrm>
        <a:graphic>
          <a:graphicData uri="http://schemas.openxmlformats.org/drawingml/2006/table">
            <a:tbl>
              <a:tblPr/>
              <a:tblGrid>
                <a:gridCol w="3246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300" b="1" dirty="0">
                          <a:latin typeface="Arial"/>
                          <a:ea typeface="Times New Roman"/>
                        </a:rPr>
                        <a:t>Metoda</a:t>
                      </a:r>
                      <a:endParaRPr lang="en-US" sz="1300" dirty="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300" b="1">
                          <a:latin typeface="Arial"/>
                          <a:ea typeface="Times New Roman"/>
                        </a:rPr>
                        <a:t>Svrha</a:t>
                      </a:r>
                      <a:endParaRPr lang="en-US" sz="130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>
                          <a:latin typeface="Consolas"/>
                          <a:ea typeface="Times New Roman"/>
                          <a:cs typeface="Arial"/>
                        </a:rPr>
                        <a:t>put(K key, V value)</a:t>
                      </a:r>
                      <a:endParaRPr lang="en-US" sz="130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 dirty="0">
                          <a:latin typeface="Arial"/>
                          <a:ea typeface="Times New Roman"/>
                        </a:rPr>
                        <a:t>Metoda dodaje novi par </a:t>
                      </a: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hr-HR" sz="1300" dirty="0" err="1">
                          <a:latin typeface="Consolas"/>
                          <a:ea typeface="Times New Roman"/>
                          <a:cs typeface="Arial"/>
                        </a:rPr>
                        <a:t>k,v</a:t>
                      </a: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)</a:t>
                      </a:r>
                      <a:r>
                        <a:rPr lang="hr-HR" sz="1300" dirty="0">
                          <a:latin typeface="Arial"/>
                          <a:ea typeface="Times New Roman"/>
                        </a:rPr>
                        <a:t> u mapu ako mapa ne sadržava ključ </a:t>
                      </a: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k</a:t>
                      </a:r>
                      <a:r>
                        <a:rPr lang="hr-HR" sz="1300" dirty="0">
                          <a:latin typeface="Arial"/>
                          <a:ea typeface="Times New Roman"/>
                        </a:rPr>
                        <a:t> u nekom paru. Ako mapa sadržava par sa zadanim ključem, stara vrijednost </a:t>
                      </a:r>
                      <a:r>
                        <a:rPr lang="hr-HR" sz="1300" dirty="0" err="1">
                          <a:latin typeface="Arial"/>
                          <a:ea typeface="Times New Roman"/>
                        </a:rPr>
                        <a:t>mapirana</a:t>
                      </a:r>
                      <a:r>
                        <a:rPr lang="hr-HR" sz="1300" dirty="0">
                          <a:latin typeface="Arial"/>
                          <a:ea typeface="Times New Roman"/>
                        </a:rPr>
                        <a:t> na ključ </a:t>
                      </a:r>
                      <a:r>
                        <a:rPr lang="hr-HR" sz="1300" dirty="0" smtClean="0">
                          <a:latin typeface="Consolas"/>
                          <a:ea typeface="Times New Roman"/>
                          <a:cs typeface="Arial"/>
                        </a:rPr>
                        <a:t>k</a:t>
                      </a:r>
                      <a:r>
                        <a:rPr lang="hr-HR" sz="130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hr-HR" sz="1300" dirty="0">
                          <a:latin typeface="Arial"/>
                          <a:ea typeface="Times New Roman"/>
                        </a:rPr>
                        <a:t>mijenja </a:t>
                      </a:r>
                      <a:r>
                        <a:rPr lang="hr-HR" sz="1300" dirty="0" smtClean="0">
                          <a:latin typeface="Arial"/>
                          <a:ea typeface="Times New Roman"/>
                        </a:rPr>
                        <a:t>se s </a:t>
                      </a:r>
                      <a:r>
                        <a:rPr lang="hr-HR" sz="1300" dirty="0">
                          <a:latin typeface="Arial"/>
                          <a:ea typeface="Times New Roman"/>
                        </a:rPr>
                        <a:t>vrijednosti </a:t>
                      </a:r>
                      <a:r>
                        <a:rPr lang="hr-HR" sz="1300" dirty="0" err="1">
                          <a:latin typeface="Consolas"/>
                          <a:ea typeface="Times New Roman"/>
                          <a:cs typeface="Arial"/>
                        </a:rPr>
                        <a:t>value</a:t>
                      </a: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.</a:t>
                      </a:r>
                      <a:r>
                        <a:rPr lang="hr-HR" sz="1300" dirty="0">
                          <a:latin typeface="Arial"/>
                          <a:ea typeface="Times New Roman"/>
                        </a:rPr>
                        <a:t> </a:t>
                      </a:r>
                      <a:endParaRPr lang="en-US" sz="1300" dirty="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>
                          <a:latin typeface="Consolas"/>
                          <a:ea typeface="Times New Roman"/>
                          <a:cs typeface="Arial"/>
                        </a:rPr>
                        <a:t>get(K key)</a:t>
                      </a:r>
                      <a:endParaRPr lang="en-US" sz="130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>
                          <a:latin typeface="Arial"/>
                          <a:ea typeface="Times New Roman"/>
                        </a:rPr>
                        <a:t>Metoda vraća mapiranu vrijednost ključa </a:t>
                      </a:r>
                      <a:r>
                        <a:rPr lang="hr-HR" sz="1300">
                          <a:latin typeface="Consolas"/>
                          <a:ea typeface="Times New Roman"/>
                          <a:cs typeface="Arial"/>
                        </a:rPr>
                        <a:t>k</a:t>
                      </a:r>
                      <a:r>
                        <a:rPr lang="hr-HR" sz="1300">
                          <a:latin typeface="Arial"/>
                          <a:ea typeface="Times New Roman"/>
                        </a:rPr>
                        <a:t> ako je sadržan u mapi. Ako mapa ne sadržava ključ </a:t>
                      </a:r>
                      <a:r>
                        <a:rPr lang="hr-HR" sz="1300">
                          <a:latin typeface="Consolas"/>
                          <a:ea typeface="Times New Roman"/>
                          <a:cs typeface="Arial"/>
                        </a:rPr>
                        <a:t>k</a:t>
                      </a:r>
                      <a:r>
                        <a:rPr lang="hr-HR" sz="1300">
                          <a:latin typeface="Arial"/>
                          <a:ea typeface="Times New Roman"/>
                        </a:rPr>
                        <a:t>, metoda vraća </a:t>
                      </a:r>
                      <a:r>
                        <a:rPr lang="hr-HR" sz="1300">
                          <a:latin typeface="Consolas"/>
                          <a:ea typeface="Times New Roman"/>
                          <a:cs typeface="Arial"/>
                        </a:rPr>
                        <a:t>null.</a:t>
                      </a:r>
                      <a:endParaRPr lang="en-US" sz="130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>
                          <a:latin typeface="Consolas"/>
                          <a:ea typeface="Times New Roman"/>
                          <a:cs typeface="Arial"/>
                        </a:rPr>
                        <a:t>containsKey(Object key)</a:t>
                      </a:r>
                      <a:endParaRPr lang="en-US" sz="130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 dirty="0">
                          <a:latin typeface="Arial"/>
                          <a:ea typeface="Times New Roman"/>
                        </a:rPr>
                        <a:t>Metoda vraća </a:t>
                      </a: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1300" dirty="0">
                          <a:latin typeface="Arial"/>
                          <a:ea typeface="Times New Roman"/>
                        </a:rPr>
                        <a:t> ili </a:t>
                      </a: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false</a:t>
                      </a:r>
                      <a:r>
                        <a:rPr lang="hr-HR" sz="1300" dirty="0">
                          <a:latin typeface="Arial"/>
                          <a:ea typeface="Times New Roman"/>
                        </a:rPr>
                        <a:t> ovisno o tome sadržava li mapa ključ </a:t>
                      </a: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key.</a:t>
                      </a:r>
                      <a:endParaRPr lang="en-US" sz="1300" dirty="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containsValue(Object o)</a:t>
                      </a:r>
                      <a:endParaRPr lang="en-US" sz="1300" dirty="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 dirty="0">
                          <a:latin typeface="Arial"/>
                          <a:ea typeface="Times New Roman"/>
                        </a:rPr>
                        <a:t>Metoda vraća </a:t>
                      </a: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1300" dirty="0">
                          <a:latin typeface="Arial"/>
                          <a:ea typeface="Times New Roman"/>
                        </a:rPr>
                        <a:t> ili </a:t>
                      </a: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false</a:t>
                      </a:r>
                      <a:r>
                        <a:rPr lang="hr-HR" sz="1300" dirty="0">
                          <a:latin typeface="Arial"/>
                          <a:ea typeface="Times New Roman"/>
                        </a:rPr>
                        <a:t> ovisno o tome sadržava li mapa mapiranu vrijednost </a:t>
                      </a: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value.</a:t>
                      </a:r>
                      <a:endParaRPr lang="en-US" sz="1300" dirty="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>
                          <a:latin typeface="Consolas"/>
                          <a:ea typeface="Times New Roman"/>
                          <a:cs typeface="Arial"/>
                        </a:rPr>
                        <a:t>keySet()</a:t>
                      </a:r>
                      <a:endParaRPr lang="en-US" sz="130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>
                          <a:latin typeface="Arial"/>
                          <a:ea typeface="Times New Roman"/>
                        </a:rPr>
                        <a:t>Metoda vraća skup svih ključeva sadržanih u mapi. </a:t>
                      </a:r>
                      <a:endParaRPr lang="en-US" sz="130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>
                          <a:latin typeface="Consolas"/>
                          <a:ea typeface="Times New Roman"/>
                          <a:cs typeface="Arial"/>
                        </a:rPr>
                        <a:t>values()</a:t>
                      </a:r>
                      <a:endParaRPr lang="en-US" sz="130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>
                          <a:latin typeface="Arial"/>
                          <a:ea typeface="Times New Roman"/>
                        </a:rPr>
                        <a:t>Metoda vraća kolekciju vrijednosti mapiranih u mapi.</a:t>
                      </a:r>
                      <a:endParaRPr lang="en-US" sz="130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>
                          <a:latin typeface="Consolas"/>
                          <a:ea typeface="Times New Roman"/>
                          <a:cs typeface="Arial"/>
                        </a:rPr>
                        <a:t>remove(Object key)</a:t>
                      </a:r>
                      <a:endParaRPr lang="en-US" sz="130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300" dirty="0">
                          <a:latin typeface="Arial"/>
                          <a:ea typeface="Times New Roman"/>
                        </a:rPr>
                        <a:t>Metoda iz mape uklanja par s ključem </a:t>
                      </a:r>
                      <a:r>
                        <a:rPr lang="hr-HR" sz="1300" dirty="0">
                          <a:latin typeface="Consolas"/>
                          <a:ea typeface="Times New Roman"/>
                          <a:cs typeface="Arial"/>
                        </a:rPr>
                        <a:t>key.</a:t>
                      </a:r>
                      <a:endParaRPr lang="en-US" sz="1300" dirty="0">
                        <a:latin typeface="Arial"/>
                        <a:ea typeface="Times New Roman"/>
                      </a:endParaRPr>
                    </a:p>
                  </a:txBody>
                  <a:tcPr marL="42655" marR="42655" marT="42655" marB="426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10122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HashMap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43C6D-1CBC-4D90-A84B-FBFB2255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36" y="1691498"/>
            <a:ext cx="6728379" cy="39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024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Operacije na kolekcijama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3520C-4BA7-448A-92E6-2B4042036ABF}"/>
              </a:ext>
            </a:extLst>
          </p:cNvPr>
          <p:cNvSpPr/>
          <p:nvPr/>
        </p:nvSpPr>
        <p:spPr>
          <a:xfrm>
            <a:off x="1062788" y="1817525"/>
            <a:ext cx="76240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Collections.sort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(list</a:t>
            </a:r>
            <a:r>
              <a:rPr lang="hr-H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Collections.reverse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(list</a:t>
            </a:r>
            <a:r>
              <a:rPr lang="hr-H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Collections.shuffle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(list</a:t>
            </a:r>
            <a:r>
              <a:rPr lang="hr-H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Collections.replaceAll(list, object, </a:t>
            </a:r>
            <a:r>
              <a:rPr lang="hr-HR" sz="28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hr-H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4848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Sučelje</a:t>
            </a:r>
            <a:r>
              <a:rPr lang="hr-HR" sz="4400" i="1" dirty="0" smtClean="0"/>
              <a:t> </a:t>
            </a:r>
            <a:r>
              <a:rPr lang="hr-HR" sz="4400" dirty="0" smtClean="0"/>
              <a:t>List – metode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064309"/>
              </p:ext>
            </p:extLst>
          </p:nvPr>
        </p:nvGraphicFramePr>
        <p:xfrm>
          <a:off x="676293" y="1406497"/>
          <a:ext cx="8912549" cy="4800602"/>
        </p:xfrm>
        <a:graphic>
          <a:graphicData uri="http://schemas.openxmlformats.org/drawingml/2006/table">
            <a:tbl>
              <a:tblPr/>
              <a:tblGrid>
                <a:gridCol w="3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2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5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900" b="1" dirty="0">
                          <a:latin typeface="Arial"/>
                          <a:ea typeface="Times New Roman"/>
                          <a:cs typeface="Times New Roman"/>
                        </a:rPr>
                        <a:t>Metoda</a:t>
                      </a:r>
                      <a:endParaRPr lang="en-US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900" b="1">
                          <a:latin typeface="Arial"/>
                          <a:ea typeface="Times New Roman"/>
                          <a:cs typeface="Times New Roman"/>
                        </a:rPr>
                        <a:t>Svrha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add(T t)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dodaje element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t</a:t>
                      </a: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 na kraj liste. 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add(int indeks, T t)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dodaje element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t</a:t>
                      </a: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 na poziciju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indeks</a:t>
                      </a: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 u listi.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clear()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briše sve elemente iz liste.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 dirty="0">
                          <a:latin typeface="Consolas"/>
                          <a:ea typeface="Times New Roman"/>
                          <a:cs typeface="Arial"/>
                        </a:rPr>
                        <a:t>size()</a:t>
                      </a:r>
                      <a:endParaRPr lang="en-US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vraća broj elemenata u listi.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contains(Object o)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vraća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 ili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false</a:t>
                      </a: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 ovisno o tome sadržava li lista objekt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o.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isEmpty()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vraća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 ako lista nema elemenata. 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iterator()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vraća objekt klase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Iterator</a:t>
                      </a: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 koji nam služi za iteriranje po elementima liste.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remove(Object o)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uklanja prvo pojavljivanje objekta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o</a:t>
                      </a: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 iz liste ako se nalazi u listi.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remove(int indeks)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iz liste uklanja element na poziciji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indeks.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get(int indeks)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Vraća element iz liste koji se nalazi na poziciji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indeks.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set(int indeks, T t)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element na poziciji indeks mijenja s elementom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t.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indexOf(Object o)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Vraća poziciju prvog pojavljivanja objekta o u listi. Ako se o ne nalazi u listi, metoda vraća –1.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subList(int from, int to)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Vraća dio liste koja se nalazi između pozicije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from</a:t>
                      </a: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 (uključujući) i pozicije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to</a:t>
                      </a: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 (ne uključujući).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addAll(Collection&lt;T&gt; c)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sve elemente kolekcije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c</a:t>
                      </a: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 ubacuje na kraj liste.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removeAll(Collection&lt;T&gt; c)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iz liste uklanja sve elemente koji su sadržani i u kolekciji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c.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5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retainAll(Collection&lt;T&gt; c)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Arial"/>
                          <a:ea typeface="Times New Roman"/>
                          <a:cs typeface="Times New Roman"/>
                        </a:rPr>
                        <a:t>Metoda u listi ostavlja samo one elemente koji su sadržani i u kolekciji </a:t>
                      </a: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c.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5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>
                          <a:latin typeface="Consolas"/>
                          <a:ea typeface="Times New Roman"/>
                          <a:cs typeface="Arial"/>
                        </a:rPr>
                        <a:t>containsAll(Collection&lt;T&gt; c)</a:t>
                      </a:r>
                      <a:endParaRPr lang="en-US" sz="9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900" dirty="0">
                          <a:latin typeface="Arial"/>
                          <a:ea typeface="Times New Roman"/>
                          <a:cs typeface="Times New Roman"/>
                        </a:rPr>
                        <a:t>Metoda vraća </a:t>
                      </a:r>
                      <a:r>
                        <a:rPr lang="hr-HR" sz="900" dirty="0">
                          <a:latin typeface="Consolas"/>
                          <a:ea typeface="Times New Roman"/>
                          <a:cs typeface="Arial"/>
                        </a:rPr>
                        <a:t>true</a:t>
                      </a:r>
                      <a:r>
                        <a:rPr lang="hr-HR" sz="900" dirty="0">
                          <a:latin typeface="Arial"/>
                          <a:ea typeface="Times New Roman"/>
                          <a:cs typeface="Times New Roman"/>
                        </a:rPr>
                        <a:t> ako lista sadržava sve elemente kolekcije </a:t>
                      </a:r>
                      <a:r>
                        <a:rPr lang="hr-HR" sz="900" dirty="0">
                          <a:latin typeface="Consolas"/>
                          <a:ea typeface="Times New Roman"/>
                          <a:cs typeface="Arial"/>
                        </a:rPr>
                        <a:t>c.</a:t>
                      </a:r>
                      <a:endParaRPr lang="en-US" sz="9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0690" marR="30690" marT="30690" marB="306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57875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Sučelje</a:t>
            </a:r>
            <a:r>
              <a:rPr lang="hr-HR" sz="4400" i="1" dirty="0" smtClean="0"/>
              <a:t> </a:t>
            </a:r>
            <a:r>
              <a:rPr lang="hr-HR" sz="4400" dirty="0" smtClean="0"/>
              <a:t>List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45A2C-2B98-42BC-8029-ACD48E62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76" y="1489154"/>
            <a:ext cx="5003156" cy="46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195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Sučelje</a:t>
            </a:r>
            <a:r>
              <a:rPr lang="hr-HR" sz="4400" i="1" dirty="0" smtClean="0"/>
              <a:t> </a:t>
            </a:r>
            <a:r>
              <a:rPr lang="hr-HR" sz="4400" dirty="0" err="1" smtClean="0"/>
              <a:t>Comparable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767295" y="1436918"/>
            <a:ext cx="8870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Korisnik </a:t>
            </a:r>
            <a:r>
              <a:rPr lang="hr-HR" sz="12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Comparable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ime, prezime;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this.id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setId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this.id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this.ime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ime)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getPrezime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.prezime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setPrezime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prezime)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.prezime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prezime;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@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this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.id + " " +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" " +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.prezime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2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Prioriteti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int x = 2 + 2 * 2;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int y = (2 + 2) * 2;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static void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main(String[] </a:t>
            </a:r>
            <a:r>
              <a:rPr 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x = 2 + 2 * 2;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y = (2 + 2) * 2;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(x);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(y);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9111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Sučelje</a:t>
            </a:r>
            <a:r>
              <a:rPr lang="hr-HR" sz="4400" i="1" dirty="0" smtClean="0"/>
              <a:t> </a:t>
            </a:r>
            <a:r>
              <a:rPr lang="hr-HR" sz="4400" dirty="0" err="1" smtClean="0"/>
              <a:t>Comparable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767295" y="1436918"/>
            <a:ext cx="887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compareTo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.id - ((Korisnik) k).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List&lt;Korisnik&gt;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dohvatiKorisnike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List&lt;Korisnik&gt; korisnici =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&lt;&gt;();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Korisnik k2 =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Korisnik();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k2.setId(2);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k2.setIme(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"Ivo"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k2.setPrezime(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"Jurić"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korisnici.add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(k2);</a:t>
            </a:r>
          </a:p>
          <a:p>
            <a:pPr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 Korisnik 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k1 =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Korisnik();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k1.setId(1);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k1.setIme(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"Miro"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k1.setPrezime(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"Mirić"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korisnici.add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(k1);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Korisnik k3 =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Korisnik();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k3.setId(3);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k3.setIme(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"Miro"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k3.setPrezime(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"Jurić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korisnici.add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(k3);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korisnici;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06023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Sučelje</a:t>
            </a:r>
            <a:r>
              <a:rPr lang="hr-HR" sz="4400" i="1" dirty="0" smtClean="0"/>
              <a:t> </a:t>
            </a:r>
            <a:r>
              <a:rPr lang="hr-HR" sz="4400" dirty="0" err="1" smtClean="0"/>
              <a:t>Comparable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AF1A1-5FD3-497E-A7F4-550B20802428}"/>
              </a:ext>
            </a:extLst>
          </p:cNvPr>
          <p:cNvSpPr/>
          <p:nvPr/>
        </p:nvSpPr>
        <p:spPr>
          <a:xfrm>
            <a:off x="767295" y="1436918"/>
            <a:ext cx="887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SuceljeList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List&lt;Korisnik&gt; korisnici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Korisnik.dohvatiKorisnike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// Prije sortiranja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(Korisnik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korisnici)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(korisnik);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"----------------------"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Collections.sort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(korisnici);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endParaRPr lang="hr-HR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// 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Nakon sortiranja po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-u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(Korisnik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korisnici)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(korisnik);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89645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 err="1" smtClean="0"/>
              <a:t>Lambda</a:t>
            </a:r>
            <a:r>
              <a:rPr lang="hr-HR" dirty="0" smtClean="0"/>
              <a:t>-izrazi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836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Lambda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3520C-4BA7-448A-92E6-2B4042036ABF}"/>
              </a:ext>
            </a:extLst>
          </p:cNvPr>
          <p:cNvSpPr/>
          <p:nvPr/>
        </p:nvSpPr>
        <p:spPr>
          <a:xfrm>
            <a:off x="1062788" y="1661115"/>
            <a:ext cx="839403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Prvi korak Jave u funkcionalno programiranje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Lambda je funkcija koja ne pripada klasi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Nastaju iz funkcionalnih sučelja / 3 preduvjeta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Sučelje samo s jednom apstraktnom metodom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Odgovaraju li parametri lambde parametrima funkcionalnog sučelja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Odgovara li povratni tip lambde povratnom tipu sučelja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Koristi se kod mehanizma pogonjenog događajima i kod programskog sučelja za tokove (Java streams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833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err="1" smtClean="0"/>
              <a:t>Lambda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3520C-4BA7-448A-92E6-2B4042036ABF}"/>
              </a:ext>
            </a:extLst>
          </p:cNvPr>
          <p:cNvSpPr/>
          <p:nvPr/>
        </p:nvSpPr>
        <p:spPr>
          <a:xfrm>
            <a:off x="767295" y="1830313"/>
            <a:ext cx="83940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btnPohraniPodatke.addActionListener((ActionEvent ae) -&gt;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6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//Kod za pohranu podataka...</a:t>
            </a:r>
            <a:endParaRPr lang="hr-HR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System.out.println(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"Podaci uspješno pohranjeni."</a:t>
            </a: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Referenciranje metoda: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Korisnik::</a:t>
            </a:r>
            <a:r>
              <a:rPr lang="hr-HR" sz="16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getId</a:t>
            </a:r>
            <a:r>
              <a:rPr lang="hr-HR" sz="16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hr-HR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8663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 err="1" smtClean="0"/>
              <a:t>Javine</a:t>
            </a:r>
            <a:r>
              <a:rPr lang="hr-HR" dirty="0" smtClean="0"/>
              <a:t> </a:t>
            </a:r>
            <a:r>
              <a:rPr lang="hr-HR" dirty="0"/>
              <a:t>kolekcije </a:t>
            </a:r>
            <a:r>
              <a:rPr lang="hr-HR" dirty="0" smtClean="0"/>
              <a:t>– tokovi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1287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Java </a:t>
            </a:r>
            <a:r>
              <a:rPr lang="hr-HR" sz="4400" dirty="0"/>
              <a:t>tokovi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3520C-4BA7-448A-92E6-2B4042036ABF}"/>
              </a:ext>
            </a:extLst>
          </p:cNvPr>
          <p:cNvSpPr/>
          <p:nvPr/>
        </p:nvSpPr>
        <p:spPr>
          <a:xfrm>
            <a:off x="1062788" y="1661115"/>
            <a:ext cx="83940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Nema povezanosti s ulazno-izlaznim tokovima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Umjesto toka znakova koristi se tok objekata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Omogućavaju ulančavanje izraza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Metode: 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-&gt; filter, map, min/max, count, reduce, </a:t>
            </a:r>
            <a:r>
              <a:rPr lang="hr-H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47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Tokovi – </a:t>
            </a:r>
            <a:r>
              <a:rPr lang="hr-HR" sz="4400" dirty="0">
                <a:latin typeface="Consolas" panose="020B0609020204030204" pitchFamily="49" charset="0"/>
              </a:rPr>
              <a:t>filter</a:t>
            </a:r>
            <a:r>
              <a:rPr lang="hr-HR" sz="4400" dirty="0"/>
              <a:t> primjer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LambdaTokoviPrimjer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filtrirajeDane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List&lt;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daniUTjednu.add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"Ponedjeljak"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daniUTjednu.add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"Utorak"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daniUTjednu.add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"Srijeda"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daniUTjednu.add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"Četvrtak"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daniUTjednu.add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"Petak"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daniUTjednu.add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"Subota"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daniUTjednu.add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"Nedjelja"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List&lt;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daniKojiPocinjuSlovomP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.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.filter(d -&gt;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d.startsWith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("P"))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.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Collectors.toList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	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6193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Tokovi – </a:t>
            </a:r>
            <a:r>
              <a:rPr lang="en-US" sz="4400" dirty="0">
                <a:latin typeface="Consolas" panose="020B0609020204030204" pitchFamily="49" charset="0"/>
              </a:rPr>
              <a:t>map</a:t>
            </a:r>
            <a:r>
              <a:rPr lang="hr-HR" sz="4400" dirty="0"/>
              <a:t> primjer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LambdaTokoviPrimjer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pretvoriUVelikaSlova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List&lt;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daniVelikimSlovima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.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	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 -&gt;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d.toUpperCase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                        	.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Collectors.toList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8264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Tokovi – </a:t>
            </a:r>
            <a:r>
              <a:rPr lang="hr-HR" sz="4400" dirty="0">
                <a:latin typeface="Consolas" panose="020B0609020204030204" pitchFamily="49" charset="0"/>
              </a:rPr>
              <a:t>min/</a:t>
            </a:r>
            <a:r>
              <a:rPr lang="hr-HR" sz="4400" dirty="0" err="1">
                <a:latin typeface="Consolas" panose="020B0609020204030204" pitchFamily="49" charset="0"/>
              </a:rPr>
              <a:t>max</a:t>
            </a:r>
            <a:r>
              <a:rPr lang="hr-HR" sz="4400" i="1" dirty="0"/>
              <a:t> </a:t>
            </a:r>
            <a:r>
              <a:rPr lang="hr-HR" sz="4400" dirty="0"/>
              <a:t>primjer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LambdaTokoviPrimjer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ispisiDanSNajmanjeZnakova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danSNajmanjeZnakova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</a:t>
            </a: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.min(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Comparator.comparing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 -&gt;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d.length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ADE0C-9294-4F5A-A3DD-AC098B5677A6}"/>
              </a:ext>
            </a:extLst>
          </p:cNvPr>
          <p:cNvSpPr txBox="1"/>
          <p:nvPr/>
        </p:nvSpPr>
        <p:spPr>
          <a:xfrm>
            <a:off x="767295" y="3700732"/>
            <a:ext cx="641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jednaka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upotreba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8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err="1"/>
              <a:t>Pretvaranje</a:t>
            </a:r>
            <a:r>
              <a:rPr lang="en-US" sz="4400" dirty="0"/>
              <a:t> </a:t>
            </a:r>
            <a:r>
              <a:rPr lang="en-US" sz="4400" dirty="0" err="1"/>
              <a:t>između</a:t>
            </a:r>
            <a:r>
              <a:rPr lang="en-US" sz="4400" dirty="0"/>
              <a:t> </a:t>
            </a:r>
            <a:r>
              <a:rPr lang="en-US" sz="4400" dirty="0" err="1"/>
              <a:t>podatkovnih</a:t>
            </a:r>
            <a:r>
              <a:rPr lang="en-US" sz="4400" dirty="0"/>
              <a:t> </a:t>
            </a:r>
            <a:r>
              <a:rPr lang="en-US" sz="4400" dirty="0" err="1"/>
              <a:t>tipova</a:t>
            </a:r>
            <a:r>
              <a:rPr lang="en-US" sz="4400" dirty="0"/>
              <a:t> (cast)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implicitno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byte b = 127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eksplicitno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byte b = (byte)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1893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Tokovi – </a:t>
            </a:r>
            <a:r>
              <a:rPr lang="en-US" sz="4400" dirty="0">
                <a:latin typeface="Consolas" panose="020B0609020204030204" pitchFamily="49" charset="0"/>
              </a:rPr>
              <a:t>count</a:t>
            </a:r>
            <a:r>
              <a:rPr lang="hr-HR" sz="4400" dirty="0"/>
              <a:t> primjer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LambdaTokoviPrimjer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ispisiDanSNajmanjeZnakova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brojDanaKojiPocinjuSlovomP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.filter(d -&gt;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d.startsWith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("P"))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7506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Tokovi – </a:t>
            </a:r>
            <a:r>
              <a:rPr lang="hr-HR" sz="4400" dirty="0" err="1" smtClean="0">
                <a:latin typeface="Consolas" panose="020B0609020204030204" pitchFamily="49" charset="0"/>
              </a:rPr>
              <a:t>average</a:t>
            </a:r>
            <a:r>
              <a:rPr lang="hr-HR" sz="4400" dirty="0" smtClean="0">
                <a:latin typeface="Consolas" panose="020B0609020204030204" pitchFamily="49" charset="0"/>
              </a:rPr>
              <a:t>/</a:t>
            </a:r>
            <a:r>
              <a:rPr lang="hr-HR" sz="4400" dirty="0" err="1" smtClean="0">
                <a:latin typeface="Consolas" panose="020B0609020204030204" pitchFamily="49" charset="0"/>
              </a:rPr>
              <a:t>sum</a:t>
            </a:r>
            <a:r>
              <a:rPr lang="hr-HR" sz="4400" dirty="0" smtClean="0"/>
              <a:t> </a:t>
            </a:r>
            <a:r>
              <a:rPr lang="hr-HR" sz="4400" dirty="0"/>
              <a:t>primjer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LambdaTokoviPrimjer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averagePrimjer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	.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mapToInt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 -&gt;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d.length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	.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average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.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getAsDouble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//rezultat: 7.28571428571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	.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mapToInt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 -&gt;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d.length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	.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//rezultat: 51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6919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Tokovi – </a:t>
            </a:r>
            <a:r>
              <a:rPr lang="en-US" sz="4400" dirty="0">
                <a:latin typeface="Consolas" panose="020B0609020204030204" pitchFamily="49" charset="0"/>
              </a:rPr>
              <a:t>reduce</a:t>
            </a:r>
            <a:r>
              <a:rPr lang="hr-HR" sz="4400" dirty="0"/>
              <a:t> primjer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LambdaTokoviPrimjer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spojiDane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sviDani</a:t>
            </a: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daniUTjednu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</a:t>
            </a: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reduce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((dani,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-&gt; dani + ", " +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</a:t>
            </a: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hr-HR" sz="1000" dirty="0">
                <a:latin typeface="Segoe UI" panose="020B0502040204020203" pitchFamily="34" charset="0"/>
                <a:ea typeface="Times New Roman" panose="02020603050405020304" pitchFamily="18" charset="0"/>
              </a:rPr>
              <a:t>}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87B4C-6598-4147-85FC-6678A7B78501}"/>
              </a:ext>
            </a:extLst>
          </p:cNvPr>
          <p:cNvSpPr txBox="1"/>
          <p:nvPr/>
        </p:nvSpPr>
        <p:spPr>
          <a:xfrm>
            <a:off x="767295" y="3528204"/>
            <a:ext cx="64788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dva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parametra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hr-H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izrazu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dani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predstavlja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spojene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element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toka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5248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/>
              <a:t>Tokovi – </a:t>
            </a:r>
            <a:r>
              <a:rPr lang="en-US" sz="3600" dirty="0">
                <a:latin typeface="Consolas" panose="020B0609020204030204" pitchFamily="49" charset="0"/>
              </a:rPr>
              <a:t>sorted</a:t>
            </a:r>
            <a:r>
              <a:rPr lang="hr-HR" sz="3600" dirty="0"/>
              <a:t> </a:t>
            </a:r>
            <a:r>
              <a:rPr lang="hr-HR" sz="3600" dirty="0" smtClean="0"/>
              <a:t>primjer – klasa Korisnik</a:t>
            </a:r>
            <a:endParaRPr lang="en-US" sz="36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Korisnik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ime, prezime;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.id;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.id =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ime)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getPrezime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.prezime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setPrezime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prezime)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.prezime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prezime;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//Radi jednostavnijeg ispisa u konzolu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@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" " +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this.prezime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4450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/>
              <a:t>Tokovi – </a:t>
            </a:r>
            <a:r>
              <a:rPr lang="en-US" sz="3600" dirty="0">
                <a:latin typeface="Consolas" panose="020B0609020204030204" pitchFamily="49" charset="0"/>
              </a:rPr>
              <a:t>sorted</a:t>
            </a:r>
            <a:r>
              <a:rPr lang="hr-HR" sz="3600" dirty="0"/>
              <a:t> primjer – klasa Korisnik</a:t>
            </a:r>
            <a:endParaRPr lang="en-US" sz="36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List&lt;Korisnik&gt;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dohvatiKorisnike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List&lt;Korisnik&gt; korisnici =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&lt;&gt;();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Korisnik k1 =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Korisnik();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k1.setId(1);</a:t>
            </a:r>
          </a:p>
          <a:p>
            <a:pPr indent="270510"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k1.setIme(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"Miro"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indent="270510"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k1.setPrezime(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"Mirić"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korisnici.add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(k1);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Korisnik k2 =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Korisnik();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k2.setId(2);</a:t>
            </a:r>
          </a:p>
          <a:p>
            <a:pPr indent="270510"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k2.setIme(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"Ivo"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indent="270510"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k2.setPrezime(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"Jurić"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korisnici.add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(k2);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Korisnik k3 =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Korisnik();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k3.setId(3);</a:t>
            </a:r>
          </a:p>
          <a:p>
            <a:pPr indent="270510"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k3.setIme(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"Miro"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indent="270510"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k3.setPrezime(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"Jurić"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korisnici.add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(k3);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korisnici;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9367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Tokovi – </a:t>
            </a:r>
            <a:r>
              <a:rPr lang="en-US" sz="4400" dirty="0">
                <a:latin typeface="Consolas" panose="020B0609020204030204" pitchFamily="49" charset="0"/>
              </a:rPr>
              <a:t>sorted</a:t>
            </a:r>
            <a:r>
              <a:rPr lang="hr-HR" sz="4400" dirty="0"/>
              <a:t> primjer</a:t>
            </a:r>
            <a:endParaRPr lang="en-US" sz="44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LambdaTokoviPrimjer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sortirajKorisnike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(List&lt;Korisnik&gt; korisnici)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List&lt;Korisnik&gt;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sortiranoPoPrezimenuUzlazno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=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korisnici.stream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sorted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Comparator.comparing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 -&gt;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k.getPrezime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Collectors.toList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List&lt;Korisnik&gt;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sortiranoPoPrezimenuSilazno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=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korisnici.stream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sorted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Comparator.comparing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(Korisnik::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reversed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Collectors.toList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hr-HR" sz="1000" dirty="0">
                <a:latin typeface="Segoe UI" panose="020B0502040204020203" pitchFamily="34" charset="0"/>
                <a:ea typeface="Times New Roman" panose="02020603050405020304" pitchFamily="18" charset="0"/>
              </a:rPr>
              <a:t>}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87B4C-6598-4147-85FC-6678A7B78501}"/>
              </a:ext>
            </a:extLst>
          </p:cNvPr>
          <p:cNvSpPr txBox="1"/>
          <p:nvPr/>
        </p:nvSpPr>
        <p:spPr>
          <a:xfrm>
            <a:off x="767295" y="4226660"/>
            <a:ext cx="647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primjer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koristimo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Korisnik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4689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3600" dirty="0"/>
              <a:t>Tokovi – </a:t>
            </a:r>
            <a:r>
              <a:rPr lang="en-US" sz="3600" dirty="0">
                <a:latin typeface="Consolas" panose="020B0609020204030204" pitchFamily="49" charset="0"/>
              </a:rPr>
              <a:t>sorted</a:t>
            </a:r>
            <a:r>
              <a:rPr lang="hr-HR" sz="3600" dirty="0"/>
              <a:t> </a:t>
            </a:r>
            <a:r>
              <a:rPr lang="hr-HR" sz="3600" dirty="0" smtClean="0"/>
              <a:t>primjer – </a:t>
            </a:r>
            <a:r>
              <a:rPr lang="hr-HR" sz="3600" i="1" dirty="0" err="1" smtClean="0"/>
              <a:t>thenComparing</a:t>
            </a:r>
            <a:endParaRPr lang="en-US" sz="36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LambdaTokoviPrimjer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...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sortirajKorisnikePrezimeIme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(List&lt;Korisnik&gt; korisnici)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List&lt;Korisnik&gt;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sortiranoPoPrezimenuImenu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= korisnici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sorted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Comparator.comparing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(Korisnik::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getPrezime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thenComparing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(Korisnik::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Collectors.toList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0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sortiranoPoPrezimenuImenu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5443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/>
              <a:t>Tokovi – </a:t>
            </a:r>
            <a:r>
              <a:rPr lang="hr-HR" sz="3600" dirty="0" err="1" smtClean="0">
                <a:latin typeface="Consolas" panose="020B0609020204030204" pitchFamily="49" charset="0"/>
              </a:rPr>
              <a:t>findFirst</a:t>
            </a:r>
            <a:r>
              <a:rPr lang="hr-HR" sz="3600" dirty="0" smtClean="0"/>
              <a:t> i </a:t>
            </a:r>
            <a:r>
              <a:rPr lang="hr-HR" sz="3600" dirty="0" err="1" smtClean="0">
                <a:latin typeface="Consolas" panose="020B0609020204030204" pitchFamily="49" charset="0"/>
              </a:rPr>
              <a:t>orElse</a:t>
            </a:r>
            <a:r>
              <a:rPr lang="hr-HR" sz="3600" dirty="0" smtClean="0"/>
              <a:t> primjer</a:t>
            </a:r>
            <a:endParaRPr lang="en-US" sz="36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LambdaTokoviPrimjer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...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pronadiKorisnikaPoIdu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(List&lt;Korisnik&gt; korisnici,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Korisnik k = korisnici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.filter(k -&gt;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k.getId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==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findFirst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hr-HR" sz="100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//.</a:t>
            </a:r>
            <a:r>
              <a:rPr lang="hr-HR" sz="10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orElse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000" dirty="0" smtClean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8243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3600" dirty="0"/>
              <a:t>Tokovi – </a:t>
            </a:r>
            <a:r>
              <a:rPr lang="hr-HR" sz="3600" dirty="0" err="1" smtClean="0">
                <a:latin typeface="Consolas" panose="020B0609020204030204" pitchFamily="49" charset="0"/>
              </a:rPr>
              <a:t>allMatch</a:t>
            </a:r>
            <a:r>
              <a:rPr lang="hr-HR" sz="3600" i="1" dirty="0" smtClean="0"/>
              <a:t>, </a:t>
            </a:r>
            <a:r>
              <a:rPr lang="hr-HR" sz="3600" dirty="0" err="1" smtClean="0">
                <a:latin typeface="Consolas" panose="020B0609020204030204" pitchFamily="49" charset="0"/>
              </a:rPr>
              <a:t>noneMatch</a:t>
            </a:r>
            <a:r>
              <a:rPr lang="hr-HR" sz="3600" i="1" dirty="0" smtClean="0"/>
              <a:t>, </a:t>
            </a:r>
            <a:r>
              <a:rPr lang="hr-HR" sz="3600" dirty="0" err="1" smtClean="0">
                <a:latin typeface="Consolas" panose="020B0609020204030204" pitchFamily="49" charset="0"/>
              </a:rPr>
              <a:t>anyMatch</a:t>
            </a:r>
            <a:r>
              <a:rPr lang="hr-HR" sz="3600" dirty="0" smtClean="0"/>
              <a:t> primjer</a:t>
            </a:r>
            <a:endParaRPr lang="en-US" sz="3600" i="1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LambdaTokoviPrimjer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...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allMatchPrimjer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(List&lt;Korisnik&gt; korisnici)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eturn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korisnici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 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allMatch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 -&gt;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k.getPrezime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&gt; 0);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noneMatchPrimjer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(List&lt;Korisnik&gt; korisnici)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eturn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korisnici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noneMatch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 -&gt;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k.getPrezime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&gt; 100);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anyMatchPrimjer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(List&lt;Korisnik&gt; korisnici)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eturn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korisnici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      .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stream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anyMatch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 -&gt;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k.getPrezime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startsWith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791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Zadaci za vježbu – </a:t>
            </a:r>
            <a:r>
              <a:rPr lang="hr-HR" sz="4400" dirty="0" smtClean="0"/>
              <a:t>v09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837792" y="1437897"/>
            <a:ext cx="93709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Napravite aplikaciju koja priprema kolekciju objekata tipa Student prema datoteci Studenti.txt (u vježbama). Svaki student sastoji se od ID broja, imena, prezimena, godine studija, smjera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studija, 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 pripadajuće kolekcije upisanih kolegija. Svako svojstvo jednog studenta odvojenog znakom ; (točka-zarez), a kolegiji su odvojeni znakom | ("pipe" – 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mojText.split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(" 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\\|")). Pretpostavimo da su ID-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jevi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u datoteci svi različiti.</a:t>
            </a:r>
          </a:p>
          <a:p>
            <a:pPr lvl="1"/>
            <a:endParaRPr lang="hr-H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Čitanje podataka obavlja se u zasebnoj klasi 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FileRepository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 u budućnosti je moguća implementacija i 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SqlRepository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klase. Pripremiti klase prema uzorku iz "Zadaci za vježbu – v06", korištenjem 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RepositoryFactory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klase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ostalih.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Entiteti (klase Student i </a:t>
            </a:r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) moraju biti u zasebnom paketu </a:t>
            </a:r>
            <a:r>
              <a:rPr lang="hr-H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, a sve 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klase/sučelja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vezano 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za </a:t>
            </a:r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repozitorij moraju biti u paketu 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repo (ili u zasebnom 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projektu).</a:t>
            </a:r>
            <a:endParaRPr lang="hr-H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Glavni program (metoda 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ne smije imati nikakvu logiku osim pozivanja drugih metoda i prosljeđivanja parametara.</a:t>
            </a:r>
          </a:p>
          <a:p>
            <a:endParaRPr lang="hr-H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Potrebno je dohvatiti kolekciju studenata iz datoteke i odraditi sljedeće operacije korištenjem tokova i 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-izraza (svaka operacija je jedna metoda i ispisuje rezultat ili vraća rezultat pa poziva ispis):</a:t>
            </a:r>
          </a:p>
          <a:p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filtriranje studenata prema godini studija, </a:t>
            </a:r>
            <a:r>
              <a:rPr lang="hr-H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mapiranje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studenata s velikim slovima kolegija, prosjek upisanih kolegija, sortiranje studenata prema godini, pronalazak prvog studenta prema godini studija.</a:t>
            </a:r>
          </a:p>
          <a:p>
            <a:endParaRPr lang="hr-H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hr-H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hr-H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hr-H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err="1"/>
              <a:t>Pretvaranje</a:t>
            </a:r>
            <a:r>
              <a:rPr lang="en-US" sz="4400" dirty="0"/>
              <a:t> </a:t>
            </a:r>
            <a:r>
              <a:rPr lang="en-US" sz="4400" dirty="0" err="1"/>
              <a:t>između</a:t>
            </a:r>
            <a:r>
              <a:rPr lang="en-US" sz="4400" dirty="0"/>
              <a:t> </a:t>
            </a:r>
            <a:r>
              <a:rPr lang="en-US" sz="4400" dirty="0" err="1"/>
              <a:t>podatkovnih</a:t>
            </a:r>
            <a:r>
              <a:rPr lang="en-US" sz="4400" dirty="0"/>
              <a:t> </a:t>
            </a:r>
            <a:r>
              <a:rPr lang="en-US" sz="4400" dirty="0" err="1"/>
              <a:t>tipova</a:t>
            </a:r>
            <a:r>
              <a:rPr lang="en-US" sz="4400" dirty="0"/>
              <a:t> (cast)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9186E-2939-49C9-9562-3978EAD3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56" y="1594595"/>
            <a:ext cx="6060548" cy="2580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1" y="1532037"/>
            <a:ext cx="4072762" cy="32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6747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 smtClean="0"/>
              <a:t>Date-Time API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256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smtClean="0"/>
              <a:t>Date-Time API</a:t>
            </a:r>
            <a:r>
              <a:rPr lang="hr-HR" sz="3600" i="1" dirty="0" smtClean="0"/>
              <a:t> – </a:t>
            </a:r>
            <a:r>
              <a:rPr lang="hr-HR" sz="3600" dirty="0" smtClean="0"/>
              <a:t>sistemsko vrijeme</a:t>
            </a:r>
            <a:endParaRPr lang="en-US" sz="36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DatAndTimeAPIPrimjer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sistemsko vrijeme postavljeno na UTC-u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clockUtc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Clock.systemUTC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sistemsko vrijeme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clockDefault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Clock.systemDefaultZone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vrijeme u milisekundama od 1.1.1970.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vrijemeMs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clockDefault.millis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Vremenska zona prema sistemu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ZoneId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zona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ZoneId.systemDefault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Postavljanje sata u određenu vremensku zonu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clockSaZonom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Clock.system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(zona);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Traženje </a:t>
            </a:r>
            <a:r>
              <a:rPr lang="hr-HR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-a određene zone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ZoneId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zonaBerling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ZoneId.of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"Europe/Berlin"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479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3600" dirty="0" smtClean="0"/>
              <a:t>Date-Time API – rad s datumom i vremenom</a:t>
            </a:r>
            <a:endParaRPr lang="en-US" sz="36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5" y="1575837"/>
            <a:ext cx="64788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DatAndTimeAPIPrimjer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LocalDate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datum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LocalDate.now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"Godina: 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datum.getYear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"Mjesec: 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datum.getMonthValue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"Dan: 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datum.getDayOfMonth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en-US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  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</a:t>
            </a:r>
            <a:r>
              <a:rPr lang="en-US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vrijeme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</a:t>
            </a:r>
            <a:r>
              <a:rPr lang="en-US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Sati</a:t>
            </a:r>
            <a:r>
              <a:rPr lang="hr-HR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vrijeme.getHour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Minute</a:t>
            </a:r>
            <a:r>
              <a:rPr lang="hr-HR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vrijeme.getMinute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Sekunde</a:t>
            </a:r>
            <a:r>
              <a:rPr lang="hr-HR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vrijeme.getSecond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8972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smtClean="0"/>
              <a:t>Date-Time API – </a:t>
            </a:r>
            <a:r>
              <a:rPr lang="hr-HR" sz="3600" dirty="0" err="1" smtClean="0"/>
              <a:t>parsiranje</a:t>
            </a:r>
            <a:endParaRPr lang="en-US" sz="36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4" y="1575837"/>
            <a:ext cx="77290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DatAndTimeAPIPrimjer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LocalTime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vrijeme = 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LocalTime.parse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"11:33:45"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(vrijeme);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DateTimeFormatter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format = 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DateTimeFormatter.ofPattern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2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dd.MM.yyyy</a:t>
            </a:r>
            <a:r>
              <a:rPr lang="hr-HR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HH:mm</a:t>
            </a:r>
            <a:r>
              <a:rPr lang="hr-HR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LocalDateTime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datumVrijeme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LocalDateTime.parse</a:t>
            </a:r>
            <a:endParaRPr lang="hr-HR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2617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smtClean="0"/>
              <a:t>Date-Time API – klasa Period</a:t>
            </a:r>
            <a:endParaRPr lang="en-US" sz="36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4" y="1575837"/>
            <a:ext cx="772900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LocalDate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pocetak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LocalDate.of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(1982,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Month.AUGUST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31);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LocalDate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kraj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LocalDate.of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(2016,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Month.NOVEMBER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9);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Period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period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Period.between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pocetak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kraj);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period.getYears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+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godine"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period.getMonths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+ 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mjeseca"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period.getDays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+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dana"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rezultat ispisa: 	34 godine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</a:t>
            </a:r>
            <a:r>
              <a:rPr lang="hr-HR" sz="120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mjeseca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</a:t>
            </a:r>
            <a:r>
              <a:rPr lang="hr-HR" sz="120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 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dana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9821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 smtClean="0"/>
              <a:t>Pregled grafičkog sučelja u Javi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31106" y="47712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hr-HR" sz="3600" b="0" dirty="0" err="1" smtClean="0">
                <a:solidFill>
                  <a:schemeClr val="accent6">
                    <a:lumMod val="75000"/>
                  </a:schemeClr>
                </a:solidFill>
              </a:rPr>
              <a:t>Swing</a:t>
            </a:r>
            <a:r>
              <a:rPr lang="hr-HR" sz="3600" b="0" dirty="0" smtClean="0">
                <a:solidFill>
                  <a:schemeClr val="accent6">
                    <a:lumMod val="75000"/>
                  </a:schemeClr>
                </a:solidFill>
              </a:rPr>
              <a:t> API</a:t>
            </a:r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2376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/>
              <a:t>Swing</a:t>
            </a:r>
            <a:r>
              <a:rPr lang="hr-HR" sz="3600" i="1" dirty="0" smtClean="0"/>
              <a:t> </a:t>
            </a:r>
            <a:r>
              <a:rPr lang="hr-HR" sz="3600" dirty="0" smtClean="0"/>
              <a:t>API</a:t>
            </a:r>
            <a:endParaRPr lang="en-US" sz="36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60599-63A1-4688-8722-D27803210F74}"/>
              </a:ext>
            </a:extLst>
          </p:cNvPr>
          <p:cNvSpPr/>
          <p:nvPr/>
        </p:nvSpPr>
        <p:spPr>
          <a:xfrm>
            <a:off x="767294" y="1575837"/>
            <a:ext cx="97044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r>
              <a:rPr lang="hr-HR" sz="28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javax.swing</a:t>
            </a:r>
            <a:r>
              <a:rPr lang="hr-HR" sz="2800" dirty="0" smtClean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paket</a:t>
            </a:r>
            <a:endParaRPr lang="hr-HR" sz="2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74654"/>
              </p:ext>
            </p:extLst>
          </p:nvPr>
        </p:nvGraphicFramePr>
        <p:xfrm>
          <a:off x="1201246" y="2256453"/>
          <a:ext cx="7216244" cy="387665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680043">
                  <a:extLst>
                    <a:ext uri="{9D8B030D-6E8A-4147-A177-3AD203B41FA5}">
                      <a16:colId xmlns:a16="http://schemas.microsoft.com/office/drawing/2014/main" val="3036543777"/>
                    </a:ext>
                  </a:extLst>
                </a:gridCol>
                <a:gridCol w="4536201">
                  <a:extLst>
                    <a:ext uri="{9D8B030D-6E8A-4147-A177-3AD203B41FA5}">
                      <a16:colId xmlns:a16="http://schemas.microsoft.com/office/drawing/2014/main" val="4167788108"/>
                    </a:ext>
                  </a:extLst>
                </a:gridCol>
              </a:tblGrid>
              <a:tr h="2813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Svrha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52305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JButton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predstavlja gumbić.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70632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JCheckBox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predstavlja okvir za izbor.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221485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JRadioButton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predstavlja okvir za isključujući izbor.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6816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JComboBox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predstavlja padajući izbornik.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581494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JFrame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predstavlja prozor.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191985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JLabel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predstavlja oznaku.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440604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JMenu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predstavlja izbornik.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406240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JMenuBar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predstavlja traku s izbornicima.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54212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JMenuItem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predstavlja element u izborniku.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643664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JTextField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predstavlja jednolinijsko polje za unos teksta.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884051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JTextArea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predstavlja polje za unos teksta s više linija teksta.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303312"/>
                  </a:ext>
                </a:extLst>
              </a:tr>
              <a:tr h="28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JOptionPane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Klasa omogućuje prikazivanje informativnih prozorčića.</a:t>
                      </a:r>
                    </a:p>
                  </a:txBody>
                  <a:tcPr marL="42422" marR="42422" marT="42422" marB="424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34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11744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/>
              <a:t>Swing</a:t>
            </a:r>
            <a:r>
              <a:rPr lang="hr-HR" sz="3600" i="1" dirty="0" smtClean="0"/>
              <a:t> </a:t>
            </a:r>
            <a:r>
              <a:rPr lang="hr-HR" sz="3600" dirty="0" smtClean="0"/>
              <a:t>API – </a:t>
            </a:r>
            <a:r>
              <a:rPr lang="hr-HR" sz="3600" dirty="0" err="1" smtClean="0">
                <a:latin typeface="Consolas" panose="020B0609020204030204" pitchFamily="49" charset="0"/>
              </a:rPr>
              <a:t>JFrame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918576" y="1564802"/>
            <a:ext cx="74488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naslov)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(naslov);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//Stvaranje prozor objekta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prozor = </a:t>
            </a:r>
            <a:r>
              <a:rPr lang="hr-HR" sz="1200" dirty="0" err="1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JFramePrimjer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JFramePrimjer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//Što se dogodi kad kliknemo na x (zatvaranje prozora)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prozor.setDefaultCloseOperation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JFrame.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EXIT</a:t>
            </a:r>
            <a:r>
              <a:rPr lang="hr-HR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lang="hr-HR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//podesi veličinu prozora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prozor.setSize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(600,400);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//podesi lokaciju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prozor.setLocation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(200,200);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//prikaži prozor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prozor.setVisible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5147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/>
              <a:t>Swing</a:t>
            </a:r>
            <a:r>
              <a:rPr lang="hr-HR" sz="3600" i="1" dirty="0" smtClean="0"/>
              <a:t> </a:t>
            </a:r>
            <a:r>
              <a:rPr lang="hr-HR" sz="3600" dirty="0" smtClean="0"/>
              <a:t>API – </a:t>
            </a:r>
            <a:r>
              <a:rPr lang="hr-HR" sz="3600" dirty="0" err="1" smtClean="0">
                <a:latin typeface="Consolas" panose="020B0609020204030204" pitchFamily="49" charset="0"/>
              </a:rPr>
              <a:t>JLabel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767295" y="1404439"/>
            <a:ext cx="87515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javax.swing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.*;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JLabelPrimjer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JLabel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pozdravnaPoruka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JLabelPrimjer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naslov) {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(naslov);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//kreiranje </a:t>
            </a:r>
            <a:r>
              <a:rPr lang="hr-HR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labele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 dodavanje iste na prozor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pozdravnaPoruka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JLabel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"Pozdrav Java programerima!"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pozdravnaPoruka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hr-HR" sz="12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//Stvaranje prozor objekta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JLabelPrimjer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prozor = </a:t>
            </a:r>
            <a:r>
              <a:rPr lang="hr-HR" sz="1200" dirty="0" err="1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JLabelPrimjer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JLabelPrimjer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//Što se dogodi kad kliknemo na x (zatvaranje prozora)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prozor.setDefaultCloseOperation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JFrame.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EXIT</a:t>
            </a:r>
            <a:r>
              <a:rPr lang="hr-HR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lang="hr-HR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//podesi veličinu prozora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prozor.setSize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(600,400);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//podesi lokaciju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prozor.setLocation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(200,200);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//prikaži prozor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prozor.setVisible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9566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/>
              <a:t>Swing</a:t>
            </a:r>
            <a:r>
              <a:rPr lang="hr-HR" sz="3600" i="1" dirty="0" smtClean="0"/>
              <a:t> </a:t>
            </a:r>
            <a:r>
              <a:rPr lang="hr-HR" sz="3600" dirty="0" smtClean="0"/>
              <a:t>API – </a:t>
            </a:r>
            <a:r>
              <a:rPr lang="hr-HR" sz="3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JLabel</a:t>
            </a:r>
            <a:endParaRPr 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796521" y="1662923"/>
            <a:ext cx="8961253" cy="10772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r-HR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getContentPane</a:t>
            </a:r>
            <a:r>
              <a:rPr lang="hr-H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metoda na klasi </a:t>
            </a:r>
            <a:r>
              <a:rPr lang="hr-HR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JFrame</a:t>
            </a:r>
            <a:r>
              <a:rPr lang="hr-H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vraća nam referencu na područje u prozoru u koje možemo smještati </a:t>
            </a:r>
            <a:r>
              <a:rPr lang="hr-HR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sastavnice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6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Jlabel</a:t>
            </a:r>
            <a:r>
              <a:rPr lang="hr-HR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objekt koji smo kreirali nije se slučajno smjestio – za smještanje sastavnica brine se mehanizam baziran na sučelju </a:t>
            </a:r>
            <a:r>
              <a:rPr lang="hr-HR" sz="16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LayoutManager</a:t>
            </a:r>
            <a:endParaRPr lang="hr-HR" sz="1600" dirty="0" smtClean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3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25563"/>
          </a:xfrm>
        </p:spPr>
        <p:txBody>
          <a:bodyPr/>
          <a:lstStyle/>
          <a:p>
            <a:r>
              <a:rPr lang="hr-HR" dirty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Programski jezik razvijen početkom 90-ih</a:t>
            </a:r>
          </a:p>
          <a:p>
            <a:r>
              <a:rPr lang="hr-HR" dirty="0"/>
              <a:t>Sun Microsystem / danas Oracle</a:t>
            </a:r>
          </a:p>
          <a:p>
            <a:r>
              <a:rPr lang="hr-HR" dirty="0"/>
              <a:t>James Gosling na čelu skupine</a:t>
            </a:r>
          </a:p>
          <a:p>
            <a:r>
              <a:rPr lang="hr-HR" dirty="0"/>
              <a:t>Sintaksa preuzeta iz C/C++ i Smalltalk programskih jezika</a:t>
            </a:r>
          </a:p>
          <a:p>
            <a:r>
              <a:rPr lang="hr-HR" dirty="0"/>
              <a:t>5 osnovnih ciljeva: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/>
              <a:t>jednostavan i objektno orijentiran jezik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/>
              <a:t>neovisna o arhitekturi (portabilna)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/>
              <a:t>robusna i sigurna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/>
              <a:t>programski jezik s visokim performansama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/>
              <a:t>interpretirana, višenitna i dinamična.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Matematičke</a:t>
            </a:r>
            <a:r>
              <a:rPr lang="en-US" sz="4400" dirty="0"/>
              <a:t> </a:t>
            </a:r>
            <a:r>
              <a:rPr lang="en-US" sz="4400" dirty="0" err="1"/>
              <a:t>funkcije</a:t>
            </a:r>
            <a:r>
              <a:rPr lang="en-US" sz="4400" dirty="0"/>
              <a:t> </a:t>
            </a:r>
            <a:r>
              <a:rPr lang="en-US" sz="4400" dirty="0" err="1"/>
              <a:t>i</a:t>
            </a:r>
            <a:r>
              <a:rPr lang="en-US" sz="4400" dirty="0"/>
              <a:t> </a:t>
            </a:r>
            <a:r>
              <a:rPr lang="en-US" sz="4400" dirty="0" err="1"/>
              <a:t>konstante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java.lang.Math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E07C40-D2ED-4D41-BD68-4056973E6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72697"/>
              </p:ext>
            </p:extLst>
          </p:nvPr>
        </p:nvGraphicFramePr>
        <p:xfrm>
          <a:off x="1152349" y="2206378"/>
          <a:ext cx="6257925" cy="838200"/>
        </p:xfrm>
        <a:graphic>
          <a:graphicData uri="http://schemas.openxmlformats.org/drawingml/2006/table">
            <a:tbl>
              <a:tblPr firstRow="1" firstCol="1" bandRow="1"/>
              <a:tblGrid>
                <a:gridCol w="3128645">
                  <a:extLst>
                    <a:ext uri="{9D8B030D-6E8A-4147-A177-3AD203B41FA5}">
                      <a16:colId xmlns:a16="http://schemas.microsoft.com/office/drawing/2014/main" val="1372229077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2498480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Funkcija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Opis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02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abs()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Apsolutna vrijednost broja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947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pow()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Potencija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632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round()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Zaokruživanje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3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sqrt()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Korijen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221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15980D-E7A7-45A6-A4BE-0D5E6A7BA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5154"/>
              </p:ext>
            </p:extLst>
          </p:nvPr>
        </p:nvGraphicFramePr>
        <p:xfrm>
          <a:off x="1152348" y="3581428"/>
          <a:ext cx="6257925" cy="502920"/>
        </p:xfrm>
        <a:graphic>
          <a:graphicData uri="http://schemas.openxmlformats.org/drawingml/2006/table">
            <a:tbl>
              <a:tblPr firstRow="1" firstCol="1" bandRow="1"/>
              <a:tblGrid>
                <a:gridCol w="3128645">
                  <a:extLst>
                    <a:ext uri="{9D8B030D-6E8A-4147-A177-3AD203B41FA5}">
                      <a16:colId xmlns:a16="http://schemas.microsoft.com/office/drawing/2014/main" val="2421085099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1640150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Konstanta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Vrijednost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74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3.14159…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313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2.71728…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141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36598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/>
              <a:t>Swing</a:t>
            </a:r>
            <a:r>
              <a:rPr lang="hr-HR" sz="3600" i="1" dirty="0" smtClean="0"/>
              <a:t> </a:t>
            </a:r>
            <a:r>
              <a:rPr lang="hr-HR" sz="3600" dirty="0" smtClean="0"/>
              <a:t>API – </a:t>
            </a:r>
            <a:r>
              <a:rPr lang="hr-HR" sz="3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JButton</a:t>
            </a:r>
            <a:endParaRPr 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767295" y="161310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java.awt.FlowLayout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java.awt.LayoutManager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javax.swing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.*;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JButtonPrimjer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prviGumb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drugiGumb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treciGumb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JButtonPrimjer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naslov) {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(naslov);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//kreiranje gumbića i dodavanje istih na prozor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prviGumb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"Prvi gumb"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drugiGumb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"Drugi gumb"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treciGumb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"Treći gumb</a:t>
            </a:r>
            <a:r>
              <a:rPr lang="hr-HR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prviGumb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drugiGumb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treciGumb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//promijeni način prikazivanja komponenti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setLayout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FlowLayout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	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6349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  <a:r>
              <a:rPr lang="hr-HR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API – </a:t>
            </a:r>
            <a:r>
              <a:rPr lang="hr-HR" sz="3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JButton</a:t>
            </a:r>
            <a:endParaRPr 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767295" y="161310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//Stvaranje prozor objekta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JButtonPrimjer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prozor =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JButtonPrimjer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JButtonPrimjer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//Što se dogodi kad kliknemo na x (zatvaranje prozora)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prozor.setDefaultCloseOperation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JFrame.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EXIT</a:t>
            </a:r>
            <a:r>
              <a:rPr lang="hr-HR" sz="1000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lang="hr-HR" sz="1000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//podesi veličinu prozora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prozor.setSize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(600,400);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//podesi lokaciju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prozor.setLocation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(200,200);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//prikaži prozor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prozor.setVisible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9506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  <a:r>
              <a:rPr lang="hr-HR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API – </a:t>
            </a:r>
            <a:r>
              <a:rPr lang="hr-HR" sz="3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JTextField</a:t>
            </a:r>
            <a:r>
              <a:rPr lang="hr-H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sz="3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JTextArea</a:t>
            </a:r>
            <a:endParaRPr 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767295" y="1613108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//JTextFieldJTextAreaPrimjer.java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java.awt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.*;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hr-HR" sz="10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LayoutManager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pripada ovom paketu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javax.swing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.*;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JTextFieldJTextAreaPrimjer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JLabel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JTextField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JLabel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opis;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JTextArea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txtOpis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JTextFieldJTextAreaPrimjer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naslov)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(naslov);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//kreiranje </a:t>
            </a:r>
            <a:r>
              <a:rPr lang="hr-HR" sz="10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labele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 dodavanje iste na prozor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ime=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JLabel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"Ime:"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JTextField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"Ovdje upišite ime:"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,30);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opis=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JLabel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"Opis:"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txtOpis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JTextArea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"Ovdje upišite opis:",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6,30);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(ime);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txtIme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(opis);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txtOpis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//promijeni način prikazivanja komponenti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setLayout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FlowLayout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0978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  <a:r>
              <a:rPr lang="hr-HR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API – </a:t>
            </a:r>
            <a:r>
              <a:rPr lang="hr-HR" sz="3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JTextField</a:t>
            </a:r>
            <a:r>
              <a:rPr lang="hr-H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sz="3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JTextArea</a:t>
            </a:r>
            <a:endParaRPr 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767295" y="1613108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//Stvaranje prozor objekta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JTextFieldJTextAreaPrimjer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prozor =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JTextFieldJTextAreaPrimjer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0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JTextFieldJTextAreaPrimjer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//Što se dogodi kad kliknemo na x (zatvaranje prozora)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prozor.setDefaultCloseOperation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JFrame.EXIT_ON_CLOSE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//podesi veličinu prozora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prozor.setSize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(400,400);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//podesi lokaciju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prozor.setLocation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(200,200);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//prikaži prozor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prozor.setVisible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5276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  <a:r>
              <a:rPr lang="hr-HR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API – </a:t>
            </a:r>
            <a:r>
              <a:rPr lang="hr-HR" sz="3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JCheckBox</a:t>
            </a:r>
            <a:endParaRPr 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767295" y="16131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java.awt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.*;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javax.swing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.*;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zgGumb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stGumb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riGumb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osGumb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JCheckBox1Primjer(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naslov)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(naslov);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hr-HR" sz="10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boxes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zgGumb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"Zagreb"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zgGumb.setSelected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stGumb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"Split"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stGumb.setSelected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riGumb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"Rijeka"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riGumb.setSelected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osGumb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"Osijek"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osGumb.setSelected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zgGumb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stGumb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0263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  <a:r>
              <a:rPr lang="hr-HR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API – </a:t>
            </a:r>
            <a:r>
              <a:rPr lang="hr-HR" sz="3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JCheckBox</a:t>
            </a:r>
            <a:endParaRPr 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767295" y="1613108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riGumb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osGumb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//promijeni način prikazivanja komponenti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setLayout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GridLayout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//Stvaranje prozor objekta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prozor =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JCheckBoxPrimjer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0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JCheckBoxPrimjer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//Što se dogodi kad kliknemo na x (zatvaranje prozora)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prozor.setDefaultCloseOperation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JFrame.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EXIT</a:t>
            </a:r>
            <a:r>
              <a:rPr lang="hr-HR" sz="1000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lang="hr-HR" sz="1000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//podesi veličinu prozora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prozor.setSize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(600,400);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//podesi lokaciju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prozor.setLocation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(200,200);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//prikaži prozor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prozor.setVisible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648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smtClean="0"/>
              <a:t>Događaji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767295" y="1404439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java.awt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.*;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java.awt.event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.*;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javax.swing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.*;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//klasa implementira sučelje </a:t>
            </a:r>
            <a:r>
              <a:rPr lang="hr-HR" sz="10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ActionListener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DogadajPrimjer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ActionListener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mojGumb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DogadajPrimjer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naslov) {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(naslov);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mojGumb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"Klikni me"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.setLayout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FlowLayout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.getContentPane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mojGumb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//registriranje slušača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mojGumb.addActionListener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//Stvaranje prozor objekta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DogadajPrimjer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prozor =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DogadajPrimjer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0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DogadajPrimjer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//Što se dogodi kad kliknemo na x (zatvaranje prozora)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prozor.setDefaultCloseOperation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JFrame.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EXIT</a:t>
            </a:r>
            <a:r>
              <a:rPr lang="hr-HR" sz="1000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lang="hr-HR" sz="1000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//podesi veličinu prozora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prozor.setSize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(400,200);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//podesi lokaciju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prozor.setLocation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(200,200);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//prikaži prozor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prozor.setVisible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3238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smtClean="0"/>
              <a:t>Događaji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767294" y="1802203"/>
            <a:ext cx="81512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metoda iz </a:t>
            </a:r>
            <a:r>
              <a:rPr lang="hr-HR" sz="10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sučelja.u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njoj definiramo ponašanje programa nakon što se dogodi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događaj koji "osluškujemo" na objektu kod kojeg smo se registrirali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actionPerformed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ActionEvent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e)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JOptionPane.showMessageDialog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"Pozdrav, pritisnuo si gumb, zato me vidiš ;)"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0665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smtClean="0"/>
              <a:t>Vizualni dizajner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9308"/>
          <a:stretch/>
        </p:blipFill>
        <p:spPr>
          <a:xfrm>
            <a:off x="1009578" y="1404439"/>
            <a:ext cx="8659433" cy="45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9499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/>
              <a:t>JTable</a:t>
            </a:r>
            <a:r>
              <a:rPr lang="hr-HR" sz="3600" dirty="0"/>
              <a:t> </a:t>
            </a:r>
            <a:r>
              <a:rPr lang="hr-HR" sz="3600" dirty="0" smtClean="0"/>
              <a:t>– </a:t>
            </a:r>
            <a:r>
              <a:rPr lang="hr-HR" sz="3600" dirty="0" err="1" smtClean="0">
                <a:latin typeface="Consolas" panose="020B0609020204030204" pitchFamily="49" charset="0"/>
              </a:rPr>
              <a:t>DefaultTableModel</a:t>
            </a:r>
            <a:r>
              <a:rPr lang="hr-HR" sz="3600" dirty="0" smtClean="0"/>
              <a:t> 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7" y="1588168"/>
            <a:ext cx="6724118" cy="35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0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Matematičke</a:t>
            </a:r>
            <a:r>
              <a:rPr lang="en-US" sz="4400" dirty="0"/>
              <a:t> </a:t>
            </a:r>
            <a:r>
              <a:rPr lang="en-US" sz="4400" dirty="0" err="1"/>
              <a:t>funkcije</a:t>
            </a:r>
            <a:r>
              <a:rPr lang="en-US" sz="4400" dirty="0"/>
              <a:t> </a:t>
            </a:r>
            <a:r>
              <a:rPr lang="en-US" sz="4400" dirty="0" err="1"/>
              <a:t>i</a:t>
            </a:r>
            <a:r>
              <a:rPr lang="en-US" sz="4400" dirty="0"/>
              <a:t> </a:t>
            </a:r>
            <a:r>
              <a:rPr lang="en-US" sz="4400" dirty="0" err="1"/>
              <a:t>konstante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A04F-7B56-4632-9698-083B189D1313}"/>
              </a:ext>
            </a:extLst>
          </p:cNvPr>
          <p:cNvSpPr/>
          <p:nvPr/>
        </p:nvSpPr>
        <p:spPr>
          <a:xfrm>
            <a:off x="939567" y="1644316"/>
            <a:ext cx="82044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MathClass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450215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//E i </a:t>
            </a:r>
            <a:r>
              <a:rPr lang="hr-HR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round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 = "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Math.round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Math.E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*100)/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100f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450215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//PI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</a:t>
            </a:r>
            <a:r>
              <a:rPr lang="hr-HR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pi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"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Math.round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Math.PI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*100)/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100f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450215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hr-HR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pow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– izračunavanje 10</a:t>
            </a:r>
            <a:r>
              <a:rPr lang="hr-HR" baseline="30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"Potencija = "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Math.pow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(10,3));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450215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hr-HR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round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– E </a:t>
            </a:r>
            <a:r>
              <a:rPr lang="hr-HR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zaokruzen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 cijeli broj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"Zaokruženo = "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Math.round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Math.E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450215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hr-HR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sqrt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– korijen od 400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"Korijen = "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Math.sqrt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(400));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450215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450215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4781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err="1" smtClean="0"/>
              <a:t>JList</a:t>
            </a:r>
            <a:r>
              <a:rPr lang="hr-HR" sz="3600" dirty="0" smtClean="0"/>
              <a:t> – </a:t>
            </a:r>
            <a:r>
              <a:rPr lang="hr-HR" sz="3600" dirty="0" err="1" smtClean="0">
                <a:latin typeface="Consolas" panose="020B0609020204030204" pitchFamily="49" charset="0"/>
              </a:rPr>
              <a:t>DefaultListModel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48" y="1817525"/>
            <a:ext cx="4765437" cy="38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9261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3600" dirty="0" smtClean="0"/>
              <a:t>Upravitelji izgleda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673767" y="1816768"/>
            <a:ext cx="999011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BorderLayout</a:t>
            </a:r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 strane svijeta i centar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CardLayout</a:t>
            </a:r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4000" lvl="1" indent="-285750">
              <a:buFont typeface="Arial" panose="020B0604020202020204" pitchFamily="34" charset="0"/>
              <a:buChar char="•"/>
            </a:pP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samo jedna kartica vidljiva</a:t>
            </a:r>
          </a:p>
          <a:p>
            <a:pPr marL="684000" lvl="1" indent="-285750">
              <a:buFont typeface="Arial" panose="020B0604020202020204" pitchFamily="34" charset="0"/>
              <a:buChar char="•"/>
            </a:pP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ostale skrivene "iza" poput karata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FlowLayout</a:t>
            </a:r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elementi se sami pozicioniraju jedan iza drugog u retku, a </a:t>
            </a: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zatim </a:t>
            </a: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prelaze u novi redak kada </a:t>
            </a: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hr-HR" sz="2000" smtClean="0">
                <a:latin typeface="Arial" panose="020B0604020202020204" pitchFamily="34" charset="0"/>
                <a:cs typeface="Arial" panose="020B0604020202020204" pitchFamily="34" charset="0"/>
              </a:rPr>
              <a:t>kontejner popuni</a:t>
            </a:r>
            <a:endParaRPr lang="hr-H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GridLayout</a:t>
            </a:r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definiran broj redaka i kolona u koje se mogu pozicionirati elementi</a:t>
            </a:r>
            <a:endParaRPr lang="hr-H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7374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916" y="984963"/>
            <a:ext cx="9288379" cy="4873625"/>
          </a:xfrm>
        </p:spPr>
        <p:txBody>
          <a:bodyPr>
            <a:normAutofit fontScale="92500" lnSpcReduction="10000"/>
          </a:bodyPr>
          <a:lstStyle/>
          <a:p>
            <a:endParaRPr lang="hr-HR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HR" sz="3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r-HR" smtClean="0">
                <a:solidFill>
                  <a:srgbClr val="000000"/>
                </a:solidFill>
                <a:latin typeface="Calibri" panose="020F0502020204030204" pitchFamily="34" charset="0"/>
              </a:rPr>
              <a:t>Napravite Java </a:t>
            </a: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</a:rPr>
              <a:t>GUI 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aplikaciju koja </a:t>
            </a: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</a:rPr>
              <a:t>ima identičan izgled u funkcionalnosti 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kao </a:t>
            </a: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program </a:t>
            </a:r>
            <a:r>
              <a:rPr lang="hr-HR" dirty="0" err="1">
                <a:solidFill>
                  <a:srgbClr val="000000"/>
                </a:solidFill>
                <a:latin typeface="Calibri" panose="020F0502020204030204" pitchFamily="34" charset="0"/>
              </a:rPr>
              <a:t>Notepad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. Koristeći dokumentaciju proučite rad </a:t>
            </a: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</a:rPr>
              <a:t>s 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izbornicima. </a:t>
            </a:r>
          </a:p>
          <a:p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Implementirajte opciju </a:t>
            </a:r>
            <a:r>
              <a:rPr lang="hr-HR" dirty="0" err="1">
                <a:solidFill>
                  <a:srgbClr val="000000"/>
                </a:solidFill>
                <a:latin typeface="Calibri" panose="020F0502020204030204" pitchFamily="34" charset="0"/>
              </a:rPr>
              <a:t>Edit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-&gt;Time/Date. Opcija mora raditi identično kao i u </a:t>
            </a:r>
            <a:r>
              <a:rPr lang="hr-HR" dirty="0" err="1">
                <a:solidFill>
                  <a:srgbClr val="000000"/>
                </a:solidFill>
                <a:latin typeface="Calibri" panose="020F0502020204030204" pitchFamily="34" charset="0"/>
              </a:rPr>
              <a:t>Notepad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 aplikaciji. </a:t>
            </a:r>
          </a:p>
          <a:p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</a:rPr>
              <a:t>Implementirajte 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opciju </a:t>
            </a:r>
            <a:r>
              <a:rPr lang="hr-HR" dirty="0" err="1">
                <a:solidFill>
                  <a:srgbClr val="000000"/>
                </a:solidFill>
                <a:latin typeface="Calibri" panose="020F0502020204030204" pitchFamily="34" charset="0"/>
              </a:rPr>
              <a:t>Help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-&gt;</a:t>
            </a:r>
            <a:r>
              <a:rPr lang="hr-HR" dirty="0" err="1">
                <a:solidFill>
                  <a:srgbClr val="000000"/>
                </a:solidFill>
                <a:latin typeface="Calibri" panose="020F0502020204030204" pitchFamily="34" charset="0"/>
              </a:rPr>
              <a:t>About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r-HR" dirty="0" err="1">
                <a:solidFill>
                  <a:srgbClr val="000000"/>
                </a:solidFill>
                <a:latin typeface="Calibri" panose="020F0502020204030204" pitchFamily="34" charset="0"/>
              </a:rPr>
              <a:t>Notepad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. Kreirajte vlastiti </a:t>
            </a:r>
            <a:r>
              <a:rPr lang="hr-HR" dirty="0" err="1">
                <a:solidFill>
                  <a:srgbClr val="000000"/>
                </a:solidFill>
                <a:latin typeface="Calibri" panose="020F0502020204030204" pitchFamily="34" charset="0"/>
              </a:rPr>
              <a:t>Help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r-HR" dirty="0" err="1">
                <a:solidFill>
                  <a:srgbClr val="000000"/>
                </a:solidFill>
                <a:latin typeface="Calibri" panose="020F0502020204030204" pitchFamily="34" charset="0"/>
              </a:rPr>
              <a:t>About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 prozor </a:t>
            </a: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</a:rPr>
              <a:t>koji 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ćete prikazati. </a:t>
            </a:r>
          </a:p>
          <a:p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</a:rPr>
              <a:t>Implementirajte 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opciju File-&gt;Save As kako bi se ponašala identično </a:t>
            </a:r>
            <a:r>
              <a:rPr lang="hr-HR" dirty="0" err="1">
                <a:solidFill>
                  <a:srgbClr val="000000"/>
                </a:solidFill>
                <a:latin typeface="Calibri" panose="020F0502020204030204" pitchFamily="34" charset="0"/>
              </a:rPr>
              <a:t>Notepad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 aplikaciji. (Proučite </a:t>
            </a:r>
            <a:r>
              <a:rPr lang="hr-HR" dirty="0" err="1">
                <a:solidFill>
                  <a:srgbClr val="000000"/>
                </a:solidFill>
                <a:latin typeface="Calibri" panose="020F0502020204030204" pitchFamily="34" charset="0"/>
              </a:rPr>
              <a:t>JFileChooser</a:t>
            </a:r>
            <a:r>
              <a:rPr lang="hr-HR" dirty="0">
                <a:solidFill>
                  <a:srgbClr val="000000"/>
                </a:solidFill>
                <a:latin typeface="Calibri" panose="020F0502020204030204" pitchFamily="34" charset="0"/>
              </a:rPr>
              <a:t> klasu) 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7295" y="565487"/>
            <a:ext cx="9144000" cy="838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hr-HR" sz="3600" dirty="0" smtClean="0"/>
              <a:t>GUI – </a:t>
            </a:r>
            <a:r>
              <a:rPr lang="hr-HR" sz="3600" dirty="0" err="1" smtClean="0"/>
              <a:t>Notepad</a:t>
            </a:r>
            <a:r>
              <a:rPr lang="hr-HR" sz="3600" dirty="0" smtClean="0"/>
              <a:t> zadatak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1706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26191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en-US" dirty="0" err="1"/>
              <a:t>Petlje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kontrole</a:t>
            </a:r>
            <a:r>
              <a:rPr lang="en-US" dirty="0"/>
              <a:t> </a:t>
            </a:r>
            <a:r>
              <a:rPr lang="en-US" dirty="0" err="1"/>
              <a:t>toka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90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Iskaz</a:t>
            </a:r>
            <a:r>
              <a:rPr lang="en-US" sz="4400" dirty="0"/>
              <a:t> </a:t>
            </a:r>
            <a:r>
              <a:rPr lang="en-US" sz="4400" dirty="0" smtClean="0">
                <a:latin typeface="Consolas" panose="020B0609020204030204" pitchFamily="49" charset="0"/>
              </a:rPr>
              <a:t>if/else/else </a:t>
            </a:r>
            <a:r>
              <a:rPr lang="en-US" sz="4400" dirty="0">
                <a:latin typeface="Consolas" panose="020B0609020204030204" pitchFamily="49" charset="0"/>
              </a:rPr>
              <a:t>if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A04F-7B56-4632-9698-083B189D1313}"/>
              </a:ext>
            </a:extLst>
          </p:cNvPr>
          <p:cNvSpPr/>
          <p:nvPr/>
        </p:nvSpPr>
        <p:spPr>
          <a:xfrm>
            <a:off x="939567" y="1644316"/>
            <a:ext cx="82044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hr-H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logicki_izraz</a:t>
            </a: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iskaz;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hr-H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logicki_izraz</a:t>
            </a: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iskaz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else {</a:t>
            </a: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iskaz2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hr-HR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logicki_izraz</a:t>
            </a: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iskaz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else if 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logicki_izraz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iskaz2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else {</a:t>
            </a: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iskaz3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10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Iskaz</a:t>
            </a:r>
            <a:r>
              <a:rPr lang="en-US" sz="4400" dirty="0"/>
              <a:t> </a:t>
            </a:r>
            <a:r>
              <a:rPr lang="en-US" sz="4400" dirty="0" smtClean="0">
                <a:latin typeface="Consolas" panose="020B0609020204030204" pitchFamily="49" charset="0"/>
              </a:rPr>
              <a:t>if/else/else </a:t>
            </a:r>
            <a:r>
              <a:rPr lang="en-US" sz="4400" dirty="0">
                <a:latin typeface="Consolas" panose="020B0609020204030204" pitchFamily="49" charset="0"/>
              </a:rPr>
              <a:t>if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A04F-7B56-4632-9698-083B189D1313}"/>
              </a:ext>
            </a:extLst>
          </p:cNvPr>
          <p:cNvSpPr/>
          <p:nvPr/>
        </p:nvSpPr>
        <p:spPr>
          <a:xfrm>
            <a:off x="939567" y="1644316"/>
            <a:ext cx="82044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IfElsePrimjer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n=19;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6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Provjera da li je n paran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 % 2 == 0) 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{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"Broj 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n +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je paran!"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{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"Broj 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n +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je neparan!"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endParaRPr lang="en-US" sz="16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84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Iskaz</a:t>
            </a:r>
            <a:r>
              <a:rPr lang="en-US" sz="4400" dirty="0"/>
              <a:t> </a:t>
            </a:r>
            <a:r>
              <a:rPr lang="en-US" sz="4400" dirty="0">
                <a:latin typeface="Consolas" panose="020B0609020204030204" pitchFamily="49" charset="0"/>
              </a:rPr>
              <a:t>if/else/else if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A04F-7B56-4632-9698-083B189D1313}"/>
              </a:ext>
            </a:extLst>
          </p:cNvPr>
          <p:cNvSpPr/>
          <p:nvPr/>
        </p:nvSpPr>
        <p:spPr>
          <a:xfrm>
            <a:off x="939567" y="1568815"/>
            <a:ext cx="82044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Ocjena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ocjena = 4;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(ocjena==1) 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"Nedovoljan"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(ocjena==2) 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"Dovoljan"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(ocjena==3)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"Dobar"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(ocjena==4)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"Vrlo dobar"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"Izvrstan"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Iskaz</a:t>
            </a:r>
            <a:r>
              <a:rPr lang="en-US" sz="4400" dirty="0"/>
              <a:t> </a:t>
            </a:r>
            <a:r>
              <a:rPr lang="en-US" sz="4400" dirty="0">
                <a:latin typeface="Consolas" panose="020B0609020204030204" pitchFamily="49" charset="0"/>
              </a:rPr>
              <a:t>switch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A04F-7B56-4632-9698-083B189D1313}"/>
              </a:ext>
            </a:extLst>
          </p:cNvPr>
          <p:cNvSpPr/>
          <p:nvPr/>
        </p:nvSpPr>
        <p:spPr>
          <a:xfrm>
            <a:off x="939567" y="1568815"/>
            <a:ext cx="82044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switch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 (izraz)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case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vrijednost_izraza_1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	// </a:t>
            </a:r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Blok_iskaza_1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break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	...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case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vrijednost_izraza_N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	// </a:t>
            </a:r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Blok_iskaza_N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break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;    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default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	// </a:t>
            </a:r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Blok_iskaza_za_preostale_vrijednosti_izraza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hr-H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break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byte, short, int, char, String, </a:t>
            </a:r>
            <a:r>
              <a:rPr lang="hr-HR" sz="1400" dirty="0" smtClean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sz="14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r>
              <a:rPr lang="en-US" sz="1400" dirty="0" smtClean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tipovi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klase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omotači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5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Iskaz</a:t>
            </a:r>
            <a:r>
              <a:rPr lang="en-US" sz="4400" dirty="0"/>
              <a:t> </a:t>
            </a:r>
            <a:r>
              <a:rPr lang="en-US" sz="4400" dirty="0">
                <a:latin typeface="Consolas" panose="020B0609020204030204" pitchFamily="49" charset="0"/>
              </a:rPr>
              <a:t>switch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A04F-7B56-4632-9698-083B189D1313}"/>
              </a:ext>
            </a:extLst>
          </p:cNvPr>
          <p:cNvSpPr/>
          <p:nvPr/>
        </p:nvSpPr>
        <p:spPr>
          <a:xfrm>
            <a:off x="446273" y="1475871"/>
            <a:ext cx="72178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SwitchPrimjer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ocjena = 4;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(ocjena)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{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1: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"Nedovoljan"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2: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"Dovoljan"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3: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"Dobar"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4: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"Vrlo dobar"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5: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"Izvrstan"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"Neispravna ocjena"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endParaRPr lang="en-US" sz="1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5183" t="17708" r="39678" b="39583"/>
          <a:stretch>
            <a:fillRect/>
          </a:stretch>
        </p:blipFill>
        <p:spPr bwMode="auto">
          <a:xfrm>
            <a:off x="6113421" y="1572884"/>
            <a:ext cx="5328611" cy="364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7053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Uvjetni</a:t>
            </a:r>
            <a:r>
              <a:rPr lang="en-US" sz="4400" dirty="0"/>
              <a:t> operator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DA04F-7B56-4632-9698-083B189D1313}"/>
              </a:ext>
            </a:extLst>
          </p:cNvPr>
          <p:cNvSpPr/>
          <p:nvPr/>
        </p:nvSpPr>
        <p:spPr>
          <a:xfrm>
            <a:off x="939567" y="1568815"/>
            <a:ext cx="820443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logicki_izraz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?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izraz1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izraz2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FB21-5613-491E-BEA8-3292581CEB80}"/>
              </a:ext>
            </a:extLst>
          </p:cNvPr>
          <p:cNvSpPr/>
          <p:nvPr/>
        </p:nvSpPr>
        <p:spPr>
          <a:xfrm>
            <a:off x="939567" y="2245923"/>
            <a:ext cx="82044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UvjetniOperator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 = 3;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 = 5;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//uvjetni operator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c=a&gt;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b?a:b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8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Primjer kontrola toka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FB21-5613-491E-BEA8-3292581CEB80}"/>
              </a:ext>
            </a:extLst>
          </p:cNvPr>
          <p:cNvSpPr/>
          <p:nvPr/>
        </p:nvSpPr>
        <p:spPr>
          <a:xfrm>
            <a:off x="880844" y="1533088"/>
            <a:ext cx="63252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Napisati program koji ispisuje imena mjeseca za neki broj.</a:t>
            </a:r>
            <a:b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Npr. za početnu varijablu tipa 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koja ima vrijednost 2 treba se ispisati Veljača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96646" indent="-514350">
              <a:buFont typeface="+mj-lt"/>
              <a:buAutoNum type="arabicPeriod"/>
            </a:pPr>
            <a:endParaRPr lang="hr-HR" sz="24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400" dirty="0" err="1" smtClean="0"/>
              <a:t>Napiši</a:t>
            </a:r>
            <a:r>
              <a:rPr lang="hr-HR" sz="2400" dirty="0"/>
              <a:t>te</a:t>
            </a:r>
            <a:r>
              <a:rPr lang="en-US" sz="2400" dirty="0"/>
              <a:t> program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u </a:t>
            </a:r>
            <a:r>
              <a:rPr lang="en-US" sz="2400" dirty="0" err="1"/>
              <a:t>prvom</a:t>
            </a:r>
            <a:r>
              <a:rPr lang="en-US" sz="2400" dirty="0"/>
              <a:t> </a:t>
            </a:r>
            <a:r>
              <a:rPr lang="en-US" sz="2400" dirty="0" err="1"/>
              <a:t>redu</a:t>
            </a:r>
            <a:r>
              <a:rPr lang="en-US" sz="2400" dirty="0"/>
              <a:t> </a:t>
            </a:r>
            <a:r>
              <a:rPr lang="en-US" sz="2400" dirty="0" err="1"/>
              <a:t>ispisati</a:t>
            </a:r>
            <a:r>
              <a:rPr lang="en-US" sz="2400" dirty="0"/>
              <a:t> </a:t>
            </a:r>
            <a:r>
              <a:rPr lang="hr-HR" sz="2400" dirty="0"/>
              <a:t>vaše </a:t>
            </a:r>
            <a:r>
              <a:rPr lang="en-US" sz="2400" dirty="0" err="1"/>
              <a:t>ime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prezime</a:t>
            </a:r>
            <a:r>
              <a:rPr lang="en-US" sz="2400" dirty="0"/>
              <a:t>, </a:t>
            </a:r>
            <a:r>
              <a:rPr lang="en-US" sz="2400" dirty="0" err="1"/>
              <a:t>nakon</a:t>
            </a:r>
            <a:r>
              <a:rPr lang="en-US" sz="2400" dirty="0"/>
              <a:t> toga </a:t>
            </a:r>
            <a:r>
              <a:rPr lang="en-US" sz="2400" dirty="0" err="1"/>
              <a:t>jedan</a:t>
            </a:r>
            <a:r>
              <a:rPr lang="en-US" sz="2400" dirty="0"/>
              <a:t> red </a:t>
            </a:r>
            <a:r>
              <a:rPr lang="en-US" sz="2400" dirty="0" err="1"/>
              <a:t>prazno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u </a:t>
            </a:r>
            <a:r>
              <a:rPr lang="en-US" sz="2400" dirty="0" err="1"/>
              <a:t>trećem</a:t>
            </a:r>
            <a:r>
              <a:rPr lang="en-US" sz="2400" dirty="0"/>
              <a:t> </a:t>
            </a:r>
            <a:r>
              <a:rPr lang="en-US" sz="2400" dirty="0" err="1"/>
              <a:t>redu</a:t>
            </a:r>
            <a:r>
              <a:rPr lang="en-US" sz="2400" dirty="0"/>
              <a:t> </a:t>
            </a:r>
            <a:r>
              <a:rPr lang="en-US" sz="2400" dirty="0" err="1"/>
              <a:t>naziv</a:t>
            </a:r>
            <a:r>
              <a:rPr lang="en-US" sz="2400" dirty="0"/>
              <a:t> </a:t>
            </a:r>
            <a:r>
              <a:rPr lang="en-US" sz="2400" dirty="0" err="1"/>
              <a:t>mjesta</a:t>
            </a:r>
            <a:r>
              <a:rPr lang="en-US" sz="2400" dirty="0"/>
              <a:t> u </a:t>
            </a:r>
            <a:r>
              <a:rPr lang="en-US" sz="2400" dirty="0" err="1"/>
              <a:t>kojem</a:t>
            </a:r>
            <a:r>
              <a:rPr lang="en-US" sz="2400" dirty="0"/>
              <a:t> </a:t>
            </a:r>
            <a:r>
              <a:rPr lang="en-US" sz="2400" dirty="0" err="1"/>
              <a:t>živi</a:t>
            </a:r>
            <a:r>
              <a:rPr lang="hr-HR" sz="2400" dirty="0"/>
              <a:t>te</a:t>
            </a:r>
            <a:r>
              <a:rPr lang="en-US" sz="2400" dirty="0"/>
              <a:t>. </a:t>
            </a:r>
          </a:p>
          <a:p>
            <a:pPr marL="596646" indent="-51435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Napiši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program ko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će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broja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zbrojiti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kraju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ispisati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96646" indent="-514350">
              <a:buFont typeface="+mj-lt"/>
              <a:buAutoNum type="arabicPeriod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Java</a:t>
            </a:r>
            <a:endParaRPr lang="en-US" sz="4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7FF72-03B7-4CA1-803C-57920E6B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490392"/>
            <a:ext cx="763059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76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Primjer</a:t>
            </a:r>
            <a:r>
              <a:rPr lang="en-US" sz="4400" dirty="0"/>
              <a:t> </a:t>
            </a:r>
            <a:r>
              <a:rPr lang="hr-HR" sz="4400" dirty="0" smtClean="0"/>
              <a:t>kontrola toka </a:t>
            </a:r>
            <a:r>
              <a:rPr lang="en-US" sz="4400" dirty="0" smtClean="0"/>
              <a:t>– </a:t>
            </a:r>
            <a:r>
              <a:rPr lang="en-US" sz="4400" dirty="0" err="1"/>
              <a:t>rješenje</a:t>
            </a:r>
            <a:r>
              <a:rPr lang="en-US" sz="4400" dirty="0"/>
              <a:t>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7CB99-3252-4110-AE97-6FAB46E96804}"/>
              </a:ext>
            </a:extLst>
          </p:cNvPr>
          <p:cNvSpPr/>
          <p:nvPr/>
        </p:nvSpPr>
        <p:spPr>
          <a:xfrm>
            <a:off x="939567" y="1432190"/>
            <a:ext cx="820443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com.algebra.javazadaci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Zadaci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mjesec = -1;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(mjesec)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("Siječanj");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("Veljača");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("Ožujak");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("Travanj");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("Svibanj");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("Lipanj");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("Srpanj");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("Kolovoz");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("Rujan");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10: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("Listopad");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11: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("Studeni");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12: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("Prosinac");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("Nepostojeći mjesec"); 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59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4400" dirty="0"/>
              <a:t>Primjer kontrola toka</a:t>
            </a:r>
            <a:r>
              <a:rPr lang="en-US" sz="4400" dirty="0" smtClean="0"/>
              <a:t> </a:t>
            </a:r>
            <a:r>
              <a:rPr lang="en-US" sz="4400" dirty="0"/>
              <a:t>– </a:t>
            </a:r>
            <a:r>
              <a:rPr lang="en-US" sz="4400" dirty="0" err="1"/>
              <a:t>rješenje</a:t>
            </a:r>
            <a:r>
              <a:rPr lang="en-US" sz="4400" dirty="0"/>
              <a:t> </a:t>
            </a:r>
            <a:r>
              <a:rPr lang="hr-HR" sz="4400" dirty="0" smtClean="0"/>
              <a:t>2 i 3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22C38-322C-4886-ADF2-27331DE43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2"/>
          <a:stretch/>
        </p:blipFill>
        <p:spPr>
          <a:xfrm>
            <a:off x="848161" y="3996896"/>
            <a:ext cx="4943039" cy="1771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61" y="1644315"/>
            <a:ext cx="5368489" cy="15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77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Primjer kontrola toka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FB21-5613-491E-BEA8-3292581CEB80}"/>
              </a:ext>
            </a:extLst>
          </p:cNvPr>
          <p:cNvSpPr/>
          <p:nvPr/>
        </p:nvSpPr>
        <p:spPr>
          <a:xfrm>
            <a:off x="880844" y="1761688"/>
            <a:ext cx="6325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646" indent="-514350">
              <a:buFont typeface="+mj-lt"/>
              <a:buAutoNum type="arabicPeriod" startAt="4"/>
            </a:pPr>
            <a:r>
              <a:rPr lang="hr-HR" sz="2400" dirty="0"/>
              <a:t>N</a:t>
            </a:r>
            <a:r>
              <a:rPr lang="en-US" sz="2400" dirty="0" err="1"/>
              <a:t>apiši</a:t>
            </a:r>
            <a:r>
              <a:rPr lang="hr-HR" sz="2400" dirty="0"/>
              <a:t>te</a:t>
            </a:r>
            <a:r>
              <a:rPr lang="en-US" sz="2400" dirty="0"/>
              <a:t> program ko</a:t>
            </a:r>
            <a:r>
              <a:rPr lang="hr-HR" sz="2400" dirty="0" err="1"/>
              <a:t>ji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</a:t>
            </a:r>
            <a:r>
              <a:rPr lang="en-US" sz="2400" dirty="0" err="1"/>
              <a:t>izračunati</a:t>
            </a:r>
            <a:r>
              <a:rPr lang="en-US" sz="2400" dirty="0"/>
              <a:t> </a:t>
            </a:r>
            <a:r>
              <a:rPr lang="en-US" sz="2400" dirty="0" err="1"/>
              <a:t>duljinu</a:t>
            </a:r>
            <a:r>
              <a:rPr lang="en-US" sz="2400" dirty="0"/>
              <a:t> </a:t>
            </a:r>
            <a:r>
              <a:rPr lang="en-US" sz="2400" dirty="0" err="1"/>
              <a:t>hipotenuze</a:t>
            </a:r>
            <a:r>
              <a:rPr lang="en-US" sz="2400" dirty="0"/>
              <a:t> </a:t>
            </a:r>
            <a:r>
              <a:rPr lang="en-US" sz="2400" dirty="0" err="1"/>
              <a:t>pravokutnog</a:t>
            </a:r>
            <a:r>
              <a:rPr lang="en-US" sz="2400" dirty="0"/>
              <a:t> </a:t>
            </a:r>
            <a:r>
              <a:rPr lang="en-US" sz="2400" dirty="0" err="1"/>
              <a:t>trokuta</a:t>
            </a:r>
            <a:r>
              <a:rPr lang="hr-HR" sz="2400" dirty="0"/>
              <a:t> ako imamo zadane duljine kateta a i b.</a:t>
            </a:r>
            <a:r>
              <a:rPr lang="en-US" sz="2400" dirty="0"/>
              <a:t> </a:t>
            </a:r>
            <a:r>
              <a:rPr lang="en-US" sz="2400" dirty="0" err="1"/>
              <a:t>Hipotenuza</a:t>
            </a:r>
            <a:r>
              <a:rPr lang="en-US" sz="2400" dirty="0"/>
              <a:t> se </a:t>
            </a:r>
            <a:r>
              <a:rPr lang="en-US" sz="2400" dirty="0" err="1"/>
              <a:t>računa</a:t>
            </a:r>
            <a:r>
              <a:rPr lang="en-US" sz="2400" dirty="0"/>
              <a:t> </a:t>
            </a:r>
            <a:r>
              <a:rPr lang="en-US" sz="2400" dirty="0" err="1"/>
              <a:t>pomoću</a:t>
            </a:r>
            <a:r>
              <a:rPr lang="en-US" sz="2400" dirty="0"/>
              <a:t> </a:t>
            </a:r>
            <a:r>
              <a:rPr lang="en-US" sz="2400" dirty="0" err="1"/>
              <a:t>Pitagorinog</a:t>
            </a:r>
            <a:r>
              <a:rPr lang="en-US" sz="2400" dirty="0"/>
              <a:t> </a:t>
            </a:r>
            <a:r>
              <a:rPr lang="en-US" sz="2400" dirty="0" err="1"/>
              <a:t>poučka</a:t>
            </a:r>
            <a:r>
              <a:rPr lang="en-US" sz="2400" dirty="0"/>
              <a:t>: </a:t>
            </a:r>
            <a:r>
              <a:rPr lang="en-US" sz="2400" dirty="0" err="1"/>
              <a:t>c</a:t>
            </a:r>
            <a:r>
              <a:rPr lang="en-US" sz="2400" baseline="30000" dirty="0" err="1"/>
              <a:t>2</a:t>
            </a:r>
            <a:r>
              <a:rPr lang="en-US" sz="2400" dirty="0"/>
              <a:t> = </a:t>
            </a:r>
            <a:r>
              <a:rPr lang="en-US" sz="2400" dirty="0" err="1"/>
              <a:t>a</a:t>
            </a:r>
            <a:r>
              <a:rPr lang="en-US" sz="2400" baseline="30000" dirty="0" err="1"/>
              <a:t>2</a:t>
            </a:r>
            <a:r>
              <a:rPr lang="en-US" sz="2400" dirty="0"/>
              <a:t> + </a:t>
            </a:r>
            <a:r>
              <a:rPr lang="en-US" sz="2400" dirty="0" err="1"/>
              <a:t>b</a:t>
            </a:r>
            <a:r>
              <a:rPr lang="en-US" sz="2400" baseline="30000" dirty="0" err="1"/>
              <a:t>2</a:t>
            </a:r>
            <a:endParaRPr lang="en-US" sz="2400" dirty="0"/>
          </a:p>
          <a:p>
            <a:pPr marL="596646" indent="-514350">
              <a:buFont typeface="+mj-lt"/>
              <a:buAutoNum type="arabicPeriod" startAt="4"/>
            </a:pPr>
            <a:r>
              <a:rPr lang="en-US" sz="2400" dirty="0" err="1"/>
              <a:t>Napiši</a:t>
            </a:r>
            <a:r>
              <a:rPr lang="hr-HR" sz="2400" dirty="0"/>
              <a:t>te</a:t>
            </a:r>
            <a:r>
              <a:rPr lang="en-US" sz="2400" dirty="0"/>
              <a:t> program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</a:t>
            </a:r>
            <a:r>
              <a:rPr lang="en-US" sz="2400" dirty="0" err="1" smtClean="0"/>
              <a:t>ispitati</a:t>
            </a:r>
            <a:r>
              <a:rPr lang="en-US" sz="2400" dirty="0" smtClean="0"/>
              <a:t> </a:t>
            </a:r>
            <a:r>
              <a:rPr lang="en-US" sz="2400" dirty="0"/>
              <a:t>je </a:t>
            </a:r>
            <a:r>
              <a:rPr lang="hr-HR" sz="2400" dirty="0" smtClean="0"/>
              <a:t>li neki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djeljiv</a:t>
            </a:r>
            <a:r>
              <a:rPr lang="en-US" sz="2400" dirty="0"/>
              <a:t> s 5 bez </a:t>
            </a:r>
            <a:r>
              <a:rPr lang="en-US" sz="2400" dirty="0" err="1"/>
              <a:t>ostatka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ne,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</a:t>
            </a:r>
            <a:r>
              <a:rPr lang="en-US" sz="2400" dirty="0" err="1"/>
              <a:t>sukladno</a:t>
            </a:r>
            <a:r>
              <a:rPr lang="en-US" sz="2400" dirty="0"/>
              <a:t> tome </a:t>
            </a:r>
            <a:r>
              <a:rPr lang="en-US" sz="2400" dirty="0" err="1"/>
              <a:t>ispisati</a:t>
            </a:r>
            <a:r>
              <a:rPr lang="en-US" sz="2400" dirty="0"/>
              <a:t> </a:t>
            </a:r>
            <a:r>
              <a:rPr lang="en-US" sz="2400" dirty="0" err="1"/>
              <a:t>odgovarajuću</a:t>
            </a:r>
            <a:r>
              <a:rPr lang="en-US" sz="2400" dirty="0"/>
              <a:t> </a:t>
            </a:r>
            <a:r>
              <a:rPr lang="en-US" sz="2400" dirty="0" err="1"/>
              <a:t>poruku</a:t>
            </a:r>
            <a:r>
              <a:rPr lang="en-US" sz="2400" dirty="0"/>
              <a:t> (if-else </a:t>
            </a:r>
            <a:r>
              <a:rPr lang="en-US" sz="2400" dirty="0" err="1"/>
              <a:t>uvjet</a:t>
            </a:r>
            <a:r>
              <a:rPr lang="en-US" sz="2400" dirty="0"/>
              <a:t>). </a:t>
            </a:r>
          </a:p>
          <a:p>
            <a:pPr marL="596646" indent="-514350">
              <a:buFont typeface="+mj-lt"/>
              <a:buAutoNum type="arabicPeriod" startAt="4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311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4400" dirty="0"/>
              <a:t>Primjer kontrola toka</a:t>
            </a:r>
            <a:r>
              <a:rPr lang="en-US" sz="4400" dirty="0" smtClean="0"/>
              <a:t> </a:t>
            </a:r>
            <a:r>
              <a:rPr lang="en-US" sz="4400" dirty="0"/>
              <a:t>– </a:t>
            </a:r>
            <a:r>
              <a:rPr lang="en-US" sz="4400" dirty="0" err="1"/>
              <a:t>rješenje</a:t>
            </a:r>
            <a:r>
              <a:rPr lang="en-US" sz="4400" dirty="0"/>
              <a:t> </a:t>
            </a:r>
            <a:r>
              <a:rPr lang="en-US" sz="4400" dirty="0" smtClean="0"/>
              <a:t>4</a:t>
            </a:r>
            <a:r>
              <a:rPr lang="hr-HR" sz="4400" dirty="0" smtClean="0"/>
              <a:t>, 5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996A4-9D16-490F-84E4-DF3B0B49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78" y="1456885"/>
            <a:ext cx="4167072" cy="2024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F0D23-E027-4C2B-AE42-549DC401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1" y="3709737"/>
            <a:ext cx="4023989" cy="18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70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Primjer kontrola toka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747" y="1937953"/>
            <a:ext cx="92455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646" indent="-514350">
              <a:buFont typeface="+mj-lt"/>
              <a:buAutoNum type="arabicPeriod" startAt="6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Napisati program koji ispisuje ocjenu studenta ovisno o tome koliko posto ispita je riješio, ako je riješio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90 %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ili više od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90 %,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dobiva 5 (izvrstan), ako je riješio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80 %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ili više od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80 %,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dobiva 4 (vrlo dobar), ako je riješio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70 %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ili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više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od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70 %,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dobiva 3 (dobar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ako je riješio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60 %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ili više od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60 %,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dobiva 2 (dovoljan), a ako je riješio manje od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60 %,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dobiva ocjenu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(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nedovoljan). I na kraju se ispisuje koju je ocjenu student dobio.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17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Primjer kontrola toka</a:t>
            </a:r>
            <a:r>
              <a:rPr lang="en-US" sz="4400" dirty="0" smtClean="0"/>
              <a:t> </a:t>
            </a:r>
            <a:r>
              <a:rPr lang="en-US" sz="4400" dirty="0"/>
              <a:t>– </a:t>
            </a:r>
            <a:r>
              <a:rPr lang="en-US" sz="4400" dirty="0" err="1"/>
              <a:t>rješenje</a:t>
            </a:r>
            <a:r>
              <a:rPr lang="en-US" sz="4400" dirty="0"/>
              <a:t> </a:t>
            </a:r>
            <a:r>
              <a:rPr lang="hr-HR" sz="4400" dirty="0" smtClean="0"/>
              <a:t>6</a:t>
            </a:r>
            <a:endParaRPr lang="en-US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271" t="18750" r="64275" b="37817"/>
          <a:stretch/>
        </p:blipFill>
        <p:spPr bwMode="auto">
          <a:xfrm>
            <a:off x="1059291" y="1645739"/>
            <a:ext cx="4956201" cy="39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2538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>
                <a:latin typeface="Consolas" panose="020B0609020204030204" pitchFamily="49" charset="0"/>
              </a:rPr>
              <a:t>w</a:t>
            </a:r>
            <a:r>
              <a:rPr lang="en-US" sz="4400" dirty="0" err="1" smtClean="0">
                <a:latin typeface="Consolas" panose="020B0609020204030204" pitchFamily="49" charset="0"/>
              </a:rPr>
              <a:t>hile</a:t>
            </a:r>
            <a:r>
              <a:rPr lang="en-US" sz="4400" dirty="0" smtClean="0">
                <a:latin typeface="Consolas" panose="020B0609020204030204" pitchFamily="49" charset="0"/>
              </a:rPr>
              <a:t> </a:t>
            </a:r>
            <a:r>
              <a:rPr lang="en-US" sz="4400" dirty="0" err="1"/>
              <a:t>petlja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FB21-5613-491E-BEA8-3292581CEB80}"/>
              </a:ext>
            </a:extLst>
          </p:cNvPr>
          <p:cNvSpPr/>
          <p:nvPr/>
        </p:nvSpPr>
        <p:spPr>
          <a:xfrm>
            <a:off x="939567" y="2021747"/>
            <a:ext cx="8204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logicki_izraz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endParaRPr lang="en-US" sz="24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blok iskaza</a:t>
            </a:r>
            <a:endParaRPr lang="en-US" sz="24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442" t="20833" r="48463" b="19792"/>
          <a:stretch>
            <a:fillRect/>
          </a:stretch>
        </p:blipFill>
        <p:spPr bwMode="auto">
          <a:xfrm>
            <a:off x="4334377" y="1819499"/>
            <a:ext cx="4610411" cy="341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3301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onsolas" panose="020B0609020204030204" pitchFamily="49" charset="0"/>
              </a:rPr>
              <a:t>while</a:t>
            </a:r>
            <a:r>
              <a:rPr lang="en-US" sz="4400" dirty="0"/>
              <a:t> </a:t>
            </a:r>
            <a:r>
              <a:rPr lang="en-US" sz="4400" dirty="0" err="1"/>
              <a:t>petlja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WhilePetljaPrimjer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broj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Integer.parseInt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[0]);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zbrojZnamenaka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zadnjaZnamenka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hr-HR" sz="11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1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"Zbroj znamenaka broja "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+broj+</a:t>
            </a:r>
            <a:r>
              <a:rPr lang="hr-HR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je: "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(broj&gt;0) 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zadnjaZnamenka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broj % 10;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zbrojZnamenaka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zadnjaZnamenka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broj /= 10;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hr-HR" sz="11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1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zbrojZnamenaka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35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>
                <a:latin typeface="Consolas" panose="020B0609020204030204" pitchFamily="49" charset="0"/>
              </a:rPr>
              <a:t>d</a:t>
            </a:r>
            <a:r>
              <a:rPr lang="en-US" sz="4400" dirty="0" err="1" smtClean="0">
                <a:latin typeface="Consolas" panose="020B0609020204030204" pitchFamily="49" charset="0"/>
              </a:rPr>
              <a:t>o..while</a:t>
            </a:r>
            <a:r>
              <a:rPr lang="en-US" sz="4400" dirty="0" smtClean="0"/>
              <a:t> </a:t>
            </a:r>
            <a:r>
              <a:rPr lang="en-US" sz="4400" dirty="0" err="1"/>
              <a:t>petlja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FB21-5613-491E-BEA8-3292581CEB80}"/>
              </a:ext>
            </a:extLst>
          </p:cNvPr>
          <p:cNvSpPr/>
          <p:nvPr/>
        </p:nvSpPr>
        <p:spPr>
          <a:xfrm>
            <a:off x="939567" y="2021747"/>
            <a:ext cx="8204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hr-HR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Blok_iskaza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hr-HR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logicki_izraz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04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err="1">
                <a:latin typeface="Consolas" panose="020B0609020204030204" pitchFamily="49" charset="0"/>
              </a:rPr>
              <a:t>d</a:t>
            </a:r>
            <a:r>
              <a:rPr lang="en-US" sz="4400" dirty="0" err="1" smtClean="0">
                <a:latin typeface="Consolas" panose="020B0609020204030204" pitchFamily="49" charset="0"/>
              </a:rPr>
              <a:t>o</a:t>
            </a:r>
            <a:r>
              <a:rPr lang="en-US" sz="4400" dirty="0" err="1">
                <a:latin typeface="Consolas" panose="020B0609020204030204" pitchFamily="49" charset="0"/>
              </a:rPr>
              <a:t>..while</a:t>
            </a:r>
            <a:r>
              <a:rPr lang="en-US" sz="4400" dirty="0">
                <a:latin typeface="Consolas" panose="020B0609020204030204" pitchFamily="49" charset="0"/>
              </a:rPr>
              <a:t> </a:t>
            </a:r>
            <a:r>
              <a:rPr lang="en-US" sz="4400" dirty="0" err="1"/>
              <a:t>petlja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DoWhilePetljaPrimjer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limit = 20;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Računamo sumu brojeva od 1 do limit, uključujući i limit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suma = 0;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 = 1;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		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suma += i; 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i++;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 &lt;= limit);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		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"Suma = "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 suma);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8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Java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compile</a:t>
            </a:r>
          </a:p>
          <a:p>
            <a:pPr algn="l"/>
            <a:r>
              <a:rPr lang="hr-HR" sz="2800" dirty="0"/>
              <a:t>	</a:t>
            </a:r>
            <a:r>
              <a:rPr lang="en-US" sz="2800" i="1" dirty="0"/>
              <a:t>…</a:t>
            </a:r>
            <a:r>
              <a:rPr lang="hr-HR" sz="2800" i="1" dirty="0"/>
              <a:t>Java\</a:t>
            </a:r>
            <a:r>
              <a:rPr lang="en-US" sz="2800" i="1" dirty="0"/>
              <a:t>{version}</a:t>
            </a:r>
            <a:r>
              <a:rPr lang="hr-HR" sz="2800" i="1" dirty="0"/>
              <a:t>\bin</a:t>
            </a:r>
            <a:r>
              <a:rPr lang="en-US" sz="2800" i="1" dirty="0"/>
              <a:t>\javac.exe</a:t>
            </a:r>
            <a:r>
              <a:rPr lang="hr-HR" sz="2800" i="1" dirty="0"/>
              <a:t>	</a:t>
            </a:r>
            <a:endParaRPr lang="en-US" sz="2800" i="1" dirty="0"/>
          </a:p>
          <a:p>
            <a:pPr algn="l"/>
            <a:r>
              <a:rPr lang="en-US" sz="2800" i="1" dirty="0"/>
              <a:t>	</a:t>
            </a:r>
            <a:r>
              <a:rPr lang="hr-HR" sz="2800" i="1" dirty="0"/>
              <a:t>javac Program.java</a:t>
            </a:r>
            <a:endParaRPr lang="en-US" sz="2800" i="1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run</a:t>
            </a:r>
          </a:p>
          <a:p>
            <a:pPr algn="l"/>
            <a:r>
              <a:rPr lang="en-US" sz="2800" i="1" dirty="0"/>
              <a:t>	…</a:t>
            </a:r>
            <a:r>
              <a:rPr lang="hr-HR" sz="2800" i="1" dirty="0"/>
              <a:t>Java\</a:t>
            </a:r>
            <a:r>
              <a:rPr lang="en-US" sz="2800" i="1" dirty="0"/>
              <a:t>{version}</a:t>
            </a:r>
            <a:r>
              <a:rPr lang="hr-HR" sz="2800" i="1" dirty="0"/>
              <a:t>\bin</a:t>
            </a:r>
            <a:r>
              <a:rPr lang="en-US" sz="2800" i="1" dirty="0"/>
              <a:t>\java.exe</a:t>
            </a:r>
            <a:endParaRPr lang="en-US" sz="2800" dirty="0"/>
          </a:p>
          <a:p>
            <a:pPr algn="l"/>
            <a:r>
              <a:rPr lang="en-US" sz="2800" i="1" dirty="0"/>
              <a:t>	java Program</a:t>
            </a:r>
          </a:p>
        </p:txBody>
      </p:sp>
    </p:spTree>
    <p:extLst>
      <p:ext uri="{BB962C8B-B14F-4D97-AF65-F5344CB8AC3E}">
        <p14:creationId xmlns:p14="http://schemas.microsoft.com/office/powerpoint/2010/main" val="4022735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onsolas" panose="020B0609020204030204" pitchFamily="49" charset="0"/>
              </a:rPr>
              <a:t>for</a:t>
            </a:r>
            <a:r>
              <a:rPr lang="en-US" sz="4400" dirty="0"/>
              <a:t> </a:t>
            </a:r>
            <a:r>
              <a:rPr lang="en-US" sz="4400" dirty="0" err="1"/>
              <a:t>petlja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FB21-5613-491E-BEA8-3292581CEB80}"/>
              </a:ext>
            </a:extLst>
          </p:cNvPr>
          <p:cNvSpPr/>
          <p:nvPr/>
        </p:nvSpPr>
        <p:spPr>
          <a:xfrm>
            <a:off x="886986" y="1404439"/>
            <a:ext cx="82044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([</a:t>
            </a:r>
            <a:r>
              <a:rPr lang="hr-H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inicijalizator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 [</a:t>
            </a:r>
            <a:r>
              <a:rPr lang="hr-H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logicki_izraz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 [</a:t>
            </a:r>
            <a:r>
              <a:rPr lang="hr-HR" sz="1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iterator</a:t>
            </a: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 {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hr-HR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Blok_iskaza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1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886986" y="2382980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Faktorijel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limit = 20;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Izračunavamo i ispisujemo </a:t>
            </a:r>
            <a:r>
              <a:rPr lang="hr-HR" sz="11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faktorijele</a:t>
            </a:r>
            <a:r>
              <a:rPr lang="hr-HR" sz="11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do varijable limit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faktorijel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 = 1; i &lt;= limit; i++) 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faktorijel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1L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faktor = 2; faktor &lt;= i; faktor++) 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faktorijel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*= faktor;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 +</a:t>
            </a:r>
            <a:r>
              <a:rPr lang="hr-HR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"! =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+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faktorijel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0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onsolas" panose="020B0609020204030204" pitchFamily="49" charset="0"/>
              </a:rPr>
              <a:t>for</a:t>
            </a:r>
            <a:r>
              <a:rPr lang="en-US" sz="4400" dirty="0"/>
              <a:t> </a:t>
            </a:r>
            <a:r>
              <a:rPr lang="en-US" sz="4400" dirty="0" err="1"/>
              <a:t>petlja</a:t>
            </a:r>
            <a:endParaRPr lang="en-US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2841" t="26042" r="22108" b="42708"/>
          <a:stretch>
            <a:fillRect/>
          </a:stretch>
        </p:blipFill>
        <p:spPr bwMode="auto">
          <a:xfrm>
            <a:off x="1010653" y="1864895"/>
            <a:ext cx="764032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6436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onsolas" panose="020B0609020204030204" pitchFamily="49" charset="0"/>
              </a:rPr>
              <a:t>foreach</a:t>
            </a:r>
            <a:r>
              <a:rPr lang="en-US" sz="4400" dirty="0"/>
              <a:t> </a:t>
            </a:r>
            <a:r>
              <a:rPr lang="en-US" sz="4400" dirty="0" err="1"/>
              <a:t>petlja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FB21-5613-491E-BEA8-3292581CEB80}"/>
              </a:ext>
            </a:extLst>
          </p:cNvPr>
          <p:cNvSpPr/>
          <p:nvPr/>
        </p:nvSpPr>
        <p:spPr>
          <a:xfrm>
            <a:off x="886986" y="1677872"/>
            <a:ext cx="8204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 : col) {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hr-HR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hr-HR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blok_iskaza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FA4511-BCA0-4D6F-B9F2-C1B2833F0B19}"/>
              </a:ext>
            </a:extLst>
          </p:cNvPr>
          <p:cNvSpPr/>
          <p:nvPr/>
        </p:nvSpPr>
        <p:spPr>
          <a:xfrm>
            <a:off x="886986" y="2704228"/>
            <a:ext cx="85086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ForEachPrimjer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dani[] = {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"Pon"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"Uto"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"Sri"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"Čet"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"Pet"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"Sub"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Ned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s: dani) {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(s);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31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onsolas" panose="020B0609020204030204" pitchFamily="49" charset="0"/>
              </a:rPr>
              <a:t>continue, break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367368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BreakPrimjer</a:t>
            </a:r>
            <a:r>
              <a:rPr lang="hr-H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jeProst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 = 50;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 = </a:t>
            </a:r>
            <a:r>
              <a:rPr lang="hr-H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1;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 &lt;= n; i++)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(i == 1) { </a:t>
            </a:r>
            <a:r>
              <a:rPr lang="hr-HR" sz="1100" dirty="0" err="1" smtClean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continue</a:t>
            </a:r>
            <a:r>
              <a:rPr lang="hr-H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jeProst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 = 2; j &lt; i; j++) 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 % j == 0)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jeProst</a:t>
            </a:r>
            <a:r>
              <a:rPr lang="hr-H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1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jeProst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hr-HR" sz="11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hr-HR" sz="110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je </a:t>
            </a:r>
            <a:r>
              <a:rPr lang="hr-HR" sz="11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 </a:t>
            </a:r>
            <a:r>
              <a:rPr lang="hr-HR" sz="110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prost</a:t>
            </a:r>
            <a:r>
              <a:rPr lang="hr-HR" sz="11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(i); </a:t>
            </a:r>
            <a:r>
              <a:rPr lang="hr-HR" sz="11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Da, ispiši ga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31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Klasa </a:t>
            </a:r>
            <a:r>
              <a:rPr lang="hr-HR" sz="4400" dirty="0" err="1" smtClean="0">
                <a:latin typeface="Consolas" panose="020B0609020204030204" pitchFamily="49" charset="0"/>
              </a:rPr>
              <a:t>Scanner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84818-DA0A-49D9-8EC2-0E838BC2AA1C}"/>
              </a:ext>
            </a:extLst>
          </p:cNvPr>
          <p:cNvSpPr/>
          <p:nvPr/>
        </p:nvSpPr>
        <p:spPr>
          <a:xfrm>
            <a:off x="807399" y="1586260"/>
            <a:ext cx="96480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6616" lvl="1" indent="0">
              <a:buNone/>
            </a:pPr>
            <a:r>
              <a:rPr lang="hr-HR" sz="2400" dirty="0">
                <a:latin typeface="Consolas" panose="020B0609020204030204" pitchFamily="49" charset="0"/>
              </a:rPr>
              <a:t>import java.util.Scanner;</a:t>
            </a:r>
          </a:p>
          <a:p>
            <a:pPr marL="356616" lvl="1" indent="0">
              <a:buNone/>
            </a:pPr>
            <a:endParaRPr lang="hr-HR" sz="2400" dirty="0">
              <a:latin typeface="Consolas" panose="020B0609020204030204" pitchFamily="49" charset="0"/>
            </a:endParaRPr>
          </a:p>
          <a:p>
            <a:pPr marL="356616" lvl="1" indent="0">
              <a:buNone/>
            </a:pPr>
            <a:r>
              <a:rPr lang="hr-HR" sz="2400" dirty="0">
                <a:latin typeface="Consolas" panose="020B0609020204030204" pitchFamily="49" charset="0"/>
              </a:rPr>
              <a:t>Scanner scanner = new Scanner(System.in);</a:t>
            </a:r>
          </a:p>
          <a:p>
            <a:pPr marL="356616" lvl="1" indent="0">
              <a:buNone/>
            </a:pPr>
            <a:r>
              <a:rPr lang="hr-HR" sz="2400" dirty="0" err="1">
                <a:latin typeface="Consolas" panose="020B0609020204030204" pitchFamily="49" charset="0"/>
              </a:rPr>
              <a:t>scanner.next</a:t>
            </a:r>
            <a:r>
              <a:rPr lang="hr-HR" sz="2400" dirty="0" smtClean="0">
                <a:latin typeface="Consolas" panose="020B0609020204030204" pitchFamily="49" charset="0"/>
              </a:rPr>
              <a:t>*();</a:t>
            </a:r>
            <a:endParaRPr lang="hr-HR" sz="2400" dirty="0">
              <a:latin typeface="Consolas" panose="020B0609020204030204" pitchFamily="49" charset="0"/>
            </a:endParaRPr>
          </a:p>
          <a:p>
            <a:pPr marL="356616" lvl="1" indent="0">
              <a:buNone/>
            </a:pPr>
            <a:r>
              <a:rPr lang="hr-HR" sz="2400" dirty="0">
                <a:latin typeface="Consolas" panose="020B0609020204030204" pitchFamily="49" charset="0"/>
              </a:rPr>
              <a:t>	</a:t>
            </a:r>
            <a:r>
              <a:rPr lang="hr-HR" sz="2400" dirty="0" err="1" smtClean="0">
                <a:latin typeface="Consolas" panose="020B0609020204030204" pitchFamily="49" charset="0"/>
              </a:rPr>
              <a:t>nextInt</a:t>
            </a:r>
            <a:r>
              <a:rPr lang="hr-HR" sz="2400" dirty="0" smtClean="0">
                <a:latin typeface="Consolas" panose="020B0609020204030204" pitchFamily="49" charset="0"/>
              </a:rPr>
              <a:t>(); </a:t>
            </a:r>
            <a:r>
              <a:rPr lang="hr-HR" sz="2400" dirty="0">
                <a:latin typeface="Consolas" panose="020B0609020204030204" pitchFamily="49" charset="0"/>
              </a:rPr>
              <a:t>ili </a:t>
            </a:r>
            <a:r>
              <a:rPr lang="hr-HR" sz="2400" dirty="0" err="1" smtClean="0">
                <a:latin typeface="Consolas" panose="020B0609020204030204" pitchFamily="49" charset="0"/>
              </a:rPr>
              <a:t>Integer.parseInt</a:t>
            </a:r>
            <a:r>
              <a:rPr lang="hr-HR" sz="2400" dirty="0" smtClean="0">
                <a:latin typeface="Consolas" panose="020B0609020204030204" pitchFamily="49" charset="0"/>
              </a:rPr>
              <a:t>();</a:t>
            </a:r>
            <a:endParaRPr lang="hr-HR" sz="2400" dirty="0">
              <a:latin typeface="Consolas" panose="020B0609020204030204" pitchFamily="49" charset="0"/>
            </a:endParaRPr>
          </a:p>
          <a:p>
            <a:pPr marL="356616" lvl="1" indent="0">
              <a:buNone/>
            </a:pPr>
            <a:r>
              <a:rPr lang="hr-HR" sz="2400" dirty="0">
                <a:latin typeface="Consolas" panose="020B0609020204030204" pitchFamily="49" charset="0"/>
              </a:rPr>
              <a:t>scanner.close();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84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err="1" smtClean="0">
                <a:latin typeface="Consolas" panose="020B0609020204030204" pitchFamily="49" charset="0"/>
              </a:rPr>
              <a:t>Scanner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FC4DA-AC2B-4D50-851B-C81B3DF3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30" y="1586260"/>
            <a:ext cx="5358486" cy="29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75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Zadaci za vježbu – v01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568815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BFFB21-B2D5-4156-8D8B-2F2C0D100B55}"/>
              </a:ext>
            </a:extLst>
          </p:cNvPr>
          <p:cNvSpPr/>
          <p:nvPr/>
        </p:nvSpPr>
        <p:spPr>
          <a:xfrm>
            <a:off x="767295" y="1725896"/>
            <a:ext cx="88082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Font typeface="Wingdings" panose="05000000000000000000" pitchFamily="2" charset="2"/>
              <a:buAutoNum type="arabicPeriod"/>
            </a:pPr>
            <a:r>
              <a:rPr lang="hr-HR" altLang="sr-Latn-RS" sz="2000" noProof="1">
                <a:latin typeface="Arial" panose="020B0604020202020204" pitchFamily="34" charset="0"/>
                <a:cs typeface="Arial" panose="020B0604020202020204" pitchFamily="34" charset="0"/>
              </a:rPr>
              <a:t>Napišite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traži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unos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cijela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prikazuje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ekranu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njihov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umnožak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kvocijent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spcAft>
                <a:spcPts val="1200"/>
              </a:spcAft>
              <a:buFont typeface="Wingdings" panose="05000000000000000000" pitchFamily="2" charset="2"/>
              <a:buAutoNum type="arabicPeriod"/>
            </a:pP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Napišite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kalkulator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osnovnim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računskim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operacijama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 Program 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traži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unos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cijela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zatim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unos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računske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operacije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Nakon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toga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ispisuje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omogućuje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korisniku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ponovno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računanje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ili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prekid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 Program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treba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lijepo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ispisivati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poruke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korisnika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r-HR" alt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Aft>
                <a:spcPts val="1200"/>
              </a:spcAft>
              <a:buFont typeface="Wingdings" panose="05000000000000000000" pitchFamily="2" charset="2"/>
              <a:buAutoNum type="arabicPeriod"/>
            </a:pP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Napišite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traži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unos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godine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ispisuje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li 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godina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prijestupna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ili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ne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Godina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prijestupna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ako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djeljiva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4,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nije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djeljiva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100,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osim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ako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djeljiva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400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8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Zadaci za vježbu – v01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568815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BFFB21-B2D5-4156-8D8B-2F2C0D100B55}"/>
              </a:ext>
            </a:extLst>
          </p:cNvPr>
          <p:cNvSpPr/>
          <p:nvPr/>
        </p:nvSpPr>
        <p:spPr>
          <a:xfrm>
            <a:off x="767295" y="1725896"/>
            <a:ext cx="88082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Napišite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ispisuje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sumu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prvih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100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prirodnih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brojeva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 startAt="4"/>
            </a:pP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Napišite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hr-HR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sr-Latn-R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eni</a:t>
            </a:r>
            <a:r>
              <a:rPr lang="en-US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računa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US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aktorijel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Napišite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ispisuje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li </a:t>
            </a:r>
            <a:r>
              <a:rPr lang="en-US" altLang="sr-Latn-R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hr-HR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sr-Latn-R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eni</a:t>
            </a:r>
            <a:r>
              <a:rPr lang="en-US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savršen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ili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ne.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Savršen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jednak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zbroju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svojih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djelitelja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(bez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njega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samoga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Npr. 6 (1 + 2 + 3 = 6</a:t>
            </a:r>
            <a:r>
              <a:rPr lang="hr-HR" alt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 startAt="6"/>
            </a:pP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Ispišite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proste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brojeve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interval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[1,100].</a:t>
            </a:r>
            <a:r>
              <a:rPr lang="en-US" alt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r-HR" altLang="sr-Latn-R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 startAt="6"/>
            </a:pP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Ispišite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Armstrongove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brojeve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intervala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[1,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000].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Armstrongov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ako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jed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ak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zbroju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kubova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svojih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znamenaka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hr-HR" dirty="0"/>
              <a:t>1, 153, 370, 371, 407</a:t>
            </a:r>
            <a:r>
              <a:rPr lang="hr-HR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 startAt="6"/>
            </a:pPr>
            <a:endParaRPr lang="hr-HR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 startAt="6"/>
            </a:pPr>
            <a:endParaRPr lang="hr-HR" alt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93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en-US" dirty="0" err="1"/>
              <a:t>Polja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40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Polja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C27F8-2050-434C-9D89-EF57B6DE46BA}"/>
              </a:ext>
            </a:extLst>
          </p:cNvPr>
          <p:cNvSpPr/>
          <p:nvPr/>
        </p:nvSpPr>
        <p:spPr>
          <a:xfrm>
            <a:off x="880844" y="1761688"/>
            <a:ext cx="63252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196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skup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vrijednosti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istog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tipa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196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naziv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polja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identifikator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196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elementima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polje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pristupamo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koristeći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njihovu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poziciju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(index)</a:t>
            </a:r>
          </a:p>
          <a:p>
            <a:pPr marL="425196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svaki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element 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polju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nalazi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nekoj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pozicija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oznakom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0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prvi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element) pa do n-1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zadnji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element)</a:t>
            </a:r>
          </a:p>
        </p:txBody>
      </p:sp>
    </p:spTree>
    <p:extLst>
      <p:ext uri="{BB962C8B-B14F-4D97-AF65-F5344CB8AC3E}">
        <p14:creationId xmlns:p14="http://schemas.microsoft.com/office/powerpoint/2010/main" val="38946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Netbeans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lvl="0" indent="-342891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891" lvl="0" indent="-342891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Tools -&gt; options</a:t>
            </a:r>
          </a:p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4B6FC-E0AD-4D31-B2CB-0295F58EA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"/>
          <a:stretch/>
        </p:blipFill>
        <p:spPr>
          <a:xfrm>
            <a:off x="3741490" y="918813"/>
            <a:ext cx="6727972" cy="50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95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Polja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C27F8-2050-434C-9D89-EF57B6DE46BA}"/>
              </a:ext>
            </a:extLst>
          </p:cNvPr>
          <p:cNvSpPr/>
          <p:nvPr/>
        </p:nvSpPr>
        <p:spPr>
          <a:xfrm>
            <a:off x="880844" y="1761688"/>
            <a:ext cx="632529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deklariranje varijable tipa polja:</a:t>
            </a:r>
          </a:p>
          <a:p>
            <a:pPr lvl="1">
              <a:buNone/>
            </a:pP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] ocjene; 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 ocjene[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kreiranje polja:	</a:t>
            </a:r>
          </a:p>
          <a:p>
            <a:pPr defTabSz="896938">
              <a:tabLst>
                <a:tab pos="449263" algn="l"/>
              </a:tabLst>
            </a:pP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r-HR" sz="2000" i="1" dirty="0">
                <a:latin typeface="Arial" panose="020B0604020202020204" pitchFamily="34" charset="0"/>
                <a:cs typeface="Arial" panose="020B0604020202020204" pitchFamily="34" charset="0"/>
              </a:rPr>
              <a:t>ocjene = </a:t>
            </a:r>
            <a:r>
              <a:rPr lang="hr-H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hr-H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hr-HR" sz="2000" i="1" dirty="0">
                <a:latin typeface="Arial" panose="020B0604020202020204" pitchFamily="34" charset="0"/>
                <a:cs typeface="Arial" panose="020B0604020202020204" pitchFamily="34" charset="0"/>
              </a:rPr>
              <a:t>[5];</a:t>
            </a:r>
            <a:r>
              <a:rPr lang="hr-HR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u jednoj naredbi:</a:t>
            </a:r>
          </a:p>
          <a:p>
            <a:pPr defTabSz="449263">
              <a:buNone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[] ocjene =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[5];</a:t>
            </a:r>
            <a:r>
              <a:rPr lang="hr-HR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196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07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Polja</a:t>
            </a:r>
            <a:endParaRPr lang="en-US" sz="4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5B131B-EFC6-48AE-9B08-7954E601B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0461" t="14035" r="8958" b="13386"/>
          <a:stretch/>
        </p:blipFill>
        <p:spPr bwMode="auto">
          <a:xfrm>
            <a:off x="5339295" y="2899610"/>
            <a:ext cx="5055989" cy="277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CC27F8-2050-434C-9D89-EF57B6DE46BA}"/>
              </a:ext>
            </a:extLst>
          </p:cNvPr>
          <p:cNvSpPr/>
          <p:nvPr/>
        </p:nvSpPr>
        <p:spPr>
          <a:xfrm>
            <a:off x="495833" y="1552072"/>
            <a:ext cx="71072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19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vrijednosti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inicijalizirane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definiranom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tipu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19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inicijalizacija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željene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vrijednosti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kreiranju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39496" lvl="1">
              <a:spcAft>
                <a:spcPts val="600"/>
              </a:spcAft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int[ ]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ocjene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= {5, 3, 4, 2, 4};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pristupanje elementima polja:</a:t>
            </a:r>
          </a:p>
          <a:p>
            <a:pPr>
              <a:spcAft>
                <a:spcPts val="600"/>
              </a:spcAft>
              <a:buNone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hr-HR" sz="2400" i="1" dirty="0">
                <a:latin typeface="Arial" panose="020B0604020202020204" pitchFamily="34" charset="0"/>
                <a:cs typeface="Arial" panose="020B0604020202020204" pitchFamily="34" charset="0"/>
              </a:rPr>
              <a:t>polje[</a:t>
            </a:r>
            <a:r>
              <a:rPr lang="hr-H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indeksElementa</a:t>
            </a:r>
            <a:r>
              <a:rPr lang="hr-HR" sz="2400" i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hr-HR" sz="2400" i="1" dirty="0">
                <a:latin typeface="Arial" panose="020B0604020202020204" pitchFamily="34" charset="0"/>
                <a:cs typeface="Arial" panose="020B0604020202020204" pitchFamily="34" charset="0"/>
              </a:rPr>
              <a:t>	ocjene[0] = 5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496" lvl="1">
              <a:spcAft>
                <a:spcPts val="600"/>
              </a:spcAft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60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Operacije</a:t>
            </a:r>
            <a:r>
              <a:rPr lang="en-US" sz="4400" dirty="0"/>
              <a:t> </a:t>
            </a:r>
            <a:r>
              <a:rPr lang="en-US" sz="4400" dirty="0" err="1"/>
              <a:t>nad</a:t>
            </a:r>
            <a:r>
              <a:rPr lang="en-US" sz="4400" dirty="0"/>
              <a:t> </a:t>
            </a:r>
            <a:r>
              <a:rPr lang="en-US" sz="4400" dirty="0" err="1"/>
              <a:t>poljima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C27F8-2050-434C-9D89-EF57B6DE46BA}"/>
              </a:ext>
            </a:extLst>
          </p:cNvPr>
          <p:cNvSpPr/>
          <p:nvPr/>
        </p:nvSpPr>
        <p:spPr>
          <a:xfrm>
            <a:off x="515604" y="1845910"/>
            <a:ext cx="71072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i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hr-H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hr-HR" sz="1400" i="1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hr-H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1400" b="1" dirty="0">
                <a:latin typeface="Arial" panose="020B0604020202020204" pitchFamily="34" charset="0"/>
                <a:cs typeface="Arial" panose="020B0604020202020204" pitchFamily="34" charset="0"/>
              </a:rPr>
              <a:t>klasa </a:t>
            </a:r>
            <a:r>
              <a:rPr lang="hr-H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hr-H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Sortiranje : </a:t>
            </a:r>
            <a:r>
              <a:rPr lang="hr-H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Arrays.sort</a:t>
            </a:r>
            <a:r>
              <a:rPr lang="hr-HR" sz="1400" i="1" dirty="0">
                <a:latin typeface="Arial" panose="020B0604020202020204" pitchFamily="34" charset="0"/>
                <a:cs typeface="Arial" panose="020B0604020202020204" pitchFamily="34" charset="0"/>
              </a:rPr>
              <a:t>(ime</a:t>
            </a:r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1400" i="1" dirty="0">
                <a:latin typeface="Arial" panose="020B0604020202020204" pitchFamily="34" charset="0"/>
                <a:cs typeface="Arial" panose="020B0604020202020204" pitchFamily="34" charset="0"/>
              </a:rPr>
              <a:t>polja); 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1400" dirty="0" err="1">
                <a:latin typeface="Arial" panose="020B0604020202020204" pitchFamily="34" charset="0"/>
                <a:cs typeface="Arial" panose="020B0604020202020204" pitchFamily="34" charset="0"/>
              </a:rPr>
              <a:t>Inicijaliziranje</a:t>
            </a:r>
            <a:r>
              <a:rPr lang="hr-HR" sz="1400" dirty="0"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  <a:r>
              <a:rPr lang="hr-H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Arrays.fill</a:t>
            </a:r>
            <a:r>
              <a:rPr lang="hr-HR" sz="1400" i="1" dirty="0">
                <a:latin typeface="Arial" panose="020B0604020202020204" pitchFamily="34" charset="0"/>
                <a:cs typeface="Arial" panose="020B0604020202020204" pitchFamily="34" charset="0"/>
              </a:rPr>
              <a:t>(ocjene, 5);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496" lvl="1">
              <a:spcAft>
                <a:spcPts val="600"/>
              </a:spcAft>
            </a:pP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685" t="22917" r="49048" b="37500"/>
          <a:stretch>
            <a:fillRect/>
          </a:stretch>
        </p:blipFill>
        <p:spPr bwMode="auto">
          <a:xfrm>
            <a:off x="3820841" y="1648821"/>
            <a:ext cx="760395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977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Polja</a:t>
            </a:r>
            <a:r>
              <a:rPr lang="en-US" sz="4400" dirty="0"/>
              <a:t> </a:t>
            </a:r>
            <a:r>
              <a:rPr lang="en-US" sz="4400" dirty="0" err="1"/>
              <a:t>primjer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C27F8-2050-434C-9D89-EF57B6DE46BA}"/>
              </a:ext>
            </a:extLst>
          </p:cNvPr>
          <p:cNvSpPr/>
          <p:nvPr/>
        </p:nvSpPr>
        <p:spPr>
          <a:xfrm>
            <a:off x="880844" y="1761688"/>
            <a:ext cx="8392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java.text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.*;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PoljaPrimjer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prosjek;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suma=0;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ocjene = {4,5,3,3,2,2,5,5,4,2,3,5,5,4};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i=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0;i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ocjene.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;i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 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suma+=ocjene[i];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prosjek=(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)suma/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ocjene.</a:t>
            </a:r>
            <a:r>
              <a:rPr lang="hr-HR" sz="12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DecimalFormat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twoDForm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DecimalFormat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"#.##"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"Prosječna ocjena studenta je 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hr-HR" sz="12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twoDForm.format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(prosjek));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539496" lvl="1">
              <a:spcAft>
                <a:spcPts val="600"/>
              </a:spcAft>
            </a:pP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22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Polja</a:t>
            </a:r>
            <a:r>
              <a:rPr lang="en-US" sz="4400" dirty="0"/>
              <a:t> </a:t>
            </a:r>
            <a:r>
              <a:rPr lang="en-US" sz="4400" dirty="0" err="1" smtClean="0"/>
              <a:t>primjer</a:t>
            </a:r>
            <a:r>
              <a:rPr lang="hr-HR" sz="4400" dirty="0" smtClean="0"/>
              <a:t> – metoda </a:t>
            </a:r>
            <a:r>
              <a:rPr lang="hr-HR" sz="4400" dirty="0" err="1" smtClean="0">
                <a:latin typeface="Consolas" panose="020B0609020204030204" pitchFamily="49" charset="0"/>
              </a:rPr>
              <a:t>random</a:t>
            </a:r>
            <a:endParaRPr lang="en-US" sz="4400" dirty="0"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271" t="18750" r="52562" b="30208"/>
          <a:stretch>
            <a:fillRect/>
          </a:stretch>
        </p:blipFill>
        <p:spPr bwMode="auto">
          <a:xfrm>
            <a:off x="767295" y="1736168"/>
            <a:ext cx="5958415" cy="405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27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Višedimenzionalna</a:t>
            </a:r>
            <a:r>
              <a:rPr lang="en-US" sz="4400" dirty="0"/>
              <a:t> </a:t>
            </a:r>
            <a:r>
              <a:rPr lang="en-US" sz="4400" dirty="0" err="1"/>
              <a:t>polja</a:t>
            </a:r>
            <a:endParaRPr lang="en-US" sz="4400" dirty="0"/>
          </a:p>
        </p:txBody>
      </p:sp>
      <p:sp>
        <p:nvSpPr>
          <p:cNvPr id="4" name="Rectangle 38">
            <a:extLst>
              <a:ext uri="{FF2B5EF4-FFF2-40B4-BE49-F238E27FC236}">
                <a16:creationId xmlns:a16="http://schemas.microsoft.com/office/drawing/2014/main" id="{BCB79A79-CEAA-4FB9-9B6F-7D9381D0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4044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5DA07A36-800B-4D1B-A0FE-55406CBCD0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4513" y="1757151"/>
            <a:ext cx="7651630" cy="3671888"/>
            <a:chOff x="1150" y="1718"/>
            <a:chExt cx="9639" cy="5783"/>
          </a:xfrm>
        </p:grpSpPr>
        <p:sp>
          <p:nvSpPr>
            <p:cNvPr id="7" name="AutoShape 37">
              <a:extLst>
                <a:ext uri="{FF2B5EF4-FFF2-40B4-BE49-F238E27FC236}">
                  <a16:creationId xmlns:a16="http://schemas.microsoft.com/office/drawing/2014/main" id="{CC3B2F09-B338-4F84-8E44-73B84B48FD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0" y="1718"/>
              <a:ext cx="9639" cy="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6">
              <a:extLst>
                <a:ext uri="{FF2B5EF4-FFF2-40B4-BE49-F238E27FC236}">
                  <a16:creationId xmlns:a16="http://schemas.microsoft.com/office/drawing/2014/main" id="{0D654EE2-0412-4981-A56C-95D1C4B5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2103"/>
              <a:ext cx="7258" cy="5023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32">
              <a:extLst>
                <a:ext uri="{FF2B5EF4-FFF2-40B4-BE49-F238E27FC236}">
                  <a16:creationId xmlns:a16="http://schemas.microsoft.com/office/drawing/2014/main" id="{674FB231-82F8-4338-8328-F3FF7F4A7C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4215"/>
              <a:ext cx="5657" cy="306"/>
              <a:chOff x="3402" y="3586"/>
              <a:chExt cx="5137" cy="306"/>
            </a:xfrm>
          </p:grpSpPr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12A7AFEA-5C2A-4925-9159-3E4E5F96A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" y="3586"/>
                <a:ext cx="1712" cy="3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4">
                <a:extLst>
                  <a:ext uri="{FF2B5EF4-FFF2-40B4-BE49-F238E27FC236}">
                    <a16:creationId xmlns:a16="http://schemas.microsoft.com/office/drawing/2014/main" id="{FEBB5EF6-0CF1-4FE8-A502-FF57E7A0E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4" y="3586"/>
                <a:ext cx="1712" cy="3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3">
                <a:extLst>
                  <a:ext uri="{FF2B5EF4-FFF2-40B4-BE49-F238E27FC236}">
                    <a16:creationId xmlns:a16="http://schemas.microsoft.com/office/drawing/2014/main" id="{19B0BED4-FADD-4844-BA90-88F0C77D7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6" y="3586"/>
                <a:ext cx="1713" cy="3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:a16="http://schemas.microsoft.com/office/drawing/2014/main" id="{36A20C23-E409-4DE9-A895-369965F79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6380"/>
              <a:ext cx="5657" cy="307"/>
              <a:chOff x="3402" y="3892"/>
              <a:chExt cx="5137" cy="306"/>
            </a:xfrm>
          </p:grpSpPr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4EB78BD0-DD79-4C7A-95D1-E80E9896C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" y="3892"/>
                <a:ext cx="1712" cy="3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0">
                <a:extLst>
                  <a:ext uri="{FF2B5EF4-FFF2-40B4-BE49-F238E27FC236}">
                    <a16:creationId xmlns:a16="http://schemas.microsoft.com/office/drawing/2014/main" id="{22F3F804-A0E9-44EF-A29E-69614463E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4" y="3892"/>
                <a:ext cx="1712" cy="3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29">
                <a:extLst>
                  <a:ext uri="{FF2B5EF4-FFF2-40B4-BE49-F238E27FC236}">
                    <a16:creationId xmlns:a16="http://schemas.microsoft.com/office/drawing/2014/main" id="{7747D168-C5B7-47CF-AF54-278E014EF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6" y="3892"/>
                <a:ext cx="1713" cy="3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BE7C205E-B664-4DDC-8921-BE55F0813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4861"/>
              <a:ext cx="5657" cy="304"/>
              <a:chOff x="3402" y="4198"/>
              <a:chExt cx="5137" cy="305"/>
            </a:xfrm>
          </p:grpSpPr>
          <p:sp>
            <p:nvSpPr>
              <p:cNvPr id="32" name="Rectangle 27">
                <a:extLst>
                  <a:ext uri="{FF2B5EF4-FFF2-40B4-BE49-F238E27FC236}">
                    <a16:creationId xmlns:a16="http://schemas.microsoft.com/office/drawing/2014/main" id="{F84D10B1-7FAD-4DBE-835C-5A23B2113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" y="4198"/>
                <a:ext cx="1712" cy="3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26">
                <a:extLst>
                  <a:ext uri="{FF2B5EF4-FFF2-40B4-BE49-F238E27FC236}">
                    <a16:creationId xmlns:a16="http://schemas.microsoft.com/office/drawing/2014/main" id="{F4F2884D-82AD-4572-A523-1BE827A28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4" y="4198"/>
                <a:ext cx="1712" cy="3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25">
                <a:extLst>
                  <a:ext uri="{FF2B5EF4-FFF2-40B4-BE49-F238E27FC236}">
                    <a16:creationId xmlns:a16="http://schemas.microsoft.com/office/drawing/2014/main" id="{02ED2906-7D7F-453D-90D5-767561AF2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6" y="4198"/>
                <a:ext cx="1713" cy="3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3602B704-539C-4E95-8667-C9809463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3053"/>
              <a:ext cx="6395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int</a:t>
              </a:r>
              <a:r>
                <a:rPr kumimoji="0" lang="hr-H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[][] </a:t>
              </a:r>
              <a:r>
                <a:rPr kumimoji="0" lang="hr-HR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bodoviStudenta</a:t>
              </a:r>
              <a:r>
                <a:rPr kumimoji="0" lang="hr-H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    </a:t>
              </a:r>
              <a:r>
                <a:rPr kumimoji="0" lang="hr-H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=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   </a:t>
              </a:r>
              <a:r>
                <a:rPr kumimoji="0" lang="hr-HR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new</a:t>
              </a:r>
              <a:r>
                <a:rPr kumimoji="0" lang="hr-H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kumimoji="0" lang="hr-HR" alt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int</a:t>
              </a:r>
              <a:r>
                <a:rPr kumimoji="0" lang="hr-HR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[15][3];</a:t>
              </a:r>
              <a:endParaRPr kumimoji="0" lang="hr-H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7F72D563-E7E3-42CA-91DF-021C57F3A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5915"/>
              <a:ext cx="138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21">
              <a:extLst>
                <a:ext uri="{FF2B5EF4-FFF2-40B4-BE49-F238E27FC236}">
                  <a16:creationId xmlns:a16="http://schemas.microsoft.com/office/drawing/2014/main" id="{49C0C023-85AB-4198-B076-CCCCB3709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970"/>
              <a:ext cx="154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bodoviStudenta[0][0]</a:t>
              </a:r>
              <a:endParaRPr kumimoji="0" lang="hr-H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DC702A37-6C69-4B47-91CC-22F8E2193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0" y="3972"/>
              <a:ext cx="154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bodoviStudenta[0][2]</a:t>
              </a:r>
              <a:endParaRPr kumimoji="0" lang="hr-H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9A1E1535-E98B-4D46-ACDC-694DC7AA8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" y="3972"/>
              <a:ext cx="155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bodoviStudenta[0][1]</a:t>
              </a:r>
              <a:endParaRPr kumimoji="0" lang="hr-H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62999198-C620-43E5-9536-59D88F860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2" y="6095"/>
              <a:ext cx="165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bodoviStudenta[14][2]</a:t>
              </a:r>
              <a:endParaRPr kumimoji="0" lang="hr-H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1B91825D-EB13-456E-B387-DCC65A28F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9" y="6095"/>
              <a:ext cx="160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bodoviStudenta[14][1]</a:t>
              </a:r>
              <a:endParaRPr kumimoji="0" lang="hr-H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9F66C9D1-D5E0-42E8-AF51-E6215AEB0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6095"/>
              <a:ext cx="161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bodoviStudenta[14][0]</a:t>
              </a:r>
              <a:endParaRPr kumimoji="0" lang="hr-H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9B7A820D-7B2B-46DA-9C12-AB503140D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0" y="4600"/>
              <a:ext cx="15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bodoviStudenta[1][2]</a:t>
              </a:r>
              <a:endParaRPr kumimoji="0" lang="hr-H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7AAD1882-0FEF-46F9-91AE-1E73D06EA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" y="4600"/>
              <a:ext cx="155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bodoviStudenta[1][1]</a:t>
              </a:r>
              <a:endParaRPr kumimoji="0" lang="hr-H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13">
              <a:extLst>
                <a:ext uri="{FF2B5EF4-FFF2-40B4-BE49-F238E27FC236}">
                  <a16:creationId xmlns:a16="http://schemas.microsoft.com/office/drawing/2014/main" id="{55C7ADEB-35C7-40DD-B17D-31CBC87E2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4600"/>
              <a:ext cx="154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bodoviStudenta[1][0]</a:t>
              </a:r>
              <a:endParaRPr kumimoji="0" lang="hr-H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5B18E560-0651-4646-A763-1FC25F9F17C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68" y="2649"/>
              <a:ext cx="283" cy="567"/>
            </a:xfrm>
            <a:prstGeom prst="leftBrace">
              <a:avLst>
                <a:gd name="adj1" fmla="val 1669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AutoShape 11">
              <a:extLst>
                <a:ext uri="{FF2B5EF4-FFF2-40B4-BE49-F238E27FC236}">
                  <a16:creationId xmlns:a16="http://schemas.microsoft.com/office/drawing/2014/main" id="{2C0B327A-8F4A-4F23-BD48-E17110CF3BB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385" y="1913"/>
              <a:ext cx="284" cy="2062"/>
            </a:xfrm>
            <a:prstGeom prst="leftBrace">
              <a:avLst>
                <a:gd name="adj1" fmla="val 6050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AutoShape 10">
              <a:extLst>
                <a:ext uri="{FF2B5EF4-FFF2-40B4-BE49-F238E27FC236}">
                  <a16:creationId xmlns:a16="http://schemas.microsoft.com/office/drawing/2014/main" id="{6DC56CBF-3CA7-4921-A318-3B6FAC70E7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834" y="2049"/>
              <a:ext cx="282" cy="1834"/>
            </a:xfrm>
            <a:prstGeom prst="leftBrace">
              <a:avLst>
                <a:gd name="adj1" fmla="val 5419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2A62E339-CC63-4F52-A32B-7B534E1CD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" y="2398"/>
              <a:ext cx="153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Tip polja</a:t>
              </a:r>
              <a:endParaRPr kumimoji="0" lang="hr-H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540E3434-60DE-4016-AE6E-B89BF59B8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420"/>
              <a:ext cx="128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Naziv polja</a:t>
              </a:r>
              <a:endParaRPr kumimoji="0" lang="hr-H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8CB2DB5B-E7AE-4F46-AFA9-3E5366B81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9" y="2420"/>
              <a:ext cx="177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altLang="en-US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Kreiramo novo polje</a:t>
              </a:r>
              <a:endParaRPr kumimoji="0" lang="hr-H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F31B3E81-7005-44DA-9D88-185DD74B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" y="5288"/>
              <a:ext cx="91" cy="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DF18CB33-8D42-4626-9EC8-849A2FCC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2" y="5787"/>
              <a:ext cx="91" cy="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9AB6BAF7-889E-44C5-A043-6835ACF969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2" y="5541"/>
              <a:ext cx="91" cy="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607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Pravokutna polja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A2198-2C4B-42E6-A591-6BCCAA174646}"/>
              </a:ext>
            </a:extLst>
          </p:cNvPr>
          <p:cNvSpPr/>
          <p:nvPr/>
        </p:nvSpPr>
        <p:spPr>
          <a:xfrm>
            <a:off x="767295" y="1674674"/>
            <a:ext cx="83925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Imaju dvije ili više dimenzija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Prva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dimenzija – broj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redaka, druga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broj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stupaca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Primjer deklariranja i instanciranja dvodimenzionalnog polja (četiri retka i tri stupca):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Primjer inicijalizacije:</a:t>
            </a:r>
          </a:p>
          <a:p>
            <a:pPr lvl="1">
              <a:buNone/>
            </a:pPr>
            <a:r>
              <a:rPr lang="hr-HR" sz="2400" dirty="0"/>
              <a:t>int[][] ocjene = </a:t>
            </a:r>
            <a:endParaRPr lang="en-US" sz="2400" dirty="0"/>
          </a:p>
          <a:p>
            <a:pPr lvl="1">
              <a:buNone/>
            </a:pPr>
            <a:r>
              <a:rPr lang="hr-HR" sz="2400" dirty="0"/>
              <a:t>{</a:t>
            </a:r>
            <a:endParaRPr lang="en-US" sz="2400" dirty="0"/>
          </a:p>
          <a:p>
            <a:pPr lvl="1">
              <a:buNone/>
            </a:pPr>
            <a:r>
              <a:rPr lang="hr-HR" sz="2400" dirty="0"/>
              <a:t>	{3, 4, 5}, {2, 2, 3}, {5, 4, 4}, {9, 10, 11}</a:t>
            </a:r>
            <a:endParaRPr lang="en-US" sz="2400" dirty="0"/>
          </a:p>
          <a:p>
            <a:pPr lvl="1">
              <a:buNone/>
            </a:pPr>
            <a:r>
              <a:rPr lang="hr-HR" sz="2400" dirty="0"/>
              <a:t>};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8420E-76B6-4006-B692-109FFC8487FA}"/>
              </a:ext>
            </a:extLst>
          </p:cNvPr>
          <p:cNvSpPr/>
          <p:nvPr/>
        </p:nvSpPr>
        <p:spPr>
          <a:xfrm>
            <a:off x="5110695" y="2824504"/>
            <a:ext cx="37257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70510" algn="l"/>
                <a:tab pos="540385" algn="l"/>
                <a:tab pos="800100" algn="l"/>
                <a:tab pos="1028700" algn="l"/>
              </a:tabLst>
            </a:pPr>
            <a:r>
              <a:rPr lang="hr-HR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Int[] [] ocjene = new int[4][3];</a:t>
            </a:r>
            <a:endParaRPr lang="hr-HR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63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Pravokutna polja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86AAF-95FE-476A-8637-A8EB94F8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29" y="1601471"/>
            <a:ext cx="5338834" cy="33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92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Nejednaka polja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A2198-2C4B-42E6-A591-6BCCAA174646}"/>
              </a:ext>
            </a:extLst>
          </p:cNvPr>
          <p:cNvSpPr/>
          <p:nvPr/>
        </p:nvSpPr>
        <p:spPr>
          <a:xfrm>
            <a:off x="767295" y="1674674"/>
            <a:ext cx="8392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Sastavljeno od polja koja ne moraju biti iste veličine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9FDFFEFD-1516-43C1-AE1A-24EC1B49EC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6800" y="2136339"/>
            <a:ext cx="6091238" cy="1577975"/>
            <a:chOff x="1134" y="12203"/>
            <a:chExt cx="9593" cy="2486"/>
          </a:xfrm>
        </p:grpSpPr>
        <p:sp>
          <p:nvSpPr>
            <p:cNvPr id="7" name="AutoShape 13">
              <a:extLst>
                <a:ext uri="{FF2B5EF4-FFF2-40B4-BE49-F238E27FC236}">
                  <a16:creationId xmlns:a16="http://schemas.microsoft.com/office/drawing/2014/main" id="{9B63C2F9-FD9C-4606-88AE-F4A203A87D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34" y="12203"/>
              <a:ext cx="9593" cy="2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825CF252-DAA3-46B3-91FE-711506276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430"/>
              <a:ext cx="540" cy="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242D66A5-B7E4-4DDE-B6D5-CDC72F89C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" y="12430"/>
              <a:ext cx="542" cy="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F71BD821-EB8D-4909-9D76-8FDF57CE9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2430"/>
              <a:ext cx="543" cy="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95C66A04-0DE0-4300-BDBE-4DE041A4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" y="12430"/>
              <a:ext cx="542" cy="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A4F0151A-4177-4D0D-9F6A-17FF9197B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2994"/>
              <a:ext cx="540" cy="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542E6069-3974-49B9-92FA-60133BF1F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" y="12994"/>
              <a:ext cx="542" cy="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7FEAD41C-8C34-4801-B223-E43E1512E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3559"/>
              <a:ext cx="540" cy="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893DCDA5-8C46-4A23-97A0-F86AB8F2E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" y="13559"/>
              <a:ext cx="542" cy="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4">
              <a:extLst>
                <a:ext uri="{FF2B5EF4-FFF2-40B4-BE49-F238E27FC236}">
                  <a16:creationId xmlns:a16="http://schemas.microsoft.com/office/drawing/2014/main" id="{10A9FA1F-C556-47EC-997B-1A6583362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559"/>
              <a:ext cx="543" cy="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5F7270B0-5E34-4C12-9F4A-8503DDE4A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4124"/>
              <a:ext cx="540" cy="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4ACD15EE-0DB1-4501-A458-DD6729095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" y="14124"/>
              <a:ext cx="542" cy="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917F8D0-8FF3-4EE8-866F-67819F2E5C22}"/>
              </a:ext>
            </a:extLst>
          </p:cNvPr>
          <p:cNvSpPr/>
          <p:nvPr/>
        </p:nvSpPr>
        <p:spPr>
          <a:xfrm>
            <a:off x="767295" y="3958894"/>
            <a:ext cx="8392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540385" algn="l"/>
                <a:tab pos="810260" algn="l"/>
              </a:tabLst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Unutarnja polja moraju se zasebno deklarirati da bi se mogle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dodijeliti 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vrijednosti njegovim elementima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183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Nejednaka polja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ECDD1-7A00-45A1-A257-64DC2626CC48}"/>
              </a:ext>
            </a:extLst>
          </p:cNvPr>
          <p:cNvSpPr/>
          <p:nvPr/>
        </p:nvSpPr>
        <p:spPr>
          <a:xfrm>
            <a:off x="854884" y="1638068"/>
            <a:ext cx="102656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java.text.*;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Ocjene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(String[] args)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//polje koristimo za spremanje podataka o mjerenjima temperature za svakih od 7 dana u tjednu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//broj mjerenja nije isti za svaki dan u tjednu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[][] mjerenjaTemperatureUTjednu =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[7][];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/u ponedjeljak imamo 5 mjerenja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mjerenjaTemperatureUTjednu[0] =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[5];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 utorak imamo 8 mjerenja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mjerenjaTemperatureUTjednu[1] =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double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[8];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 srijedu imamo 4 mjerenja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mjerenjaTemperatureUTjednu[2] =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double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[4];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 četvrtak imamo 2 mjerenja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mjerenjaTemperatureUTjednu[3] =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double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[2];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426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Netbeans</a:t>
            </a:r>
            <a:r>
              <a:rPr lang="en-US" sz="4400" dirty="0"/>
              <a:t> </a:t>
            </a:r>
            <a:r>
              <a:rPr lang="en-US" sz="4400" dirty="0" smtClean="0"/>
              <a:t>– </a:t>
            </a:r>
            <a:r>
              <a:rPr lang="en-US" sz="4400" dirty="0" err="1" smtClean="0"/>
              <a:t>važne</a:t>
            </a:r>
            <a:r>
              <a:rPr lang="en-US" sz="4400" dirty="0" smtClean="0"/>
              <a:t> </a:t>
            </a:r>
            <a:r>
              <a:rPr lang="en-US" sz="4400" dirty="0" err="1"/>
              <a:t>kratice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F6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Pokretanje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CTRL–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F5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Pokretanje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modu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SHIFT–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F6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Pokretanje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trenutne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datoteke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CTRL-SHIFT-C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Komentiranje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otkomentiranje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označenih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redaka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F11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Kompajliranje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SHIFT–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F11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Čišćenje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kompajliranje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projekta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ALT-ENTER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Uređivanje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referenci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nepostojećih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varijabli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CTRL-R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Refaktoriranje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koda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ALT-SHIFT-F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Formatiranje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koda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CTRL-S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Spremanje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datoteke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32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Nejednaka polja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ECDD1-7A00-45A1-A257-64DC2626CC48}"/>
              </a:ext>
            </a:extLst>
          </p:cNvPr>
          <p:cNvSpPr/>
          <p:nvPr/>
        </p:nvSpPr>
        <p:spPr>
          <a:xfrm>
            <a:off x="767295" y="1710938"/>
            <a:ext cx="102656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//u petak imamo 6 mjerenja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mjerenjaTemperatureUTjednu[4] =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double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[6];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 subotu imamo 3 mjerenja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mjerenjaTemperatureUTjednu[5] =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double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[3];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 nedjelju imamo 2 mjerenja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mjerenjaTemperatureUTjednu[6] =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double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[2];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DecimalFormat twoDForm =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DecimalFormat(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"#.##"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//koristeći metodu za kreiranje slucajnih brojeva napunimo polje slučajnim vrijednostima u opsegu -30..30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i=0;i&lt;mjerenjaTemperatureUTjednu.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;i++)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j=0;j&lt;mjerenjaTemperatureUTjednu[i].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;j++)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mjerenjaTemperatureUTjednu[i][j]=(Math.</a:t>
            </a:r>
            <a:r>
              <a:rPr lang="hr-HR" sz="1000" i="1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random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()*60)-30;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//ispis mjerenja temperature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i=0;i&lt;mjerenjaTemperatureUTjednu.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;i++)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"---------"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.println((i+1)+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". dan:"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"---------"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j=0;j&lt;mjerenjaTemperatureUTjednu[i].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;j++)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.println((j+1)+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". mjerenje:"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twoDForm.format(mjerenjaTemperatureUTjednu[i][j])+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stupnjeva Celziusa"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¸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1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>
                <a:latin typeface="Consolas" panose="020B0609020204030204" pitchFamily="49" charset="0"/>
              </a:rPr>
              <a:t>ArrayList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84818-DA0A-49D9-8EC2-0E838BC2AA1C}"/>
              </a:ext>
            </a:extLst>
          </p:cNvPr>
          <p:cNvSpPr/>
          <p:nvPr/>
        </p:nvSpPr>
        <p:spPr>
          <a:xfrm>
            <a:off x="807399" y="1586260"/>
            <a:ext cx="83125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nedostatak polja </a:t>
            </a:r>
            <a:r>
              <a:rPr lang="hr-HR" sz="2400" dirty="0" smtClean="0"/>
              <a:t>– fiksan </a:t>
            </a:r>
            <a:r>
              <a:rPr lang="hr-HR" sz="2400" dirty="0"/>
              <a:t>(stalan) broj elemenata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enkapsulira polje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dirty="0"/>
              <a:t>kolekcija (lista) koja može imati proizvoljan broj elemenata.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400" i="1" dirty="0"/>
              <a:t>List&lt;Integer&gt; ocjene = new ArrayList&lt;&gt; ();</a:t>
            </a:r>
          </a:p>
          <a:p>
            <a:r>
              <a:rPr lang="hr-HR" sz="2400" dirty="0"/>
              <a:t>API:</a:t>
            </a:r>
            <a:endParaRPr lang="en-US" sz="2400" dirty="0"/>
          </a:p>
          <a:p>
            <a:pPr lvl="1"/>
            <a:r>
              <a:rPr lang="hr-HR" sz="2400" b="1" i="1" dirty="0" err="1"/>
              <a:t>add</a:t>
            </a:r>
            <a:r>
              <a:rPr lang="hr-HR" sz="2400" b="1" i="1" dirty="0"/>
              <a:t> </a:t>
            </a:r>
            <a:r>
              <a:rPr lang="hr-HR" sz="2400" i="1" dirty="0" smtClean="0"/>
              <a:t>–</a:t>
            </a:r>
            <a:r>
              <a:rPr lang="hr-HR" sz="2400" b="1" i="1" dirty="0" smtClean="0"/>
              <a:t> </a:t>
            </a:r>
            <a:r>
              <a:rPr lang="hr-HR" sz="2400" dirty="0"/>
              <a:t>dodaje novi element u </a:t>
            </a:r>
            <a:r>
              <a:rPr lang="hr-HR" sz="2400" dirty="0" smtClean="0"/>
              <a:t>kolekciju</a:t>
            </a:r>
            <a:endParaRPr lang="en-US" sz="2400" dirty="0"/>
          </a:p>
          <a:p>
            <a:pPr lvl="1"/>
            <a:r>
              <a:rPr lang="hr-HR" sz="2400" b="1" i="1" dirty="0"/>
              <a:t>get </a:t>
            </a:r>
            <a:r>
              <a:rPr lang="hr-HR" sz="2400" i="1" dirty="0"/>
              <a:t>–</a:t>
            </a:r>
            <a:r>
              <a:rPr lang="hr-HR" sz="2400" b="1" i="1" dirty="0"/>
              <a:t> </a:t>
            </a:r>
            <a:r>
              <a:rPr lang="hr-HR" sz="2400" dirty="0"/>
              <a:t>očitava element iz kolekcije po poziciji (indeks</a:t>
            </a:r>
            <a:r>
              <a:rPr lang="hr-HR" sz="2400" dirty="0" smtClean="0"/>
              <a:t>)</a:t>
            </a:r>
            <a:endParaRPr lang="en-US" sz="2400" dirty="0"/>
          </a:p>
          <a:p>
            <a:pPr lvl="1"/>
            <a:r>
              <a:rPr lang="hr-HR" sz="2400" b="1" i="1" dirty="0" err="1"/>
              <a:t>size</a:t>
            </a:r>
            <a:r>
              <a:rPr lang="hr-HR" sz="2400" dirty="0"/>
              <a:t> </a:t>
            </a:r>
            <a:r>
              <a:rPr lang="hr-HR" sz="2400" i="1" dirty="0" smtClean="0"/>
              <a:t>–</a:t>
            </a:r>
            <a:r>
              <a:rPr lang="hr-HR" sz="2400" dirty="0" smtClean="0"/>
              <a:t> vraća </a:t>
            </a:r>
            <a:r>
              <a:rPr lang="hr-HR" sz="2400" dirty="0"/>
              <a:t>trenutačni broj elemenata u </a:t>
            </a:r>
            <a:r>
              <a:rPr lang="hr-HR" sz="2400" dirty="0" smtClean="0"/>
              <a:t>kolekciji</a:t>
            </a:r>
            <a:endParaRPr lang="en-US" sz="2400" dirty="0"/>
          </a:p>
          <a:p>
            <a:pPr lvl="1"/>
            <a:r>
              <a:rPr lang="hr-HR" sz="2400" b="1" i="1" dirty="0" err="1"/>
              <a:t>remove</a:t>
            </a:r>
            <a:r>
              <a:rPr lang="hr-HR" sz="2400" i="1" dirty="0"/>
              <a:t> –</a:t>
            </a:r>
            <a:r>
              <a:rPr lang="hr-HR" sz="2400" b="1" i="1" dirty="0"/>
              <a:t> </a:t>
            </a:r>
            <a:r>
              <a:rPr lang="hr-HR" sz="2400" dirty="0" smtClean="0"/>
              <a:t>briše </a:t>
            </a:r>
            <a:r>
              <a:rPr lang="hr-HR" sz="2400" dirty="0"/>
              <a:t>element u listi.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2739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>
                <a:latin typeface="Consolas" panose="020B0609020204030204" pitchFamily="49" charset="0"/>
              </a:rPr>
              <a:t>List / Scanner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DAD3E-F76D-4FB4-B671-CE2FC8CD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404439"/>
            <a:ext cx="513469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49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Zadaci za vježbu – v02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568815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BFFB21-B2D5-4156-8D8B-2F2C0D100B55}"/>
              </a:ext>
            </a:extLst>
          </p:cNvPr>
          <p:cNvSpPr/>
          <p:nvPr/>
        </p:nvSpPr>
        <p:spPr>
          <a:xfrm>
            <a:off x="767295" y="1725896"/>
            <a:ext cx="88082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Napišite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uneseni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učitava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brojeva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ispisuje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onog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ima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najveći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zbroj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znamenaka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hr-HR" alt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Napišite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početku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traži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da se unese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broj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predmeta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koje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će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unositi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ocjene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računanje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njegova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završnog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uspjeha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prosjeka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Zatim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unose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ocjene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Ako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hr-HR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sr-Latn-R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ene</a:t>
            </a:r>
            <a:r>
              <a:rPr lang="en-US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ocjene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pozitivne</a:t>
            </a:r>
            <a:r>
              <a:rPr lang="hr-HR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ispisuje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njihov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prosjek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inače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ispisuje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Učenik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nedovoljan</a:t>
            </a:r>
            <a:r>
              <a:rPr lang="en-US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!".</a:t>
            </a:r>
            <a:r>
              <a:rPr lang="hr-HR" altLang="sr-Latn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Za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pogrešno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hr-HR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enu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ocjenu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, program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treba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javiti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grešku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zatražiti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ponovan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sr-Latn-RS" sz="2000" dirty="0" err="1">
                <a:latin typeface="Arial" panose="020B0604020202020204" pitchFamily="34" charset="0"/>
                <a:cs typeface="Arial" panose="020B0604020202020204" pitchFamily="34" charset="0"/>
              </a:rPr>
              <a:t>unos</a:t>
            </a:r>
            <a:r>
              <a:rPr lang="en-US" alt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r-HR" alt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59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Zadaci za vježbu – </a:t>
            </a:r>
            <a:r>
              <a:rPr lang="hr-HR" sz="4400" dirty="0" smtClean="0"/>
              <a:t>v02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568815"/>
            <a:ext cx="8443817" cy="4130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BFFB21-B2D5-4156-8D8B-2F2C0D100B55}"/>
              </a:ext>
            </a:extLst>
          </p:cNvPr>
          <p:cNvSpPr/>
          <p:nvPr/>
        </p:nvSpPr>
        <p:spPr>
          <a:xfrm>
            <a:off x="767295" y="1725896"/>
            <a:ext cx="88082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Napišite program za povrat novca. Program traži od korisnika unos iznosa koji prodavač mora vratiti kupcu. Prodavač uvijek vraća u najvećim novčanicama/kovanicama. Program treba ispisati u koliko kojih novčanica/kovanica treba uzvratiti. Novčanice u HR imaju vrijednosti 1000, 500, 200, 100, 50, 20, 10 kuna, a kovanice 5, 2, 1, 0.50, 0.20, 0.10, 0.05, 0.02 i 0.01 kuna. Npr. ako je unesena vrijednost 1978, program treba ispisati:</a:t>
            </a:r>
            <a:b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Morate uzvratiti:</a:t>
            </a:r>
          </a:p>
          <a:p>
            <a:pPr lvl="2"/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1*1000</a:t>
            </a:r>
          </a:p>
          <a:p>
            <a:pPr lvl="2"/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1*500</a:t>
            </a:r>
          </a:p>
          <a:p>
            <a:pPr lvl="2"/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2*200</a:t>
            </a:r>
          </a:p>
          <a:p>
            <a:pPr lvl="2"/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1*50</a:t>
            </a:r>
          </a:p>
          <a:p>
            <a:pPr lvl="2"/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1*20</a:t>
            </a:r>
          </a:p>
          <a:p>
            <a:pPr lvl="2"/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1*5</a:t>
            </a:r>
          </a:p>
          <a:p>
            <a:pPr lvl="2"/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1*2</a:t>
            </a:r>
          </a:p>
          <a:p>
            <a:pPr lvl="2"/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1*1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 startAt="3"/>
            </a:pPr>
            <a:endParaRPr lang="hr-HR" alt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01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/>
              <a:t>Nizovi znakova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17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Nizovi znakova </a:t>
            </a:r>
            <a:r>
              <a:rPr lang="hr-HR" sz="4400" dirty="0" smtClean="0"/>
              <a:t>– </a:t>
            </a:r>
            <a:r>
              <a:rPr lang="hr-HR" sz="4400" dirty="0" err="1" smtClean="0">
                <a:latin typeface="Consolas" panose="020B0609020204030204" pitchFamily="49" charset="0"/>
              </a:rPr>
              <a:t>String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84818-DA0A-49D9-8EC2-0E838BC2AA1C}"/>
              </a:ext>
            </a:extLst>
          </p:cNvPr>
          <p:cNvSpPr/>
          <p:nvPr/>
        </p:nvSpPr>
        <p:spPr>
          <a:xfrm>
            <a:off x="807399" y="1586260"/>
            <a:ext cx="83125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3816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Klasa String – immutable</a:t>
            </a:r>
          </a:p>
          <a:p>
            <a:pPr marL="1271016" lvl="3"/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String imeStudenta = "Pero";</a:t>
            </a:r>
          </a:p>
          <a:p>
            <a:pPr marL="1271016" lvl="3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3816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Naslovi, imena, opisi proizvoda</a:t>
            </a:r>
          </a:p>
          <a:p>
            <a:pPr marL="813816" lvl="1" indent="-457200">
              <a:buFont typeface="Arial" panose="020B0604020202020204" pitchFamily="34" charset="0"/>
              <a:buChar char="•"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3816" lvl="1" indent="-457200">
              <a:buFont typeface="Arial" panose="020B0604020202020204" pitchFamily="34" charset="0"/>
              <a:buChar char="•"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Standardna klasa, dizajnirana za rad s nizovima znakova</a:t>
            </a:r>
          </a:p>
          <a:p>
            <a:pPr marL="1271016" lvl="3"/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String str = "abc";</a:t>
            </a:r>
          </a:p>
          <a:p>
            <a:pPr marL="1271016" lvl="3"/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Char data[] = { 'a', 'b', 'c' };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09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Nizovi znakova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E11184-E977-4E25-A074-0BD10D060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99553"/>
              </p:ext>
            </p:extLst>
          </p:nvPr>
        </p:nvGraphicFramePr>
        <p:xfrm>
          <a:off x="933449" y="1586260"/>
          <a:ext cx="8312537" cy="368547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95125">
                  <a:extLst>
                    <a:ext uri="{9D8B030D-6E8A-4147-A177-3AD203B41FA5}">
                      <a16:colId xmlns:a16="http://schemas.microsoft.com/office/drawing/2014/main" val="3565883387"/>
                    </a:ext>
                  </a:extLst>
                </a:gridCol>
                <a:gridCol w="6417412">
                  <a:extLst>
                    <a:ext uri="{9D8B030D-6E8A-4147-A177-3AD203B41FA5}">
                      <a16:colId xmlns:a16="http://schemas.microsoft.com/office/drawing/2014/main" val="2287506495"/>
                    </a:ext>
                  </a:extLst>
                </a:gridCol>
              </a:tblGrid>
              <a:tr h="2834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ili polje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Svrha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914151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charAt()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koja vraća znak na traženoj poziciji unutar niza znakova.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928940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equals()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koja uspoređuje dva niza znakova.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488641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endsWith()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vraća </a:t>
                      </a: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true</a:t>
                      </a: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ako pozivajući niz znakova završava zadanim nizom; inače vraća </a:t>
                      </a: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false</a:t>
                      </a: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820805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indexOf()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vraća poziciju prvog pojavljivanja zadanog niza znakova unutar pozivajućeg niza.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07529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lastIndexOf()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vraća poziciju posljednje pojave niza znakova unutar pozivajućeg niza znakova.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32683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length()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vraća broj znakova u pozivajućem niza znakova.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959005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split()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vraća podnizove odvojene određenim znakovima u polju niza znakova.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388113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startsWith()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vraća podatak počinje li niz zadanim nizom znakova.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355749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substring()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dohvaća podniz znakova.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60544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toLowerCase()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vraća kopiju niza znakova napisanu malim slovima.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817405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toUpperCase()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Metoda vraća kopiju niza znakova napisanu velikim slovima.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200074"/>
                  </a:ext>
                </a:extLst>
              </a:tr>
              <a:tr h="2834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trim()</a:t>
                      </a:r>
                      <a:endParaRPr lang="hr-H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Uklanja sve bjeline </a:t>
                      </a:r>
                      <a:r>
                        <a:rPr lang="hr-HR" sz="11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(engl</a:t>
                      </a: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 </a:t>
                      </a:r>
                      <a:r>
                        <a:rPr lang="hr-HR" sz="11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whitespaces</a:t>
                      </a:r>
                      <a:r>
                        <a:rPr lang="hr-HR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) s početka i završetka niza znakova.</a:t>
                      </a:r>
                    </a:p>
                  </a:txBody>
                  <a:tcPr marL="36195" marR="3619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35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4078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Nizovi </a:t>
            </a:r>
            <a:r>
              <a:rPr lang="hr-HR" sz="4400" dirty="0" smtClean="0"/>
              <a:t>znakova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D704D-4770-4460-9AC7-6468501E8C95}"/>
              </a:ext>
            </a:extLst>
          </p:cNvPr>
          <p:cNvSpPr/>
          <p:nvPr/>
        </p:nvSpPr>
        <p:spPr>
          <a:xfrm>
            <a:off x="1125595" y="209439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StringOperacijeSpajanja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ime =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"Pero"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"Dobar dan, 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+ime);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5" y="1624263"/>
            <a:ext cx="68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Spajanje (engl. </a:t>
            </a:r>
            <a:r>
              <a:rPr lang="hr-HR" i="1" dirty="0"/>
              <a:t>concatenating</a:t>
            </a:r>
            <a:r>
              <a:rPr lang="hr-HR" dirty="0"/>
              <a:t>) nizova znakova</a:t>
            </a:r>
          </a:p>
        </p:txBody>
      </p:sp>
    </p:spTree>
    <p:extLst>
      <p:ext uri="{BB962C8B-B14F-4D97-AF65-F5344CB8AC3E}">
        <p14:creationId xmlns:p14="http://schemas.microsoft.com/office/powerpoint/2010/main" val="12513401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Nizovi znakova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D704D-4770-4460-9AC7-6468501E8C95}"/>
              </a:ext>
            </a:extLst>
          </p:cNvPr>
          <p:cNvSpPr/>
          <p:nvPr/>
        </p:nvSpPr>
        <p:spPr>
          <a:xfrm>
            <a:off x="1125595" y="209439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StringOperacijeEqualsPrimjer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mojeIme =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"Danijel"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tvojeIme =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"Marko"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(mojeIme.equals(tvojeIme)) 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"Mi imamo isto ime!"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"Mi imamo različita imena!"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5" y="1624263"/>
            <a:ext cx="68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Metoda equals()</a:t>
            </a:r>
          </a:p>
        </p:txBody>
      </p:sp>
    </p:spTree>
    <p:extLst>
      <p:ext uri="{BB962C8B-B14F-4D97-AF65-F5344CB8AC3E}">
        <p14:creationId xmlns:p14="http://schemas.microsoft.com/office/powerpoint/2010/main" val="22638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/>
              <a:t>Blokovi naredbi, varijable, komentari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609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Nizovi znakova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D704D-4770-4460-9AC7-6468501E8C95}"/>
              </a:ext>
            </a:extLst>
          </p:cNvPr>
          <p:cNvSpPr/>
          <p:nvPr/>
        </p:nvSpPr>
        <p:spPr>
          <a:xfrm>
            <a:off x="1125595" y="20943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StringOperacijeEndsWithPrimjer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String[] mojiSusjedi = {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"Marko"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"Ana"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"Bojan"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"Goran"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"Pero"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"Marija"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"Imena koja završavaju sa slovom \"n\":"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s : mojiSusjedi)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(s.endsWith(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.println(s);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5" y="1624263"/>
            <a:ext cx="68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Metoda endsWith() / startsWith()</a:t>
            </a:r>
          </a:p>
        </p:txBody>
      </p:sp>
    </p:spTree>
    <p:extLst>
      <p:ext uri="{BB962C8B-B14F-4D97-AF65-F5344CB8AC3E}">
        <p14:creationId xmlns:p14="http://schemas.microsoft.com/office/powerpoint/2010/main" val="9688743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Nizovi znakova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D704D-4770-4460-9AC7-6468501E8C95}"/>
              </a:ext>
            </a:extLst>
          </p:cNvPr>
          <p:cNvSpPr/>
          <p:nvPr/>
        </p:nvSpPr>
        <p:spPr>
          <a:xfrm>
            <a:off x="1125595" y="2094399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StringOperacijeIndexOfPrimjer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fakultet =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"Visoka škola za primijenjeno računarstvo"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trazeniNizZnakova =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"škola"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.println(fakultet.indexOf(trazeniNizZnakova));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.println(fakultet.indexOf(</a:t>
            </a:r>
            <a:r>
              <a:rPr lang="hr-HR" sz="1000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Java"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5" y="1624263"/>
            <a:ext cx="68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Metoda indexOf()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B520C-565E-4047-B3C8-C32B1F9A684C}"/>
              </a:ext>
            </a:extLst>
          </p:cNvPr>
          <p:cNvSpPr txBox="1"/>
          <p:nvPr/>
        </p:nvSpPr>
        <p:spPr>
          <a:xfrm>
            <a:off x="919695" y="3980307"/>
            <a:ext cx="68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Metoda length()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506F6-E149-4B89-93DC-8DE5E9F027A2}"/>
              </a:ext>
            </a:extLst>
          </p:cNvPr>
          <p:cNvSpPr/>
          <p:nvPr/>
        </p:nvSpPr>
        <p:spPr>
          <a:xfrm>
            <a:off x="1125595" y="43449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StringOperacijeLengthPrimjer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</a:t>
            </a:r>
            <a:r>
              <a:rPr lang="hr-HR" sz="10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fakultet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"Visoka škola za primijenjeno računarstvo"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//Od koliko znakova se sastoji varijabla fakultet?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.println(fakultet.length());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73819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Nizovi znakova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B520C-565E-4047-B3C8-C32B1F9A684C}"/>
              </a:ext>
            </a:extLst>
          </p:cNvPr>
          <p:cNvSpPr txBox="1"/>
          <p:nvPr/>
        </p:nvSpPr>
        <p:spPr>
          <a:xfrm>
            <a:off x="919695" y="1794243"/>
            <a:ext cx="68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Metoda substring()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15AB7-491F-4381-80D1-5803D581829B}"/>
              </a:ext>
            </a:extLst>
          </p:cNvPr>
          <p:cNvSpPr/>
          <p:nvPr/>
        </p:nvSpPr>
        <p:spPr>
          <a:xfrm>
            <a:off x="1125595" y="23536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StringOperacijeSubstringPrimjer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datumRodenja =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"12.05.1984"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"Godina rodjenja: 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+datumRodenja.substring(6,10));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79568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Nizovi znakova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D704D-4770-4460-9AC7-6468501E8C95}"/>
              </a:ext>
            </a:extLst>
          </p:cNvPr>
          <p:cNvSpPr/>
          <p:nvPr/>
        </p:nvSpPr>
        <p:spPr>
          <a:xfrm>
            <a:off x="1125595" y="209439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StringSplitPrimjer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fakultet =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"Visoka škola za primijenjeno računarstvo"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String[] rezPolje = fakultet.split(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s : rezPolje)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.println(s);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5" y="1624263"/>
            <a:ext cx="68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Metoda split()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B520C-565E-4047-B3C8-C32B1F9A684C}"/>
              </a:ext>
            </a:extLst>
          </p:cNvPr>
          <p:cNvSpPr txBox="1"/>
          <p:nvPr/>
        </p:nvSpPr>
        <p:spPr>
          <a:xfrm>
            <a:off x="919695" y="3980307"/>
            <a:ext cx="68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Metoda toLowerCase() / toUpperCase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15AB7-491F-4381-80D1-5803D581829B}"/>
              </a:ext>
            </a:extLst>
          </p:cNvPr>
          <p:cNvSpPr/>
          <p:nvPr/>
        </p:nvSpPr>
        <p:spPr>
          <a:xfrm>
            <a:off x="1125595" y="4441971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StringOperacijeToLowerCasePrimjer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mojeSelo =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"Sveti Petar u Šumi"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.println(mojeSelo.toLowerCase());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r>
              <a:rPr lang="hr-HR" sz="1100" dirty="0">
                <a:latin typeface="Arial" panose="020B0604020202020204" pitchFamily="34" charset="0"/>
                <a:ea typeface="Times New Roman" panose="02020603050405020304" pitchFamily="18" charset="0"/>
              </a:rPr>
              <a:t>}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453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Nizovi znakova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D704D-4770-4460-9AC7-6468501E8C95}"/>
              </a:ext>
            </a:extLst>
          </p:cNvPr>
          <p:cNvSpPr/>
          <p:nvPr/>
        </p:nvSpPr>
        <p:spPr>
          <a:xfrm>
            <a:off x="1125595" y="2094399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StringOperacijeTrimPrimjer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args)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String recenica =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  Danas pada snijeg  </a:t>
            </a:r>
            <a:r>
              <a:rPr lang="hr-HR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recenica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//koliko ima znakova u rečenici?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.println(recenica.length());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//iz rečenice ukloni vodeće i završne razmake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recenica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hr-HR" sz="10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recenica.trim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hr-HR" sz="1000" dirty="0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r-HR" sz="10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recenica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//koliko sad ima znakova u rečenici?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.println(recenica.length());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5" y="1624263"/>
            <a:ext cx="68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Metoda trim()</a:t>
            </a:r>
          </a:p>
        </p:txBody>
      </p:sp>
    </p:spTree>
    <p:extLst>
      <p:ext uri="{BB962C8B-B14F-4D97-AF65-F5344CB8AC3E}">
        <p14:creationId xmlns:p14="http://schemas.microsoft.com/office/powerpoint/2010/main" val="20248542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Zadaci za vježbu – </a:t>
            </a:r>
            <a:r>
              <a:rPr lang="hr-HR" sz="4400" dirty="0" smtClean="0"/>
              <a:t>v03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837792" y="1437897"/>
            <a:ext cx="900300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r-H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Napišite program koji od korisnika učitava tekst u dvije varijable. U prvoj varijabli odvojeno razmakom ime i prezime, a u drugoj varijabli grad rođenja. Potrebno je ispisati ime i prezime, a ako je duljina imena veća od 7 znakova, tražiti korisnika da ponovi unos i ispisati mu poruku „Ime sadrži više od 7 znakova”. Razmaci prije i nakon imena i prezimena ne uzimaju se u obzir. Za grad rođenja potrebno je ispisati koje samoglasnike sadrži (provjera prema malim slovima).</a:t>
            </a:r>
          </a:p>
          <a:p>
            <a:endParaRPr lang="hr-H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Primjer ispisa:</a:t>
            </a:r>
          </a:p>
          <a:p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Upišite ime i prezime:</a:t>
            </a:r>
          </a:p>
          <a:p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   Miro 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Mirić</a:t>
            </a:r>
            <a:endParaRPr lang="hr-H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Upišite grad rođenja:</a:t>
            </a:r>
          </a:p>
          <a:p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Varaždin</a:t>
            </a:r>
          </a:p>
          <a:p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upisali ste ime: Miro</a:t>
            </a:r>
          </a:p>
          <a:p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upisali ste prezime: 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Mirić</a:t>
            </a:r>
            <a:endParaRPr lang="hr-H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grad ima samoglasnik a</a:t>
            </a:r>
          </a:p>
          <a:p>
            <a:r>
              <a:rPr lang="hr-HR" sz="1600" dirty="0">
                <a:latin typeface="Arial" panose="020B0604020202020204" pitchFamily="34" charset="0"/>
                <a:cs typeface="Arial" panose="020B0604020202020204" pitchFamily="34" charset="0"/>
              </a:rPr>
              <a:t>grad ima samoglasnik </a:t>
            </a:r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59632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/>
              <a:t>Klase, metode, paketi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36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069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Metode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hr-HR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simuliraju ponašanje (engl. </a:t>
            </a:r>
            <a:r>
              <a:rPr lang="hr-HR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r-HR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hr-HR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općenita sintaksa: 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lvl="1" indent="-285744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hr-HR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modifikator pristupa] tip identifikator ime([lista parametara s tipovima])</a:t>
            </a:r>
            <a:endParaRPr lang="en-US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lvl="1" indent="-285744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lvl="1" indent="-285744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tijelo metode – izračun vrijednosti</a:t>
            </a:r>
            <a:endParaRPr lang="en-US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lvl="1" indent="-285744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[ return vrijednost; ]  // samo ako je tip metode različit od void</a:t>
            </a:r>
            <a:endParaRPr lang="en-US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lvl="1" indent="-285744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hr-HR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obavezan tip povratne vrijednosti i identifikator 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hr-HR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obavezne zagrade, bez obzira prihvaća li metoda parametre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hr-HR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povratni tip koji je naveden u deklaraciji metode mora se podudarati s tipom vraćene vrijednosti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616" lvl="1" fontAlgn="base">
              <a:spcBef>
                <a:spcPct val="20000"/>
              </a:spcBef>
              <a:spcAft>
                <a:spcPct val="0"/>
              </a:spcAft>
              <a:defRPr/>
            </a:pPr>
            <a:endParaRPr lang="hr-HR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2336" lvl="1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prijaviIspit(int idIspita)</a:t>
            </a:r>
          </a:p>
          <a:p>
            <a:pPr marL="402336" lvl="1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485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Metode – modifikatori pristupa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2336" lvl="1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D645-B15E-4983-837A-4382AE471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38469"/>
              </p:ext>
            </p:extLst>
          </p:nvPr>
        </p:nvGraphicFramePr>
        <p:xfrm>
          <a:off x="886326" y="1621944"/>
          <a:ext cx="7344816" cy="3934424"/>
        </p:xfrm>
        <a:graphic>
          <a:graphicData uri="http://schemas.openxmlformats.org/drawingml/2006/table">
            <a:tbl>
              <a:tblPr/>
              <a:tblGrid>
                <a:gridCol w="185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5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400" b="1" dirty="0" err="1">
                          <a:latin typeface="Arial"/>
                          <a:ea typeface="Times New Roman"/>
                        </a:rPr>
                        <a:t>Modifikator</a:t>
                      </a:r>
                      <a:r>
                        <a:rPr lang="hr-HR" sz="1400" b="1" dirty="0">
                          <a:latin typeface="Arial"/>
                          <a:ea typeface="Times New Roman"/>
                        </a:rPr>
                        <a:t> pristupa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400" b="1" dirty="0">
                          <a:latin typeface="Arial"/>
                          <a:ea typeface="Times New Roman"/>
                        </a:rPr>
                        <a:t>Ograničenja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latin typeface="Consolas"/>
                          <a:ea typeface="Times New Roman"/>
                          <a:cs typeface="Arial"/>
                        </a:rPr>
                        <a:t>public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Arial"/>
                          <a:ea typeface="Times New Roman"/>
                        </a:rPr>
                        <a:t>Nema ograničenja. Članovi ograničeni </a:t>
                      </a:r>
                      <a:r>
                        <a:rPr lang="hr-HR" sz="1400" dirty="0" err="1">
                          <a:latin typeface="Arial"/>
                          <a:ea typeface="Times New Roman"/>
                        </a:rPr>
                        <a:t>modifikatorom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hr-HR" sz="1400" dirty="0" err="1">
                          <a:latin typeface="Consolas"/>
                          <a:ea typeface="Times New Roman"/>
                          <a:cs typeface="Arial"/>
                        </a:rPr>
                        <a:t>public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vidljivi</a:t>
                      </a:r>
                      <a:r>
                        <a:rPr lang="en-US" sz="1400" dirty="0">
                          <a:latin typeface="Arial"/>
                          <a:ea typeface="Times New Roman"/>
                        </a:rPr>
                        <a:t>  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su svim metodama iz svih klasa.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nsolas"/>
                          <a:ea typeface="Times New Roman"/>
                          <a:cs typeface="Arial"/>
                        </a:rPr>
                        <a:t>p</a:t>
                      </a:r>
                      <a:r>
                        <a:rPr lang="hr-HR" sz="1400" dirty="0">
                          <a:latin typeface="Consolas"/>
                          <a:ea typeface="Times New Roman"/>
                          <a:cs typeface="Arial"/>
                        </a:rPr>
                        <a:t>rivate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Arial"/>
                          <a:ea typeface="Times New Roman"/>
                        </a:rPr>
                        <a:t>Članovima klase A koji su označeni </a:t>
                      </a:r>
                      <a:r>
                        <a:rPr lang="hr-HR" sz="1400" dirty="0" err="1">
                          <a:latin typeface="Arial"/>
                          <a:ea typeface="Times New Roman"/>
                        </a:rPr>
                        <a:t>modifikatorom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hr-HR" sz="1400" dirty="0" err="1">
                          <a:latin typeface="Consolas"/>
                          <a:ea typeface="Times New Roman"/>
                          <a:cs typeface="Arial"/>
                        </a:rPr>
                        <a:t>private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mogu pristupiti samo metode klase A.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8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nsolas"/>
                          <a:ea typeface="Times New Roman"/>
                          <a:cs typeface="Arial"/>
                        </a:rPr>
                        <a:t>p</a:t>
                      </a:r>
                      <a:r>
                        <a:rPr lang="hr-HR" sz="1400" dirty="0" err="1">
                          <a:latin typeface="Consolas"/>
                          <a:ea typeface="Times New Roman"/>
                          <a:cs typeface="Arial"/>
                        </a:rPr>
                        <a:t>rotected</a:t>
                      </a:r>
                      <a:endParaRPr lang="en-US" sz="1400" dirty="0">
                        <a:latin typeface="Consola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>
                        <a:latin typeface="Consola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>
                        <a:latin typeface="Consola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>
                        <a:latin typeface="Consola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>
                        <a:latin typeface="Consola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onsolas"/>
                          <a:ea typeface="Times New Roman"/>
                          <a:cs typeface="Arial"/>
                        </a:rPr>
                        <a:t>izostavljen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Arial"/>
                          <a:ea typeface="Times New Roman"/>
                        </a:rPr>
                        <a:t>Metodi koja je označena </a:t>
                      </a:r>
                      <a:r>
                        <a:rPr lang="hr-HR" sz="1400" dirty="0" err="1">
                          <a:latin typeface="Arial"/>
                          <a:ea typeface="Times New Roman"/>
                        </a:rPr>
                        <a:t>modifikatorom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hr-HR" sz="1400" dirty="0" err="1">
                          <a:latin typeface="Consolas"/>
                          <a:ea typeface="Times New Roman"/>
                          <a:cs typeface="Arial"/>
                        </a:rPr>
                        <a:t>protected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mogu pristupiti metode klase A, metode onih klasa koje su naslijeđene iz </a:t>
                      </a:r>
                      <a:r>
                        <a:rPr lang="hr-HR" sz="1400" dirty="0" smtClean="0">
                          <a:latin typeface="Arial"/>
                          <a:ea typeface="Times New Roman"/>
                        </a:rPr>
                        <a:t>klase 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A te sve metode onih klasa koje se nalaze u istom paketu kao i klasa A.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>
                        <a:latin typeface="Arial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Arial"/>
                          <a:ea typeface="Times New Roman"/>
                        </a:rPr>
                        <a:t>Metodi koja </a:t>
                      </a:r>
                      <a:r>
                        <a:rPr lang="en-US" sz="1400" dirty="0" err="1">
                          <a:latin typeface="Arial"/>
                          <a:ea typeface="Times New Roman"/>
                        </a:rPr>
                        <a:t>ima</a:t>
                      </a:r>
                      <a:r>
                        <a:rPr lang="en-US" sz="1400" baseline="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Arial"/>
                          <a:ea typeface="Times New Roman"/>
                        </a:rPr>
                        <a:t>izostavljen</a:t>
                      </a:r>
                      <a:r>
                        <a:rPr lang="en-US" sz="1400" baseline="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hr-HR" sz="1400" dirty="0" err="1">
                          <a:latin typeface="Arial"/>
                          <a:ea typeface="Times New Roman"/>
                        </a:rPr>
                        <a:t>modifikat</a:t>
                      </a:r>
                      <a:r>
                        <a:rPr lang="en-US" sz="1400" dirty="0">
                          <a:latin typeface="Arial"/>
                          <a:ea typeface="Times New Roman"/>
                        </a:rPr>
                        <a:t>or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mogu pristupiti metode klase A, te sve metode onih klasa koje se nalaze u istom paketu kao i klasa A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hr-HR" sz="1400" kern="1200" dirty="0" err="1">
                          <a:solidFill>
                            <a:schemeClr val="tx1"/>
                          </a:solidFill>
                          <a:latin typeface="Consolas"/>
                          <a:ea typeface="Times New Roman"/>
                          <a:cs typeface="Arial"/>
                        </a:rPr>
                        <a:t>static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Consolas"/>
                        <a:ea typeface="Times New Roman"/>
                        <a:cs typeface="Arial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hr-HR" sz="14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M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etoda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koja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je </a:t>
                      </a:r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ista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za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svaki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objekt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dane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klase</a:t>
                      </a:r>
                      <a:r>
                        <a:rPr kumimoji="0" lang="en-US" sz="14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hr-HR" sz="14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A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70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Metode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2336" lvl="1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271" t="18750" r="66618" b="19792"/>
          <a:stretch>
            <a:fillRect/>
          </a:stretch>
        </p:blipFill>
        <p:spPr bwMode="auto">
          <a:xfrm>
            <a:off x="3493168" y="441157"/>
            <a:ext cx="4648200" cy="571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701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Blok </a:t>
            </a:r>
            <a:r>
              <a:rPr lang="en-US" sz="4400" dirty="0" err="1"/>
              <a:t>naredbi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izrazi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strukturirani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izraz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okuplja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niz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naredbi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zatvorenih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vitičastim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zagradama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okuplja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više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naredbi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jednu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cjelinu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678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Metode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2336" lvl="1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271" t="22917" r="59004" b="35417"/>
          <a:stretch>
            <a:fillRect/>
          </a:stretch>
        </p:blipFill>
        <p:spPr bwMode="auto">
          <a:xfrm>
            <a:off x="2975811" y="984963"/>
            <a:ext cx="743712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37686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Metode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2336" lvl="1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088" t="17708" r="63104" b="31250"/>
          <a:stretch>
            <a:fillRect/>
          </a:stretch>
        </p:blipFill>
        <p:spPr bwMode="auto">
          <a:xfrm>
            <a:off x="3238500" y="565487"/>
            <a:ext cx="6019800" cy="54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70962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 smtClean="0"/>
              <a:t>Metode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2336" lvl="1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7028" t="22917" r="27965" b="25000"/>
          <a:stretch>
            <a:fillRect/>
          </a:stretch>
        </p:blipFill>
        <p:spPr bwMode="auto">
          <a:xfrm>
            <a:off x="990600" y="1806610"/>
            <a:ext cx="744321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99780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predložak za kreiranje pojedinih vrst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hr-HR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objekata </a:t>
            </a:r>
            <a:endParaRPr lang="hr-HR" sz="28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definira novi tip podatka 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objekti kreirani po predlošku neke klase sadržavaju sve sastavnice navedene u toj klasi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 klase i objekte možemo gledati kao na tipove i varijable 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klasa </a:t>
            </a:r>
            <a:r>
              <a:rPr lang="hr-HR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tip </a:t>
            </a: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objekta, objekt </a:t>
            </a:r>
            <a:r>
              <a:rPr lang="hr-HR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varijabla </a:t>
            </a: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određene klase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478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Deklaracija klase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[modifikator pristupa] class ImeKlase [extends ImeBazneKlase [implements Sučelje(a)]] </a:t>
            </a: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hr-HR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{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32" lvl="1" indent="-285744" fontAlgn="base">
              <a:spcBef>
                <a:spcPct val="20000"/>
              </a:spcBef>
              <a:spcAft>
                <a:spcPct val="0"/>
              </a:spcAft>
            </a:pPr>
            <a:r>
              <a:rPr lang="hr-HR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// tijelo klase: definicija polja i metoda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32" lvl="1" indent="-285744" fontAlgn="base">
              <a:spcBef>
                <a:spcPct val="20000"/>
              </a:spcBef>
              <a:spcAft>
                <a:spcPct val="0"/>
              </a:spcAft>
            </a:pPr>
            <a:r>
              <a:rPr lang="hr-HR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modifikator pristupa je neobavezni dio definicije</a:t>
            </a:r>
            <a:endParaRPr lang="en-US" sz="26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600" i="1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extends</a:t>
            </a:r>
            <a:r>
              <a:rPr lang="hr-HR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ImeBazneKlase i </a:t>
            </a:r>
            <a:r>
              <a:rPr lang="hr-HR" sz="2600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implements</a:t>
            </a:r>
            <a:r>
              <a:rPr lang="hr-HR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hr-HR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sučelje (sučelja</a:t>
            </a:r>
            <a:r>
              <a:rPr lang="hr-HR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 odnosi se na nasljeđivanje klasa odnosno implementaciju sučelja</a:t>
            </a:r>
            <a:endParaRPr lang="en-US" sz="26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971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Klase </a:t>
            </a:r>
            <a:r>
              <a:rPr lang="hr-HR" sz="4400" dirty="0" smtClean="0"/>
              <a:t>– </a:t>
            </a:r>
            <a:r>
              <a:rPr lang="hr-HR" sz="4400" dirty="0" err="1" smtClean="0"/>
              <a:t>modifikatori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endParaRPr lang="en-US" sz="26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63B7E5-B0D3-4329-97C5-0B25C5C89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69635"/>
              </p:ext>
            </p:extLst>
          </p:nvPr>
        </p:nvGraphicFramePr>
        <p:xfrm>
          <a:off x="934453" y="1575480"/>
          <a:ext cx="9144000" cy="3352800"/>
        </p:xfrm>
        <a:graphic>
          <a:graphicData uri="http://schemas.openxmlformats.org/drawingml/2006/table">
            <a:tbl>
              <a:tblPr/>
              <a:tblGrid>
                <a:gridCol w="241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400" b="1" dirty="0" err="1">
                          <a:latin typeface="Arial"/>
                          <a:ea typeface="Times New Roman"/>
                        </a:rPr>
                        <a:t>Modifikator</a:t>
                      </a:r>
                      <a:r>
                        <a:rPr lang="hr-HR" sz="1400" b="1" dirty="0">
                          <a:latin typeface="Arial"/>
                          <a:ea typeface="Times New Roman"/>
                        </a:rPr>
                        <a:t> pristupa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400" b="1">
                          <a:latin typeface="Arial"/>
                          <a:ea typeface="Times New Roman"/>
                        </a:rPr>
                        <a:t>Ograničenja</a:t>
                      </a:r>
                      <a:endParaRPr lang="en-US" sz="140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3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Consolas"/>
                          <a:ea typeface="Times New Roman"/>
                          <a:cs typeface="Arial"/>
                        </a:rPr>
                        <a:t>public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Arial"/>
                          <a:ea typeface="Times New Roman"/>
                        </a:rPr>
                        <a:t>Nema ograničenja. Članovi ograničeni </a:t>
                      </a:r>
                      <a:r>
                        <a:rPr lang="hr-HR" sz="1400" dirty="0" err="1">
                          <a:latin typeface="Arial"/>
                          <a:ea typeface="Times New Roman"/>
                        </a:rPr>
                        <a:t>modifikatorom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hr-HR" sz="1400" dirty="0" err="1">
                          <a:latin typeface="Consolas"/>
                          <a:ea typeface="Times New Roman"/>
                          <a:cs typeface="Arial"/>
                        </a:rPr>
                        <a:t>public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vidljivi su svim metodama iz svih klasa.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latin typeface="Consolas"/>
                          <a:ea typeface="Times New Roman"/>
                          <a:cs typeface="Arial"/>
                        </a:rPr>
                        <a:t>private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 smtClean="0">
                          <a:latin typeface="Arial"/>
                          <a:ea typeface="Times New Roman"/>
                        </a:rPr>
                        <a:t>Mogu 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pristupiti samo metode klase.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3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latin typeface="Consolas"/>
                          <a:ea typeface="Times New Roman"/>
                          <a:cs typeface="Arial"/>
                        </a:rPr>
                        <a:t>protected</a:t>
                      </a:r>
                      <a:endParaRPr lang="en-US" sz="140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Arial"/>
                          <a:ea typeface="Times New Roman"/>
                        </a:rPr>
                        <a:t>Članovima klase A koji su označeni </a:t>
                      </a:r>
                      <a:r>
                        <a:rPr lang="hr-HR" sz="1400" dirty="0" err="1">
                          <a:latin typeface="Arial"/>
                          <a:ea typeface="Times New Roman"/>
                        </a:rPr>
                        <a:t>modifikatorom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hr-HR" sz="1400" dirty="0" err="1">
                          <a:latin typeface="Consolas"/>
                          <a:ea typeface="Times New Roman"/>
                          <a:cs typeface="Arial"/>
                        </a:rPr>
                        <a:t>protected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 mogu pristupiti metode klase A, metode onih klasa koje su naslijeđene </a:t>
                      </a:r>
                      <a:r>
                        <a:rPr lang="hr-HR" sz="1400" dirty="0" smtClean="0">
                          <a:latin typeface="Arial"/>
                          <a:ea typeface="Times New Roman"/>
                        </a:rPr>
                        <a:t>iz </a:t>
                      </a:r>
                      <a:r>
                        <a:rPr lang="hr-HR" sz="1400" dirty="0">
                          <a:latin typeface="Arial"/>
                          <a:ea typeface="Times New Roman"/>
                        </a:rPr>
                        <a:t>klase A te sve metode onih klasa koje se nalaze u istom paketu kao i klasa A.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1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latin typeface="Consolas"/>
                          <a:ea typeface="Times New Roman"/>
                          <a:cs typeface="Arial"/>
                        </a:rPr>
                        <a:t>Modifikator izostavljen</a:t>
                      </a:r>
                      <a:endParaRPr lang="en-US" sz="140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latin typeface="Arial"/>
                          <a:ea typeface="Times New Roman"/>
                        </a:rPr>
                        <a:t>Mogu pristupiti metode klase i svih klasa iz istog paketa u kojem se nalazi i klasa A.</a:t>
                      </a:r>
                      <a:endParaRPr lang="en-US" sz="14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4756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java.util.*;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hr-HR" sz="1200" dirty="0">
                <a:solidFill>
                  <a:srgbClr val="004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vate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brojIndeksa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prezime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ArrayList&lt;String&gt;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prijavljeniIspiti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ArrayList&lt;String&gt;();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//ID prijavljenog ispita ubacuje u listu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prijaviIspit(String ispit)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prijavljeniIspiti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.add(ispit);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dohvatiPodatke()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"Ime: 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ime +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"\n"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"Prezime: 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prezime +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"\n"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"Broj indeksa: 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brojIndeksa + 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"\n\n"+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"Student je prijavio sljedeće ispite: 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+prijavljeniIspiti+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"\n";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...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24355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lang="hr-HR" sz="12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 args[])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Student s = 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s.ime=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"Pero"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s.prezime=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"Perić"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s.brojIndeksa=2310;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s.prijaviIspit(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"Java"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s.prijaviIspit(</a:t>
            </a:r>
            <a:r>
              <a:rPr lang="hr-HR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"OOP"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System.</a:t>
            </a:r>
            <a:r>
              <a:rPr lang="hr-HR" sz="12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.println(s.dohvatiPodatke());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2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6180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Klase </a:t>
            </a:r>
            <a:r>
              <a:rPr lang="hr-HR" sz="4400" dirty="0" smtClean="0"/>
              <a:t>– </a:t>
            </a:r>
            <a:r>
              <a:rPr lang="hr-HR" sz="4400" dirty="0" err="1" smtClean="0"/>
              <a:t>instanciranje</a:t>
            </a:r>
            <a:r>
              <a:rPr lang="hr-HR" sz="4400" dirty="0" smtClean="0"/>
              <a:t> </a:t>
            </a:r>
            <a:r>
              <a:rPr lang="hr-HR" sz="4400" dirty="0"/>
              <a:t>objekata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varijabla: 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brojIndeksa = </a:t>
            </a:r>
            <a:r>
              <a:rPr lang="hr-H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2310</a:t>
            </a:r>
            <a:endParaRPr lang="hr-HR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hr-HR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klasa: 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s = new Student</a:t>
            </a:r>
            <a:r>
              <a:rPr lang="hr-HR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hr-HR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instancirati (stvoriti) novi objekt te klase, a zatim dodijeliti vrijednosti njegovim poljima.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24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973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Klase </a:t>
            </a:r>
            <a:r>
              <a:rPr lang="hr-HR" sz="4400" dirty="0" smtClean="0"/>
              <a:t>– </a:t>
            </a:r>
            <a:r>
              <a:rPr lang="hr-HR" sz="4400" dirty="0" err="1" smtClean="0"/>
              <a:t>Getters</a:t>
            </a:r>
            <a:r>
              <a:rPr lang="hr-HR" sz="4400" dirty="0" smtClean="0"/>
              <a:t>, </a:t>
            </a:r>
            <a:r>
              <a:rPr lang="hr-HR" sz="4400" dirty="0"/>
              <a:t>Setters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511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</a:t>
            </a:r>
            <a:endParaRPr lang="en-US" sz="7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public void setIme(String ime) {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	this.ime = ime;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} 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public String getIme() {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	return ime;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}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 	public void setBrojIndeksa(int brojIndeksa)  {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	this.brojIndeksa = brojIndeksa;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}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public int getBrojIndeksa() {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	return brojIndeksa;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}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public void setPrezime(String prezime) {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	this.prezime = prezime;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}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public String getPrezime() {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	return prezime;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}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endParaRPr lang="en-US" sz="7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endParaRPr lang="en-US" sz="700" dirty="0">
              <a:solidFill>
                <a:prstClr val="black">
                  <a:lumMod val="85000"/>
                  <a:lumOff val="1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9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Varijable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CA12-E4AA-46B5-830D-2E3E807C1620}"/>
              </a:ext>
            </a:extLst>
          </p:cNvPr>
          <p:cNvSpPr txBox="1">
            <a:spLocks/>
          </p:cNvSpPr>
          <p:nvPr/>
        </p:nvSpPr>
        <p:spPr>
          <a:xfrm>
            <a:off x="767295" y="1644316"/>
            <a:ext cx="7763097" cy="4130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memorije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simboličkog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imena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pohranjuje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vrijednost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odgovarajućeg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podatkovnog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tipa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brojIndexa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pravila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imenovanje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varijable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može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proizvoljne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duljine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sastoji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 od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slova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znamenki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znaka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dolar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($)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znaka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podcrtano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(_)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smije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početi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znamenkom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smije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ključna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riječ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803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Klase </a:t>
            </a:r>
            <a:r>
              <a:rPr lang="hr-HR" sz="4400" dirty="0" smtClean="0"/>
              <a:t>– konstruktor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s = new Student();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hr-HR" sz="2400" b="1" i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constructor 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implicitan, postavlja objekt u ispravno stanje (vrijednosti svih varijabli postavlja na </a:t>
            </a:r>
            <a:r>
              <a:rPr lang="hr-HR" sz="2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defaultne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vrijednosti)</a:t>
            </a:r>
          </a:p>
          <a:p>
            <a:pPr marL="342888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gubi se eksplicitnom definicijom konstruktora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010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Klase </a:t>
            </a:r>
            <a:r>
              <a:rPr lang="hr-HR" sz="4400" dirty="0" smtClean="0"/>
              <a:t>– konstruktor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437278"/>
            <a:ext cx="8388737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	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brojIndeksa;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String ime;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String prezime;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ArrayList&lt;String&gt; prijavljeniIspiti = new ArrayList&lt;String&gt;();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Student(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brojIndeksa, String ime, String prezime) {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.brojIndeksa=brojIndeksa;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.ime=ime;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.prezime=prezime;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</a:pPr>
            <a:r>
              <a:rPr lang="hr-H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}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553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Klase </a:t>
            </a:r>
            <a:r>
              <a:rPr lang="hr-HR" sz="4400" dirty="0" smtClean="0"/>
              <a:t>– konstruktor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701973"/>
            <a:ext cx="83887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584"/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 class KonstruktorPrimjer {</a:t>
            </a:r>
          </a:p>
          <a:p>
            <a:pPr indent="-100584"/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static void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 main(String args[]) {</a:t>
            </a:r>
          </a:p>
          <a:p>
            <a:pPr indent="-100584"/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  Student s = new Student(123</a:t>
            </a:r>
            <a:r>
              <a:rPr lang="hr-HR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hr-HR" sz="1400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"Ivo"</a:t>
            </a:r>
            <a:r>
              <a:rPr lang="hr-HR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hr-HR" sz="1400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"Ivić"</a:t>
            </a:r>
            <a:r>
              <a:rPr lang="hr-HR" sz="1400" dirty="0" smtClean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hr-HR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-100584"/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	s.prijaviIspit(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"Java"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indent="-100584"/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	s.prijaviIspit(</a:t>
            </a:r>
            <a:r>
              <a:rPr lang="hr-HR" sz="14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"OOP"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); </a:t>
            </a:r>
          </a:p>
          <a:p>
            <a:pPr indent="-100584"/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System.</a:t>
            </a:r>
            <a:r>
              <a:rPr lang="hr-HR" sz="1400" dirty="0">
                <a:solidFill>
                  <a:srgbClr val="000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out</a:t>
            </a:r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.println(s.dohvatiPodatke());</a:t>
            </a:r>
          </a:p>
          <a:p>
            <a:pPr indent="-100584"/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	}</a:t>
            </a:r>
          </a:p>
          <a:p>
            <a:pPr indent="-100584"/>
            <a:r>
              <a:rPr lang="hr-HR" sz="14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7092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4400" dirty="0"/>
              <a:t>Preopterećenje metoda i konstruktora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7F3B6-AC68-4DF9-A0DF-A39CEE9EDF1D}"/>
              </a:ext>
            </a:extLst>
          </p:cNvPr>
          <p:cNvSpPr txBox="1"/>
          <p:nvPr/>
        </p:nvSpPr>
        <p:spPr>
          <a:xfrm>
            <a:off x="767295" y="1719524"/>
            <a:ext cx="8388737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Dvije ili više metoda s istim imenom</a:t>
            </a:r>
          </a:p>
          <a:p>
            <a:pPr marL="800091" lvl="1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Različit broj parametara ili različiti tipovi parametara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hr-HR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Često je potrebno i više konstruktora s različitim brojem parametara / tipova parametara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653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Klase – </a:t>
            </a:r>
            <a:r>
              <a:rPr lang="hr-HR" sz="4400" dirty="0">
                <a:latin typeface="Consolas" panose="020B0609020204030204" pitchFamily="49" charset="0"/>
              </a:rPr>
              <a:t>this, static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4" y="1701973"/>
            <a:ext cx="8388737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referenca koja označava trenutni objekt</a:t>
            </a:r>
          </a:p>
          <a:p>
            <a:pPr marL="342891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Dostupna svim nestatičkim metodama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hr-HR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hr-H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označava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 klase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koj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zajedničk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svim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objektima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instanciraju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danu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klasu</a:t>
            </a:r>
            <a:endParaRPr lang="hr-HR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Nisu članovi instance</a:t>
            </a:r>
          </a:p>
        </p:txBody>
      </p:sp>
    </p:spTree>
    <p:extLst>
      <p:ext uri="{BB962C8B-B14F-4D97-AF65-F5344CB8AC3E}">
        <p14:creationId xmlns:p14="http://schemas.microsoft.com/office/powerpoint/2010/main" val="26861848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 fontScale="90000"/>
          </a:bodyPr>
          <a:lstStyle/>
          <a:p>
            <a:pPr algn="l"/>
            <a:r>
              <a:rPr lang="hr-HR" sz="4400" dirty="0"/>
              <a:t>Preopterećenje metoda i konstruktora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7F3B6-AC68-4DF9-A0DF-A39CEE9EDF1D}"/>
              </a:ext>
            </a:extLst>
          </p:cNvPr>
          <p:cNvSpPr txBox="1"/>
          <p:nvPr/>
        </p:nvSpPr>
        <p:spPr>
          <a:xfrm>
            <a:off x="767295" y="1404439"/>
            <a:ext cx="838873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brojIndeksa;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prezime;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ArrayList&lt;String&gt; prijavljeniIspiti = 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ArrayList&lt;String&gt;();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//konstruktor klase Student</a:t>
            </a:r>
            <a:endParaRPr lang="hr-HR" sz="1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Student(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brojIndeksa, String ime, String prezime)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.brojIndeksa=brojIndeksa;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.ime=ime;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.prezime=prezime;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Student()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.brojIndeksa=1;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.ime=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.prezime=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Student(String prezime)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.brojIndeksa=1;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.ime=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.prezime=prezime;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 [] args) 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Student s1=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Student();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Student s2=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Student(1,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"Pero"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"Perić"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Student s3 = </a:t>
            </a:r>
            <a:r>
              <a:rPr lang="hr-HR" sz="1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Student(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"Anić"</a:t>
            </a: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1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5219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Klase – </a:t>
            </a:r>
            <a:r>
              <a:rPr lang="hr-HR" sz="4400" dirty="0">
                <a:latin typeface="Consolas" panose="020B0609020204030204" pitchFamily="49" charset="0"/>
              </a:rPr>
              <a:t>this, static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49C0C-5B52-461E-A705-7DBE225FE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1" y="1404439"/>
            <a:ext cx="5296619" cy="2785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18219-E642-410F-97DB-4DB4C013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1" y="4712278"/>
            <a:ext cx="414395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531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Paketi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10EBB-099F-41E2-9E14-2E8E85488FE6}"/>
              </a:ext>
            </a:extLst>
          </p:cNvPr>
          <p:cNvSpPr txBox="1"/>
          <p:nvPr/>
        </p:nvSpPr>
        <p:spPr>
          <a:xfrm>
            <a:off x="767294" y="1701973"/>
            <a:ext cx="8388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Služe za grupiranje srodnih tipova (klase, sučelja, enumeracije, anotacije)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Izbjegavanje sukoba klasa istog imena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klasa: nalazi se u paketu 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java.lang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Klase možemo koristiti punim nazivom (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java.lang.util.ArrayList</a:t>
            </a: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ili uključivanjem paketa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Primjer uključivanja paketa:</a:t>
            </a:r>
          </a:p>
          <a:p>
            <a:pPr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2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java.util.*; </a:t>
            </a:r>
            <a:r>
              <a:rPr lang="hr-HR" sz="2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//unos svih klasa iz paketa java.util</a:t>
            </a:r>
            <a:endParaRPr lang="hr-HR" sz="2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tabLst>
                <a:tab pos="270510" algn="l"/>
                <a:tab pos="540385" algn="l"/>
                <a:tab pos="810260" algn="l"/>
              </a:tabLst>
            </a:pPr>
            <a:r>
              <a:rPr lang="hr-HR" sz="2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hr-HR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java.util.ArrayList; </a:t>
            </a:r>
            <a:r>
              <a:rPr lang="hr-HR" sz="20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//unos klase ArrayList</a:t>
            </a:r>
            <a:endParaRPr lang="hr-HR" sz="2000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hr-HR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937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Paketi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10EBB-099F-41E2-9E14-2E8E85488FE6}"/>
              </a:ext>
            </a:extLst>
          </p:cNvPr>
          <p:cNvSpPr txBox="1"/>
          <p:nvPr/>
        </p:nvSpPr>
        <p:spPr>
          <a:xfrm>
            <a:off x="767294" y="1701973"/>
            <a:ext cx="8388737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Stavljanje klase u paket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endParaRPr lang="hr-HR" sz="2000" dirty="0">
              <a:solidFill>
                <a:srgbClr val="0000C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2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</a:t>
            </a:r>
            <a:r>
              <a:rPr lang="hr-HR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outer.inner;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2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hr-HR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hr-HR" sz="20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hr-HR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270510" algn="l"/>
                <a:tab pos="540385" algn="l"/>
                <a:tab pos="810260" algn="l"/>
              </a:tabLst>
            </a:pPr>
            <a:r>
              <a:rPr lang="hr-HR" sz="20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hr-HR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544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Paketi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10EBB-099F-41E2-9E14-2E8E85488FE6}"/>
              </a:ext>
            </a:extLst>
          </p:cNvPr>
          <p:cNvSpPr txBox="1"/>
          <p:nvPr/>
        </p:nvSpPr>
        <p:spPr>
          <a:xfrm>
            <a:off x="767294" y="1701973"/>
            <a:ext cx="838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0" indent="-34289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Organizacija mapa i datoteka u pozadini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FACA72D-27A7-4DBF-B828-BDD25940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84" y="2128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F3DDCF73-A393-4DFF-AB20-A0190DA361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44084" y="2345875"/>
            <a:ext cx="6121400" cy="3027363"/>
            <a:chOff x="2359" y="8634"/>
            <a:chExt cx="7200" cy="3561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A2631B71-B9A9-45DB-BFDE-6D240F32361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59" y="8634"/>
              <a:ext cx="7200" cy="3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7D009D5B-FB9C-4056-817D-5867F3C83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" y="8963"/>
              <a:ext cx="3480" cy="2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Mapa </a:t>
              </a: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Arial" panose="020B0604020202020204" pitchFamily="34" charset="0"/>
                </a:rPr>
                <a:t>outer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FB822169-C524-457F-BDBC-37F510690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1" y="9530"/>
              <a:ext cx="2734" cy="1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Mapa </a:t>
              </a: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Arial" panose="020B0604020202020204" pitchFamily="34" charset="0"/>
                </a:rPr>
                <a:t>inner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04964A4F-BBF1-4F82-A6AF-D4F41E4EC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0" y="9874"/>
              <a:ext cx="1654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Arial" panose="020B0604020202020204" pitchFamily="34" charset="0"/>
                </a:rPr>
                <a:t>Student.class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80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ebra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CF41AD"/>
      </a:accent1>
      <a:accent2>
        <a:srgbClr val="F7921D"/>
      </a:accent2>
      <a:accent3>
        <a:srgbClr val="E5E5E5"/>
      </a:accent3>
      <a:accent4>
        <a:srgbClr val="B71373"/>
      </a:accent4>
      <a:accent5>
        <a:srgbClr val="FF8529"/>
      </a:accent5>
      <a:accent6>
        <a:srgbClr val="E83773"/>
      </a:accent6>
      <a:hlink>
        <a:srgbClr val="414141"/>
      </a:hlink>
      <a:folHlink>
        <a:srgbClr val="C1316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6212</Words>
  <Application>Microsoft Office PowerPoint</Application>
  <PresentationFormat>Widescreen</PresentationFormat>
  <Paragraphs>2302</Paragraphs>
  <Slides>213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213</vt:i4>
      </vt:variant>
    </vt:vector>
  </HeadingPairs>
  <TitlesOfParts>
    <vt:vector size="222" baseType="lpstr">
      <vt:lpstr>Arial</vt:lpstr>
      <vt:lpstr>Calibri</vt:lpstr>
      <vt:lpstr>Consolas</vt:lpstr>
      <vt:lpstr>Courier New</vt:lpstr>
      <vt:lpstr>Segoe UI</vt:lpstr>
      <vt:lpstr>Segoe UI Semibold</vt:lpstr>
      <vt:lpstr>Times New Roman</vt:lpstr>
      <vt:lpstr>Wingdings</vt:lpstr>
      <vt:lpstr>Office Theme</vt:lpstr>
      <vt:lpstr>Algebra otvoreno učilište</vt:lpstr>
      <vt:lpstr>Java</vt:lpstr>
      <vt:lpstr>Java</vt:lpstr>
      <vt:lpstr>Java</vt:lpstr>
      <vt:lpstr>Netbeans</vt:lpstr>
      <vt:lpstr>Netbeans – važne kratice</vt:lpstr>
      <vt:lpstr>Blokovi naredbi, varijable, komentari</vt:lpstr>
      <vt:lpstr>Blok naredbi</vt:lpstr>
      <vt:lpstr>Varijable</vt:lpstr>
      <vt:lpstr>Varijable</vt:lpstr>
      <vt:lpstr>Varijable</vt:lpstr>
      <vt:lpstr>Varijable</vt:lpstr>
      <vt:lpstr>Varijable</vt:lpstr>
      <vt:lpstr>Varijable</vt:lpstr>
      <vt:lpstr>Varijable</vt:lpstr>
      <vt:lpstr>Komentari</vt:lpstr>
      <vt:lpstr>Prioriteti</vt:lpstr>
      <vt:lpstr>Pretvaranje između podatkovnih tipova (cast)</vt:lpstr>
      <vt:lpstr>Pretvaranje između podatkovnih tipova (cast)</vt:lpstr>
      <vt:lpstr>Matematičke funkcije i konstante</vt:lpstr>
      <vt:lpstr>Matematičke funkcije i konstante</vt:lpstr>
      <vt:lpstr>Petlje i kontrole toka</vt:lpstr>
      <vt:lpstr>Iskaz if/else/else if</vt:lpstr>
      <vt:lpstr>Iskaz if/else/else if</vt:lpstr>
      <vt:lpstr>Iskaz if/else/else if</vt:lpstr>
      <vt:lpstr>Iskaz switch</vt:lpstr>
      <vt:lpstr>Iskaz switch</vt:lpstr>
      <vt:lpstr>Uvjetni operator</vt:lpstr>
      <vt:lpstr>Primjer kontrola toka</vt:lpstr>
      <vt:lpstr>Primjer kontrola toka – rješenje 1</vt:lpstr>
      <vt:lpstr>Primjer kontrola toka – rješenje 2 i 3</vt:lpstr>
      <vt:lpstr>Primjer kontrola toka</vt:lpstr>
      <vt:lpstr>Primjer kontrola toka – rješenje 4, 5</vt:lpstr>
      <vt:lpstr>Primjer kontrola toka</vt:lpstr>
      <vt:lpstr>Primjer kontrola toka – rješenje 6</vt:lpstr>
      <vt:lpstr>while petlja</vt:lpstr>
      <vt:lpstr>while petlja</vt:lpstr>
      <vt:lpstr>do..while petlja</vt:lpstr>
      <vt:lpstr>do..while petlja</vt:lpstr>
      <vt:lpstr>for petlja</vt:lpstr>
      <vt:lpstr>for petlja</vt:lpstr>
      <vt:lpstr>foreach petlja</vt:lpstr>
      <vt:lpstr>continue, break</vt:lpstr>
      <vt:lpstr>Klasa Scanner</vt:lpstr>
      <vt:lpstr>Scanner</vt:lpstr>
      <vt:lpstr>Zadaci za vježbu – v01</vt:lpstr>
      <vt:lpstr>Zadaci za vježbu – v01</vt:lpstr>
      <vt:lpstr>Polja</vt:lpstr>
      <vt:lpstr>Polja</vt:lpstr>
      <vt:lpstr>Polja</vt:lpstr>
      <vt:lpstr>Polja</vt:lpstr>
      <vt:lpstr>Operacije nad poljima</vt:lpstr>
      <vt:lpstr>Polja primjer</vt:lpstr>
      <vt:lpstr>Polja primjer – metoda random</vt:lpstr>
      <vt:lpstr>Višedimenzionalna polja</vt:lpstr>
      <vt:lpstr>Pravokutna polja</vt:lpstr>
      <vt:lpstr>Pravokutna polja</vt:lpstr>
      <vt:lpstr>Nejednaka polja</vt:lpstr>
      <vt:lpstr>Nejednaka polja</vt:lpstr>
      <vt:lpstr>Nejednaka polja</vt:lpstr>
      <vt:lpstr>ArrayList</vt:lpstr>
      <vt:lpstr>List / Scanner</vt:lpstr>
      <vt:lpstr>Zadaci za vježbu – v02</vt:lpstr>
      <vt:lpstr>Zadaci za vježbu – v02</vt:lpstr>
      <vt:lpstr>Nizovi znakova</vt:lpstr>
      <vt:lpstr>Nizovi znakova – String</vt:lpstr>
      <vt:lpstr>Nizovi znakova</vt:lpstr>
      <vt:lpstr>Nizovi znakova</vt:lpstr>
      <vt:lpstr>Nizovi znakova</vt:lpstr>
      <vt:lpstr>Nizovi znakova</vt:lpstr>
      <vt:lpstr>Nizovi znakova</vt:lpstr>
      <vt:lpstr>Nizovi znakova</vt:lpstr>
      <vt:lpstr>Nizovi znakova</vt:lpstr>
      <vt:lpstr>Nizovi znakova</vt:lpstr>
      <vt:lpstr>Zadaci za vježbu – v03</vt:lpstr>
      <vt:lpstr>Klase, metode, paketi</vt:lpstr>
      <vt:lpstr>Metode</vt:lpstr>
      <vt:lpstr>Metode – modifikatori pristupa</vt:lpstr>
      <vt:lpstr>Metode</vt:lpstr>
      <vt:lpstr>Metode</vt:lpstr>
      <vt:lpstr>Metode</vt:lpstr>
      <vt:lpstr>Metode</vt:lpstr>
      <vt:lpstr>Klase</vt:lpstr>
      <vt:lpstr>Deklaracija klase</vt:lpstr>
      <vt:lpstr>Klase – modifikatori</vt:lpstr>
      <vt:lpstr>Klase</vt:lpstr>
      <vt:lpstr>Klase</vt:lpstr>
      <vt:lpstr>Klase – instanciranje objekata</vt:lpstr>
      <vt:lpstr>Klase – Getters, Setters</vt:lpstr>
      <vt:lpstr>Klase – konstruktor</vt:lpstr>
      <vt:lpstr>Klase – konstruktor</vt:lpstr>
      <vt:lpstr>Klase – konstruktor</vt:lpstr>
      <vt:lpstr>Preopterećenje metoda i konstruktora</vt:lpstr>
      <vt:lpstr>Klase – this, static</vt:lpstr>
      <vt:lpstr>Preopterećenje metoda i konstruktora</vt:lpstr>
      <vt:lpstr>Klase – this, static</vt:lpstr>
      <vt:lpstr>Paketi</vt:lpstr>
      <vt:lpstr>Paketi</vt:lpstr>
      <vt:lpstr>Paketi</vt:lpstr>
      <vt:lpstr>Klase – statički uvoz</vt:lpstr>
      <vt:lpstr>Zadaci za vježbu – v04</vt:lpstr>
      <vt:lpstr>Nasljeđivanje i polimorfizam</vt:lpstr>
      <vt:lpstr>Nasljeđivanje</vt:lpstr>
      <vt:lpstr>Nasljeđivanje</vt:lpstr>
      <vt:lpstr>Nasljeđivanje</vt:lpstr>
      <vt:lpstr>Nasljeđivanje</vt:lpstr>
      <vt:lpstr>Polimorfizam</vt:lpstr>
      <vt:lpstr>Nasljeđivanje</vt:lpstr>
      <vt:lpstr>Nasljeđivanje i  polimorfizam –  primjer</vt:lpstr>
      <vt:lpstr>Nasljeđivanje i polimorfizam – primjer</vt:lpstr>
      <vt:lpstr>Nasljeđivanje i polimorfizam – primjer</vt:lpstr>
      <vt:lpstr>Apstraktne klase</vt:lpstr>
      <vt:lpstr>Apstraktne klase</vt:lpstr>
      <vt:lpstr>Apstraktne klase</vt:lpstr>
      <vt:lpstr>Apstraktne klase</vt:lpstr>
      <vt:lpstr>Apstraktne klase</vt:lpstr>
      <vt:lpstr>Klasa Object</vt:lpstr>
      <vt:lpstr>Klasa Object</vt:lpstr>
      <vt:lpstr>Zadaci za vježbu – v05 1/2</vt:lpstr>
      <vt:lpstr>Zadaci za vježbu – v05 2/2</vt:lpstr>
      <vt:lpstr>Sučelja</vt:lpstr>
      <vt:lpstr>Sučelja</vt:lpstr>
      <vt:lpstr>Sučelja – primjer</vt:lpstr>
      <vt:lpstr>Sučelja – primjer</vt:lpstr>
      <vt:lpstr>Nasljeđivanje sučelja</vt:lpstr>
      <vt:lpstr>Sučelja i višestruko nasljeđivanje</vt:lpstr>
      <vt:lpstr>Sučelja i višestruko nasljeđivanje</vt:lpstr>
      <vt:lpstr>Zadaci za vježbu – v06</vt:lpstr>
      <vt:lpstr>Iznimke</vt:lpstr>
      <vt:lpstr>Iznimke</vt:lpstr>
      <vt:lpstr>Iznimke – obrada</vt:lpstr>
      <vt:lpstr>Iznimke – redoslijed obrade</vt:lpstr>
      <vt:lpstr>Error</vt:lpstr>
      <vt:lpstr>Error</vt:lpstr>
      <vt:lpstr>Exception</vt:lpstr>
      <vt:lpstr>Exception</vt:lpstr>
      <vt:lpstr>Obrađivanje više iznimaka i redoslijed obrade</vt:lpstr>
      <vt:lpstr>Obrađivanje više iznimaka i redoslijed obrade</vt:lpstr>
      <vt:lpstr>Grupiranje catch-blokova</vt:lpstr>
      <vt:lpstr>Try with resources (using)</vt:lpstr>
      <vt:lpstr>Try with resources (using)</vt:lpstr>
      <vt:lpstr>Vlastite iznimke – primjer</vt:lpstr>
      <vt:lpstr>Vlastite iznimke – primjer</vt:lpstr>
      <vt:lpstr>Zadaci za vježbu – v07</vt:lpstr>
      <vt:lpstr>Ulazno-izlazni tokovi</vt:lpstr>
      <vt:lpstr>Ulazno-izlazni tokovi</vt:lpstr>
      <vt:lpstr>Binarni tokovi</vt:lpstr>
      <vt:lpstr>Binarni tokovi</vt:lpstr>
      <vt:lpstr>Binarni tokovi</vt:lpstr>
      <vt:lpstr>Binarni tokovi</vt:lpstr>
      <vt:lpstr>Binarni tokovi</vt:lpstr>
      <vt:lpstr>Znakovni tokovi</vt:lpstr>
      <vt:lpstr>Znakovni tokovi</vt:lpstr>
      <vt:lpstr>Klase BufferedReader/Writer</vt:lpstr>
      <vt:lpstr>Klase BufferedReader/Writer</vt:lpstr>
      <vt:lpstr>Zadaci za vježbu – v08</vt:lpstr>
      <vt:lpstr>Zadaci za vježbu – v08</vt:lpstr>
      <vt:lpstr>Kolekcije</vt:lpstr>
      <vt:lpstr>Kolekcije</vt:lpstr>
      <vt:lpstr>Sučelje Collection</vt:lpstr>
      <vt:lpstr>Metode klase HashSet</vt:lpstr>
      <vt:lpstr>Sučelje Set – metode</vt:lpstr>
      <vt:lpstr>Sučelje Set</vt:lpstr>
      <vt:lpstr>Sučelje Map – metode</vt:lpstr>
      <vt:lpstr>HashMap</vt:lpstr>
      <vt:lpstr>Operacije na kolekcijama</vt:lpstr>
      <vt:lpstr>Sučelje List – metode</vt:lpstr>
      <vt:lpstr>Sučelje List</vt:lpstr>
      <vt:lpstr>Sučelje Comparable</vt:lpstr>
      <vt:lpstr>Sučelje Comparable</vt:lpstr>
      <vt:lpstr>Sučelje Comparable</vt:lpstr>
      <vt:lpstr>Lambda-izrazi</vt:lpstr>
      <vt:lpstr>Lambda</vt:lpstr>
      <vt:lpstr>Lambda</vt:lpstr>
      <vt:lpstr>Javine kolekcije – tokovi</vt:lpstr>
      <vt:lpstr>Java tokovi</vt:lpstr>
      <vt:lpstr>Tokovi – filter primjer</vt:lpstr>
      <vt:lpstr>Tokovi – map primjer</vt:lpstr>
      <vt:lpstr>Tokovi – min/max primjer</vt:lpstr>
      <vt:lpstr>Tokovi – count primjer</vt:lpstr>
      <vt:lpstr>Tokovi – average/sum primjer</vt:lpstr>
      <vt:lpstr>Tokovi – reduce primjer</vt:lpstr>
      <vt:lpstr>Tokovi – sorted primjer – klasa Korisnik</vt:lpstr>
      <vt:lpstr>Tokovi – sorted primjer – klasa Korisnik</vt:lpstr>
      <vt:lpstr>Tokovi – sorted primjer</vt:lpstr>
      <vt:lpstr>Tokovi – sorted primjer – thenComparing</vt:lpstr>
      <vt:lpstr>Tokovi – findFirst i orElse primjer</vt:lpstr>
      <vt:lpstr>Tokovi – allMatch, noneMatch, anyMatch primjer</vt:lpstr>
      <vt:lpstr>Zadaci za vježbu – v09</vt:lpstr>
      <vt:lpstr>Date-Time API</vt:lpstr>
      <vt:lpstr>Date-Time API – sistemsko vrijeme</vt:lpstr>
      <vt:lpstr>Date-Time API – rad s datumom i vremenom</vt:lpstr>
      <vt:lpstr>Date-Time API – parsiranje</vt:lpstr>
      <vt:lpstr>Date-Time API – klasa Period</vt:lpstr>
      <vt:lpstr>Pregled grafičkog sučelja u Javi</vt:lpstr>
      <vt:lpstr>Swing API</vt:lpstr>
      <vt:lpstr>Swing API – JFrame</vt:lpstr>
      <vt:lpstr>Swing API – JLabel</vt:lpstr>
      <vt:lpstr>Swing API – JLabel</vt:lpstr>
      <vt:lpstr>Swing API – JButton</vt:lpstr>
      <vt:lpstr>Swing API – JButton</vt:lpstr>
      <vt:lpstr>Swing API – JTextField i JTextArea</vt:lpstr>
      <vt:lpstr>Swing API – JTextField i JTextArea</vt:lpstr>
      <vt:lpstr>Swing API – JCheckBox</vt:lpstr>
      <vt:lpstr>Swing API – JCheckBox</vt:lpstr>
      <vt:lpstr>Događaji</vt:lpstr>
      <vt:lpstr>Događaji</vt:lpstr>
      <vt:lpstr>Vizualni dizajner</vt:lpstr>
      <vt:lpstr>JTable – DefaultTableModel </vt:lpstr>
      <vt:lpstr>JList – DefaultListModel</vt:lpstr>
      <vt:lpstr>Upravitelji izgleda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zana mrsa</dc:creator>
  <cp:lastModifiedBy>Zlatko Herzl</cp:lastModifiedBy>
  <cp:revision>655</cp:revision>
  <dcterms:created xsi:type="dcterms:W3CDTF">2018-01-24T13:33:55Z</dcterms:created>
  <dcterms:modified xsi:type="dcterms:W3CDTF">2018-08-26T12:27:41Z</dcterms:modified>
</cp:coreProperties>
</file>