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  <p:sldMasterId id="2147483900" r:id="rId2"/>
  </p:sldMasterIdLst>
  <p:sldIdLst>
    <p:sldId id="256" r:id="rId3"/>
    <p:sldId id="257" r:id="rId4"/>
    <p:sldId id="303" r:id="rId5"/>
    <p:sldId id="304" r:id="rId6"/>
    <p:sldId id="302" r:id="rId7"/>
    <p:sldId id="310" r:id="rId8"/>
    <p:sldId id="262" r:id="rId9"/>
    <p:sldId id="305" r:id="rId10"/>
    <p:sldId id="308" r:id="rId11"/>
    <p:sldId id="309" r:id="rId12"/>
    <p:sldId id="306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8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5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630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66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056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573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13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980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508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635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417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996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01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2750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1013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402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15693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7397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63274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8323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1402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94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59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18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1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1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28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167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77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CBF4D8A-03DB-40BC-B22C-C0DC863F86A7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48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F4D8A-03DB-40BC-B22C-C0DC863F86A7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93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644212-D271-4D75-8CCC-D710A15A1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和參考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(&amp;)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01F55D-55E9-4529-8DD9-B1A78815A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助教</a:t>
            </a:r>
            <a:r>
              <a:rPr lang="en-US" altLang="zh-TW" dirty="0"/>
              <a:t>:</a:t>
            </a:r>
            <a:r>
              <a:rPr lang="zh-TW" altLang="en-US" dirty="0"/>
              <a:t> 王子倫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7BFA4FE-1BC4-8806-AC83-ADF943BE643D}"/>
              </a:ext>
            </a:extLst>
          </p:cNvPr>
          <p:cNvSpPr txBox="1">
            <a:spLocks/>
          </p:cNvSpPr>
          <p:nvPr/>
        </p:nvSpPr>
        <p:spPr>
          <a:xfrm>
            <a:off x="4026716" y="2678282"/>
            <a:ext cx="4584556" cy="5494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Pointer                Reference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0749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1">
            <a:extLst>
              <a:ext uri="{FF2B5EF4-FFF2-40B4-BE49-F238E27FC236}">
                <a16:creationId xmlns:a16="http://schemas.microsoft.com/office/drawing/2014/main" id="{57A61D8D-5BE0-6D57-ED6E-0D2303DE7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58945" cy="858473"/>
          </a:xfrm>
        </p:spPr>
        <p:txBody>
          <a:bodyPr/>
          <a:lstStyle/>
          <a:p>
            <a:r>
              <a:rPr lang="zh-TW" altLang="en-US" dirty="0"/>
              <a:t>宣告陣列的時候呢？</a:t>
            </a:r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50067F69-978F-B446-9903-72AA5B453CA2}"/>
              </a:ext>
            </a:extLst>
          </p:cNvPr>
          <p:cNvSpPr txBox="1">
            <a:spLocks/>
          </p:cNvSpPr>
          <p:nvPr/>
        </p:nvSpPr>
        <p:spPr>
          <a:xfrm>
            <a:off x="677334" y="1618461"/>
            <a:ext cx="6713367" cy="19804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int a[5] = {5,1,2,4,3};</a:t>
            </a: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C986C7B-56D4-E077-B6C5-B560F6D57683}"/>
              </a:ext>
            </a:extLst>
          </p:cNvPr>
          <p:cNvSpPr txBox="1"/>
          <p:nvPr/>
        </p:nvSpPr>
        <p:spPr>
          <a:xfrm>
            <a:off x="677334" y="2252191"/>
            <a:ext cx="184287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a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422404A1-DA2B-5BCC-40DB-2B2A44810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060952"/>
              </p:ext>
            </p:extLst>
          </p:nvPr>
        </p:nvGraphicFramePr>
        <p:xfrm>
          <a:off x="738757" y="2783557"/>
          <a:ext cx="4571475" cy="355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825">
                  <a:extLst>
                    <a:ext uri="{9D8B030D-6E8A-4147-A177-3AD203B41FA5}">
                      <a16:colId xmlns:a16="http://schemas.microsoft.com/office/drawing/2014/main" val="71422407"/>
                    </a:ext>
                  </a:extLst>
                </a:gridCol>
                <a:gridCol w="1523825">
                  <a:extLst>
                    <a:ext uri="{9D8B030D-6E8A-4147-A177-3AD203B41FA5}">
                      <a16:colId xmlns:a16="http://schemas.microsoft.com/office/drawing/2014/main" val="546612599"/>
                    </a:ext>
                  </a:extLst>
                </a:gridCol>
                <a:gridCol w="1523825">
                  <a:extLst>
                    <a:ext uri="{9D8B030D-6E8A-4147-A177-3AD203B41FA5}">
                      <a16:colId xmlns:a16="http://schemas.microsoft.com/office/drawing/2014/main" val="2987958797"/>
                    </a:ext>
                  </a:extLst>
                </a:gridCol>
              </a:tblGrid>
              <a:tr h="59312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X</a:t>
                      </a:r>
                      <a:r>
                        <a:rPr lang="zh-TW" altLang="en-US" dirty="0"/>
                        <a:t>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資料</a:t>
                      </a:r>
                      <a:r>
                        <a:rPr lang="en-US" altLang="zh-TW" dirty="0"/>
                        <a:t>(int)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記憶體位址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549942"/>
                  </a:ext>
                </a:extLst>
              </a:tr>
              <a:tr h="5931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010FFCE4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287279"/>
                  </a:ext>
                </a:extLst>
              </a:tr>
              <a:tr h="5931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010FFCE8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639191"/>
                  </a:ext>
                </a:extLst>
              </a:tr>
              <a:tr h="5931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[2]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010FFCEC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444735"/>
                  </a:ext>
                </a:extLst>
              </a:tr>
              <a:tr h="5931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[3]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010FFCF0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82009"/>
                  </a:ext>
                </a:extLst>
              </a:tr>
              <a:tr h="5931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[4]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010FFCF4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993834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50F0E788-0284-FCB3-0159-28EEC322819A}"/>
              </a:ext>
            </a:extLst>
          </p:cNvPr>
          <p:cNvSpPr txBox="1"/>
          <p:nvPr/>
        </p:nvSpPr>
        <p:spPr>
          <a:xfrm>
            <a:off x="5371655" y="3429000"/>
            <a:ext cx="184287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49B20AA-516C-8210-3388-060D584E2014}"/>
              </a:ext>
            </a:extLst>
          </p:cNvPr>
          <p:cNvSpPr txBox="1"/>
          <p:nvPr/>
        </p:nvSpPr>
        <p:spPr>
          <a:xfrm>
            <a:off x="5371655" y="4039909"/>
            <a:ext cx="184287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(a+1)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19C75AD-2C83-C717-6A62-C91E0ED003F7}"/>
              </a:ext>
            </a:extLst>
          </p:cNvPr>
          <p:cNvSpPr txBox="1"/>
          <p:nvPr/>
        </p:nvSpPr>
        <p:spPr>
          <a:xfrm>
            <a:off x="5371655" y="4650819"/>
            <a:ext cx="184287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(a+2)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827E9FA-4ED9-A87F-93D8-44F1236318A7}"/>
              </a:ext>
            </a:extLst>
          </p:cNvPr>
          <p:cNvSpPr txBox="1"/>
          <p:nvPr/>
        </p:nvSpPr>
        <p:spPr>
          <a:xfrm>
            <a:off x="5371655" y="5209361"/>
            <a:ext cx="184287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(a+3)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4E89B9B-4F09-14DD-1589-1FB384C6AD9E}"/>
              </a:ext>
            </a:extLst>
          </p:cNvPr>
          <p:cNvSpPr txBox="1"/>
          <p:nvPr/>
        </p:nvSpPr>
        <p:spPr>
          <a:xfrm>
            <a:off x="5371655" y="5781261"/>
            <a:ext cx="184287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(a+4)</a:t>
            </a:r>
          </a:p>
        </p:txBody>
      </p:sp>
    </p:spTree>
    <p:extLst>
      <p:ext uri="{BB962C8B-B14F-4D97-AF65-F5344CB8AC3E}">
        <p14:creationId xmlns:p14="http://schemas.microsoft.com/office/powerpoint/2010/main" val="865468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1">
            <a:extLst>
              <a:ext uri="{FF2B5EF4-FFF2-40B4-BE49-F238E27FC236}">
                <a16:creationId xmlns:a16="http://schemas.microsoft.com/office/drawing/2014/main" id="{57A61D8D-5BE0-6D57-ED6E-0D2303DE7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58945" cy="858473"/>
          </a:xfrm>
        </p:spPr>
        <p:txBody>
          <a:bodyPr/>
          <a:lstStyle/>
          <a:p>
            <a:r>
              <a:rPr lang="zh-TW" altLang="en-US" dirty="0"/>
              <a:t>宣告陣列的時候呢？</a:t>
            </a:r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50067F69-978F-B446-9903-72AA5B453CA2}"/>
              </a:ext>
            </a:extLst>
          </p:cNvPr>
          <p:cNvSpPr txBox="1">
            <a:spLocks/>
          </p:cNvSpPr>
          <p:nvPr/>
        </p:nvSpPr>
        <p:spPr>
          <a:xfrm>
            <a:off x="677334" y="1618461"/>
            <a:ext cx="6713367" cy="19804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int a[5] = {5,1,2,4,3};</a:t>
            </a: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C986C7B-56D4-E077-B6C5-B560F6D57683}"/>
              </a:ext>
            </a:extLst>
          </p:cNvPr>
          <p:cNvSpPr txBox="1"/>
          <p:nvPr/>
        </p:nvSpPr>
        <p:spPr>
          <a:xfrm>
            <a:off x="677334" y="2252191"/>
            <a:ext cx="184287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a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422404A1-DA2B-5BCC-40DB-2B2A44810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934284"/>
              </p:ext>
            </p:extLst>
          </p:nvPr>
        </p:nvGraphicFramePr>
        <p:xfrm>
          <a:off x="738757" y="2783557"/>
          <a:ext cx="4571475" cy="355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825">
                  <a:extLst>
                    <a:ext uri="{9D8B030D-6E8A-4147-A177-3AD203B41FA5}">
                      <a16:colId xmlns:a16="http://schemas.microsoft.com/office/drawing/2014/main" val="71422407"/>
                    </a:ext>
                  </a:extLst>
                </a:gridCol>
                <a:gridCol w="1523825">
                  <a:extLst>
                    <a:ext uri="{9D8B030D-6E8A-4147-A177-3AD203B41FA5}">
                      <a16:colId xmlns:a16="http://schemas.microsoft.com/office/drawing/2014/main" val="546612599"/>
                    </a:ext>
                  </a:extLst>
                </a:gridCol>
                <a:gridCol w="1523825">
                  <a:extLst>
                    <a:ext uri="{9D8B030D-6E8A-4147-A177-3AD203B41FA5}">
                      <a16:colId xmlns:a16="http://schemas.microsoft.com/office/drawing/2014/main" val="2987958797"/>
                    </a:ext>
                  </a:extLst>
                </a:gridCol>
              </a:tblGrid>
              <a:tr h="59312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X</a:t>
                      </a:r>
                      <a:r>
                        <a:rPr lang="zh-TW" altLang="en-US" dirty="0"/>
                        <a:t>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資料</a:t>
                      </a:r>
                      <a:r>
                        <a:rPr lang="en-US" altLang="zh-TW" dirty="0"/>
                        <a:t>(int)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記憶體位址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549942"/>
                  </a:ext>
                </a:extLst>
              </a:tr>
              <a:tr h="5931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010FFCE4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287279"/>
                  </a:ext>
                </a:extLst>
              </a:tr>
              <a:tr h="5931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010FFCE8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639191"/>
                  </a:ext>
                </a:extLst>
              </a:tr>
              <a:tr h="5931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[2]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010FFCEC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444735"/>
                  </a:ext>
                </a:extLst>
              </a:tr>
              <a:tr h="5931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[3]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010FFCF0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82009"/>
                  </a:ext>
                </a:extLst>
              </a:tr>
              <a:tr h="5931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[4]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010FFCF4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993834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50F0E788-0284-FCB3-0159-28EEC322819A}"/>
              </a:ext>
            </a:extLst>
          </p:cNvPr>
          <p:cNvSpPr txBox="1"/>
          <p:nvPr/>
        </p:nvSpPr>
        <p:spPr>
          <a:xfrm>
            <a:off x="5371655" y="3429000"/>
            <a:ext cx="184287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&amp;a[0]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49B20AA-516C-8210-3388-060D584E2014}"/>
              </a:ext>
            </a:extLst>
          </p:cNvPr>
          <p:cNvSpPr txBox="1"/>
          <p:nvPr/>
        </p:nvSpPr>
        <p:spPr>
          <a:xfrm>
            <a:off x="5371655" y="4039909"/>
            <a:ext cx="184287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&amp;a[1]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19C75AD-2C83-C717-6A62-C91E0ED003F7}"/>
              </a:ext>
            </a:extLst>
          </p:cNvPr>
          <p:cNvSpPr txBox="1"/>
          <p:nvPr/>
        </p:nvSpPr>
        <p:spPr>
          <a:xfrm>
            <a:off x="5371655" y="4650819"/>
            <a:ext cx="184287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&amp;a[2]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827E9FA-4ED9-A87F-93D8-44F1236318A7}"/>
              </a:ext>
            </a:extLst>
          </p:cNvPr>
          <p:cNvSpPr txBox="1"/>
          <p:nvPr/>
        </p:nvSpPr>
        <p:spPr>
          <a:xfrm>
            <a:off x="5371655" y="5209361"/>
            <a:ext cx="184287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&amp;a[3]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4E89B9B-4F09-14DD-1589-1FB384C6AD9E}"/>
              </a:ext>
            </a:extLst>
          </p:cNvPr>
          <p:cNvSpPr txBox="1"/>
          <p:nvPr/>
        </p:nvSpPr>
        <p:spPr>
          <a:xfrm>
            <a:off x="5371655" y="5781261"/>
            <a:ext cx="184287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&amp;a[4]</a:t>
            </a:r>
          </a:p>
        </p:txBody>
      </p:sp>
    </p:spTree>
    <p:extLst>
      <p:ext uri="{BB962C8B-B14F-4D97-AF65-F5344CB8AC3E}">
        <p14:creationId xmlns:p14="http://schemas.microsoft.com/office/powerpoint/2010/main" val="3524610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DD62D3-61FF-4E93-9AF8-14EED87E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課堂練習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163145E-D434-0073-8C73-68AF799855B1}"/>
              </a:ext>
            </a:extLst>
          </p:cNvPr>
          <p:cNvSpPr txBox="1"/>
          <p:nvPr/>
        </p:nvSpPr>
        <p:spPr>
          <a:xfrm>
            <a:off x="677332" y="1457586"/>
            <a:ext cx="7518711" cy="224676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完成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sort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函式內的程式碼，</a:t>
            </a: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使整數陣列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內的數字由小排到大</a:t>
            </a: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並告訴我你使用的排序方式</a:t>
            </a: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ex:BubbleSort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InsertionSort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等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請用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註解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告訴我第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行跟第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行的</a:t>
            </a: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程式碼的意思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後面有 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//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的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BF001C1-B5F8-FAE0-AFA9-EF6ACE63D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427969"/>
            <a:ext cx="4918230" cy="6002062"/>
          </a:xfrm>
          <a:prstGeom prst="rect">
            <a:avLst/>
          </a:prstGeom>
        </p:spPr>
      </p:pic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65518F08-DC6B-1C8D-5014-089A705ED17E}"/>
              </a:ext>
            </a:extLst>
          </p:cNvPr>
          <p:cNvCxnSpPr/>
          <p:nvPr/>
        </p:nvCxnSpPr>
        <p:spPr>
          <a:xfrm>
            <a:off x="7373923" y="2357306"/>
            <a:ext cx="12835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6BBD3B4-4677-D2FC-886F-0E30AEF1DC68}"/>
              </a:ext>
            </a:extLst>
          </p:cNvPr>
          <p:cNvCxnSpPr/>
          <p:nvPr/>
        </p:nvCxnSpPr>
        <p:spPr>
          <a:xfrm>
            <a:off x="8419723" y="3281493"/>
            <a:ext cx="12835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B68B4228-34BF-FF22-C507-3F6107AE28D0}"/>
              </a:ext>
            </a:extLst>
          </p:cNvPr>
          <p:cNvCxnSpPr>
            <a:cxnSpLocks/>
          </p:cNvCxnSpPr>
          <p:nvPr/>
        </p:nvCxnSpPr>
        <p:spPr>
          <a:xfrm>
            <a:off x="7709483" y="5856914"/>
            <a:ext cx="209724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52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29EC8D-FEC8-4C31-AE9E-48674DDD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考考大家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F2411B-FC47-4731-AB9B-B77A8F35F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542960"/>
            <a:ext cx="6847591" cy="448387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這一段程式碼會列印出什麼東西</a:t>
            </a:r>
            <a:r>
              <a:rPr lang="en-US" altLang="zh-TW" dirty="0"/>
              <a:t>??</a:t>
            </a:r>
            <a:endParaRPr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95F6ED3-671B-438D-F579-E33A786A5D32}"/>
              </a:ext>
            </a:extLst>
          </p:cNvPr>
          <p:cNvSpPr txBox="1">
            <a:spLocks/>
          </p:cNvSpPr>
          <p:nvPr/>
        </p:nvSpPr>
        <p:spPr>
          <a:xfrm>
            <a:off x="677332" y="2069687"/>
            <a:ext cx="6847591" cy="44838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TW" sz="8000" dirty="0"/>
              <a:t>void try01(int a, int b) {</a:t>
            </a:r>
          </a:p>
          <a:p>
            <a:pPr marL="0" indent="0">
              <a:buFont typeface="Wingdings 3" charset="2"/>
              <a:buNone/>
            </a:pPr>
            <a:r>
              <a:rPr lang="en-US" altLang="zh-TW" sz="8000" dirty="0"/>
              <a:t>    a += b;</a:t>
            </a:r>
          </a:p>
          <a:p>
            <a:pPr marL="0" indent="0">
              <a:buFont typeface="Wingdings 3" charset="2"/>
              <a:buNone/>
            </a:pPr>
            <a:r>
              <a:rPr lang="en-US" altLang="zh-TW" sz="8000" dirty="0"/>
              <a:t>    b++;</a:t>
            </a:r>
          </a:p>
          <a:p>
            <a:pPr marL="0" indent="0">
              <a:buFont typeface="Wingdings 3" charset="2"/>
              <a:buNone/>
            </a:pPr>
            <a:endParaRPr lang="en-US" altLang="zh-TW" sz="8000" dirty="0"/>
          </a:p>
          <a:p>
            <a:pPr marL="0" indent="0">
              <a:buFont typeface="Wingdings 3" charset="2"/>
              <a:buNone/>
            </a:pPr>
            <a:r>
              <a:rPr lang="en-US" altLang="zh-TW" sz="8000" dirty="0"/>
              <a:t>}</a:t>
            </a:r>
          </a:p>
          <a:p>
            <a:pPr marL="0" indent="0">
              <a:buFont typeface="Wingdings 3" charset="2"/>
              <a:buNone/>
            </a:pPr>
            <a:endParaRPr lang="en-US" altLang="zh-TW" sz="8000" dirty="0"/>
          </a:p>
          <a:p>
            <a:pPr marL="0" indent="0">
              <a:buFont typeface="Wingdings 3" charset="2"/>
              <a:buNone/>
            </a:pPr>
            <a:r>
              <a:rPr lang="en-US" altLang="zh-TW" sz="8000" dirty="0"/>
              <a:t>int main()</a:t>
            </a:r>
          </a:p>
          <a:p>
            <a:pPr marL="0" indent="0">
              <a:buFont typeface="Wingdings 3" charset="2"/>
              <a:buNone/>
            </a:pPr>
            <a:r>
              <a:rPr lang="en-US" altLang="zh-TW" sz="8000" dirty="0"/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altLang="zh-TW" sz="8000" dirty="0"/>
              <a:t>    int x = 5, y = 12;</a:t>
            </a:r>
          </a:p>
          <a:p>
            <a:pPr marL="0" indent="0">
              <a:buFont typeface="Wingdings 3" charset="2"/>
              <a:buNone/>
            </a:pPr>
            <a:r>
              <a:rPr lang="en-US" altLang="zh-TW" sz="8000" dirty="0"/>
              <a:t>    try01(x, y);</a:t>
            </a:r>
          </a:p>
          <a:p>
            <a:pPr marL="0" indent="0">
              <a:buFont typeface="Wingdings 3" charset="2"/>
              <a:buNone/>
            </a:pPr>
            <a:r>
              <a:rPr lang="en-US" altLang="zh-TW" sz="8000" dirty="0"/>
              <a:t>    </a:t>
            </a:r>
            <a:r>
              <a:rPr lang="en-US" altLang="zh-TW" sz="8000" dirty="0" err="1"/>
              <a:t>cout</a:t>
            </a:r>
            <a:r>
              <a:rPr lang="en-US" altLang="zh-TW" sz="8000" dirty="0"/>
              <a:t> &lt;&lt; x &lt;&lt; " " &lt;&lt; y;</a:t>
            </a:r>
            <a:r>
              <a:rPr lang="zh-TW" altLang="en-US" sz="8000" dirty="0"/>
              <a:t> </a:t>
            </a:r>
            <a:endParaRPr lang="en-US" altLang="zh-TW" sz="8000" dirty="0"/>
          </a:p>
          <a:p>
            <a:pPr marL="0" indent="0">
              <a:buFont typeface="Wingdings 3" charset="2"/>
              <a:buNone/>
            </a:pPr>
            <a:r>
              <a:rPr lang="en-US" altLang="zh-TW" sz="8000" dirty="0"/>
              <a:t>}</a:t>
            </a:r>
            <a:endParaRPr lang="en-US" altLang="zh-TW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76FAB467-7993-142A-9AD1-EEFA2C6ACC95}"/>
              </a:ext>
            </a:extLst>
          </p:cNvPr>
          <p:cNvSpPr txBox="1">
            <a:spLocks/>
          </p:cNvSpPr>
          <p:nvPr/>
        </p:nvSpPr>
        <p:spPr>
          <a:xfrm>
            <a:off x="5150061" y="3054377"/>
            <a:ext cx="2039303" cy="1395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TW" altLang="en-US" dirty="0"/>
              <a:t>答案</a:t>
            </a:r>
            <a:r>
              <a:rPr lang="en-US" altLang="zh-TW" dirty="0"/>
              <a:t>:</a:t>
            </a:r>
          </a:p>
          <a:p>
            <a:pPr marL="0" indent="0">
              <a:buFont typeface="Wingdings 3" charset="2"/>
              <a:buNone/>
            </a:pPr>
            <a:r>
              <a:rPr lang="en-US" altLang="zh-TW" dirty="0"/>
              <a:t>5 12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840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95F6ED3-671B-438D-F579-E33A786A5D32}"/>
              </a:ext>
            </a:extLst>
          </p:cNvPr>
          <p:cNvSpPr txBox="1">
            <a:spLocks/>
          </p:cNvSpPr>
          <p:nvPr/>
        </p:nvSpPr>
        <p:spPr>
          <a:xfrm>
            <a:off x="677334" y="1482013"/>
            <a:ext cx="6847591" cy="44838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TW" sz="8000" dirty="0"/>
              <a:t>void try01(int a, int b) {</a:t>
            </a:r>
          </a:p>
          <a:p>
            <a:pPr marL="0" indent="0">
              <a:buFont typeface="Wingdings 3" charset="2"/>
              <a:buNone/>
            </a:pPr>
            <a:r>
              <a:rPr lang="en-US" altLang="zh-TW" sz="8000" dirty="0"/>
              <a:t>    a += b;</a:t>
            </a:r>
          </a:p>
          <a:p>
            <a:pPr marL="0" indent="0">
              <a:buFont typeface="Wingdings 3" charset="2"/>
              <a:buNone/>
            </a:pPr>
            <a:r>
              <a:rPr lang="en-US" altLang="zh-TW" sz="8000" dirty="0"/>
              <a:t>    b++;</a:t>
            </a:r>
          </a:p>
          <a:p>
            <a:pPr marL="0" indent="0">
              <a:buFont typeface="Wingdings 3" charset="2"/>
              <a:buNone/>
            </a:pPr>
            <a:endParaRPr lang="en-US" altLang="zh-TW" sz="8000" dirty="0"/>
          </a:p>
          <a:p>
            <a:pPr marL="0" indent="0">
              <a:buFont typeface="Wingdings 3" charset="2"/>
              <a:buNone/>
            </a:pPr>
            <a:r>
              <a:rPr lang="en-US" altLang="zh-TW" sz="8000" dirty="0"/>
              <a:t>}</a:t>
            </a:r>
          </a:p>
          <a:p>
            <a:pPr marL="0" indent="0">
              <a:buFont typeface="Wingdings 3" charset="2"/>
              <a:buNone/>
            </a:pPr>
            <a:endParaRPr lang="en-US" altLang="zh-TW" sz="8000" dirty="0"/>
          </a:p>
          <a:p>
            <a:pPr marL="0" indent="0">
              <a:buFont typeface="Wingdings 3" charset="2"/>
              <a:buNone/>
            </a:pPr>
            <a:r>
              <a:rPr lang="en-US" altLang="zh-TW" sz="8000" dirty="0"/>
              <a:t>int main()</a:t>
            </a:r>
          </a:p>
          <a:p>
            <a:pPr marL="0" indent="0">
              <a:buFont typeface="Wingdings 3" charset="2"/>
              <a:buNone/>
            </a:pPr>
            <a:r>
              <a:rPr lang="en-US" altLang="zh-TW" sz="8000" dirty="0"/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altLang="zh-TW" sz="8000" dirty="0"/>
              <a:t>    int x = 5, y = 12;</a:t>
            </a:r>
          </a:p>
          <a:p>
            <a:pPr marL="0" indent="0">
              <a:buFont typeface="Wingdings 3" charset="2"/>
              <a:buNone/>
            </a:pPr>
            <a:r>
              <a:rPr lang="en-US" altLang="zh-TW" sz="8000" dirty="0"/>
              <a:t>    try01(x, y);</a:t>
            </a:r>
          </a:p>
          <a:p>
            <a:pPr marL="0" indent="0">
              <a:buFont typeface="Wingdings 3" charset="2"/>
              <a:buNone/>
            </a:pPr>
            <a:r>
              <a:rPr lang="en-US" altLang="zh-TW" sz="8000" dirty="0"/>
              <a:t>    </a:t>
            </a:r>
            <a:r>
              <a:rPr lang="en-US" altLang="zh-TW" sz="8000" dirty="0" err="1"/>
              <a:t>cout</a:t>
            </a:r>
            <a:r>
              <a:rPr lang="en-US" altLang="zh-TW" sz="8000" dirty="0"/>
              <a:t> &lt;&lt; x &lt;&lt; " " &lt;&lt; y;</a:t>
            </a:r>
            <a:r>
              <a:rPr lang="zh-TW" altLang="en-US" sz="8000" dirty="0"/>
              <a:t> </a:t>
            </a:r>
            <a:endParaRPr lang="en-US" altLang="zh-TW" sz="8000" dirty="0"/>
          </a:p>
          <a:p>
            <a:pPr marL="0" indent="0">
              <a:buFont typeface="Wingdings 3" charset="2"/>
              <a:buNone/>
            </a:pPr>
            <a:r>
              <a:rPr lang="en-US" altLang="zh-TW" sz="8000" dirty="0"/>
              <a:t>}</a:t>
            </a: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CB358608-BDCB-3B62-B53C-2609D11C0E20}"/>
              </a:ext>
            </a:extLst>
          </p:cNvPr>
          <p:cNvCxnSpPr/>
          <p:nvPr/>
        </p:nvCxnSpPr>
        <p:spPr>
          <a:xfrm>
            <a:off x="2986481" y="5016617"/>
            <a:ext cx="22901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5079C76-D389-81C8-9303-AC926105C151}"/>
              </a:ext>
            </a:extLst>
          </p:cNvPr>
          <p:cNvCxnSpPr>
            <a:cxnSpLocks/>
          </p:cNvCxnSpPr>
          <p:nvPr/>
        </p:nvCxnSpPr>
        <p:spPr>
          <a:xfrm flipH="1" flipV="1">
            <a:off x="3305262" y="2323750"/>
            <a:ext cx="1971413" cy="26928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C0D87270-8A23-DBE6-A107-D6E1A6B2D6B9}"/>
              </a:ext>
            </a:extLst>
          </p:cNvPr>
          <p:cNvSpPr txBox="1">
            <a:spLocks/>
          </p:cNvSpPr>
          <p:nvPr/>
        </p:nvSpPr>
        <p:spPr>
          <a:xfrm>
            <a:off x="2335946" y="1841383"/>
            <a:ext cx="1837965" cy="448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a = x , b = y </a:t>
            </a:r>
          </a:p>
        </p:txBody>
      </p:sp>
    </p:spTree>
    <p:extLst>
      <p:ext uri="{BB962C8B-B14F-4D97-AF65-F5344CB8AC3E}">
        <p14:creationId xmlns:p14="http://schemas.microsoft.com/office/powerpoint/2010/main" val="217160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95F6ED3-671B-438D-F579-E33A786A5D32}"/>
              </a:ext>
            </a:extLst>
          </p:cNvPr>
          <p:cNvSpPr txBox="1">
            <a:spLocks/>
          </p:cNvSpPr>
          <p:nvPr/>
        </p:nvSpPr>
        <p:spPr>
          <a:xfrm>
            <a:off x="677334" y="1482013"/>
            <a:ext cx="6847591" cy="44838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TW" sz="8000" dirty="0"/>
              <a:t>void try01(int a, int b) {</a:t>
            </a:r>
          </a:p>
          <a:p>
            <a:pPr marL="0" indent="0">
              <a:buFont typeface="Wingdings 3" charset="2"/>
              <a:buNone/>
            </a:pPr>
            <a:r>
              <a:rPr lang="en-US" altLang="zh-TW" sz="8000" dirty="0"/>
              <a:t>    a += b;</a:t>
            </a:r>
          </a:p>
          <a:p>
            <a:pPr marL="0" indent="0">
              <a:buFont typeface="Wingdings 3" charset="2"/>
              <a:buNone/>
            </a:pPr>
            <a:r>
              <a:rPr lang="en-US" altLang="zh-TW" sz="8000" dirty="0"/>
              <a:t>    b++;</a:t>
            </a:r>
          </a:p>
          <a:p>
            <a:pPr marL="0" indent="0">
              <a:buFont typeface="Wingdings 3" charset="2"/>
              <a:buNone/>
            </a:pPr>
            <a:endParaRPr lang="en-US" altLang="zh-TW" sz="8000" dirty="0"/>
          </a:p>
          <a:p>
            <a:pPr marL="0" indent="0">
              <a:buFont typeface="Wingdings 3" charset="2"/>
              <a:buNone/>
            </a:pPr>
            <a:r>
              <a:rPr lang="en-US" altLang="zh-TW" sz="8000" dirty="0"/>
              <a:t>}</a:t>
            </a:r>
          </a:p>
          <a:p>
            <a:pPr marL="0" indent="0">
              <a:buFont typeface="Wingdings 3" charset="2"/>
              <a:buNone/>
            </a:pPr>
            <a:endParaRPr lang="en-US" altLang="zh-TW" sz="8000" dirty="0"/>
          </a:p>
          <a:p>
            <a:pPr marL="0" indent="0">
              <a:buFont typeface="Wingdings 3" charset="2"/>
              <a:buNone/>
            </a:pPr>
            <a:r>
              <a:rPr lang="en-US" altLang="zh-TW" sz="8000" dirty="0"/>
              <a:t>int main()</a:t>
            </a:r>
          </a:p>
          <a:p>
            <a:pPr marL="0" indent="0">
              <a:buFont typeface="Wingdings 3" charset="2"/>
              <a:buNone/>
            </a:pPr>
            <a:r>
              <a:rPr lang="en-US" altLang="zh-TW" sz="8000" dirty="0"/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altLang="zh-TW" sz="8000" dirty="0"/>
              <a:t>    int x = 5, y = 12;</a:t>
            </a:r>
          </a:p>
          <a:p>
            <a:pPr marL="0" indent="0">
              <a:buFont typeface="Wingdings 3" charset="2"/>
              <a:buNone/>
            </a:pPr>
            <a:r>
              <a:rPr lang="en-US" altLang="zh-TW" sz="8000" dirty="0"/>
              <a:t>    try01(x, y);</a:t>
            </a:r>
          </a:p>
          <a:p>
            <a:pPr marL="0" indent="0">
              <a:buFont typeface="Wingdings 3" charset="2"/>
              <a:buNone/>
            </a:pPr>
            <a:r>
              <a:rPr lang="en-US" altLang="zh-TW" sz="8000" dirty="0"/>
              <a:t>    </a:t>
            </a:r>
            <a:r>
              <a:rPr lang="en-US" altLang="zh-TW" sz="8000" dirty="0" err="1"/>
              <a:t>cout</a:t>
            </a:r>
            <a:r>
              <a:rPr lang="en-US" altLang="zh-TW" sz="8000" dirty="0"/>
              <a:t> &lt;&lt; x &lt;&lt; " " &lt;&lt; y;</a:t>
            </a:r>
            <a:r>
              <a:rPr lang="zh-TW" altLang="en-US" sz="8000" dirty="0"/>
              <a:t> </a:t>
            </a:r>
            <a:endParaRPr lang="en-US" altLang="zh-TW" sz="8000" dirty="0"/>
          </a:p>
          <a:p>
            <a:pPr marL="0" indent="0">
              <a:buFont typeface="Wingdings 3" charset="2"/>
              <a:buNone/>
            </a:pPr>
            <a:r>
              <a:rPr lang="en-US" altLang="zh-TW" sz="8000" dirty="0"/>
              <a:t>}</a:t>
            </a:r>
            <a:endParaRPr lang="en-US" altLang="zh-TW" dirty="0"/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C0D87270-8A23-DBE6-A107-D6E1A6B2D6B9}"/>
              </a:ext>
            </a:extLst>
          </p:cNvPr>
          <p:cNvSpPr txBox="1">
            <a:spLocks/>
          </p:cNvSpPr>
          <p:nvPr/>
        </p:nvSpPr>
        <p:spPr>
          <a:xfrm>
            <a:off x="2335946" y="1841383"/>
            <a:ext cx="1837965" cy="448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a = 5 , b = 12 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C140860E-1D2F-99B7-FEF6-75930C09F9E9}"/>
              </a:ext>
            </a:extLst>
          </p:cNvPr>
          <p:cNvCxnSpPr>
            <a:cxnSpLocks/>
          </p:cNvCxnSpPr>
          <p:nvPr/>
        </p:nvCxnSpPr>
        <p:spPr>
          <a:xfrm flipH="1">
            <a:off x="2335946" y="2289770"/>
            <a:ext cx="675702" cy="205572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7E226532-FA7D-EF02-1DC7-98316EF90C54}"/>
              </a:ext>
            </a:extLst>
          </p:cNvPr>
          <p:cNvSpPr txBox="1"/>
          <p:nvPr/>
        </p:nvSpPr>
        <p:spPr>
          <a:xfrm>
            <a:off x="2807950" y="298573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不會互相影響</a:t>
            </a:r>
          </a:p>
        </p:txBody>
      </p:sp>
      <p:sp>
        <p:nvSpPr>
          <p:cNvPr id="11" name="乘號 10">
            <a:extLst>
              <a:ext uri="{FF2B5EF4-FFF2-40B4-BE49-F238E27FC236}">
                <a16:creationId xmlns:a16="http://schemas.microsoft.com/office/drawing/2014/main" id="{0F8D3E72-3D86-F769-25AE-FE948ADF3943}"/>
              </a:ext>
            </a:extLst>
          </p:cNvPr>
          <p:cNvSpPr/>
          <p:nvPr/>
        </p:nvSpPr>
        <p:spPr>
          <a:xfrm rot="1120794">
            <a:off x="2533475" y="2994651"/>
            <a:ext cx="369333" cy="36933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626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51857D5-DF48-4FF7-AB14-580F55A2D613}"/>
              </a:ext>
            </a:extLst>
          </p:cNvPr>
          <p:cNvSpPr txBox="1"/>
          <p:nvPr/>
        </p:nvSpPr>
        <p:spPr>
          <a:xfrm>
            <a:off x="4031197" y="858701"/>
            <a:ext cx="493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＊和＆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9107B88-6070-4DAD-9706-5C967A28C97B}"/>
              </a:ext>
            </a:extLst>
          </p:cNvPr>
          <p:cNvSpPr txBox="1"/>
          <p:nvPr/>
        </p:nvSpPr>
        <p:spPr>
          <a:xfrm>
            <a:off x="541171" y="1991721"/>
            <a:ext cx="46345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*</a:t>
            </a:r>
            <a:endParaRPr lang="en-US" altLang="zh-TW" sz="3200" dirty="0"/>
          </a:p>
          <a:p>
            <a:r>
              <a:rPr lang="en-US" altLang="zh-TW" sz="2000" dirty="0"/>
              <a:t>1.</a:t>
            </a:r>
            <a:r>
              <a:rPr lang="zh-TW" altLang="en-US" sz="2000" dirty="0"/>
              <a:t>乘法      </a:t>
            </a:r>
            <a:r>
              <a:rPr lang="en-US" altLang="zh-TW" sz="2000" dirty="0"/>
              <a:t>EX:</a:t>
            </a:r>
            <a:r>
              <a:rPr lang="zh-TW" altLang="en-US" sz="2000" dirty="0"/>
              <a:t> </a:t>
            </a:r>
            <a:r>
              <a:rPr lang="en-US" altLang="zh-TW" sz="2000" dirty="0"/>
              <a:t>int x = 5 </a:t>
            </a:r>
            <a:r>
              <a:rPr lang="en-US" altLang="zh-TW" sz="2000" dirty="0">
                <a:solidFill>
                  <a:srgbClr val="FF0000"/>
                </a:solidFill>
              </a:rPr>
              <a:t>*</a:t>
            </a:r>
            <a:r>
              <a:rPr lang="en-US" altLang="zh-TW" sz="2000" dirty="0"/>
              <a:t> 6 ;</a:t>
            </a:r>
          </a:p>
          <a:p>
            <a:endParaRPr lang="en-US" altLang="zh-TW" sz="2000" dirty="0"/>
          </a:p>
          <a:p>
            <a:r>
              <a:rPr lang="en-US" altLang="zh-TW" sz="2000" dirty="0"/>
              <a:t>2.</a:t>
            </a:r>
            <a:r>
              <a:rPr lang="zh-TW" altLang="en-US" sz="2000" dirty="0"/>
              <a:t>指標宣告     </a:t>
            </a:r>
            <a:r>
              <a:rPr lang="en-US" altLang="zh-TW" sz="2000" dirty="0"/>
              <a:t>EX: char</a:t>
            </a:r>
            <a:r>
              <a:rPr lang="en-US" altLang="zh-TW" sz="2000" dirty="0">
                <a:solidFill>
                  <a:srgbClr val="FF0000"/>
                </a:solidFill>
              </a:rPr>
              <a:t>*</a:t>
            </a:r>
            <a:r>
              <a:rPr lang="en-US" altLang="zh-TW" sz="2000" dirty="0"/>
              <a:t> </a:t>
            </a:r>
            <a:r>
              <a:rPr lang="en-US" altLang="zh-TW" sz="2000" dirty="0" err="1"/>
              <a:t>ch</a:t>
            </a:r>
            <a:r>
              <a:rPr lang="en-US" altLang="zh-TW" sz="2000" dirty="0"/>
              <a:t> =new char;</a:t>
            </a:r>
          </a:p>
          <a:p>
            <a:endParaRPr lang="en-US" altLang="zh-TW" sz="2000" dirty="0"/>
          </a:p>
          <a:p>
            <a:r>
              <a:rPr lang="en-US" altLang="zh-TW" sz="2000" dirty="0"/>
              <a:t>3.</a:t>
            </a:r>
            <a:r>
              <a:rPr lang="zh-TW" altLang="en-US" sz="2000" dirty="0"/>
              <a:t>指標所指的位址的內容</a:t>
            </a:r>
            <a:endParaRPr lang="en-US" altLang="zh-TW" sz="2000" dirty="0"/>
          </a:p>
          <a:p>
            <a:r>
              <a:rPr lang="en-US" altLang="zh-TW" sz="2000" dirty="0"/>
              <a:t>EX: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r>
              <a:rPr lang="en-US" altLang="zh-TW" sz="2000" dirty="0"/>
              <a:t>int* a = new int; 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*</a:t>
            </a:r>
            <a:r>
              <a:rPr lang="en-US" altLang="zh-TW" sz="2000" dirty="0"/>
              <a:t>a =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12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99D8CD5-7E5D-46A5-858F-AC277690F2C6}"/>
              </a:ext>
            </a:extLst>
          </p:cNvPr>
          <p:cNvSpPr txBox="1"/>
          <p:nvPr/>
        </p:nvSpPr>
        <p:spPr>
          <a:xfrm>
            <a:off x="3234433" y="4838654"/>
            <a:ext cx="398382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3.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DAB8A65-92CE-4974-AB9B-D43692F01242}"/>
              </a:ext>
            </a:extLst>
          </p:cNvPr>
          <p:cNvSpPr txBox="1"/>
          <p:nvPr/>
        </p:nvSpPr>
        <p:spPr>
          <a:xfrm>
            <a:off x="3832006" y="4838654"/>
            <a:ext cx="398382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a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A60A9CE9-B939-40E2-AD25-B6CF01962364}"/>
              </a:ext>
            </a:extLst>
          </p:cNvPr>
          <p:cNvCxnSpPr/>
          <p:nvPr/>
        </p:nvCxnSpPr>
        <p:spPr>
          <a:xfrm>
            <a:off x="4101662" y="5238764"/>
            <a:ext cx="257452" cy="3251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5C6FAA1C-B104-4F50-8BC3-D0C1A5AADE35}"/>
              </a:ext>
            </a:extLst>
          </p:cNvPr>
          <p:cNvSpPr txBox="1"/>
          <p:nvPr/>
        </p:nvSpPr>
        <p:spPr>
          <a:xfrm>
            <a:off x="4359114" y="5779390"/>
            <a:ext cx="55929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ECE8E7E-395B-44B6-93F5-7A9D7CCD8A77}"/>
              </a:ext>
            </a:extLst>
          </p:cNvPr>
          <p:cNvSpPr txBox="1"/>
          <p:nvPr/>
        </p:nvSpPr>
        <p:spPr>
          <a:xfrm>
            <a:off x="4255266" y="5490882"/>
            <a:ext cx="766988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FE0002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1CBB5DD-AC43-485E-91E7-B396C7196AB4}"/>
              </a:ext>
            </a:extLst>
          </p:cNvPr>
          <p:cNvSpPr txBox="1"/>
          <p:nvPr/>
        </p:nvSpPr>
        <p:spPr>
          <a:xfrm>
            <a:off x="5869252" y="1991720"/>
            <a:ext cx="46345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</a:p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參考宣告     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EX: int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j = x ;</a:t>
            </a:r>
          </a:p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如果輸入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j = 12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，那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也會變成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變數的位址    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EX: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int* z = 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x;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D6553D5-DAF1-48AF-ACCB-704D333E4F51}"/>
              </a:ext>
            </a:extLst>
          </p:cNvPr>
          <p:cNvSpPr txBox="1"/>
          <p:nvPr/>
        </p:nvSpPr>
        <p:spPr>
          <a:xfrm>
            <a:off x="7071199" y="4174916"/>
            <a:ext cx="398382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z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DDAC21B4-C892-4744-835B-7278D5D21BBC}"/>
              </a:ext>
            </a:extLst>
          </p:cNvPr>
          <p:cNvCxnSpPr/>
          <p:nvPr/>
        </p:nvCxnSpPr>
        <p:spPr>
          <a:xfrm>
            <a:off x="7340855" y="4575026"/>
            <a:ext cx="257452" cy="3251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96EC48F-6BEA-4134-918C-2BC0CA9D4B58}"/>
              </a:ext>
            </a:extLst>
          </p:cNvPr>
          <p:cNvSpPr txBox="1"/>
          <p:nvPr/>
        </p:nvSpPr>
        <p:spPr>
          <a:xfrm>
            <a:off x="7494459" y="4827144"/>
            <a:ext cx="766988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FE0002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B33E151-4E95-4816-818C-E00DEA023F7E}"/>
              </a:ext>
            </a:extLst>
          </p:cNvPr>
          <p:cNvSpPr txBox="1"/>
          <p:nvPr/>
        </p:nvSpPr>
        <p:spPr>
          <a:xfrm>
            <a:off x="6544091" y="4174916"/>
            <a:ext cx="398382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2.</a:t>
            </a: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01AE884B-B14C-4C04-8444-831075C6D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50555"/>
              </p:ext>
            </p:extLst>
          </p:nvPr>
        </p:nvGraphicFramePr>
        <p:xfrm>
          <a:off x="7340855" y="5123914"/>
          <a:ext cx="1195809" cy="7667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603">
                  <a:extLst>
                    <a:ext uri="{9D8B030D-6E8A-4147-A177-3AD203B41FA5}">
                      <a16:colId xmlns:a16="http://schemas.microsoft.com/office/drawing/2014/main" val="3912649729"/>
                    </a:ext>
                  </a:extLst>
                </a:gridCol>
                <a:gridCol w="797206">
                  <a:extLst>
                    <a:ext uri="{9D8B030D-6E8A-4147-A177-3AD203B41FA5}">
                      <a16:colId xmlns:a16="http://schemas.microsoft.com/office/drawing/2014/main" val="252246823"/>
                    </a:ext>
                  </a:extLst>
                </a:gridCol>
              </a:tblGrid>
              <a:tr h="263766"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821518"/>
                  </a:ext>
                </a:extLst>
              </a:tr>
              <a:tr h="40096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729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7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95F6ED3-671B-438D-F579-E33A786A5D32}"/>
              </a:ext>
            </a:extLst>
          </p:cNvPr>
          <p:cNvSpPr txBox="1">
            <a:spLocks/>
          </p:cNvSpPr>
          <p:nvPr/>
        </p:nvSpPr>
        <p:spPr>
          <a:xfrm>
            <a:off x="677334" y="1482013"/>
            <a:ext cx="6847591" cy="44838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TW" sz="8000" dirty="0">
                <a:latin typeface="Calibri" panose="020F0502020204030204" pitchFamily="34" charset="0"/>
                <a:cs typeface="Calibri" panose="020F0502020204030204" pitchFamily="34" charset="0"/>
              </a:rPr>
              <a:t>void try01(int</a:t>
            </a:r>
            <a:r>
              <a:rPr lang="en-US" altLang="zh-TW" sz="8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en-US" altLang="zh-TW" sz="8000" dirty="0">
                <a:latin typeface="Calibri" panose="020F0502020204030204" pitchFamily="34" charset="0"/>
                <a:cs typeface="Calibri" panose="020F0502020204030204" pitchFamily="34" charset="0"/>
              </a:rPr>
              <a:t> a, int</a:t>
            </a:r>
            <a:r>
              <a:rPr lang="en-US" altLang="zh-TW" sz="8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en-US" altLang="zh-TW" sz="8000" dirty="0">
                <a:latin typeface="Calibri" panose="020F0502020204030204" pitchFamily="34" charset="0"/>
                <a:cs typeface="Calibri" panose="020F0502020204030204" pitchFamily="34" charset="0"/>
              </a:rPr>
              <a:t> b) {</a:t>
            </a:r>
          </a:p>
          <a:p>
            <a:pPr marL="0" indent="0">
              <a:buFont typeface="Wingdings 3" charset="2"/>
              <a:buNone/>
            </a:pPr>
            <a:r>
              <a:rPr lang="en-US" altLang="zh-TW" sz="8000" dirty="0">
                <a:latin typeface="Calibri" panose="020F0502020204030204" pitchFamily="34" charset="0"/>
                <a:cs typeface="Calibri" panose="020F0502020204030204" pitchFamily="34" charset="0"/>
              </a:rPr>
              <a:t>    a += b;</a:t>
            </a:r>
          </a:p>
          <a:p>
            <a:pPr marL="0" indent="0">
              <a:buFont typeface="Wingdings 3" charset="2"/>
              <a:buNone/>
            </a:pPr>
            <a:r>
              <a:rPr lang="en-US" altLang="zh-TW" sz="8000" dirty="0">
                <a:latin typeface="Calibri" panose="020F0502020204030204" pitchFamily="34" charset="0"/>
                <a:cs typeface="Calibri" panose="020F0502020204030204" pitchFamily="34" charset="0"/>
              </a:rPr>
              <a:t>    b++;</a:t>
            </a:r>
          </a:p>
          <a:p>
            <a:pPr marL="0" indent="0">
              <a:buFont typeface="Wingdings 3" charset="2"/>
              <a:buNone/>
            </a:pPr>
            <a:endParaRPr lang="en-US" altLang="zh-TW" sz="8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r>
              <a:rPr lang="en-US" altLang="zh-TW" sz="80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buFont typeface="Wingdings 3" charset="2"/>
              <a:buNone/>
            </a:pPr>
            <a:endParaRPr lang="en-US" altLang="zh-TW" sz="8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r>
              <a:rPr lang="en-US" altLang="zh-TW" sz="8000" dirty="0">
                <a:latin typeface="Calibri" panose="020F0502020204030204" pitchFamily="34" charset="0"/>
                <a:cs typeface="Calibri" panose="020F0502020204030204" pitchFamily="34" charset="0"/>
              </a:rPr>
              <a:t>int main()</a:t>
            </a:r>
          </a:p>
          <a:p>
            <a:pPr marL="0" indent="0">
              <a:buFont typeface="Wingdings 3" charset="2"/>
              <a:buNone/>
            </a:pPr>
            <a:r>
              <a:rPr lang="en-US" altLang="zh-TW" sz="80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altLang="zh-TW" sz="8000" dirty="0">
                <a:latin typeface="Calibri" panose="020F0502020204030204" pitchFamily="34" charset="0"/>
                <a:cs typeface="Calibri" panose="020F0502020204030204" pitchFamily="34" charset="0"/>
              </a:rPr>
              <a:t>    int x = 5, y = 12;</a:t>
            </a:r>
          </a:p>
          <a:p>
            <a:pPr marL="0" indent="0">
              <a:buFont typeface="Wingdings 3" charset="2"/>
              <a:buNone/>
            </a:pPr>
            <a:r>
              <a:rPr lang="en-US" altLang="zh-TW" sz="8000" dirty="0">
                <a:latin typeface="Calibri" panose="020F0502020204030204" pitchFamily="34" charset="0"/>
                <a:cs typeface="Calibri" panose="020F0502020204030204" pitchFamily="34" charset="0"/>
              </a:rPr>
              <a:t>    try01(x, y);</a:t>
            </a:r>
          </a:p>
          <a:p>
            <a:pPr marL="0" indent="0">
              <a:buFont typeface="Wingdings 3" charset="2"/>
              <a:buNone/>
            </a:pPr>
            <a:r>
              <a:rPr lang="en-US" altLang="zh-TW" sz="8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TW" sz="8000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altLang="zh-TW" sz="8000" dirty="0">
                <a:latin typeface="Calibri" panose="020F0502020204030204" pitchFamily="34" charset="0"/>
                <a:cs typeface="Calibri" panose="020F0502020204030204" pitchFamily="34" charset="0"/>
              </a:rPr>
              <a:t> &lt;&lt; x &lt;&lt; " " &lt;&lt; y;</a:t>
            </a:r>
            <a:r>
              <a:rPr lang="zh-TW" alt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TW" sz="8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r>
              <a:rPr lang="en-US" altLang="zh-TW" sz="80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C0D87270-8A23-DBE6-A107-D6E1A6B2D6B9}"/>
              </a:ext>
            </a:extLst>
          </p:cNvPr>
          <p:cNvSpPr txBox="1">
            <a:spLocks/>
          </p:cNvSpPr>
          <p:nvPr/>
        </p:nvSpPr>
        <p:spPr>
          <a:xfrm>
            <a:off x="3351014" y="1849771"/>
            <a:ext cx="1837965" cy="918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int&amp; a = x</a:t>
            </a:r>
          </a:p>
          <a:p>
            <a:pPr marL="0" indent="0">
              <a:buFont typeface="Wingdings 3" charset="2"/>
              <a:buNone/>
            </a:pP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int&amp; b = y</a:t>
            </a:r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965F8EEE-7766-0BDD-AE08-6EBAD62CC4DF}"/>
              </a:ext>
            </a:extLst>
          </p:cNvPr>
          <p:cNvSpPr txBox="1">
            <a:spLocks/>
          </p:cNvSpPr>
          <p:nvPr/>
        </p:nvSpPr>
        <p:spPr>
          <a:xfrm>
            <a:off x="5359785" y="2827874"/>
            <a:ext cx="2039303" cy="1395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TW" altLang="en-US" dirty="0"/>
              <a:t>答案</a:t>
            </a:r>
            <a:r>
              <a:rPr lang="en-US" altLang="zh-TW" dirty="0"/>
              <a:t>:</a:t>
            </a:r>
          </a:p>
          <a:p>
            <a:pPr marL="0" indent="0">
              <a:buFont typeface="Wingdings 3" charset="2"/>
              <a:buNone/>
            </a:pPr>
            <a:r>
              <a:rPr lang="en-US" altLang="zh-TW" dirty="0"/>
              <a:t>17</a:t>
            </a:r>
            <a:r>
              <a:rPr lang="zh-TW" altLang="en-US" dirty="0"/>
              <a:t> </a:t>
            </a:r>
            <a:r>
              <a:rPr lang="en-US" altLang="zh-TW" dirty="0"/>
              <a:t>13</a:t>
            </a:r>
            <a:endParaRPr lang="zh-TW" altLang="en-US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0177147C-771A-1F5F-75A9-54F509C24610}"/>
              </a:ext>
            </a:extLst>
          </p:cNvPr>
          <p:cNvCxnSpPr>
            <a:cxnSpLocks/>
          </p:cNvCxnSpPr>
          <p:nvPr/>
        </p:nvCxnSpPr>
        <p:spPr>
          <a:xfrm flipH="1">
            <a:off x="2335946" y="1930400"/>
            <a:ext cx="222696" cy="241509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5A3F72B0-3AC4-162A-6B4D-5CE4BAB92C4A}"/>
              </a:ext>
            </a:extLst>
          </p:cNvPr>
          <p:cNvSpPr txBox="1"/>
          <p:nvPr/>
        </p:nvSpPr>
        <p:spPr>
          <a:xfrm>
            <a:off x="2531469" y="3032087"/>
            <a:ext cx="156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會互相影響</a:t>
            </a:r>
          </a:p>
        </p:txBody>
      </p:sp>
    </p:spTree>
    <p:extLst>
      <p:ext uri="{BB962C8B-B14F-4D97-AF65-F5344CB8AC3E}">
        <p14:creationId xmlns:p14="http://schemas.microsoft.com/office/powerpoint/2010/main" val="226476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1">
            <a:extLst>
              <a:ext uri="{FF2B5EF4-FFF2-40B4-BE49-F238E27FC236}">
                <a16:creationId xmlns:a16="http://schemas.microsoft.com/office/drawing/2014/main" id="{57A61D8D-5BE0-6D57-ED6E-0D2303DE7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58945" cy="858473"/>
          </a:xfrm>
        </p:spPr>
        <p:txBody>
          <a:bodyPr/>
          <a:lstStyle/>
          <a:p>
            <a:r>
              <a:rPr lang="zh-TW" altLang="en-US" dirty="0"/>
              <a:t>宣告變數時發生了什麼事？</a:t>
            </a:r>
          </a:p>
        </p:txBody>
      </p:sp>
      <p:graphicFrame>
        <p:nvGraphicFramePr>
          <p:cNvPr id="31" name="表格 31">
            <a:extLst>
              <a:ext uri="{FF2B5EF4-FFF2-40B4-BE49-F238E27FC236}">
                <a16:creationId xmlns:a16="http://schemas.microsoft.com/office/drawing/2014/main" id="{7C306EEE-7A70-23B9-62F0-E24FFB647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481463"/>
              </p:ext>
            </p:extLst>
          </p:nvPr>
        </p:nvGraphicFramePr>
        <p:xfrm>
          <a:off x="1619075" y="3788001"/>
          <a:ext cx="1937857" cy="858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0433">
                  <a:extLst>
                    <a:ext uri="{9D8B030D-6E8A-4147-A177-3AD203B41FA5}">
                      <a16:colId xmlns:a16="http://schemas.microsoft.com/office/drawing/2014/main" val="1901147680"/>
                    </a:ext>
                  </a:extLst>
                </a:gridCol>
                <a:gridCol w="1387424">
                  <a:extLst>
                    <a:ext uri="{9D8B030D-6E8A-4147-A177-3AD203B41FA5}">
                      <a16:colId xmlns:a16="http://schemas.microsoft.com/office/drawing/2014/main" val="3965845644"/>
                    </a:ext>
                  </a:extLst>
                </a:gridCol>
              </a:tblGrid>
              <a:tr h="4292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010XXX60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766245"/>
                  </a:ext>
                </a:extLst>
              </a:tr>
              <a:tr h="42923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865438"/>
                  </a:ext>
                </a:extLst>
              </a:tr>
            </a:tbl>
          </a:graphicData>
        </a:graphic>
      </p:graphicFrame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50067F69-978F-B446-9903-72AA5B453CA2}"/>
              </a:ext>
            </a:extLst>
          </p:cNvPr>
          <p:cNvSpPr txBox="1">
            <a:spLocks/>
          </p:cNvSpPr>
          <p:nvPr/>
        </p:nvSpPr>
        <p:spPr>
          <a:xfrm>
            <a:off x="677334" y="1334247"/>
            <a:ext cx="6847591" cy="20368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int a = 12;</a:t>
            </a: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int b;</a:t>
            </a: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b = a;</a:t>
            </a:r>
          </a:p>
          <a:p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C51F0A6-A4A1-9C3B-70D1-68BA79779FCA}"/>
              </a:ext>
            </a:extLst>
          </p:cNvPr>
          <p:cNvSpPr txBox="1"/>
          <p:nvPr/>
        </p:nvSpPr>
        <p:spPr>
          <a:xfrm>
            <a:off x="2388812" y="5417004"/>
            <a:ext cx="1566502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資料</a:t>
            </a:r>
            <a:r>
              <a:rPr lang="en-US" altLang="zh-TW" sz="2000" dirty="0"/>
              <a:t>(int)</a:t>
            </a: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530486E2-F55F-FAED-4795-9C55F2EE53A6}"/>
              </a:ext>
            </a:extLst>
          </p:cNvPr>
          <p:cNvCxnSpPr>
            <a:cxnSpLocks/>
          </p:cNvCxnSpPr>
          <p:nvPr/>
        </p:nvCxnSpPr>
        <p:spPr>
          <a:xfrm flipH="1" flipV="1">
            <a:off x="2588003" y="4733103"/>
            <a:ext cx="163585" cy="5972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84006037-5AB2-D707-4127-FA179971779A}"/>
              </a:ext>
            </a:extLst>
          </p:cNvPr>
          <p:cNvSpPr txBox="1"/>
          <p:nvPr/>
        </p:nvSpPr>
        <p:spPr>
          <a:xfrm>
            <a:off x="625122" y="3009986"/>
            <a:ext cx="1261049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變數名稱</a:t>
            </a:r>
            <a:endParaRPr lang="en-US" altLang="zh-TW" sz="2000" dirty="0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9E7379A0-0F9D-C895-59AD-5E27C58A155B}"/>
              </a:ext>
            </a:extLst>
          </p:cNvPr>
          <p:cNvCxnSpPr/>
          <p:nvPr/>
        </p:nvCxnSpPr>
        <p:spPr>
          <a:xfrm>
            <a:off x="1290412" y="3494485"/>
            <a:ext cx="257452" cy="3251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24348A11-B7D6-64B0-0D2C-74C738EF7B57}"/>
              </a:ext>
            </a:extLst>
          </p:cNvPr>
          <p:cNvSpPr txBox="1"/>
          <p:nvPr/>
        </p:nvSpPr>
        <p:spPr>
          <a:xfrm>
            <a:off x="2952827" y="2869944"/>
            <a:ext cx="184287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記憶體位址</a:t>
            </a:r>
            <a:endParaRPr lang="en-US" altLang="zh-TW" sz="2000" dirty="0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546771B-98DF-8C99-9BCD-622ABF1D4ADD}"/>
              </a:ext>
            </a:extLst>
          </p:cNvPr>
          <p:cNvCxnSpPr>
            <a:cxnSpLocks/>
          </p:cNvCxnSpPr>
          <p:nvPr/>
        </p:nvCxnSpPr>
        <p:spPr>
          <a:xfrm flipH="1">
            <a:off x="3024135" y="3272121"/>
            <a:ext cx="327171" cy="3831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表格 31">
            <a:extLst>
              <a:ext uri="{FF2B5EF4-FFF2-40B4-BE49-F238E27FC236}">
                <a16:creationId xmlns:a16="http://schemas.microsoft.com/office/drawing/2014/main" id="{699A389F-7FFC-73AD-EFDB-B26EB5C56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671107"/>
              </p:ext>
            </p:extLst>
          </p:nvPr>
        </p:nvGraphicFramePr>
        <p:xfrm>
          <a:off x="5587068" y="3494485"/>
          <a:ext cx="1937857" cy="858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0433">
                  <a:extLst>
                    <a:ext uri="{9D8B030D-6E8A-4147-A177-3AD203B41FA5}">
                      <a16:colId xmlns:a16="http://schemas.microsoft.com/office/drawing/2014/main" val="1901147680"/>
                    </a:ext>
                  </a:extLst>
                </a:gridCol>
                <a:gridCol w="1387424">
                  <a:extLst>
                    <a:ext uri="{9D8B030D-6E8A-4147-A177-3AD203B41FA5}">
                      <a16:colId xmlns:a16="http://schemas.microsoft.com/office/drawing/2014/main" val="3965845644"/>
                    </a:ext>
                  </a:extLst>
                </a:gridCol>
              </a:tblGrid>
              <a:tr h="4292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025ADB58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766245"/>
                  </a:ext>
                </a:extLst>
              </a:tr>
              <a:tr h="42923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865438"/>
                  </a:ext>
                </a:extLst>
              </a:tr>
            </a:tbl>
          </a:graphicData>
        </a:graphic>
      </p:graphicFrame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115FF637-221B-630F-EC4A-CCB7119BADF9}"/>
              </a:ext>
            </a:extLst>
          </p:cNvPr>
          <p:cNvCxnSpPr>
            <a:cxnSpLocks/>
          </p:cNvCxnSpPr>
          <p:nvPr/>
        </p:nvCxnSpPr>
        <p:spPr>
          <a:xfrm flipV="1">
            <a:off x="3301163" y="4141634"/>
            <a:ext cx="2491531" cy="3607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89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1">
            <a:extLst>
              <a:ext uri="{FF2B5EF4-FFF2-40B4-BE49-F238E27FC236}">
                <a16:creationId xmlns:a16="http://schemas.microsoft.com/office/drawing/2014/main" id="{57A61D8D-5BE0-6D57-ED6E-0D2303DE7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58945" cy="858473"/>
          </a:xfrm>
        </p:spPr>
        <p:txBody>
          <a:bodyPr/>
          <a:lstStyle/>
          <a:p>
            <a:r>
              <a:rPr lang="zh-TW" altLang="en-US" dirty="0"/>
              <a:t>宣告指標變數時發生了什麼事？</a:t>
            </a:r>
          </a:p>
        </p:txBody>
      </p:sp>
      <p:graphicFrame>
        <p:nvGraphicFramePr>
          <p:cNvPr id="31" name="表格 31">
            <a:extLst>
              <a:ext uri="{FF2B5EF4-FFF2-40B4-BE49-F238E27FC236}">
                <a16:creationId xmlns:a16="http://schemas.microsoft.com/office/drawing/2014/main" id="{7C306EEE-7A70-23B9-62F0-E24FFB647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967977"/>
              </p:ext>
            </p:extLst>
          </p:nvPr>
        </p:nvGraphicFramePr>
        <p:xfrm>
          <a:off x="4894882" y="3069767"/>
          <a:ext cx="1568207" cy="8967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015">
                  <a:extLst>
                    <a:ext uri="{9D8B030D-6E8A-4147-A177-3AD203B41FA5}">
                      <a16:colId xmlns:a16="http://schemas.microsoft.com/office/drawing/2014/main" val="3116064333"/>
                    </a:ext>
                  </a:extLst>
                </a:gridCol>
                <a:gridCol w="1203192">
                  <a:extLst>
                    <a:ext uri="{9D8B030D-6E8A-4147-A177-3AD203B41FA5}">
                      <a16:colId xmlns:a16="http://schemas.microsoft.com/office/drawing/2014/main" val="1901147680"/>
                    </a:ext>
                  </a:extLst>
                </a:gridCol>
              </a:tblGrid>
              <a:tr h="448387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/>
                        <a:t>x</a:t>
                      </a:r>
                      <a:endParaRPr lang="zh-TW" altLang="en-US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/>
                        <a:t>015EGD01</a:t>
                      </a:r>
                      <a:endParaRPr lang="zh-TW" altLang="en-US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766245"/>
                  </a:ext>
                </a:extLst>
              </a:tr>
              <a:tr h="448387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010XXX60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105433"/>
                  </a:ext>
                </a:extLst>
              </a:tr>
            </a:tbl>
          </a:graphicData>
        </a:graphic>
      </p:graphicFrame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50067F69-978F-B446-9903-72AA5B453CA2}"/>
              </a:ext>
            </a:extLst>
          </p:cNvPr>
          <p:cNvSpPr txBox="1">
            <a:spLocks/>
          </p:cNvSpPr>
          <p:nvPr/>
        </p:nvSpPr>
        <p:spPr>
          <a:xfrm>
            <a:off x="677334" y="1618461"/>
            <a:ext cx="6780479" cy="20139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int a = 12;</a:t>
            </a: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x;</a:t>
            </a:r>
          </a:p>
          <a:p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= &amp;a;</a:t>
            </a:r>
          </a:p>
          <a:p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66C5981-0FC9-E21E-547B-4FDAF54DF0EB}"/>
              </a:ext>
            </a:extLst>
          </p:cNvPr>
          <p:cNvSpPr txBox="1"/>
          <p:nvPr/>
        </p:nvSpPr>
        <p:spPr>
          <a:xfrm>
            <a:off x="6048366" y="2132370"/>
            <a:ext cx="281040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該指標的記憶體位址</a:t>
            </a:r>
            <a:endParaRPr lang="en-US" altLang="zh-TW" sz="2000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36332E1F-E064-1B54-E3C7-E336366F3B1F}"/>
              </a:ext>
            </a:extLst>
          </p:cNvPr>
          <p:cNvCxnSpPr>
            <a:cxnSpLocks/>
          </p:cNvCxnSpPr>
          <p:nvPr/>
        </p:nvCxnSpPr>
        <p:spPr>
          <a:xfrm flipH="1">
            <a:off x="6186786" y="2580757"/>
            <a:ext cx="327171" cy="3831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31">
            <a:extLst>
              <a:ext uri="{FF2B5EF4-FFF2-40B4-BE49-F238E27FC236}">
                <a16:creationId xmlns:a16="http://schemas.microsoft.com/office/drawing/2014/main" id="{B300D8A1-C142-0180-BAC0-E1D8968D7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172775"/>
              </p:ext>
            </p:extLst>
          </p:nvPr>
        </p:nvGraphicFramePr>
        <p:xfrm>
          <a:off x="677334" y="3892884"/>
          <a:ext cx="1937857" cy="858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0433">
                  <a:extLst>
                    <a:ext uri="{9D8B030D-6E8A-4147-A177-3AD203B41FA5}">
                      <a16:colId xmlns:a16="http://schemas.microsoft.com/office/drawing/2014/main" val="1901147680"/>
                    </a:ext>
                  </a:extLst>
                </a:gridCol>
                <a:gridCol w="1387424">
                  <a:extLst>
                    <a:ext uri="{9D8B030D-6E8A-4147-A177-3AD203B41FA5}">
                      <a16:colId xmlns:a16="http://schemas.microsoft.com/office/drawing/2014/main" val="3965845644"/>
                    </a:ext>
                  </a:extLst>
                </a:gridCol>
              </a:tblGrid>
              <a:tr h="4292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010XXX60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766245"/>
                  </a:ext>
                </a:extLst>
              </a:tr>
              <a:tr h="42923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865438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9DB00E87-2901-A453-2F70-5DEFC57E3760}"/>
              </a:ext>
            </a:extLst>
          </p:cNvPr>
          <p:cNvSpPr txBox="1"/>
          <p:nvPr/>
        </p:nvSpPr>
        <p:spPr>
          <a:xfrm>
            <a:off x="3454629" y="2144059"/>
            <a:ext cx="184287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指標變數名稱</a:t>
            </a:r>
            <a:endParaRPr lang="en-US" altLang="zh-TW" sz="2000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9FCFDDB-DE1A-0824-2177-8B58DEEBC939}"/>
              </a:ext>
            </a:extLst>
          </p:cNvPr>
          <p:cNvCxnSpPr>
            <a:cxnSpLocks/>
          </p:cNvCxnSpPr>
          <p:nvPr/>
        </p:nvCxnSpPr>
        <p:spPr>
          <a:xfrm>
            <a:off x="4376068" y="2580757"/>
            <a:ext cx="439213" cy="3831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0BE7F3E-0335-372A-4E60-2E5B8F50516F}"/>
              </a:ext>
            </a:extLst>
          </p:cNvPr>
          <p:cNvSpPr txBox="1"/>
          <p:nvPr/>
        </p:nvSpPr>
        <p:spPr>
          <a:xfrm>
            <a:off x="5517906" y="4756254"/>
            <a:ext cx="3273755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資料</a:t>
            </a:r>
            <a:r>
              <a:rPr lang="en-US" altLang="zh-TW" sz="2000" dirty="0"/>
              <a:t>(</a:t>
            </a:r>
            <a:r>
              <a:rPr lang="en-US" altLang="zh-TW" sz="2000" b="0" i="0" dirty="0">
                <a:solidFill>
                  <a:srgbClr val="202124"/>
                </a:solidFill>
                <a:effectLst/>
                <a:latin typeface="Google Sans"/>
              </a:rPr>
              <a:t>Memory Address</a:t>
            </a:r>
            <a:r>
              <a:rPr lang="en-US" altLang="zh-TW" sz="2000" dirty="0"/>
              <a:t>)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A7486B9-39AB-9A7A-DCDF-8D097538CD14}"/>
              </a:ext>
            </a:extLst>
          </p:cNvPr>
          <p:cNvCxnSpPr>
            <a:cxnSpLocks/>
          </p:cNvCxnSpPr>
          <p:nvPr/>
        </p:nvCxnSpPr>
        <p:spPr>
          <a:xfrm flipH="1" flipV="1">
            <a:off x="5717098" y="4072353"/>
            <a:ext cx="163585" cy="5972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EA04470-DFA1-4E56-3555-06A9EF2C2141}"/>
              </a:ext>
            </a:extLst>
          </p:cNvPr>
          <p:cNvCxnSpPr>
            <a:cxnSpLocks/>
          </p:cNvCxnSpPr>
          <p:nvPr/>
        </p:nvCxnSpPr>
        <p:spPr>
          <a:xfrm flipV="1">
            <a:off x="2499919" y="3775046"/>
            <a:ext cx="2516698" cy="2973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462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1">
            <a:extLst>
              <a:ext uri="{FF2B5EF4-FFF2-40B4-BE49-F238E27FC236}">
                <a16:creationId xmlns:a16="http://schemas.microsoft.com/office/drawing/2014/main" id="{57A61D8D-5BE0-6D57-ED6E-0D2303DE7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58945" cy="858473"/>
          </a:xfrm>
        </p:spPr>
        <p:txBody>
          <a:bodyPr/>
          <a:lstStyle/>
          <a:p>
            <a:r>
              <a:rPr lang="zh-TW" altLang="en-US" dirty="0"/>
              <a:t>宣告指標變數時發生了什麼事？</a:t>
            </a:r>
          </a:p>
        </p:txBody>
      </p:sp>
      <p:graphicFrame>
        <p:nvGraphicFramePr>
          <p:cNvPr id="31" name="表格 31">
            <a:extLst>
              <a:ext uri="{FF2B5EF4-FFF2-40B4-BE49-F238E27FC236}">
                <a16:creationId xmlns:a16="http://schemas.microsoft.com/office/drawing/2014/main" id="{7C306EEE-7A70-23B9-62F0-E24FFB647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492845"/>
              </p:ext>
            </p:extLst>
          </p:nvPr>
        </p:nvGraphicFramePr>
        <p:xfrm>
          <a:off x="4894882" y="3069767"/>
          <a:ext cx="1568207" cy="8967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015">
                  <a:extLst>
                    <a:ext uri="{9D8B030D-6E8A-4147-A177-3AD203B41FA5}">
                      <a16:colId xmlns:a16="http://schemas.microsoft.com/office/drawing/2014/main" val="3116064333"/>
                    </a:ext>
                  </a:extLst>
                </a:gridCol>
                <a:gridCol w="1203192">
                  <a:extLst>
                    <a:ext uri="{9D8B030D-6E8A-4147-A177-3AD203B41FA5}">
                      <a16:colId xmlns:a16="http://schemas.microsoft.com/office/drawing/2014/main" val="1901147680"/>
                    </a:ext>
                  </a:extLst>
                </a:gridCol>
              </a:tblGrid>
              <a:tr h="448387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/>
                        <a:t>x</a:t>
                      </a:r>
                      <a:endParaRPr lang="zh-TW" altLang="en-US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/>
                        <a:t>015EGD00</a:t>
                      </a:r>
                      <a:endParaRPr lang="zh-TW" altLang="en-US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766245"/>
                  </a:ext>
                </a:extLst>
              </a:tr>
              <a:tr h="44838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05FDCE24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105433"/>
                  </a:ext>
                </a:extLst>
              </a:tr>
            </a:tbl>
          </a:graphicData>
        </a:graphic>
      </p:graphicFrame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50067F69-978F-B446-9903-72AA5B453CA2}"/>
              </a:ext>
            </a:extLst>
          </p:cNvPr>
          <p:cNvSpPr txBox="1">
            <a:spLocks/>
          </p:cNvSpPr>
          <p:nvPr/>
        </p:nvSpPr>
        <p:spPr>
          <a:xfrm>
            <a:off x="677334" y="1618461"/>
            <a:ext cx="6780479" cy="20139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int a = 12;</a:t>
            </a: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= new int;</a:t>
            </a:r>
          </a:p>
          <a:p>
            <a:r>
              <a:rPr lang="en-US" altLang="zh-TW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*x = 12;</a:t>
            </a:r>
          </a:p>
          <a:p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66C5981-0FC9-E21E-547B-4FDAF54DF0EB}"/>
              </a:ext>
            </a:extLst>
          </p:cNvPr>
          <p:cNvSpPr txBox="1"/>
          <p:nvPr/>
        </p:nvSpPr>
        <p:spPr>
          <a:xfrm>
            <a:off x="6048366" y="2132370"/>
            <a:ext cx="281040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該指標的記憶體位址</a:t>
            </a:r>
            <a:endParaRPr lang="en-US" altLang="zh-TW" sz="2000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36332E1F-E064-1B54-E3C7-E336366F3B1F}"/>
              </a:ext>
            </a:extLst>
          </p:cNvPr>
          <p:cNvCxnSpPr>
            <a:cxnSpLocks/>
          </p:cNvCxnSpPr>
          <p:nvPr/>
        </p:nvCxnSpPr>
        <p:spPr>
          <a:xfrm flipH="1">
            <a:off x="6186786" y="2580757"/>
            <a:ext cx="327171" cy="3831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31">
            <a:extLst>
              <a:ext uri="{FF2B5EF4-FFF2-40B4-BE49-F238E27FC236}">
                <a16:creationId xmlns:a16="http://schemas.microsoft.com/office/drawing/2014/main" id="{B300D8A1-C142-0180-BAC0-E1D8968D7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978951"/>
              </p:ext>
            </p:extLst>
          </p:nvPr>
        </p:nvGraphicFramePr>
        <p:xfrm>
          <a:off x="1172284" y="3892884"/>
          <a:ext cx="1461859" cy="863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1859">
                  <a:extLst>
                    <a:ext uri="{9D8B030D-6E8A-4147-A177-3AD203B41FA5}">
                      <a16:colId xmlns:a16="http://schemas.microsoft.com/office/drawing/2014/main" val="1901147680"/>
                    </a:ext>
                  </a:extLst>
                </a:gridCol>
              </a:tblGrid>
              <a:tr h="431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05FDCE24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766245"/>
                  </a:ext>
                </a:extLst>
              </a:tr>
              <a:tr h="431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865438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9DB00E87-2901-A453-2F70-5DEFC57E3760}"/>
              </a:ext>
            </a:extLst>
          </p:cNvPr>
          <p:cNvSpPr txBox="1"/>
          <p:nvPr/>
        </p:nvSpPr>
        <p:spPr>
          <a:xfrm>
            <a:off x="3454629" y="2144059"/>
            <a:ext cx="184287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指標變數名稱</a:t>
            </a:r>
            <a:endParaRPr lang="en-US" altLang="zh-TW" sz="2000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9FCFDDB-DE1A-0824-2177-8B58DEEBC939}"/>
              </a:ext>
            </a:extLst>
          </p:cNvPr>
          <p:cNvCxnSpPr>
            <a:cxnSpLocks/>
          </p:cNvCxnSpPr>
          <p:nvPr/>
        </p:nvCxnSpPr>
        <p:spPr>
          <a:xfrm>
            <a:off x="4376068" y="2580757"/>
            <a:ext cx="439213" cy="3831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0BE7F3E-0335-372A-4E60-2E5B8F50516F}"/>
              </a:ext>
            </a:extLst>
          </p:cNvPr>
          <p:cNvSpPr txBox="1"/>
          <p:nvPr/>
        </p:nvSpPr>
        <p:spPr>
          <a:xfrm>
            <a:off x="5517906" y="4756254"/>
            <a:ext cx="3273755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資料</a:t>
            </a:r>
            <a:r>
              <a:rPr lang="en-US" altLang="zh-TW" sz="2000" dirty="0"/>
              <a:t>(</a:t>
            </a:r>
            <a:r>
              <a:rPr lang="en-US" altLang="zh-TW" sz="2000" b="0" i="0" dirty="0">
                <a:solidFill>
                  <a:srgbClr val="202124"/>
                </a:solidFill>
                <a:effectLst/>
                <a:latin typeface="Google Sans"/>
              </a:rPr>
              <a:t>Memory Address</a:t>
            </a:r>
            <a:r>
              <a:rPr lang="en-US" altLang="zh-TW" sz="2000" dirty="0"/>
              <a:t>)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A7486B9-39AB-9A7A-DCDF-8D097538CD14}"/>
              </a:ext>
            </a:extLst>
          </p:cNvPr>
          <p:cNvCxnSpPr>
            <a:cxnSpLocks/>
          </p:cNvCxnSpPr>
          <p:nvPr/>
        </p:nvCxnSpPr>
        <p:spPr>
          <a:xfrm flipH="1" flipV="1">
            <a:off x="5717098" y="4072353"/>
            <a:ext cx="163585" cy="5972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EA04470-DFA1-4E56-3555-06A9EF2C2141}"/>
              </a:ext>
            </a:extLst>
          </p:cNvPr>
          <p:cNvCxnSpPr>
            <a:cxnSpLocks/>
          </p:cNvCxnSpPr>
          <p:nvPr/>
        </p:nvCxnSpPr>
        <p:spPr>
          <a:xfrm flipV="1">
            <a:off x="2499919" y="3775046"/>
            <a:ext cx="2516698" cy="2973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34802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979</TotalTime>
  <Words>709</Words>
  <Application>Microsoft Office PowerPoint</Application>
  <PresentationFormat>寬螢幕</PresentationFormat>
  <Paragraphs>187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22" baseType="lpstr">
      <vt:lpstr>Google Sans</vt:lpstr>
      <vt:lpstr>微軟正黑體</vt:lpstr>
      <vt:lpstr>Arial</vt:lpstr>
      <vt:lpstr>Calibri</vt:lpstr>
      <vt:lpstr>Calibri Light</vt:lpstr>
      <vt:lpstr>Trebuchet MS</vt:lpstr>
      <vt:lpstr>Wingdings 2</vt:lpstr>
      <vt:lpstr>Wingdings 3</vt:lpstr>
      <vt:lpstr>HDOfficeLightV0</vt:lpstr>
      <vt:lpstr>多面向</vt:lpstr>
      <vt:lpstr>指標(*)和參考(&amp;)</vt:lpstr>
      <vt:lpstr>考考大家</vt:lpstr>
      <vt:lpstr>PowerPoint 簡報</vt:lpstr>
      <vt:lpstr>PowerPoint 簡報</vt:lpstr>
      <vt:lpstr>PowerPoint 簡報</vt:lpstr>
      <vt:lpstr>PowerPoint 簡報</vt:lpstr>
      <vt:lpstr>宣告變數時發生了什麼事？</vt:lpstr>
      <vt:lpstr>宣告指標變數時發生了什麼事？</vt:lpstr>
      <vt:lpstr>宣告指標變數時發生了什麼事？</vt:lpstr>
      <vt:lpstr>宣告陣列的時候呢？</vt:lpstr>
      <vt:lpstr>宣告陣列的時候呢？</vt:lpstr>
      <vt:lpstr>課堂練習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 耀崇</dc:creator>
  <cp:lastModifiedBy>郭哲慎</cp:lastModifiedBy>
  <cp:revision>5</cp:revision>
  <dcterms:created xsi:type="dcterms:W3CDTF">2021-10-05T02:15:00Z</dcterms:created>
  <dcterms:modified xsi:type="dcterms:W3CDTF">2022-09-21T09:31:04Z</dcterms:modified>
</cp:coreProperties>
</file>