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  <p:sldMasterId id="2147483900" r:id="rId2"/>
  </p:sldMasterIdLst>
  <p:sldIdLst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6" r:id="rId11"/>
    <p:sldId id="271" r:id="rId12"/>
    <p:sldId id="272" r:id="rId13"/>
    <p:sldId id="273" r:id="rId14"/>
    <p:sldId id="274" r:id="rId15"/>
    <p:sldId id="275" r:id="rId16"/>
    <p:sldId id="261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63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66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056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573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13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980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508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635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417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996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01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275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101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402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1569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397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3274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832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140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94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59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18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1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1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28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16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7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48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F4D8A-03DB-40BC-B22C-C0DC863F86A7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F06B9B-F9C8-4CD4-BA6D-C3F60CE3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3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44212-D271-4D75-8CCC-D710A15A1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團體作業</a:t>
            </a:r>
            <a:r>
              <a:rPr lang="en-US" altLang="zh-TW" dirty="0"/>
              <a:t>)</a:t>
            </a:r>
            <a:r>
              <a:rPr lang="zh-TW" altLang="en-US" dirty="0"/>
              <a:t>三行陣列相加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01F55D-55E9-4529-8DD9-B1A78815A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助教</a:t>
            </a:r>
            <a:r>
              <a:rPr lang="en-US" altLang="zh-TW" dirty="0"/>
              <a:t>:</a:t>
            </a:r>
            <a:r>
              <a:rPr lang="zh-TW" altLang="en-US" dirty="0"/>
              <a:t> 王子倫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7BFA4FE-1BC4-8806-AC83-ADF943BE643D}"/>
              </a:ext>
            </a:extLst>
          </p:cNvPr>
          <p:cNvSpPr txBox="1">
            <a:spLocks/>
          </p:cNvSpPr>
          <p:nvPr/>
        </p:nvSpPr>
        <p:spPr>
          <a:xfrm>
            <a:off x="4026716" y="2678282"/>
            <a:ext cx="4584556" cy="5494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074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9EC8D-FEC8-4C31-AE9E-48674DDD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960068" cy="70747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95F6ED3-671B-438D-F579-E33A786A5D32}"/>
              </a:ext>
            </a:extLst>
          </p:cNvPr>
          <p:cNvSpPr txBox="1">
            <a:spLocks/>
          </p:cNvSpPr>
          <p:nvPr/>
        </p:nvSpPr>
        <p:spPr>
          <a:xfrm>
            <a:off x="677332" y="2069687"/>
            <a:ext cx="6847591" cy="448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A15AA550-D4C5-25A9-FCF3-3C3E081D0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4272"/>
              </p:ext>
            </p:extLst>
          </p:nvPr>
        </p:nvGraphicFramePr>
        <p:xfrm>
          <a:off x="677332" y="2240289"/>
          <a:ext cx="1767584" cy="2950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896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3401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</a:tbl>
          </a:graphicData>
        </a:graphic>
      </p:graphicFrame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48FCCD73-D103-32A7-A57D-8BB1C0548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892762"/>
              </p:ext>
            </p:extLst>
          </p:nvPr>
        </p:nvGraphicFramePr>
        <p:xfrm>
          <a:off x="3530367" y="2240289"/>
          <a:ext cx="2048312" cy="3540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80327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9068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A39AA489-245F-CF9D-204E-D61BF3625AA2}"/>
              </a:ext>
            </a:extLst>
          </p:cNvPr>
          <p:cNvSpPr txBox="1"/>
          <p:nvPr/>
        </p:nvSpPr>
        <p:spPr>
          <a:xfrm>
            <a:off x="107541" y="4038442"/>
            <a:ext cx="569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</a:rPr>
              <a:t>i</a:t>
            </a:r>
            <a:r>
              <a:rPr lang="en-US" altLang="zh-TW" sz="1400" dirty="0">
                <a:solidFill>
                  <a:srgbClr val="FF0000"/>
                </a:solidFill>
              </a:rPr>
              <a:t>=3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0E27C64-AC88-EA83-F803-E18D36BCB374}"/>
              </a:ext>
            </a:extLst>
          </p:cNvPr>
          <p:cNvSpPr txBox="1"/>
          <p:nvPr/>
        </p:nvSpPr>
        <p:spPr>
          <a:xfrm>
            <a:off x="3014707" y="4053123"/>
            <a:ext cx="515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j=3</a:t>
            </a:r>
          </a:p>
        </p:txBody>
      </p:sp>
      <p:graphicFrame>
        <p:nvGraphicFramePr>
          <p:cNvPr id="13" name="表格 8">
            <a:extLst>
              <a:ext uri="{FF2B5EF4-FFF2-40B4-BE49-F238E27FC236}">
                <a16:creationId xmlns:a16="http://schemas.microsoft.com/office/drawing/2014/main" id="{563B4CB2-EC59-DA4D-DC45-20EDEB2BB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157902"/>
              </p:ext>
            </p:extLst>
          </p:nvPr>
        </p:nvGraphicFramePr>
        <p:xfrm>
          <a:off x="6820250" y="2240289"/>
          <a:ext cx="2048312" cy="2892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30979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09219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03786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33498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20A96AA-F4A2-61CA-E93F-8F5CA4076C17}"/>
              </a:ext>
            </a:extLst>
          </p:cNvPr>
          <p:cNvSpPr txBox="1"/>
          <p:nvPr/>
        </p:nvSpPr>
        <p:spPr>
          <a:xfrm>
            <a:off x="1054364" y="1915798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A</a:t>
            </a:r>
            <a:endParaRPr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A5DE54D-5B0B-6F61-4C76-F280A9E9BD49}"/>
              </a:ext>
            </a:extLst>
          </p:cNvPr>
          <p:cNvSpPr txBox="1"/>
          <p:nvPr/>
        </p:nvSpPr>
        <p:spPr>
          <a:xfrm>
            <a:off x="4049596" y="193251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B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2DD74D-DBB3-4790-DC76-9EEF93B26E78}"/>
              </a:ext>
            </a:extLst>
          </p:cNvPr>
          <p:cNvSpPr txBox="1"/>
          <p:nvPr/>
        </p:nvSpPr>
        <p:spPr>
          <a:xfrm>
            <a:off x="7279100" y="193251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陣列</a:t>
            </a:r>
            <a:r>
              <a:rPr lang="en-US" altLang="zh-TW" sz="1400" dirty="0"/>
              <a:t>C</a:t>
            </a:r>
            <a:r>
              <a:rPr lang="zh-TW" altLang="en-US" sz="1400" dirty="0"/>
              <a:t> </a:t>
            </a:r>
            <a:r>
              <a:rPr lang="en-US" altLang="zh-TW" sz="1400" dirty="0"/>
              <a:t>(A+B)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223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9EC8D-FEC8-4C31-AE9E-48674DDD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960068" cy="70747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95F6ED3-671B-438D-F579-E33A786A5D32}"/>
              </a:ext>
            </a:extLst>
          </p:cNvPr>
          <p:cNvSpPr txBox="1">
            <a:spLocks/>
          </p:cNvSpPr>
          <p:nvPr/>
        </p:nvSpPr>
        <p:spPr>
          <a:xfrm>
            <a:off x="677332" y="2069687"/>
            <a:ext cx="6847591" cy="448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A15AA550-D4C5-25A9-FCF3-3C3E081D0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266593"/>
              </p:ext>
            </p:extLst>
          </p:nvPr>
        </p:nvGraphicFramePr>
        <p:xfrm>
          <a:off x="677332" y="2240289"/>
          <a:ext cx="1767584" cy="2950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896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3401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</a:tbl>
          </a:graphicData>
        </a:graphic>
      </p:graphicFrame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48FCCD73-D103-32A7-A57D-8BB1C0548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10043"/>
              </p:ext>
            </p:extLst>
          </p:nvPr>
        </p:nvGraphicFramePr>
        <p:xfrm>
          <a:off x="3530367" y="2240289"/>
          <a:ext cx="2048312" cy="3540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80327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9068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A39AA489-245F-CF9D-204E-D61BF3625AA2}"/>
              </a:ext>
            </a:extLst>
          </p:cNvPr>
          <p:cNvSpPr txBox="1"/>
          <p:nvPr/>
        </p:nvSpPr>
        <p:spPr>
          <a:xfrm>
            <a:off x="107541" y="4634060"/>
            <a:ext cx="569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i</a:t>
            </a:r>
            <a:r>
              <a:rPr lang="en-US" altLang="zh-TW" sz="1400" dirty="0"/>
              <a:t>=4</a:t>
            </a:r>
            <a:endParaRPr lang="zh-TW" altLang="en-US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0E27C64-AC88-EA83-F803-E18D36BCB374}"/>
              </a:ext>
            </a:extLst>
          </p:cNvPr>
          <p:cNvSpPr txBox="1"/>
          <p:nvPr/>
        </p:nvSpPr>
        <p:spPr>
          <a:xfrm>
            <a:off x="3014707" y="4053123"/>
            <a:ext cx="515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j=3</a:t>
            </a:r>
          </a:p>
        </p:txBody>
      </p:sp>
      <p:graphicFrame>
        <p:nvGraphicFramePr>
          <p:cNvPr id="13" name="表格 8">
            <a:extLst>
              <a:ext uri="{FF2B5EF4-FFF2-40B4-BE49-F238E27FC236}">
                <a16:creationId xmlns:a16="http://schemas.microsoft.com/office/drawing/2014/main" id="{563B4CB2-EC59-DA4D-DC45-20EDEB2BB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2762"/>
              </p:ext>
            </p:extLst>
          </p:nvPr>
        </p:nvGraphicFramePr>
        <p:xfrm>
          <a:off x="6820250" y="2240289"/>
          <a:ext cx="2048312" cy="2892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30979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09219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03786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33498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A17EA36-03C1-5B7C-1391-5CAE79B8BE72}"/>
              </a:ext>
            </a:extLst>
          </p:cNvPr>
          <p:cNvSpPr txBox="1"/>
          <p:nvPr/>
        </p:nvSpPr>
        <p:spPr>
          <a:xfrm>
            <a:off x="1054364" y="1915798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A</a:t>
            </a:r>
            <a:endParaRPr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4C42A02-8238-074A-FB9A-483D0B89EFCC}"/>
              </a:ext>
            </a:extLst>
          </p:cNvPr>
          <p:cNvSpPr txBox="1"/>
          <p:nvPr/>
        </p:nvSpPr>
        <p:spPr>
          <a:xfrm>
            <a:off x="4049596" y="193251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B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68B70F5-7B6F-41E9-2B13-BC2C53A8E007}"/>
              </a:ext>
            </a:extLst>
          </p:cNvPr>
          <p:cNvSpPr txBox="1"/>
          <p:nvPr/>
        </p:nvSpPr>
        <p:spPr>
          <a:xfrm>
            <a:off x="7279100" y="193251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陣列</a:t>
            </a:r>
            <a:r>
              <a:rPr lang="en-US" altLang="zh-TW" sz="1400" dirty="0"/>
              <a:t>C</a:t>
            </a:r>
            <a:r>
              <a:rPr lang="zh-TW" altLang="en-US" sz="1400" dirty="0"/>
              <a:t> </a:t>
            </a:r>
            <a:r>
              <a:rPr lang="en-US" altLang="zh-TW" sz="1400" dirty="0"/>
              <a:t>(A+B)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416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9EC8D-FEC8-4C31-AE9E-48674DDD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960068" cy="70747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95F6ED3-671B-438D-F579-E33A786A5D32}"/>
              </a:ext>
            </a:extLst>
          </p:cNvPr>
          <p:cNvSpPr txBox="1">
            <a:spLocks/>
          </p:cNvSpPr>
          <p:nvPr/>
        </p:nvSpPr>
        <p:spPr>
          <a:xfrm>
            <a:off x="677332" y="2069687"/>
            <a:ext cx="6847591" cy="448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A15AA550-D4C5-25A9-FCF3-3C3E081D0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63039"/>
              </p:ext>
            </p:extLst>
          </p:nvPr>
        </p:nvGraphicFramePr>
        <p:xfrm>
          <a:off x="677332" y="2240289"/>
          <a:ext cx="1767584" cy="2950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896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3401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</a:tbl>
          </a:graphicData>
        </a:graphic>
      </p:graphicFrame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48FCCD73-D103-32A7-A57D-8BB1C0548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107668"/>
              </p:ext>
            </p:extLst>
          </p:nvPr>
        </p:nvGraphicFramePr>
        <p:xfrm>
          <a:off x="3530367" y="2240289"/>
          <a:ext cx="2048312" cy="3540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80327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9068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A39AA489-245F-CF9D-204E-D61BF3625AA2}"/>
              </a:ext>
            </a:extLst>
          </p:cNvPr>
          <p:cNvSpPr txBox="1"/>
          <p:nvPr/>
        </p:nvSpPr>
        <p:spPr>
          <a:xfrm>
            <a:off x="107541" y="4634060"/>
            <a:ext cx="569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</a:rPr>
              <a:t>i</a:t>
            </a:r>
            <a:r>
              <a:rPr lang="en-US" altLang="zh-TW" sz="1400" dirty="0">
                <a:solidFill>
                  <a:srgbClr val="FF0000"/>
                </a:solidFill>
              </a:rPr>
              <a:t>=4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0E27C64-AC88-EA83-F803-E18D36BCB374}"/>
              </a:ext>
            </a:extLst>
          </p:cNvPr>
          <p:cNvSpPr txBox="1"/>
          <p:nvPr/>
        </p:nvSpPr>
        <p:spPr>
          <a:xfrm>
            <a:off x="3014707" y="4053123"/>
            <a:ext cx="515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j=3</a:t>
            </a:r>
          </a:p>
        </p:txBody>
      </p:sp>
      <p:graphicFrame>
        <p:nvGraphicFramePr>
          <p:cNvPr id="13" name="表格 8">
            <a:extLst>
              <a:ext uri="{FF2B5EF4-FFF2-40B4-BE49-F238E27FC236}">
                <a16:creationId xmlns:a16="http://schemas.microsoft.com/office/drawing/2014/main" id="{563B4CB2-EC59-DA4D-DC45-20EDEB2BB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676998"/>
              </p:ext>
            </p:extLst>
          </p:nvPr>
        </p:nvGraphicFramePr>
        <p:xfrm>
          <a:off x="6820250" y="2240289"/>
          <a:ext cx="2048312" cy="2892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30979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09219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03786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33498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0660819-37F9-E9A3-C2B6-1BEB83AF220D}"/>
              </a:ext>
            </a:extLst>
          </p:cNvPr>
          <p:cNvSpPr txBox="1"/>
          <p:nvPr/>
        </p:nvSpPr>
        <p:spPr>
          <a:xfrm>
            <a:off x="1054364" y="1915798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A</a:t>
            </a:r>
            <a:endParaRPr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8B2763A-702F-78B6-DFD2-13CC8B00D855}"/>
              </a:ext>
            </a:extLst>
          </p:cNvPr>
          <p:cNvSpPr txBox="1"/>
          <p:nvPr/>
        </p:nvSpPr>
        <p:spPr>
          <a:xfrm>
            <a:off x="4049596" y="193251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B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6669D01-74FC-08E2-1846-2C970FDDCA3C}"/>
              </a:ext>
            </a:extLst>
          </p:cNvPr>
          <p:cNvSpPr txBox="1"/>
          <p:nvPr/>
        </p:nvSpPr>
        <p:spPr>
          <a:xfrm>
            <a:off x="7279100" y="193251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陣列</a:t>
            </a:r>
            <a:r>
              <a:rPr lang="en-US" altLang="zh-TW" sz="1400" dirty="0"/>
              <a:t>C</a:t>
            </a:r>
            <a:r>
              <a:rPr lang="zh-TW" altLang="en-US" sz="1400" dirty="0"/>
              <a:t> </a:t>
            </a:r>
            <a:r>
              <a:rPr lang="en-US" altLang="zh-TW" sz="1400" dirty="0"/>
              <a:t>(A+B)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1177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9EC8D-FEC8-4C31-AE9E-48674DDD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960068" cy="70747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95F6ED3-671B-438D-F579-E33A786A5D32}"/>
              </a:ext>
            </a:extLst>
          </p:cNvPr>
          <p:cNvSpPr txBox="1">
            <a:spLocks/>
          </p:cNvSpPr>
          <p:nvPr/>
        </p:nvSpPr>
        <p:spPr>
          <a:xfrm>
            <a:off x="677332" y="2069687"/>
            <a:ext cx="6847591" cy="448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A15AA550-D4C5-25A9-FCF3-3C3E081D0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32425"/>
              </p:ext>
            </p:extLst>
          </p:nvPr>
        </p:nvGraphicFramePr>
        <p:xfrm>
          <a:off x="677332" y="2240289"/>
          <a:ext cx="1767584" cy="2950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896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3401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</a:tbl>
          </a:graphicData>
        </a:graphic>
      </p:graphicFrame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48FCCD73-D103-32A7-A57D-8BB1C0548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36907"/>
              </p:ext>
            </p:extLst>
          </p:nvPr>
        </p:nvGraphicFramePr>
        <p:xfrm>
          <a:off x="3530367" y="2240289"/>
          <a:ext cx="2048312" cy="3540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80327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9068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A39AA489-245F-CF9D-204E-D61BF3625AA2}"/>
              </a:ext>
            </a:extLst>
          </p:cNvPr>
          <p:cNvSpPr txBox="1"/>
          <p:nvPr/>
        </p:nvSpPr>
        <p:spPr>
          <a:xfrm>
            <a:off x="107541" y="5207738"/>
            <a:ext cx="569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i</a:t>
            </a:r>
            <a:r>
              <a:rPr lang="en-US" altLang="zh-TW" sz="1400" dirty="0"/>
              <a:t>=5</a:t>
            </a:r>
            <a:endParaRPr lang="zh-TW" altLang="en-US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0E27C64-AC88-EA83-F803-E18D36BCB374}"/>
              </a:ext>
            </a:extLst>
          </p:cNvPr>
          <p:cNvSpPr txBox="1"/>
          <p:nvPr/>
        </p:nvSpPr>
        <p:spPr>
          <a:xfrm>
            <a:off x="3014707" y="4640352"/>
            <a:ext cx="515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j=4</a:t>
            </a:r>
          </a:p>
        </p:txBody>
      </p:sp>
      <p:graphicFrame>
        <p:nvGraphicFramePr>
          <p:cNvPr id="13" name="表格 8">
            <a:extLst>
              <a:ext uri="{FF2B5EF4-FFF2-40B4-BE49-F238E27FC236}">
                <a16:creationId xmlns:a16="http://schemas.microsoft.com/office/drawing/2014/main" id="{563B4CB2-EC59-DA4D-DC45-20EDEB2BB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54862"/>
              </p:ext>
            </p:extLst>
          </p:nvPr>
        </p:nvGraphicFramePr>
        <p:xfrm>
          <a:off x="6820250" y="2240289"/>
          <a:ext cx="2048312" cy="3470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30979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09219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03786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33498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786668"/>
                  </a:ext>
                </a:extLst>
              </a:tr>
            </a:tbl>
          </a:graphicData>
        </a:graphic>
      </p:graphicFrame>
      <p:sp>
        <p:nvSpPr>
          <p:cNvPr id="6" name="乘號 5">
            <a:extLst>
              <a:ext uri="{FF2B5EF4-FFF2-40B4-BE49-F238E27FC236}">
                <a16:creationId xmlns:a16="http://schemas.microsoft.com/office/drawing/2014/main" id="{4F1F1E53-53CE-3AD5-8C04-0917059B8FAD}"/>
              </a:ext>
            </a:extLst>
          </p:cNvPr>
          <p:cNvSpPr/>
          <p:nvPr/>
        </p:nvSpPr>
        <p:spPr>
          <a:xfrm>
            <a:off x="-160153" y="5207738"/>
            <a:ext cx="973885" cy="307777"/>
          </a:xfrm>
          <a:prstGeom prst="mathMultiply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35969B-D977-0806-A3B8-C67354774C11}"/>
              </a:ext>
            </a:extLst>
          </p:cNvPr>
          <p:cNvSpPr txBox="1"/>
          <p:nvPr/>
        </p:nvSpPr>
        <p:spPr>
          <a:xfrm>
            <a:off x="1054364" y="1915798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A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F6E0BB1-4853-07C5-BF2D-4412987661CE}"/>
              </a:ext>
            </a:extLst>
          </p:cNvPr>
          <p:cNvSpPr txBox="1"/>
          <p:nvPr/>
        </p:nvSpPr>
        <p:spPr>
          <a:xfrm>
            <a:off x="4049596" y="193251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B</a:t>
            </a:r>
            <a:endParaRPr lang="zh-TW" altLang="en-US" sz="1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4FB08BF-49A8-90A8-B851-82B14B133357}"/>
              </a:ext>
            </a:extLst>
          </p:cNvPr>
          <p:cNvSpPr txBox="1"/>
          <p:nvPr/>
        </p:nvSpPr>
        <p:spPr>
          <a:xfrm>
            <a:off x="7279100" y="193251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陣列</a:t>
            </a:r>
            <a:r>
              <a:rPr lang="en-US" altLang="zh-TW" sz="1400" dirty="0"/>
              <a:t>C</a:t>
            </a:r>
            <a:r>
              <a:rPr lang="zh-TW" altLang="en-US" sz="1400" dirty="0"/>
              <a:t> </a:t>
            </a:r>
            <a:r>
              <a:rPr lang="en-US" altLang="zh-TW" sz="1400" dirty="0"/>
              <a:t>(A+B)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425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9EC8D-FEC8-4C31-AE9E-48674DDD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960068" cy="70747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95F6ED3-671B-438D-F579-E33A786A5D32}"/>
              </a:ext>
            </a:extLst>
          </p:cNvPr>
          <p:cNvSpPr txBox="1">
            <a:spLocks/>
          </p:cNvSpPr>
          <p:nvPr/>
        </p:nvSpPr>
        <p:spPr>
          <a:xfrm>
            <a:off x="677332" y="2069687"/>
            <a:ext cx="6847591" cy="448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A15AA550-D4C5-25A9-FCF3-3C3E081D0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099461"/>
              </p:ext>
            </p:extLst>
          </p:nvPr>
        </p:nvGraphicFramePr>
        <p:xfrm>
          <a:off x="677332" y="2240289"/>
          <a:ext cx="1767584" cy="2950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896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3401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</a:tbl>
          </a:graphicData>
        </a:graphic>
      </p:graphicFrame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48FCCD73-D103-32A7-A57D-8BB1C0548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19443"/>
              </p:ext>
            </p:extLst>
          </p:nvPr>
        </p:nvGraphicFramePr>
        <p:xfrm>
          <a:off x="3530367" y="2240289"/>
          <a:ext cx="2048312" cy="3540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80327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9068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A39AA489-245F-CF9D-204E-D61BF3625AA2}"/>
              </a:ext>
            </a:extLst>
          </p:cNvPr>
          <p:cNvSpPr txBox="1"/>
          <p:nvPr/>
        </p:nvSpPr>
        <p:spPr>
          <a:xfrm>
            <a:off x="107541" y="5207738"/>
            <a:ext cx="569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i</a:t>
            </a:r>
            <a:r>
              <a:rPr lang="en-US" altLang="zh-TW" sz="1400" dirty="0"/>
              <a:t>=5</a:t>
            </a:r>
            <a:endParaRPr lang="zh-TW" altLang="en-US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0E27C64-AC88-EA83-F803-E18D36BCB374}"/>
              </a:ext>
            </a:extLst>
          </p:cNvPr>
          <p:cNvSpPr txBox="1"/>
          <p:nvPr/>
        </p:nvSpPr>
        <p:spPr>
          <a:xfrm>
            <a:off x="3014707" y="5207738"/>
            <a:ext cx="515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j=5</a:t>
            </a:r>
          </a:p>
        </p:txBody>
      </p:sp>
      <p:graphicFrame>
        <p:nvGraphicFramePr>
          <p:cNvPr id="13" name="表格 8">
            <a:extLst>
              <a:ext uri="{FF2B5EF4-FFF2-40B4-BE49-F238E27FC236}">
                <a16:creationId xmlns:a16="http://schemas.microsoft.com/office/drawing/2014/main" id="{563B4CB2-EC59-DA4D-DC45-20EDEB2BB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633072"/>
              </p:ext>
            </p:extLst>
          </p:nvPr>
        </p:nvGraphicFramePr>
        <p:xfrm>
          <a:off x="6820250" y="2240289"/>
          <a:ext cx="2048312" cy="4048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30979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09219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03786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33498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786668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235629"/>
                  </a:ext>
                </a:extLst>
              </a:tr>
            </a:tbl>
          </a:graphicData>
        </a:graphic>
      </p:graphicFrame>
      <p:sp>
        <p:nvSpPr>
          <p:cNvPr id="6" name="乘號 5">
            <a:extLst>
              <a:ext uri="{FF2B5EF4-FFF2-40B4-BE49-F238E27FC236}">
                <a16:creationId xmlns:a16="http://schemas.microsoft.com/office/drawing/2014/main" id="{4F1F1E53-53CE-3AD5-8C04-0917059B8FAD}"/>
              </a:ext>
            </a:extLst>
          </p:cNvPr>
          <p:cNvSpPr/>
          <p:nvPr/>
        </p:nvSpPr>
        <p:spPr>
          <a:xfrm>
            <a:off x="-160153" y="5207738"/>
            <a:ext cx="973885" cy="307777"/>
          </a:xfrm>
          <a:prstGeom prst="mathMultiply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82F75D4-6BE1-6C01-7180-C0FA3B8C99F7}"/>
              </a:ext>
            </a:extLst>
          </p:cNvPr>
          <p:cNvSpPr txBox="1"/>
          <p:nvPr/>
        </p:nvSpPr>
        <p:spPr>
          <a:xfrm>
            <a:off x="1054364" y="1915798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A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89016C8-32A0-7C18-0325-51FA6B528AF4}"/>
              </a:ext>
            </a:extLst>
          </p:cNvPr>
          <p:cNvSpPr txBox="1"/>
          <p:nvPr/>
        </p:nvSpPr>
        <p:spPr>
          <a:xfrm>
            <a:off x="4049596" y="193251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B</a:t>
            </a:r>
            <a:endParaRPr lang="zh-TW" altLang="en-US" sz="1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6225B2D-1B63-83EB-416D-46B9450DCCB8}"/>
              </a:ext>
            </a:extLst>
          </p:cNvPr>
          <p:cNvSpPr txBox="1"/>
          <p:nvPr/>
        </p:nvSpPr>
        <p:spPr>
          <a:xfrm>
            <a:off x="7279100" y="193251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陣列</a:t>
            </a:r>
            <a:r>
              <a:rPr lang="en-US" altLang="zh-TW" sz="1400" dirty="0"/>
              <a:t>C</a:t>
            </a:r>
            <a:r>
              <a:rPr lang="zh-TW" altLang="en-US" sz="1400" dirty="0"/>
              <a:t> </a:t>
            </a:r>
            <a:r>
              <a:rPr lang="en-US" altLang="zh-TW" sz="1400" dirty="0"/>
              <a:t>(A+B)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3086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D62D3-61FF-4E93-9AF8-14EED87E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63145E-D434-0073-8C73-68AF799855B1}"/>
              </a:ext>
            </a:extLst>
          </p:cNvPr>
          <p:cNvSpPr txBox="1"/>
          <p:nvPr/>
        </p:nvSpPr>
        <p:spPr>
          <a:xfrm>
            <a:off x="677334" y="1730345"/>
            <a:ext cx="7518711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請完成函式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threeCol_plus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(65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行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098454-C8A7-88D7-4C1B-6CEBB317126D}"/>
              </a:ext>
            </a:extLst>
          </p:cNvPr>
          <p:cNvSpPr txBox="1"/>
          <p:nvPr/>
        </p:nvSpPr>
        <p:spPr>
          <a:xfrm>
            <a:off x="677333" y="2851090"/>
            <a:ext cx="7518711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請解釋函式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insert(39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行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void_1(55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行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解釋方法可參考範例。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2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D62D3-61FF-4E93-9AF8-14EED87E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作業繳交注意事項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C62EE68-F5FE-AB46-F929-FEDC8C019C92}"/>
              </a:ext>
            </a:extLst>
          </p:cNvPr>
          <p:cNvSpPr txBox="1"/>
          <p:nvPr/>
        </p:nvSpPr>
        <p:spPr>
          <a:xfrm>
            <a:off x="677333" y="1874355"/>
            <a:ext cx="7518711" cy="224676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程式碼最上面記得寫組員的學號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姓名，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不論有沒有另一位組員都要填寫。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其中一位上傳到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Portal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作業區即可。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檔名</a:t>
            </a:r>
            <a:r>
              <a:rPr lang="zh-TW" altLang="en-US" sz="2000">
                <a:latin typeface="Calibri" panose="020F0502020204030204" pitchFamily="34" charset="0"/>
                <a:cs typeface="Calibri" panose="020F0502020204030204" pitchFamily="34" charset="0"/>
              </a:rPr>
              <a:t>請包含所有組員的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學號。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EX: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組員是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1091650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王子倫 跟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1091721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龐達業，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那檔名是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1091650 1091721.cpp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E94080-1D55-0148-A4C0-CF84CFED9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33" y="1950982"/>
            <a:ext cx="2734057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6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9EC8D-FEC8-4C31-AE9E-48674DDD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960068" cy="70747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A15AA550-D4C5-25A9-FCF3-3C3E081D0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770219"/>
              </p:ext>
            </p:extLst>
          </p:nvPr>
        </p:nvGraphicFramePr>
        <p:xfrm>
          <a:off x="677332" y="2240289"/>
          <a:ext cx="1767584" cy="2950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896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3401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</a:tbl>
          </a:graphicData>
        </a:graphic>
      </p:graphicFrame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48FCCD73-D103-32A7-A57D-8BB1C0548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08039"/>
              </p:ext>
            </p:extLst>
          </p:nvPr>
        </p:nvGraphicFramePr>
        <p:xfrm>
          <a:off x="3530367" y="2240289"/>
          <a:ext cx="2048312" cy="3540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80327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9068"/>
                  </a:ext>
                </a:extLst>
              </a:tr>
            </a:tbl>
          </a:graphicData>
        </a:graphic>
      </p:graphicFrame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367905A6-FF92-F098-A4FF-397DC66E8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73974"/>
              </p:ext>
            </p:extLst>
          </p:nvPr>
        </p:nvGraphicFramePr>
        <p:xfrm>
          <a:off x="6820250" y="2240289"/>
          <a:ext cx="2048312" cy="578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BAAD0B2C-C730-D135-BC6F-51F1AA8FEC90}"/>
              </a:ext>
            </a:extLst>
          </p:cNvPr>
          <p:cNvSpPr txBox="1"/>
          <p:nvPr/>
        </p:nvSpPr>
        <p:spPr>
          <a:xfrm>
            <a:off x="1054364" y="1915798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A</a:t>
            </a:r>
            <a:endParaRPr lang="zh-TW" altLang="en-US" sz="1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C3E68B-3F6A-A6B8-3A80-89E6B7972533}"/>
              </a:ext>
            </a:extLst>
          </p:cNvPr>
          <p:cNvSpPr txBox="1"/>
          <p:nvPr/>
        </p:nvSpPr>
        <p:spPr>
          <a:xfrm>
            <a:off x="4049596" y="193251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B</a:t>
            </a:r>
            <a:endParaRPr lang="zh-TW" altLang="en-US" sz="1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2743C42-E85D-613A-477A-4D4AE55D3E3B}"/>
              </a:ext>
            </a:extLst>
          </p:cNvPr>
          <p:cNvSpPr txBox="1"/>
          <p:nvPr/>
        </p:nvSpPr>
        <p:spPr>
          <a:xfrm>
            <a:off x="7279100" y="193251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陣列</a:t>
            </a:r>
            <a:r>
              <a:rPr lang="en-US" altLang="zh-TW" sz="1400" dirty="0"/>
              <a:t>C</a:t>
            </a:r>
            <a:r>
              <a:rPr lang="zh-TW" altLang="en-US" sz="1400" dirty="0"/>
              <a:t> </a:t>
            </a:r>
            <a:r>
              <a:rPr lang="en-US" altLang="zh-TW" sz="1400" dirty="0"/>
              <a:t>(A+B)</a:t>
            </a:r>
            <a:endParaRPr lang="zh-TW" altLang="en-US" sz="1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9AA489-245F-CF9D-204E-D61BF3625AA2}"/>
              </a:ext>
            </a:extLst>
          </p:cNvPr>
          <p:cNvSpPr txBox="1"/>
          <p:nvPr/>
        </p:nvSpPr>
        <p:spPr>
          <a:xfrm>
            <a:off x="107541" y="2961010"/>
            <a:ext cx="569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i</a:t>
            </a:r>
            <a:r>
              <a:rPr lang="en-US" altLang="zh-TW" sz="1400" dirty="0"/>
              <a:t>=1</a:t>
            </a:r>
            <a:endParaRPr lang="zh-TW" altLang="en-US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0E27C64-AC88-EA83-F803-E18D36BCB374}"/>
              </a:ext>
            </a:extLst>
          </p:cNvPr>
          <p:cNvSpPr txBox="1"/>
          <p:nvPr/>
        </p:nvSpPr>
        <p:spPr>
          <a:xfrm>
            <a:off x="3014708" y="2962912"/>
            <a:ext cx="515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j=1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425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9EC8D-FEC8-4C31-AE9E-48674DDD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960068" cy="70747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95F6ED3-671B-438D-F579-E33A786A5D32}"/>
              </a:ext>
            </a:extLst>
          </p:cNvPr>
          <p:cNvSpPr txBox="1">
            <a:spLocks/>
          </p:cNvSpPr>
          <p:nvPr/>
        </p:nvSpPr>
        <p:spPr>
          <a:xfrm>
            <a:off x="677332" y="2069687"/>
            <a:ext cx="6847591" cy="448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A15AA550-D4C5-25A9-FCF3-3C3E081D0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41227"/>
              </p:ext>
            </p:extLst>
          </p:nvPr>
        </p:nvGraphicFramePr>
        <p:xfrm>
          <a:off x="677332" y="2240289"/>
          <a:ext cx="1767584" cy="2950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896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3401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</a:tbl>
          </a:graphicData>
        </a:graphic>
      </p:graphicFrame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48FCCD73-D103-32A7-A57D-8BB1C0548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91420"/>
              </p:ext>
            </p:extLst>
          </p:nvPr>
        </p:nvGraphicFramePr>
        <p:xfrm>
          <a:off x="3530367" y="2240289"/>
          <a:ext cx="2048312" cy="3540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80327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9068"/>
                  </a:ext>
                </a:extLst>
              </a:tr>
            </a:tbl>
          </a:graphicData>
        </a:graphic>
      </p:graphicFrame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367905A6-FF92-F098-A4FF-397DC66E8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63506"/>
              </p:ext>
            </p:extLst>
          </p:nvPr>
        </p:nvGraphicFramePr>
        <p:xfrm>
          <a:off x="6820250" y="2240289"/>
          <a:ext cx="2048312" cy="1156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30979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A39AA489-245F-CF9D-204E-D61BF3625AA2}"/>
              </a:ext>
            </a:extLst>
          </p:cNvPr>
          <p:cNvSpPr txBox="1"/>
          <p:nvPr/>
        </p:nvSpPr>
        <p:spPr>
          <a:xfrm>
            <a:off x="107541" y="2961010"/>
            <a:ext cx="569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</a:rPr>
              <a:t>i</a:t>
            </a:r>
            <a:r>
              <a:rPr lang="en-US" altLang="zh-TW" sz="1400" dirty="0">
                <a:solidFill>
                  <a:srgbClr val="FF0000"/>
                </a:solidFill>
              </a:rPr>
              <a:t>=1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0E27C64-AC88-EA83-F803-E18D36BCB374}"/>
              </a:ext>
            </a:extLst>
          </p:cNvPr>
          <p:cNvSpPr txBox="1"/>
          <p:nvPr/>
        </p:nvSpPr>
        <p:spPr>
          <a:xfrm>
            <a:off x="3014708" y="2962912"/>
            <a:ext cx="515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j=1</a:t>
            </a:r>
            <a:endParaRPr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BBE9ED0-835B-9354-3239-3790F97195BB}"/>
              </a:ext>
            </a:extLst>
          </p:cNvPr>
          <p:cNvSpPr txBox="1"/>
          <p:nvPr/>
        </p:nvSpPr>
        <p:spPr>
          <a:xfrm>
            <a:off x="1054364" y="1915798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A</a:t>
            </a:r>
            <a:endParaRPr lang="zh-TW" altLang="en-US" sz="1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F1733E1-DF37-A719-7169-2786C46AD8E3}"/>
              </a:ext>
            </a:extLst>
          </p:cNvPr>
          <p:cNvSpPr txBox="1"/>
          <p:nvPr/>
        </p:nvSpPr>
        <p:spPr>
          <a:xfrm>
            <a:off x="4049596" y="193251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B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4F757A2-D24A-2A00-48C3-881DBA8DE992}"/>
              </a:ext>
            </a:extLst>
          </p:cNvPr>
          <p:cNvSpPr txBox="1"/>
          <p:nvPr/>
        </p:nvSpPr>
        <p:spPr>
          <a:xfrm>
            <a:off x="7279100" y="193251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陣列</a:t>
            </a:r>
            <a:r>
              <a:rPr lang="en-US" altLang="zh-TW" sz="1400" dirty="0"/>
              <a:t>C</a:t>
            </a:r>
            <a:r>
              <a:rPr lang="zh-TW" altLang="en-US" sz="1400" dirty="0"/>
              <a:t> </a:t>
            </a:r>
            <a:r>
              <a:rPr lang="en-US" altLang="zh-TW" sz="1400" dirty="0"/>
              <a:t>(A+B)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754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9EC8D-FEC8-4C31-AE9E-48674DDD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960068" cy="70747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95F6ED3-671B-438D-F579-E33A786A5D32}"/>
              </a:ext>
            </a:extLst>
          </p:cNvPr>
          <p:cNvSpPr txBox="1">
            <a:spLocks/>
          </p:cNvSpPr>
          <p:nvPr/>
        </p:nvSpPr>
        <p:spPr>
          <a:xfrm>
            <a:off x="677332" y="2069687"/>
            <a:ext cx="6847591" cy="448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A15AA550-D4C5-25A9-FCF3-3C3E081D0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966336"/>
              </p:ext>
            </p:extLst>
          </p:nvPr>
        </p:nvGraphicFramePr>
        <p:xfrm>
          <a:off x="677332" y="2240289"/>
          <a:ext cx="1767584" cy="2950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896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3401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</a:tbl>
          </a:graphicData>
        </a:graphic>
      </p:graphicFrame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48FCCD73-D103-32A7-A57D-8BB1C0548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987448"/>
              </p:ext>
            </p:extLst>
          </p:nvPr>
        </p:nvGraphicFramePr>
        <p:xfrm>
          <a:off x="3530367" y="2240289"/>
          <a:ext cx="2048312" cy="3540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80327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9068"/>
                  </a:ext>
                </a:extLst>
              </a:tr>
            </a:tbl>
          </a:graphicData>
        </a:graphic>
      </p:graphicFrame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367905A6-FF92-F098-A4FF-397DC66E8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649516"/>
              </p:ext>
            </p:extLst>
          </p:nvPr>
        </p:nvGraphicFramePr>
        <p:xfrm>
          <a:off x="6820250" y="2240289"/>
          <a:ext cx="2048312" cy="1156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30979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A39AA489-245F-CF9D-204E-D61BF3625AA2}"/>
              </a:ext>
            </a:extLst>
          </p:cNvPr>
          <p:cNvSpPr txBox="1"/>
          <p:nvPr/>
        </p:nvSpPr>
        <p:spPr>
          <a:xfrm>
            <a:off x="107541" y="3429000"/>
            <a:ext cx="569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i</a:t>
            </a:r>
            <a:r>
              <a:rPr lang="en-US" altLang="zh-TW" sz="1400" dirty="0"/>
              <a:t>=2</a:t>
            </a:r>
            <a:endParaRPr lang="zh-TW" altLang="en-US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0E27C64-AC88-EA83-F803-E18D36BCB374}"/>
              </a:ext>
            </a:extLst>
          </p:cNvPr>
          <p:cNvSpPr txBox="1"/>
          <p:nvPr/>
        </p:nvSpPr>
        <p:spPr>
          <a:xfrm>
            <a:off x="3014708" y="2962912"/>
            <a:ext cx="515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j=1</a:t>
            </a:r>
            <a:endParaRPr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6C6CEF7-9C88-7A53-07F2-CDFFE1DBE85E}"/>
              </a:ext>
            </a:extLst>
          </p:cNvPr>
          <p:cNvSpPr txBox="1"/>
          <p:nvPr/>
        </p:nvSpPr>
        <p:spPr>
          <a:xfrm>
            <a:off x="1054364" y="1915798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A</a:t>
            </a:r>
            <a:endParaRPr lang="zh-TW" altLang="en-US" sz="1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D49DE31-A4DA-71AF-A66D-DAC0CB7CF595}"/>
              </a:ext>
            </a:extLst>
          </p:cNvPr>
          <p:cNvSpPr txBox="1"/>
          <p:nvPr/>
        </p:nvSpPr>
        <p:spPr>
          <a:xfrm>
            <a:off x="4049596" y="193251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B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DA01FB-6782-B80B-BFCD-635FE0F5AB9E}"/>
              </a:ext>
            </a:extLst>
          </p:cNvPr>
          <p:cNvSpPr txBox="1"/>
          <p:nvPr/>
        </p:nvSpPr>
        <p:spPr>
          <a:xfrm>
            <a:off x="7279100" y="193251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陣列</a:t>
            </a:r>
            <a:r>
              <a:rPr lang="en-US" altLang="zh-TW" sz="1400" dirty="0"/>
              <a:t>C</a:t>
            </a:r>
            <a:r>
              <a:rPr lang="zh-TW" altLang="en-US" sz="1400" dirty="0"/>
              <a:t> </a:t>
            </a:r>
            <a:r>
              <a:rPr lang="en-US" altLang="zh-TW" sz="1400" dirty="0"/>
              <a:t>(A+B)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662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9EC8D-FEC8-4C31-AE9E-48674DDD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960068" cy="70747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95F6ED3-671B-438D-F579-E33A786A5D32}"/>
              </a:ext>
            </a:extLst>
          </p:cNvPr>
          <p:cNvSpPr txBox="1">
            <a:spLocks/>
          </p:cNvSpPr>
          <p:nvPr/>
        </p:nvSpPr>
        <p:spPr>
          <a:xfrm>
            <a:off x="677332" y="2069687"/>
            <a:ext cx="6847591" cy="448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A15AA550-D4C5-25A9-FCF3-3C3E081D0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6773"/>
              </p:ext>
            </p:extLst>
          </p:nvPr>
        </p:nvGraphicFramePr>
        <p:xfrm>
          <a:off x="677332" y="2240289"/>
          <a:ext cx="1767584" cy="2950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896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3401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</a:tbl>
          </a:graphicData>
        </a:graphic>
      </p:graphicFrame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48FCCD73-D103-32A7-A57D-8BB1C0548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50455"/>
              </p:ext>
            </p:extLst>
          </p:nvPr>
        </p:nvGraphicFramePr>
        <p:xfrm>
          <a:off x="3530367" y="2240289"/>
          <a:ext cx="2048312" cy="3540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80327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9068"/>
                  </a:ext>
                </a:extLst>
              </a:tr>
            </a:tbl>
          </a:graphicData>
        </a:graphic>
      </p:graphicFrame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367905A6-FF92-F098-A4FF-397DC66E8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017667"/>
              </p:ext>
            </p:extLst>
          </p:nvPr>
        </p:nvGraphicFramePr>
        <p:xfrm>
          <a:off x="6820250" y="2240289"/>
          <a:ext cx="2048312" cy="1735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30979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09219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A39AA489-245F-CF9D-204E-D61BF3625AA2}"/>
              </a:ext>
            </a:extLst>
          </p:cNvPr>
          <p:cNvSpPr txBox="1"/>
          <p:nvPr/>
        </p:nvSpPr>
        <p:spPr>
          <a:xfrm>
            <a:off x="107541" y="3429000"/>
            <a:ext cx="569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i</a:t>
            </a:r>
            <a:r>
              <a:rPr lang="en-US" altLang="zh-TW" sz="1400" dirty="0"/>
              <a:t>=2</a:t>
            </a:r>
            <a:endParaRPr lang="zh-TW" altLang="en-US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0E27C64-AC88-EA83-F803-E18D36BCB374}"/>
              </a:ext>
            </a:extLst>
          </p:cNvPr>
          <p:cNvSpPr txBox="1"/>
          <p:nvPr/>
        </p:nvSpPr>
        <p:spPr>
          <a:xfrm>
            <a:off x="3014708" y="2962912"/>
            <a:ext cx="515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j=1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181B4F4-6614-B8D5-80D7-B8A280968F92}"/>
              </a:ext>
            </a:extLst>
          </p:cNvPr>
          <p:cNvSpPr txBox="1"/>
          <p:nvPr/>
        </p:nvSpPr>
        <p:spPr>
          <a:xfrm>
            <a:off x="1054364" y="1915798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A</a:t>
            </a:r>
            <a:endParaRPr lang="zh-TW" altLang="en-US" sz="1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15C7B9E-8B45-FF06-38B4-D6B71099858F}"/>
              </a:ext>
            </a:extLst>
          </p:cNvPr>
          <p:cNvSpPr txBox="1"/>
          <p:nvPr/>
        </p:nvSpPr>
        <p:spPr>
          <a:xfrm>
            <a:off x="4049596" y="193251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B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E32AC5-568B-226E-237F-3C3A6C46F71D}"/>
              </a:ext>
            </a:extLst>
          </p:cNvPr>
          <p:cNvSpPr txBox="1"/>
          <p:nvPr/>
        </p:nvSpPr>
        <p:spPr>
          <a:xfrm>
            <a:off x="7279100" y="193251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陣列</a:t>
            </a:r>
            <a:r>
              <a:rPr lang="en-US" altLang="zh-TW" sz="1400" dirty="0"/>
              <a:t>C</a:t>
            </a:r>
            <a:r>
              <a:rPr lang="zh-TW" altLang="en-US" sz="1400" dirty="0"/>
              <a:t> </a:t>
            </a:r>
            <a:r>
              <a:rPr lang="en-US" altLang="zh-TW" sz="1400" dirty="0"/>
              <a:t>(A+B)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264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9EC8D-FEC8-4C31-AE9E-48674DDD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960068" cy="70747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95F6ED3-671B-438D-F579-E33A786A5D32}"/>
              </a:ext>
            </a:extLst>
          </p:cNvPr>
          <p:cNvSpPr txBox="1">
            <a:spLocks/>
          </p:cNvSpPr>
          <p:nvPr/>
        </p:nvSpPr>
        <p:spPr>
          <a:xfrm>
            <a:off x="677332" y="2069687"/>
            <a:ext cx="6847591" cy="448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A15AA550-D4C5-25A9-FCF3-3C3E081D0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37915"/>
              </p:ext>
            </p:extLst>
          </p:nvPr>
        </p:nvGraphicFramePr>
        <p:xfrm>
          <a:off x="677332" y="2240289"/>
          <a:ext cx="1767584" cy="2950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896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3401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</a:tbl>
          </a:graphicData>
        </a:graphic>
      </p:graphicFrame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48FCCD73-D103-32A7-A57D-8BB1C0548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06136"/>
              </p:ext>
            </p:extLst>
          </p:nvPr>
        </p:nvGraphicFramePr>
        <p:xfrm>
          <a:off x="3530367" y="2240289"/>
          <a:ext cx="2048312" cy="3540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80327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9068"/>
                  </a:ext>
                </a:extLst>
              </a:tr>
            </a:tbl>
          </a:graphicData>
        </a:graphic>
      </p:graphicFrame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367905A6-FF92-F098-A4FF-397DC66E8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236121"/>
              </p:ext>
            </p:extLst>
          </p:nvPr>
        </p:nvGraphicFramePr>
        <p:xfrm>
          <a:off x="6820250" y="2240289"/>
          <a:ext cx="2048312" cy="1735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30979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09219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A39AA489-245F-CF9D-204E-D61BF3625AA2}"/>
              </a:ext>
            </a:extLst>
          </p:cNvPr>
          <p:cNvSpPr txBox="1"/>
          <p:nvPr/>
        </p:nvSpPr>
        <p:spPr>
          <a:xfrm>
            <a:off x="107541" y="3429000"/>
            <a:ext cx="569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i</a:t>
            </a:r>
            <a:r>
              <a:rPr lang="en-US" altLang="zh-TW" sz="1400" dirty="0"/>
              <a:t>=2</a:t>
            </a:r>
            <a:endParaRPr lang="zh-TW" altLang="en-US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0E27C64-AC88-EA83-F803-E18D36BCB374}"/>
              </a:ext>
            </a:extLst>
          </p:cNvPr>
          <p:cNvSpPr txBox="1"/>
          <p:nvPr/>
        </p:nvSpPr>
        <p:spPr>
          <a:xfrm>
            <a:off x="3014707" y="3429000"/>
            <a:ext cx="515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j=2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826CA42-3159-8DDE-FAA4-1EB0586B0F8F}"/>
              </a:ext>
            </a:extLst>
          </p:cNvPr>
          <p:cNvSpPr txBox="1"/>
          <p:nvPr/>
        </p:nvSpPr>
        <p:spPr>
          <a:xfrm>
            <a:off x="1054364" y="1915798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A</a:t>
            </a:r>
            <a:endParaRPr lang="zh-TW" altLang="en-US" sz="1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1860C9-0EA4-1EBD-C023-8F166094A1A7}"/>
              </a:ext>
            </a:extLst>
          </p:cNvPr>
          <p:cNvSpPr txBox="1"/>
          <p:nvPr/>
        </p:nvSpPr>
        <p:spPr>
          <a:xfrm>
            <a:off x="4049596" y="193251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B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4096680-2BA3-4F34-C459-95C10F895D09}"/>
              </a:ext>
            </a:extLst>
          </p:cNvPr>
          <p:cNvSpPr txBox="1"/>
          <p:nvPr/>
        </p:nvSpPr>
        <p:spPr>
          <a:xfrm>
            <a:off x="7279100" y="193251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陣列</a:t>
            </a:r>
            <a:r>
              <a:rPr lang="en-US" altLang="zh-TW" sz="1400" dirty="0"/>
              <a:t>C</a:t>
            </a:r>
            <a:r>
              <a:rPr lang="zh-TW" altLang="en-US" sz="1400" dirty="0"/>
              <a:t> </a:t>
            </a:r>
            <a:r>
              <a:rPr lang="en-US" altLang="zh-TW" sz="1400" dirty="0"/>
              <a:t>(A+B)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978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9EC8D-FEC8-4C31-AE9E-48674DDD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960068" cy="70747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95F6ED3-671B-438D-F579-E33A786A5D32}"/>
              </a:ext>
            </a:extLst>
          </p:cNvPr>
          <p:cNvSpPr txBox="1">
            <a:spLocks/>
          </p:cNvSpPr>
          <p:nvPr/>
        </p:nvSpPr>
        <p:spPr>
          <a:xfrm>
            <a:off x="677332" y="2069687"/>
            <a:ext cx="6847591" cy="448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A15AA550-D4C5-25A9-FCF3-3C3E081D0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371400"/>
              </p:ext>
            </p:extLst>
          </p:nvPr>
        </p:nvGraphicFramePr>
        <p:xfrm>
          <a:off x="677332" y="2240289"/>
          <a:ext cx="1767584" cy="2950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896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3401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</a:tbl>
          </a:graphicData>
        </a:graphic>
      </p:graphicFrame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48FCCD73-D103-32A7-A57D-8BB1C0548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17950"/>
              </p:ext>
            </p:extLst>
          </p:nvPr>
        </p:nvGraphicFramePr>
        <p:xfrm>
          <a:off x="3530367" y="2240289"/>
          <a:ext cx="2048312" cy="3540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80327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9068"/>
                  </a:ext>
                </a:extLst>
              </a:tr>
            </a:tbl>
          </a:graphicData>
        </a:graphic>
      </p:graphicFrame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367905A6-FF92-F098-A4FF-397DC66E8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3666"/>
              </p:ext>
            </p:extLst>
          </p:nvPr>
        </p:nvGraphicFramePr>
        <p:xfrm>
          <a:off x="6820250" y="2240289"/>
          <a:ext cx="2048312" cy="2313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30979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09219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0378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A39AA489-245F-CF9D-204E-D61BF3625AA2}"/>
              </a:ext>
            </a:extLst>
          </p:cNvPr>
          <p:cNvSpPr txBox="1"/>
          <p:nvPr/>
        </p:nvSpPr>
        <p:spPr>
          <a:xfrm>
            <a:off x="107541" y="3429000"/>
            <a:ext cx="569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</a:rPr>
              <a:t>i</a:t>
            </a:r>
            <a:r>
              <a:rPr lang="en-US" altLang="zh-TW" sz="1400" dirty="0">
                <a:solidFill>
                  <a:srgbClr val="FF0000"/>
                </a:solidFill>
              </a:rPr>
              <a:t>=2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0E27C64-AC88-EA83-F803-E18D36BCB374}"/>
              </a:ext>
            </a:extLst>
          </p:cNvPr>
          <p:cNvSpPr txBox="1"/>
          <p:nvPr/>
        </p:nvSpPr>
        <p:spPr>
          <a:xfrm>
            <a:off x="3014707" y="3429000"/>
            <a:ext cx="515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j=2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62652-EB12-91F8-899A-267FB1E421CA}"/>
              </a:ext>
            </a:extLst>
          </p:cNvPr>
          <p:cNvSpPr txBox="1"/>
          <p:nvPr/>
        </p:nvSpPr>
        <p:spPr>
          <a:xfrm>
            <a:off x="1054364" y="1915798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A</a:t>
            </a:r>
            <a:endParaRPr lang="zh-TW" altLang="en-US" sz="1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9C33273-809C-1A3B-4192-64FEE8A9749F}"/>
              </a:ext>
            </a:extLst>
          </p:cNvPr>
          <p:cNvSpPr txBox="1"/>
          <p:nvPr/>
        </p:nvSpPr>
        <p:spPr>
          <a:xfrm>
            <a:off x="4049596" y="193251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B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92BAF8F-0FFB-B537-ED69-39810FF09420}"/>
              </a:ext>
            </a:extLst>
          </p:cNvPr>
          <p:cNvSpPr txBox="1"/>
          <p:nvPr/>
        </p:nvSpPr>
        <p:spPr>
          <a:xfrm>
            <a:off x="7279100" y="193251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陣列</a:t>
            </a:r>
            <a:r>
              <a:rPr lang="en-US" altLang="zh-TW" sz="1400" dirty="0"/>
              <a:t>C</a:t>
            </a:r>
            <a:r>
              <a:rPr lang="zh-TW" altLang="en-US" sz="1400" dirty="0"/>
              <a:t> </a:t>
            </a:r>
            <a:r>
              <a:rPr lang="en-US" altLang="zh-TW" sz="1400" dirty="0"/>
              <a:t>(A+B)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9615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9EC8D-FEC8-4C31-AE9E-48674DDD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960068" cy="70747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95F6ED3-671B-438D-F579-E33A786A5D32}"/>
              </a:ext>
            </a:extLst>
          </p:cNvPr>
          <p:cNvSpPr txBox="1">
            <a:spLocks/>
          </p:cNvSpPr>
          <p:nvPr/>
        </p:nvSpPr>
        <p:spPr>
          <a:xfrm>
            <a:off x="677332" y="2069687"/>
            <a:ext cx="6847591" cy="448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A15AA550-D4C5-25A9-FCF3-3C3E081D0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87492"/>
              </p:ext>
            </p:extLst>
          </p:nvPr>
        </p:nvGraphicFramePr>
        <p:xfrm>
          <a:off x="677332" y="2240289"/>
          <a:ext cx="1767584" cy="2950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896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3401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</a:tbl>
          </a:graphicData>
        </a:graphic>
      </p:graphicFrame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48FCCD73-D103-32A7-A57D-8BB1C0548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01814"/>
              </p:ext>
            </p:extLst>
          </p:nvPr>
        </p:nvGraphicFramePr>
        <p:xfrm>
          <a:off x="3530367" y="2240289"/>
          <a:ext cx="2048312" cy="3540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80327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9068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A39AA489-245F-CF9D-204E-D61BF3625AA2}"/>
              </a:ext>
            </a:extLst>
          </p:cNvPr>
          <p:cNvSpPr txBox="1"/>
          <p:nvPr/>
        </p:nvSpPr>
        <p:spPr>
          <a:xfrm>
            <a:off x="107541" y="4038442"/>
            <a:ext cx="569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i</a:t>
            </a:r>
            <a:r>
              <a:rPr lang="en-US" altLang="zh-TW" sz="1400" dirty="0"/>
              <a:t>=3</a:t>
            </a:r>
            <a:endParaRPr lang="zh-TW" altLang="en-US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0E27C64-AC88-EA83-F803-E18D36BCB374}"/>
              </a:ext>
            </a:extLst>
          </p:cNvPr>
          <p:cNvSpPr txBox="1"/>
          <p:nvPr/>
        </p:nvSpPr>
        <p:spPr>
          <a:xfrm>
            <a:off x="3014707" y="4053123"/>
            <a:ext cx="515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j=3</a:t>
            </a:r>
          </a:p>
        </p:txBody>
      </p:sp>
      <p:graphicFrame>
        <p:nvGraphicFramePr>
          <p:cNvPr id="13" name="表格 8">
            <a:extLst>
              <a:ext uri="{FF2B5EF4-FFF2-40B4-BE49-F238E27FC236}">
                <a16:creationId xmlns:a16="http://schemas.microsoft.com/office/drawing/2014/main" id="{563B4CB2-EC59-DA4D-DC45-20EDEB2BB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91111"/>
              </p:ext>
            </p:extLst>
          </p:nvPr>
        </p:nvGraphicFramePr>
        <p:xfrm>
          <a:off x="6820250" y="2240289"/>
          <a:ext cx="2048312" cy="2313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30979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09219"/>
                  </a:ext>
                </a:extLst>
              </a:tr>
              <a:tr h="57841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0378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FF71B22C-CCF8-9A69-09F0-950463DF63B6}"/>
              </a:ext>
            </a:extLst>
          </p:cNvPr>
          <p:cNvSpPr txBox="1"/>
          <p:nvPr/>
        </p:nvSpPr>
        <p:spPr>
          <a:xfrm>
            <a:off x="1054364" y="1915798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A</a:t>
            </a:r>
            <a:endParaRPr lang="zh-TW" altLang="en-US" sz="1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B0A819F-AB92-99BA-15F8-8D0D0895E0D0}"/>
              </a:ext>
            </a:extLst>
          </p:cNvPr>
          <p:cNvSpPr txBox="1"/>
          <p:nvPr/>
        </p:nvSpPr>
        <p:spPr>
          <a:xfrm>
            <a:off x="4049596" y="193251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B</a:t>
            </a:r>
            <a:endParaRPr lang="zh-TW" altLang="en-US" sz="1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734743D-67FD-0E6C-6A08-F44A62DCD992}"/>
              </a:ext>
            </a:extLst>
          </p:cNvPr>
          <p:cNvSpPr txBox="1"/>
          <p:nvPr/>
        </p:nvSpPr>
        <p:spPr>
          <a:xfrm>
            <a:off x="7279100" y="193251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陣列</a:t>
            </a:r>
            <a:r>
              <a:rPr lang="en-US" altLang="zh-TW" sz="1400" dirty="0"/>
              <a:t>C</a:t>
            </a:r>
            <a:r>
              <a:rPr lang="zh-TW" altLang="en-US" sz="1400" dirty="0"/>
              <a:t> </a:t>
            </a:r>
            <a:r>
              <a:rPr lang="en-US" altLang="zh-TW" sz="1400" dirty="0"/>
              <a:t>(A+B)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151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9EC8D-FEC8-4C31-AE9E-48674DDD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960068" cy="707472"/>
          </a:xfrm>
        </p:spPr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比較位置</a:t>
            </a:r>
            <a:endParaRPr lang="zh-TW" altLang="en-US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2019D65C-328C-382D-239F-06543F5AC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124250"/>
              </p:ext>
            </p:extLst>
          </p:nvPr>
        </p:nvGraphicFramePr>
        <p:xfrm>
          <a:off x="3657910" y="1203960"/>
          <a:ext cx="4876179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7">
                  <a:extLst>
                    <a:ext uri="{9D8B030D-6E8A-4147-A177-3AD203B41FA5}">
                      <a16:colId xmlns:a16="http://schemas.microsoft.com/office/drawing/2014/main" val="2541330759"/>
                    </a:ext>
                  </a:extLst>
                </a:gridCol>
                <a:gridCol w="696597">
                  <a:extLst>
                    <a:ext uri="{9D8B030D-6E8A-4147-A177-3AD203B41FA5}">
                      <a16:colId xmlns:a16="http://schemas.microsoft.com/office/drawing/2014/main" val="3863265705"/>
                    </a:ext>
                  </a:extLst>
                </a:gridCol>
                <a:gridCol w="696597">
                  <a:extLst>
                    <a:ext uri="{9D8B030D-6E8A-4147-A177-3AD203B41FA5}">
                      <a16:colId xmlns:a16="http://schemas.microsoft.com/office/drawing/2014/main" val="776301481"/>
                    </a:ext>
                  </a:extLst>
                </a:gridCol>
                <a:gridCol w="696597">
                  <a:extLst>
                    <a:ext uri="{9D8B030D-6E8A-4147-A177-3AD203B41FA5}">
                      <a16:colId xmlns:a16="http://schemas.microsoft.com/office/drawing/2014/main" val="1156675488"/>
                    </a:ext>
                  </a:extLst>
                </a:gridCol>
                <a:gridCol w="696597">
                  <a:extLst>
                    <a:ext uri="{9D8B030D-6E8A-4147-A177-3AD203B41FA5}">
                      <a16:colId xmlns:a16="http://schemas.microsoft.com/office/drawing/2014/main" val="3896573614"/>
                    </a:ext>
                  </a:extLst>
                </a:gridCol>
                <a:gridCol w="696597">
                  <a:extLst>
                    <a:ext uri="{9D8B030D-6E8A-4147-A177-3AD203B41FA5}">
                      <a16:colId xmlns:a16="http://schemas.microsoft.com/office/drawing/2014/main" val="1167077124"/>
                    </a:ext>
                  </a:extLst>
                </a:gridCol>
                <a:gridCol w="696597">
                  <a:extLst>
                    <a:ext uri="{9D8B030D-6E8A-4147-A177-3AD203B41FA5}">
                      <a16:colId xmlns:a16="http://schemas.microsoft.com/office/drawing/2014/main" val="2216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807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337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034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460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F0"/>
                          </a:solidFill>
                        </a:rPr>
                        <a:t>31</a:t>
                      </a:r>
                      <a:endParaRPr lang="zh-TW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8286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609804"/>
                  </a:ext>
                </a:extLst>
              </a:tr>
            </a:tbl>
          </a:graphicData>
        </a:graphic>
      </p:graphicFrame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819B48D-6DC7-622B-D476-CC8A6C559ECD}"/>
              </a:ext>
            </a:extLst>
          </p:cNvPr>
          <p:cNvCxnSpPr/>
          <p:nvPr/>
        </p:nvCxnSpPr>
        <p:spPr>
          <a:xfrm>
            <a:off x="3506753" y="1375795"/>
            <a:ext cx="256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AC19970-BA9F-60BB-2DD7-308FF4127212}"/>
              </a:ext>
            </a:extLst>
          </p:cNvPr>
          <p:cNvCxnSpPr>
            <a:cxnSpLocks/>
          </p:cNvCxnSpPr>
          <p:nvPr/>
        </p:nvCxnSpPr>
        <p:spPr>
          <a:xfrm>
            <a:off x="3506753" y="1375795"/>
            <a:ext cx="0" cy="1862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1EE897B-2B51-BB95-0CD3-D8CC082253B5}"/>
              </a:ext>
            </a:extLst>
          </p:cNvPr>
          <p:cNvCxnSpPr/>
          <p:nvPr/>
        </p:nvCxnSpPr>
        <p:spPr>
          <a:xfrm>
            <a:off x="3521045" y="3238150"/>
            <a:ext cx="256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3A1E0F2-1D12-F3BE-6C25-E0E43D43368A}"/>
              </a:ext>
            </a:extLst>
          </p:cNvPr>
          <p:cNvCxnSpPr/>
          <p:nvPr/>
        </p:nvCxnSpPr>
        <p:spPr>
          <a:xfrm>
            <a:off x="8348604" y="1384184"/>
            <a:ext cx="256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ACD6CDF-1CB8-5AAC-EF3C-CD0F146AD383}"/>
              </a:ext>
            </a:extLst>
          </p:cNvPr>
          <p:cNvCxnSpPr>
            <a:cxnSpLocks/>
          </p:cNvCxnSpPr>
          <p:nvPr/>
        </p:nvCxnSpPr>
        <p:spPr>
          <a:xfrm>
            <a:off x="8617052" y="1384184"/>
            <a:ext cx="0" cy="1862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1B8D849-BC5D-75B5-CCF5-D31B6CA197DC}"/>
              </a:ext>
            </a:extLst>
          </p:cNvPr>
          <p:cNvCxnSpPr/>
          <p:nvPr/>
        </p:nvCxnSpPr>
        <p:spPr>
          <a:xfrm>
            <a:off x="8362896" y="3246539"/>
            <a:ext cx="256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表格 8">
            <a:extLst>
              <a:ext uri="{FF2B5EF4-FFF2-40B4-BE49-F238E27FC236}">
                <a16:creationId xmlns:a16="http://schemas.microsoft.com/office/drawing/2014/main" id="{4C7356EE-3B3B-7BA5-4A6F-9DA08D582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24994"/>
              </p:ext>
            </p:extLst>
          </p:nvPr>
        </p:nvGraphicFramePr>
        <p:xfrm>
          <a:off x="4817067" y="3883599"/>
          <a:ext cx="2048312" cy="3540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78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512078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80327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9068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DB8D7218-6BA1-C47D-A81C-E88EDFF3042F}"/>
              </a:ext>
            </a:extLst>
          </p:cNvPr>
          <p:cNvSpPr txBox="1"/>
          <p:nvPr/>
        </p:nvSpPr>
        <p:spPr>
          <a:xfrm>
            <a:off x="5336296" y="3575822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B</a:t>
            </a:r>
            <a:endParaRPr lang="zh-TW" altLang="en-US" sz="1400" dirty="0"/>
          </a:p>
        </p:txBody>
      </p:sp>
      <p:graphicFrame>
        <p:nvGraphicFramePr>
          <p:cNvPr id="25" name="表格 8">
            <a:extLst>
              <a:ext uri="{FF2B5EF4-FFF2-40B4-BE49-F238E27FC236}">
                <a16:creationId xmlns:a16="http://schemas.microsoft.com/office/drawing/2014/main" id="{E9D69874-3812-4569-7B09-F19ED09A9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54071"/>
              </p:ext>
            </p:extLst>
          </p:nvPr>
        </p:nvGraphicFramePr>
        <p:xfrm>
          <a:off x="1491064" y="3883599"/>
          <a:ext cx="1767584" cy="2950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896">
                  <a:extLst>
                    <a:ext uri="{9D8B030D-6E8A-4147-A177-3AD203B41FA5}">
                      <a16:colId xmlns:a16="http://schemas.microsoft.com/office/drawing/2014/main" val="143779239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722304333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28126416"/>
                    </a:ext>
                  </a:extLst>
                </a:gridCol>
                <a:gridCol w="441896">
                  <a:extLst>
                    <a:ext uri="{9D8B030D-6E8A-4147-A177-3AD203B41FA5}">
                      <a16:colId xmlns:a16="http://schemas.microsoft.com/office/drawing/2014/main" val="1486857646"/>
                    </a:ext>
                  </a:extLst>
                </a:gridCol>
              </a:tblGrid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72260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0106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27713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3401"/>
                  </a:ext>
                </a:extLst>
              </a:tr>
              <a:tr h="59014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7452"/>
                  </a:ext>
                </a:extLst>
              </a:tr>
            </a:tbl>
          </a:graphicData>
        </a:graphic>
      </p:graphicFrame>
      <p:sp>
        <p:nvSpPr>
          <p:cNvPr id="26" name="文字方塊 25">
            <a:extLst>
              <a:ext uri="{FF2B5EF4-FFF2-40B4-BE49-F238E27FC236}">
                <a16:creationId xmlns:a16="http://schemas.microsoft.com/office/drawing/2014/main" id="{812F0443-69E2-3051-2C0C-5192208C72A9}"/>
              </a:ext>
            </a:extLst>
          </p:cNvPr>
          <p:cNvSpPr txBox="1"/>
          <p:nvPr/>
        </p:nvSpPr>
        <p:spPr>
          <a:xfrm>
            <a:off x="1868096" y="3559108"/>
            <a:ext cx="152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三行陣列</a:t>
            </a:r>
            <a:r>
              <a:rPr lang="en-US" altLang="zh-TW" sz="1400" dirty="0"/>
              <a:t>A</a:t>
            </a:r>
            <a:endParaRPr lang="zh-TW" altLang="en-US" sz="1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F0BE561-711E-8F14-AE31-BAAE26D86A84}"/>
              </a:ext>
            </a:extLst>
          </p:cNvPr>
          <p:cNvSpPr txBox="1"/>
          <p:nvPr/>
        </p:nvSpPr>
        <p:spPr>
          <a:xfrm>
            <a:off x="3503878" y="859222"/>
            <a:ext cx="239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陣列中每一個位置的</a:t>
            </a:r>
            <a:r>
              <a:rPr lang="zh-TW" altLang="en-US" sz="1400" dirty="0">
                <a:solidFill>
                  <a:srgbClr val="FF0000"/>
                </a:solidFill>
              </a:rPr>
              <a:t>編號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28A847C-DB33-3185-593B-790418666D66}"/>
              </a:ext>
            </a:extLst>
          </p:cNvPr>
          <p:cNvSpPr txBox="1"/>
          <p:nvPr/>
        </p:nvSpPr>
        <p:spPr>
          <a:xfrm>
            <a:off x="418127" y="1384184"/>
            <a:ext cx="2979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程式語言中，</a:t>
            </a:r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zh-TW" altLang="en-US" sz="1400" dirty="0">
                <a:solidFill>
                  <a:srgbClr val="FF0000"/>
                </a:solidFill>
              </a:rPr>
              <a:t>陣列的首列、首行是從</a:t>
            </a:r>
            <a:r>
              <a:rPr lang="en-US" altLang="zh-TW" sz="1400" dirty="0">
                <a:solidFill>
                  <a:srgbClr val="FF0000"/>
                </a:solidFill>
              </a:rPr>
              <a:t>0</a:t>
            </a:r>
            <a:r>
              <a:rPr lang="zh-TW" altLang="en-US" sz="1400" dirty="0">
                <a:solidFill>
                  <a:srgbClr val="FF0000"/>
                </a:solidFill>
              </a:rPr>
              <a:t>開始算。</a:t>
            </a:r>
          </a:p>
        </p:txBody>
      </p:sp>
    </p:spTree>
    <p:extLst>
      <p:ext uri="{BB962C8B-B14F-4D97-AF65-F5344CB8AC3E}">
        <p14:creationId xmlns:p14="http://schemas.microsoft.com/office/powerpoint/2010/main" val="416740375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多面向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1066</TotalTime>
  <Words>1265</Words>
  <Application>Microsoft Office PowerPoint</Application>
  <PresentationFormat>寬螢幕</PresentationFormat>
  <Paragraphs>894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微軟正黑體</vt:lpstr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多面向</vt:lpstr>
      <vt:lpstr>(團體作業)三行陣列相加</vt:lpstr>
      <vt:lpstr>概念</vt:lpstr>
      <vt:lpstr>概念</vt:lpstr>
      <vt:lpstr>概念</vt:lpstr>
      <vt:lpstr>概念</vt:lpstr>
      <vt:lpstr>概念</vt:lpstr>
      <vt:lpstr>概念</vt:lpstr>
      <vt:lpstr>概念</vt:lpstr>
      <vt:lpstr>比較位置</vt:lpstr>
      <vt:lpstr>概念</vt:lpstr>
      <vt:lpstr>概念</vt:lpstr>
      <vt:lpstr>概念</vt:lpstr>
      <vt:lpstr>概念</vt:lpstr>
      <vt:lpstr>概念</vt:lpstr>
      <vt:lpstr>課堂練習</vt:lpstr>
      <vt:lpstr>作業繳交注意事項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 耀崇</dc:creator>
  <cp:lastModifiedBy>ZaiMi _</cp:lastModifiedBy>
  <cp:revision>12</cp:revision>
  <dcterms:created xsi:type="dcterms:W3CDTF">2021-10-05T02:15:00Z</dcterms:created>
  <dcterms:modified xsi:type="dcterms:W3CDTF">2022-09-28T05:14:21Z</dcterms:modified>
</cp:coreProperties>
</file>