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2" r:id="rId3"/>
    <p:sldId id="277" r:id="rId4"/>
    <p:sldId id="263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1" r:id="rId24"/>
    <p:sldId id="29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6T16:02:06.57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4294,'0'-4293,"0"12553,0-8246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6T16:03:55.312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3518 2010,'3480'-2010,"-10463"6042,6968-4024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6T16:04:11.98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3525 2036,'-3524'-2035,"10625"6135,-7087-4092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6T16:04:26.34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68,'3'-2,"3"-1,3-3,3 0,1-2,1-1,2 1,-1-1,0 0,-2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6T16:04:29.229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0 71,'3'-2,"3"-1,4-3,1-1,3-1,0 0,1-1,2 0,0-1,-2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6F2B6-5521-401A-A72F-64C414390F6E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9B48-D701-4084-9371-F3E2A0848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69B48-D701-4084-9371-F3E2A0848E9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3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79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4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7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8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18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9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88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5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9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8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60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5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77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09EA-B25B-49D0-AEC9-431DFA22BA23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3CA897-0624-4CFA-A319-C3A8E461B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8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137F14-E4A0-3E2C-4379-86DE21ED6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altLang="zh-TW" dirty="0"/>
              <a:t>Circular Queue(</a:t>
            </a:r>
            <a:r>
              <a:rPr lang="zh-TW" altLang="en-US" dirty="0"/>
              <a:t>環狀佇列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1C872EF-00E8-FB3D-3C58-AAABD1906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zh-TW" altLang="en-US" dirty="0"/>
              <a:t>助教</a:t>
            </a:r>
            <a:r>
              <a:rPr lang="en-US" altLang="zh-TW" dirty="0"/>
              <a:t>:</a:t>
            </a:r>
            <a:r>
              <a:rPr lang="zh-TW" altLang="en-US" dirty="0"/>
              <a:t> 王子倫</a:t>
            </a:r>
          </a:p>
        </p:txBody>
      </p:sp>
    </p:spTree>
    <p:extLst>
      <p:ext uri="{BB962C8B-B14F-4D97-AF65-F5344CB8AC3E}">
        <p14:creationId xmlns:p14="http://schemas.microsoft.com/office/powerpoint/2010/main" val="185461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(89);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(1);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(784);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65836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448548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430081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34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(89);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(1);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(784);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69117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3724551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353988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7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(89);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(1);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(784);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64910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3085358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900692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87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(89);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(1);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(784);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90054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371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Full</a:t>
            </a:r>
            <a:r>
              <a:rPr lang="zh-TW" altLang="en-US" dirty="0"/>
              <a:t>時嘗試</a:t>
            </a:r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(89);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(1);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(784);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(59);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(32);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不進行動作。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96960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43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q.pop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/>
              <a:t>q.pop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q.pop</a:t>
            </a:r>
            <a:r>
              <a:rPr lang="en-US" altLang="zh-TW" dirty="0"/>
              <a:t>();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5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185633" y="5208026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549617" y="502336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front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q.pop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移動</a:t>
            </a:r>
            <a:r>
              <a:rPr lang="en-US" altLang="zh-TW" dirty="0">
                <a:solidFill>
                  <a:srgbClr val="FF0000"/>
                </a:solidFill>
              </a:rPr>
              <a:t>front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將數字取出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70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q.pop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移動</a:t>
            </a:r>
            <a:r>
              <a:rPr lang="en-US" altLang="zh-TW" dirty="0">
                <a:solidFill>
                  <a:schemeClr val="tx1"/>
                </a:solidFill>
              </a:rPr>
              <a:t>front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將數字取出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11231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980F31-39BC-9C4D-1AAD-A5AA40E1C14B}"/>
              </a:ext>
            </a:extLst>
          </p:cNvPr>
          <p:cNvCxnSpPr/>
          <p:nvPr/>
        </p:nvCxnSpPr>
        <p:spPr>
          <a:xfrm flipH="1">
            <a:off x="7185633" y="520802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603899-8FC3-E88F-41FB-D9EA8292A323}"/>
              </a:ext>
            </a:extLst>
          </p:cNvPr>
          <p:cNvSpPr txBox="1"/>
          <p:nvPr/>
        </p:nvSpPr>
        <p:spPr>
          <a:xfrm>
            <a:off x="7549617" y="502336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28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q.pop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q.pop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/>
              <a:t>q.pop</a:t>
            </a:r>
            <a:r>
              <a:rPr lang="en-US" altLang="zh-TW" dirty="0"/>
              <a:t>();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40997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2DD24D8-DD18-B2CE-EE5A-04BE86FD7B85}"/>
              </a:ext>
            </a:extLst>
          </p:cNvPr>
          <p:cNvCxnSpPr/>
          <p:nvPr/>
        </p:nvCxnSpPr>
        <p:spPr>
          <a:xfrm flipH="1">
            <a:off x="7265532" y="4409035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CE276-FFF8-53B1-10DD-48D73828A6C6}"/>
              </a:ext>
            </a:extLst>
          </p:cNvPr>
          <p:cNvSpPr txBox="1"/>
          <p:nvPr/>
        </p:nvSpPr>
        <p:spPr>
          <a:xfrm>
            <a:off x="7629516" y="4224369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83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q.pop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q.pop</a:t>
            </a:r>
            <a:r>
              <a:rPr lang="en-US" altLang="zh-TW" dirty="0">
                <a:solidFill>
                  <a:schemeClr val="tx1"/>
                </a:solidFill>
              </a:rPr>
              <a:t>();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q.pop</a:t>
            </a:r>
            <a:r>
              <a:rPr lang="en-US" altLang="zh-TW" dirty="0">
                <a:solidFill>
                  <a:srgbClr val="FF0000"/>
                </a:solidFill>
              </a:rPr>
              <a:t>();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47937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237514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219047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2DD24D8-DD18-B2CE-EE5A-04BE86FD7B85}"/>
              </a:ext>
            </a:extLst>
          </p:cNvPr>
          <p:cNvCxnSpPr/>
          <p:nvPr/>
        </p:nvCxnSpPr>
        <p:spPr>
          <a:xfrm flipH="1">
            <a:off x="7265532" y="3724551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CE276-FFF8-53B1-10DD-48D73828A6C6}"/>
              </a:ext>
            </a:extLst>
          </p:cNvPr>
          <p:cNvSpPr txBox="1"/>
          <p:nvPr/>
        </p:nvSpPr>
        <p:spPr>
          <a:xfrm>
            <a:off x="7629516" y="353988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66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 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38776" cy="3880773"/>
          </a:xfrm>
        </p:spPr>
        <p:txBody>
          <a:bodyPr/>
          <a:lstStyle/>
          <a:p>
            <a:r>
              <a:rPr lang="zh-TW" altLang="en-US" dirty="0"/>
              <a:t>分別在不同的兩端</a:t>
            </a:r>
            <a:r>
              <a:rPr lang="en-US" altLang="zh-TW" dirty="0"/>
              <a:t>(rear)</a:t>
            </a:r>
            <a:r>
              <a:rPr lang="zh-TW" altLang="en-US" dirty="0"/>
              <a:t>和</a:t>
            </a:r>
            <a:r>
              <a:rPr lang="en-US" altLang="zh-TW" dirty="0"/>
              <a:t>(front)</a:t>
            </a:r>
            <a:r>
              <a:rPr lang="zh-TW" altLang="en-US" dirty="0"/>
              <a:t>，分別進行新增</a:t>
            </a:r>
            <a:r>
              <a:rPr lang="en-US" altLang="zh-TW" dirty="0"/>
              <a:t>(push)</a:t>
            </a:r>
            <a:r>
              <a:rPr lang="zh-TW" altLang="en-US" dirty="0"/>
              <a:t>與刪除</a:t>
            </a:r>
            <a:r>
              <a:rPr lang="en-US" altLang="zh-TW" dirty="0"/>
              <a:t>(pop)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先進先出</a:t>
            </a:r>
            <a:r>
              <a:rPr lang="en-US" altLang="zh-TW" dirty="0"/>
              <a:t>(First In First Out, FIFO)</a:t>
            </a:r>
            <a:r>
              <a:rPr lang="zh-TW" altLang="en-US" dirty="0"/>
              <a:t>的特性，先進去的東西會先被刪除，若要刪除的東西在最頂端，則要先前面的東西刪除。</a:t>
            </a:r>
            <a:endParaRPr lang="en-US" altLang="zh-TW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D767BA4-5BA3-6851-82EE-16E2D9BA26B9}"/>
              </a:ext>
            </a:extLst>
          </p:cNvPr>
          <p:cNvGrpSpPr/>
          <p:nvPr/>
        </p:nvGrpSpPr>
        <p:grpSpPr>
          <a:xfrm>
            <a:off x="6013137" y="1930400"/>
            <a:ext cx="4250930" cy="3165613"/>
            <a:chOff x="6013137" y="1930400"/>
            <a:chExt cx="4250930" cy="31656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C4AED5-A8E5-F3E0-7842-B8BE84A402DA}"/>
                </a:ext>
              </a:extLst>
            </p:cNvPr>
            <p:cNvSpPr/>
            <p:nvPr/>
          </p:nvSpPr>
          <p:spPr>
            <a:xfrm>
              <a:off x="7321118" y="3777687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BC7351-E55D-C542-CDD9-C4FF122D8824}"/>
                </a:ext>
              </a:extLst>
            </p:cNvPr>
            <p:cNvSpPr/>
            <p:nvPr/>
          </p:nvSpPr>
          <p:spPr>
            <a:xfrm>
              <a:off x="7321118" y="3439851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6C61B8-8DBA-69C8-915C-3708EB444C51}"/>
                </a:ext>
              </a:extLst>
            </p:cNvPr>
            <p:cNvSpPr/>
            <p:nvPr/>
          </p:nvSpPr>
          <p:spPr>
            <a:xfrm>
              <a:off x="7321118" y="3099788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57BA6E-36E5-12D3-6066-AD04ED15E635}"/>
                </a:ext>
              </a:extLst>
            </p:cNvPr>
            <p:cNvSpPr/>
            <p:nvPr/>
          </p:nvSpPr>
          <p:spPr>
            <a:xfrm>
              <a:off x="7324076" y="2759725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E41F0CE-3879-7A53-9B45-0A8D7147CF92}"/>
                </a:ext>
              </a:extLst>
            </p:cNvPr>
            <p:cNvSpPr/>
            <p:nvPr/>
          </p:nvSpPr>
          <p:spPr>
            <a:xfrm>
              <a:off x="6013137" y="4820311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87407B-E3EA-F129-560C-4377FA6F41FC}"/>
                </a:ext>
              </a:extLst>
            </p:cNvPr>
            <p:cNvSpPr/>
            <p:nvPr/>
          </p:nvSpPr>
          <p:spPr>
            <a:xfrm>
              <a:off x="8559349" y="1930400"/>
              <a:ext cx="1429305" cy="2757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接點: 弧形 17">
              <a:extLst>
                <a:ext uri="{FF2B5EF4-FFF2-40B4-BE49-F238E27FC236}">
                  <a16:creationId xmlns:a16="http://schemas.microsoft.com/office/drawing/2014/main" id="{68099E1B-C96C-76E8-FA30-CFDA38F2AB26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>
              <a:off x="7407684" y="4393697"/>
              <a:ext cx="599223" cy="52970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弧形 22">
              <a:extLst>
                <a:ext uri="{FF2B5EF4-FFF2-40B4-BE49-F238E27FC236}">
                  <a16:creationId xmlns:a16="http://schemas.microsoft.com/office/drawing/2014/main" id="{08150860-F4AC-5B28-A008-5D6D230F7B63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 flipV="1">
              <a:off x="7972149" y="2068251"/>
              <a:ext cx="587200" cy="60467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2833F764-EBD6-C792-DD52-FE301C928D03}"/>
                </a:ext>
              </a:extLst>
            </p:cNvPr>
            <p:cNvCxnSpPr/>
            <p:nvPr/>
          </p:nvCxnSpPr>
          <p:spPr>
            <a:xfrm flipH="1">
              <a:off x="8768180" y="4238055"/>
              <a:ext cx="3639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F800266-D9E5-6DC5-0BBC-716E3FB9B765}"/>
                </a:ext>
              </a:extLst>
            </p:cNvPr>
            <p:cNvSpPr txBox="1"/>
            <p:nvPr/>
          </p:nvSpPr>
          <p:spPr>
            <a:xfrm>
              <a:off x="9132164" y="4053389"/>
              <a:ext cx="113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front</a:t>
              </a:r>
              <a:endParaRPr lang="zh-TW" altLang="en-US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19A3E6A5-DD4C-6B6C-660F-A78E8ED3AEAC}"/>
                </a:ext>
              </a:extLst>
            </p:cNvPr>
            <p:cNvCxnSpPr/>
            <p:nvPr/>
          </p:nvCxnSpPr>
          <p:spPr>
            <a:xfrm flipH="1">
              <a:off x="8768180" y="2516697"/>
              <a:ext cx="3639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978078D-9049-1878-308A-6C6E1D77BBB6}"/>
                </a:ext>
              </a:extLst>
            </p:cNvPr>
            <p:cNvSpPr txBox="1"/>
            <p:nvPr/>
          </p:nvSpPr>
          <p:spPr>
            <a:xfrm>
              <a:off x="9132164" y="2332031"/>
              <a:ext cx="113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rear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70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再</a:t>
            </a:r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3379761" cy="149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(32);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(48);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(5);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54396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1727070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1542404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2DD24D8-DD18-B2CE-EE5A-04BE86FD7B85}"/>
              </a:ext>
            </a:extLst>
          </p:cNvPr>
          <p:cNvCxnSpPr/>
          <p:nvPr/>
        </p:nvCxnSpPr>
        <p:spPr>
          <a:xfrm flipH="1">
            <a:off x="7265532" y="3724551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CE276-FFF8-53B1-10DD-48D73828A6C6}"/>
              </a:ext>
            </a:extLst>
          </p:cNvPr>
          <p:cNvSpPr txBox="1"/>
          <p:nvPr/>
        </p:nvSpPr>
        <p:spPr>
          <a:xfrm>
            <a:off x="7629516" y="353988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00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再</a:t>
            </a:r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(32);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(48);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(5);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43260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5224877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5040211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2DD24D8-DD18-B2CE-EE5A-04BE86FD7B85}"/>
              </a:ext>
            </a:extLst>
          </p:cNvPr>
          <p:cNvCxnSpPr/>
          <p:nvPr/>
        </p:nvCxnSpPr>
        <p:spPr>
          <a:xfrm flipH="1">
            <a:off x="7265532" y="3724551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CE276-FFF8-53B1-10DD-48D73828A6C6}"/>
              </a:ext>
            </a:extLst>
          </p:cNvPr>
          <p:cNvSpPr txBox="1"/>
          <p:nvPr/>
        </p:nvSpPr>
        <p:spPr>
          <a:xfrm>
            <a:off x="7629516" y="353988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65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再</a:t>
            </a:r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(32);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(48);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q.push</a:t>
            </a:r>
            <a:r>
              <a:rPr lang="en-US" altLang="zh-TW" dirty="0">
                <a:solidFill>
                  <a:srgbClr val="FF0000"/>
                </a:solidFill>
              </a:rPr>
              <a:t>(5);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37039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451466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432999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2DD24D8-DD18-B2CE-EE5A-04BE86FD7B85}"/>
              </a:ext>
            </a:extLst>
          </p:cNvPr>
          <p:cNvCxnSpPr/>
          <p:nvPr/>
        </p:nvCxnSpPr>
        <p:spPr>
          <a:xfrm flipH="1">
            <a:off x="7265532" y="3724551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CE276-FFF8-53B1-10DD-48D73828A6C6}"/>
              </a:ext>
            </a:extLst>
          </p:cNvPr>
          <p:cNvSpPr txBox="1"/>
          <p:nvPr/>
        </p:nvSpPr>
        <p:spPr>
          <a:xfrm>
            <a:off x="7629516" y="3539885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83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5443" cy="801950"/>
          </a:xfrm>
        </p:spPr>
        <p:txBody>
          <a:bodyPr/>
          <a:lstStyle/>
          <a:p>
            <a:r>
              <a:rPr lang="zh-TW" altLang="en-US" dirty="0"/>
              <a:t>課堂練習  </a:t>
            </a:r>
            <a:r>
              <a:rPr lang="en-US" altLang="zh-TW" dirty="0"/>
              <a:t>(10/20</a:t>
            </a:r>
            <a:r>
              <a:rPr lang="zh-TW" altLang="en-US" dirty="0"/>
              <a:t> </a:t>
            </a:r>
            <a:r>
              <a:rPr lang="en-US" altLang="zh-TW" dirty="0"/>
              <a:t>21:00)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63145E-D434-0073-8C73-68AF799855B1}"/>
              </a:ext>
            </a:extLst>
          </p:cNvPr>
          <p:cNvSpPr txBox="1"/>
          <p:nvPr/>
        </p:nvSpPr>
        <p:spPr>
          <a:xfrm>
            <a:off x="677335" y="1730345"/>
            <a:ext cx="4320794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請完成函式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Push(int x);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需使用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IsFull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AutoNum type="arabicPeriod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Pop();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需使用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457200" indent="-457200">
              <a:buAutoNum type="arabicPeriod"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的時候</a:t>
            </a: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分別會印出執行時的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如果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是滿的時候執行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會列印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Queue is full.</a:t>
            </a:r>
          </a:p>
          <a:p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如果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是空的時候還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會列印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Queue is empty.</a:t>
            </a:r>
          </a:p>
          <a:p>
            <a:b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之後原本的位置要設成</a:t>
            </a:r>
            <a:r>
              <a:rPr lang="en-US" altLang="zh-TW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42352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D62D3-61FF-4E93-9AF8-14EED87E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55443" cy="801950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ABA58-3707-ECC9-8A48-DBFE637C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03" y="0"/>
            <a:ext cx="210444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58F8AD-569F-132F-B015-61E07354F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203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1373D5-4475-6F3D-1327-9575A9AAB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7" y="0"/>
            <a:ext cx="228631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 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90"/>
            <a:ext cx="6038776" cy="2251874"/>
          </a:xfrm>
        </p:spPr>
        <p:txBody>
          <a:bodyPr/>
          <a:lstStyle/>
          <a:p>
            <a:r>
              <a:rPr lang="zh-TW" altLang="en-US" dirty="0"/>
              <a:t>分別在不同的兩端</a:t>
            </a:r>
            <a:r>
              <a:rPr lang="en-US" altLang="zh-TW" dirty="0"/>
              <a:t>(rear)</a:t>
            </a:r>
            <a:r>
              <a:rPr lang="zh-TW" altLang="en-US" dirty="0"/>
              <a:t>和</a:t>
            </a:r>
            <a:r>
              <a:rPr lang="en-US" altLang="zh-TW" dirty="0"/>
              <a:t>(front)</a:t>
            </a:r>
            <a:r>
              <a:rPr lang="zh-TW" altLang="en-US" dirty="0"/>
              <a:t>，分別進行新增</a:t>
            </a:r>
            <a:r>
              <a:rPr lang="en-US" altLang="zh-TW" dirty="0"/>
              <a:t>(push)</a:t>
            </a:r>
            <a:r>
              <a:rPr lang="zh-TW" altLang="en-US" dirty="0"/>
              <a:t>與刪除</a:t>
            </a:r>
            <a:r>
              <a:rPr lang="en-US" altLang="zh-TW" dirty="0"/>
              <a:t>(pop)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先進先出</a:t>
            </a:r>
            <a:r>
              <a:rPr lang="en-US" altLang="zh-TW" dirty="0"/>
              <a:t>(First In First Out, FIFO)</a:t>
            </a:r>
            <a:r>
              <a:rPr lang="zh-TW" altLang="en-US" dirty="0"/>
              <a:t>的特性，先進去的東西會先被刪除，若要刪除的東西在最頂端，則要先前面的東西刪除。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可以利用已經經過刪除</a:t>
            </a:r>
            <a:r>
              <a:rPr lang="en-US" altLang="zh-TW" dirty="0">
                <a:solidFill>
                  <a:srgbClr val="FF0000"/>
                </a:solidFill>
              </a:rPr>
              <a:t>(pop)</a:t>
            </a:r>
            <a:r>
              <a:rPr lang="zh-TW" altLang="en-US" dirty="0">
                <a:solidFill>
                  <a:srgbClr val="FF0000"/>
                </a:solidFill>
              </a:rPr>
              <a:t>的區塊。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31EADCF-5B17-D5A5-2978-0DAEB179550C}"/>
              </a:ext>
            </a:extLst>
          </p:cNvPr>
          <p:cNvGrpSpPr/>
          <p:nvPr/>
        </p:nvGrpSpPr>
        <p:grpSpPr>
          <a:xfrm>
            <a:off x="6327462" y="2213069"/>
            <a:ext cx="3074992" cy="4252635"/>
            <a:chOff x="6385442" y="2254181"/>
            <a:chExt cx="3074992" cy="425263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3BEA276-D1F1-1579-BADA-4856C1846C36}"/>
                </a:ext>
              </a:extLst>
            </p:cNvPr>
            <p:cNvSpPr/>
            <p:nvPr/>
          </p:nvSpPr>
          <p:spPr>
            <a:xfrm>
              <a:off x="6489578" y="2976485"/>
              <a:ext cx="2970856" cy="2970856"/>
            </a:xfrm>
            <a:prstGeom prst="ellipse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CF37A061-EA4E-98FA-BA8A-2DE242E43967}"/>
                    </a:ext>
                  </a:extLst>
                </p14:cNvPr>
                <p14:cNvContentPartPr/>
                <p14:nvPr/>
              </p14:nvContentPartPr>
              <p14:xfrm>
                <a:off x="7977743" y="2972562"/>
                <a:ext cx="360" cy="297900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CF37A061-EA4E-98FA-BA8A-2DE242E439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68743" y="2963562"/>
                  <a:ext cx="18000" cy="29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ED9B22A4-8B60-3343-8B85-50FC6A99EE53}"/>
                    </a:ext>
                  </a:extLst>
                </p14:cNvPr>
                <p14:cNvContentPartPr/>
                <p14:nvPr/>
              </p14:nvContentPartPr>
              <p14:xfrm>
                <a:off x="6715223" y="3718482"/>
                <a:ext cx="2519640" cy="14547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ED9B22A4-8B60-3343-8B85-50FC6A99EE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6223" y="3709482"/>
                  <a:ext cx="2537280" cy="14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CE7F1EA7-DD83-19BE-E674-C0776C36CFBF}"/>
                    </a:ext>
                  </a:extLst>
                </p14:cNvPr>
                <p14:cNvContentPartPr/>
                <p14:nvPr/>
              </p14:nvContentPartPr>
              <p14:xfrm>
                <a:off x="6714863" y="3718482"/>
                <a:ext cx="2561760" cy="14792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CE7F1EA7-DD83-19BE-E674-C0776C36CF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05863" y="3709482"/>
                  <a:ext cx="2579400" cy="14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649DF158-FFB7-1531-83F5-96F5998D31A1}"/>
                    </a:ext>
                  </a:extLst>
                </p14:cNvPr>
                <p14:cNvContentPartPr/>
                <p14:nvPr/>
              </p14:nvContentPartPr>
              <p14:xfrm>
                <a:off x="6689663" y="5162082"/>
                <a:ext cx="42480" cy="2448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649DF158-FFB7-1531-83F5-96F5998D31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0586" y="5153212"/>
                  <a:ext cx="60271" cy="41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89AB57BC-C661-C54E-C4FD-EEF1E0E0383E}"/>
                    </a:ext>
                  </a:extLst>
                </p14:cNvPr>
                <p14:cNvContentPartPr/>
                <p14:nvPr/>
              </p14:nvContentPartPr>
              <p14:xfrm>
                <a:off x="9197783" y="3713082"/>
                <a:ext cx="44280" cy="255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89AB57BC-C661-C54E-C4FD-EEF1E0E038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88783" y="3704082"/>
                  <a:ext cx="61920" cy="432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735067B-692B-2F4A-D4B5-D5F6DC09FB88}"/>
                </a:ext>
              </a:extLst>
            </p:cNvPr>
            <p:cNvCxnSpPr>
              <a:cxnSpLocks/>
            </p:cNvCxnSpPr>
            <p:nvPr/>
          </p:nvCxnSpPr>
          <p:spPr>
            <a:xfrm>
              <a:off x="7276253" y="2630632"/>
              <a:ext cx="94124" cy="401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934AB46-2816-283F-0712-DA855C30F459}"/>
                </a:ext>
              </a:extLst>
            </p:cNvPr>
            <p:cNvSpPr txBox="1"/>
            <p:nvPr/>
          </p:nvSpPr>
          <p:spPr>
            <a:xfrm>
              <a:off x="6939437" y="2254181"/>
              <a:ext cx="768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front</a:t>
              </a:r>
              <a:endParaRPr lang="zh-TW" altLang="en-US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3B629007-2CD3-1532-34D5-2DCFEBB19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2768" y="5740436"/>
              <a:ext cx="287224" cy="380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9907040-0653-C158-26F5-63DD0BB098DE}"/>
                </a:ext>
              </a:extLst>
            </p:cNvPr>
            <p:cNvSpPr txBox="1"/>
            <p:nvPr/>
          </p:nvSpPr>
          <p:spPr>
            <a:xfrm>
              <a:off x="6385442" y="6137484"/>
              <a:ext cx="693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rear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EF66F87-9C19-BD49-39C9-E75FD4FE3B00}"/>
                </a:ext>
              </a:extLst>
            </p:cNvPr>
            <p:cNvSpPr txBox="1"/>
            <p:nvPr/>
          </p:nvSpPr>
          <p:spPr>
            <a:xfrm>
              <a:off x="7289200" y="5060067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[0]</a:t>
              </a:r>
              <a:endParaRPr lang="zh-TW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3D7D101-400B-2742-B83B-BEB0927AD17A}"/>
                </a:ext>
              </a:extLst>
            </p:cNvPr>
            <p:cNvSpPr txBox="1"/>
            <p:nvPr/>
          </p:nvSpPr>
          <p:spPr>
            <a:xfrm>
              <a:off x="6752768" y="4261196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[1]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1DECDDD-16D8-2EA2-A7F1-E236874F5E86}"/>
                </a:ext>
              </a:extLst>
            </p:cNvPr>
            <p:cNvSpPr txBox="1"/>
            <p:nvPr/>
          </p:nvSpPr>
          <p:spPr>
            <a:xfrm>
              <a:off x="7252088" y="3439795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[2]</a:t>
              </a:r>
              <a:endParaRPr lang="zh-TW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A4D42A5-9AA3-5C1D-0F73-6C7FB0F1ECBD}"/>
                </a:ext>
              </a:extLst>
            </p:cNvPr>
            <p:cNvSpPr txBox="1"/>
            <p:nvPr/>
          </p:nvSpPr>
          <p:spPr>
            <a:xfrm>
              <a:off x="8198440" y="3449910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[3]</a:t>
              </a:r>
              <a:endParaRPr lang="zh-TW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B91E79A-8B30-4987-2117-A9057FD667FF}"/>
                </a:ext>
              </a:extLst>
            </p:cNvPr>
            <p:cNvSpPr txBox="1"/>
            <p:nvPr/>
          </p:nvSpPr>
          <p:spPr>
            <a:xfrm>
              <a:off x="8632531" y="4227798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[4]</a:t>
              </a:r>
              <a:endParaRPr lang="zh-TW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3AC2D1A-016B-5A54-D648-379D647BE322}"/>
                </a:ext>
              </a:extLst>
            </p:cNvPr>
            <p:cNvSpPr txBox="1"/>
            <p:nvPr/>
          </p:nvSpPr>
          <p:spPr>
            <a:xfrm>
              <a:off x="8122767" y="5049717"/>
              <a:ext cx="410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</a:rPr>
                <a:t>[5]</a:t>
              </a:r>
              <a:endParaRPr lang="zh-TW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5DA8BE1-B94E-4329-BEC8-7AFA17DBF1A6}"/>
              </a:ext>
            </a:extLst>
          </p:cNvPr>
          <p:cNvCxnSpPr/>
          <p:nvPr/>
        </p:nvCxnSpPr>
        <p:spPr>
          <a:xfrm flipH="1">
            <a:off x="8245542" y="4524053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4ED0FD-D2A6-DCBD-F697-DFD80252CF1D}"/>
              </a:ext>
            </a:extLst>
          </p:cNvPr>
          <p:cNvSpPr txBox="1"/>
          <p:nvPr/>
        </p:nvSpPr>
        <p:spPr>
          <a:xfrm>
            <a:off x="8609526" y="4339387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576D1EA1-16FB-C3E1-BE1F-E36AFEAD8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67642"/>
              </p:ext>
            </p:extLst>
          </p:nvPr>
        </p:nvGraphicFramePr>
        <p:xfrm>
          <a:off x="7276253" y="2137392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[0]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DC0379F-9697-AF86-ABE5-BBD21E022978}"/>
              </a:ext>
            </a:extLst>
          </p:cNvPr>
          <p:cNvCxnSpPr/>
          <p:nvPr/>
        </p:nvCxnSpPr>
        <p:spPr>
          <a:xfrm flipH="1">
            <a:off x="8245542" y="603453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73952B-E627-4F18-B504-9F99D9911A26}"/>
              </a:ext>
            </a:extLst>
          </p:cNvPr>
          <p:cNvSpPr txBox="1"/>
          <p:nvPr/>
        </p:nvSpPr>
        <p:spPr>
          <a:xfrm>
            <a:off x="8609526" y="584987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6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宣告完成時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462263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queue q;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3163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152255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133789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3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Empty</a:t>
            </a:r>
            <a:r>
              <a:rPr lang="zh-TW" altLang="en-US" dirty="0"/>
              <a:t>時嘗試</a:t>
            </a:r>
            <a:r>
              <a:rPr lang="en-US" altLang="zh-TW" dirty="0"/>
              <a:t>Dequeue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1150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q.pop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zh-TW" altLang="en-US" dirty="0"/>
              <a:t>不進行動作。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152255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133789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0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(89);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(1);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(784);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/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1522556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1337890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634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(3);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移動</a:t>
            </a:r>
            <a:r>
              <a:rPr lang="en-US" altLang="zh-TW" dirty="0">
                <a:solidFill>
                  <a:srgbClr val="FF0000"/>
                </a:solidFill>
              </a:rPr>
              <a:t>rear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將數字放入</a:t>
            </a:r>
            <a:r>
              <a:rPr lang="en-US" altLang="zh-TW" dirty="0">
                <a:solidFill>
                  <a:schemeClr val="tx1"/>
                </a:solidFill>
              </a:rPr>
              <a:t>queue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2948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5153532"/>
            <a:ext cx="3639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4968866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rear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chemeClr val="tx1"/>
                </a:solidFill>
              </a:rPr>
              <a:t>q.push</a:t>
            </a:r>
            <a:r>
              <a:rPr lang="en-US" altLang="zh-TW" dirty="0">
                <a:solidFill>
                  <a:schemeClr val="tx1"/>
                </a:solidFill>
              </a:rPr>
              <a:t>(3);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移動</a:t>
            </a:r>
            <a:r>
              <a:rPr lang="en-US" altLang="zh-TW" dirty="0">
                <a:solidFill>
                  <a:schemeClr val="tx1"/>
                </a:solidFill>
              </a:rPr>
              <a:t>rear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將數字放入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4337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5153532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4968866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8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E60D2F8-6220-08CF-DB18-6BFC8B8A762B}"/>
              </a:ext>
            </a:extLst>
          </p:cNvPr>
          <p:cNvCxnSpPr/>
          <p:nvPr/>
        </p:nvCxnSpPr>
        <p:spPr>
          <a:xfrm flipH="1">
            <a:off x="7265532" y="1745734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49D4FF-F8B8-D188-0FFB-085F3C115019}"/>
              </a:ext>
            </a:extLst>
          </p:cNvPr>
          <p:cNvSpPr txBox="1"/>
          <p:nvPr/>
        </p:nvSpPr>
        <p:spPr>
          <a:xfrm>
            <a:off x="7629516" y="1561068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5F44A20-F8E7-E874-F59C-1699421E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Enqueue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D7E0B74-371C-B957-6892-7BFA5038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379761" cy="278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(89);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(1);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(784);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(59);</a:t>
            </a:r>
          </a:p>
          <a:p>
            <a:pPr marL="0" indent="0">
              <a:buNone/>
            </a:pPr>
            <a:r>
              <a:rPr lang="en-US" altLang="zh-TW" dirty="0" err="1"/>
              <a:t>q.push</a:t>
            </a:r>
            <a:r>
              <a:rPr lang="en-US" altLang="zh-TW" dirty="0"/>
              <a:t>(32);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58BDCDF-F444-C43E-EE0E-5257B608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29160"/>
              </p:ext>
            </p:extLst>
          </p:nvPr>
        </p:nvGraphicFramePr>
        <p:xfrm>
          <a:off x="6296243" y="1337890"/>
          <a:ext cx="820690" cy="4180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690">
                  <a:extLst>
                    <a:ext uri="{9D8B030D-6E8A-4147-A177-3AD203B41FA5}">
                      <a16:colId xmlns:a16="http://schemas.microsoft.com/office/drawing/2014/main" val="1142688114"/>
                    </a:ext>
                  </a:extLst>
                </a:gridCol>
              </a:tblGrid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241054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61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55561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55483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089972"/>
                  </a:ext>
                </a:extLst>
              </a:tr>
              <a:tr h="6968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05958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F079719-C42C-7658-7C5F-0270945887D7}"/>
              </a:ext>
            </a:extLst>
          </p:cNvPr>
          <p:cNvCxnSpPr/>
          <p:nvPr/>
        </p:nvCxnSpPr>
        <p:spPr>
          <a:xfrm flipH="1">
            <a:off x="7265532" y="5144655"/>
            <a:ext cx="363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2C2C19-8B86-E8C6-0610-EE955987FDE4}"/>
              </a:ext>
            </a:extLst>
          </p:cNvPr>
          <p:cNvSpPr txBox="1"/>
          <p:nvPr/>
        </p:nvSpPr>
        <p:spPr>
          <a:xfrm>
            <a:off x="7629516" y="4959989"/>
            <a:ext cx="11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342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824</Words>
  <Application>Microsoft Office PowerPoint</Application>
  <PresentationFormat>寬螢幕</PresentationFormat>
  <Paragraphs>229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多面向</vt:lpstr>
      <vt:lpstr>Circular Queue(環狀佇列)</vt:lpstr>
      <vt:lpstr>佇列 定義</vt:lpstr>
      <vt:lpstr>環狀佇列 定義</vt:lpstr>
      <vt:lpstr>宣告完成時</vt:lpstr>
      <vt:lpstr>在Empty時嘗試Dequeue</vt:lpstr>
      <vt:lpstr>Enqueue</vt:lpstr>
      <vt:lpstr>Enqueue</vt:lpstr>
      <vt:lpstr>Enqueue</vt:lpstr>
      <vt:lpstr>Enqueue</vt:lpstr>
      <vt:lpstr>Enqueue</vt:lpstr>
      <vt:lpstr>Enqueue</vt:lpstr>
      <vt:lpstr>Enqueue</vt:lpstr>
      <vt:lpstr>Enqueue</vt:lpstr>
      <vt:lpstr>在Full時嘗試Enqueue</vt:lpstr>
      <vt:lpstr>Dequeue</vt:lpstr>
      <vt:lpstr>Dequeue</vt:lpstr>
      <vt:lpstr>Dequeue</vt:lpstr>
      <vt:lpstr>Dequeue</vt:lpstr>
      <vt:lpstr>Dequeue</vt:lpstr>
      <vt:lpstr>再Enqueue</vt:lpstr>
      <vt:lpstr>再Enqueue</vt:lpstr>
      <vt:lpstr>再Enqueue</vt:lpstr>
      <vt:lpstr>課堂練習  (10/20 21:00)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Stack(堆疊)</dc:title>
  <dc:creator>ZaiMi _</dc:creator>
  <cp:lastModifiedBy>ZaiMi _</cp:lastModifiedBy>
  <cp:revision>8</cp:revision>
  <dcterms:created xsi:type="dcterms:W3CDTF">2022-10-02T09:58:25Z</dcterms:created>
  <dcterms:modified xsi:type="dcterms:W3CDTF">2022-10-19T07:34:48Z</dcterms:modified>
</cp:coreProperties>
</file>