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7" r:id="rId9"/>
    <p:sldId id="265" r:id="rId10"/>
    <p:sldId id="266" r:id="rId11"/>
    <p:sldId id="272" r:id="rId12"/>
    <p:sldId id="281" r:id="rId13"/>
    <p:sldId id="268" r:id="rId14"/>
    <p:sldId id="269" r:id="rId15"/>
    <p:sldId id="270" r:id="rId16"/>
    <p:sldId id="273" r:id="rId17"/>
    <p:sldId id="271" r:id="rId18"/>
    <p:sldId id="275" r:id="rId19"/>
    <p:sldId id="276" r:id="rId20"/>
    <p:sldId id="257" r:id="rId21"/>
    <p:sldId id="258" r:id="rId22"/>
    <p:sldId id="278" r:id="rId23"/>
    <p:sldId id="277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68AA-E40D-41FB-A37A-AFE41BBDEE11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62BD-B8FA-4BC7-9777-A45DBC937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89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68AA-E40D-41FB-A37A-AFE41BBDEE11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62BD-B8FA-4BC7-9777-A45DBC937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68AA-E40D-41FB-A37A-AFE41BBDEE11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62BD-B8FA-4BC7-9777-A45DBC9370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4966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68AA-E40D-41FB-A37A-AFE41BBDEE11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62BD-B8FA-4BC7-9777-A45DBC937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628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68AA-E40D-41FB-A37A-AFE41BBDEE11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62BD-B8FA-4BC7-9777-A45DBC9370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8272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68AA-E40D-41FB-A37A-AFE41BBDEE11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62BD-B8FA-4BC7-9777-A45DBC937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889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68AA-E40D-41FB-A37A-AFE41BBDEE11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62BD-B8FA-4BC7-9777-A45DBC937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340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68AA-E40D-41FB-A37A-AFE41BBDEE11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62BD-B8FA-4BC7-9777-A45DBC937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09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68AA-E40D-41FB-A37A-AFE41BBDEE11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62BD-B8FA-4BC7-9777-A45DBC937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78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68AA-E40D-41FB-A37A-AFE41BBDEE11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62BD-B8FA-4BC7-9777-A45DBC937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29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68AA-E40D-41FB-A37A-AFE41BBDEE11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62BD-B8FA-4BC7-9777-A45DBC937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08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68AA-E40D-41FB-A37A-AFE41BBDEE11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62BD-B8FA-4BC7-9777-A45DBC937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70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68AA-E40D-41FB-A37A-AFE41BBDEE11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62BD-B8FA-4BC7-9777-A45DBC937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02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68AA-E40D-41FB-A37A-AFE41BBDEE11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62BD-B8FA-4BC7-9777-A45DBC937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86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68AA-E40D-41FB-A37A-AFE41BBDEE11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62BD-B8FA-4BC7-9777-A45DBC937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48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68AA-E40D-41FB-A37A-AFE41BBDEE11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62BD-B8FA-4BC7-9777-A45DBC937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13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168AA-E40D-41FB-A37A-AFE41BBDEE11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23E62BD-B8FA-4BC7-9777-A45DBC937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67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92AEE-B591-0C4E-9F70-50A580FFE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團體作業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Stack</a:t>
            </a:r>
            <a:r>
              <a:rPr lang="zh-TW" altLang="en-US" dirty="0"/>
              <a:t>應用</a:t>
            </a:r>
            <a:r>
              <a:rPr lang="en-US" altLang="zh-TW" dirty="0"/>
              <a:t>:</a:t>
            </a:r>
            <a:r>
              <a:rPr lang="zh-TW" altLang="en-US" dirty="0"/>
              <a:t>計算機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B19AB5B-EB22-7B1E-5179-7D4F3A2C90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助教</a:t>
            </a:r>
            <a:r>
              <a:rPr lang="en-US" altLang="zh-TW" dirty="0"/>
              <a:t>:</a:t>
            </a:r>
            <a:r>
              <a:rPr lang="zh-TW" altLang="en-US" dirty="0"/>
              <a:t> 王子倫</a:t>
            </a:r>
          </a:p>
        </p:txBody>
      </p:sp>
    </p:spTree>
    <p:extLst>
      <p:ext uri="{BB962C8B-B14F-4D97-AF65-F5344CB8AC3E}">
        <p14:creationId xmlns:p14="http://schemas.microsoft.com/office/powerpoint/2010/main" val="287505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70E1A6-D598-BB74-C693-94236A7D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82" y="497846"/>
            <a:ext cx="8596668" cy="1320800"/>
          </a:xfrm>
        </p:spPr>
        <p:txBody>
          <a:bodyPr/>
          <a:lstStyle/>
          <a:p>
            <a:r>
              <a:rPr lang="zh-TW" altLang="en-US" dirty="0"/>
              <a:t>計算機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4DE0113-850D-0868-1DC7-C9EF21ECA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022436"/>
              </p:ext>
            </p:extLst>
          </p:nvPr>
        </p:nvGraphicFramePr>
        <p:xfrm>
          <a:off x="2564660" y="2335402"/>
          <a:ext cx="791099" cy="343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099">
                  <a:extLst>
                    <a:ext uri="{9D8B030D-6E8A-4147-A177-3AD203B41FA5}">
                      <a16:colId xmlns:a16="http://schemas.microsoft.com/office/drawing/2014/main" val="3753650550"/>
                    </a:ext>
                  </a:extLst>
                </a:gridCol>
              </a:tblGrid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207526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624089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715362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741255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604574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66253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D5CFAF0F-F2E9-C529-D7EC-11A8DF70B1F1}"/>
              </a:ext>
            </a:extLst>
          </p:cNvPr>
          <p:cNvSpPr txBox="1"/>
          <p:nvPr/>
        </p:nvSpPr>
        <p:spPr>
          <a:xfrm>
            <a:off x="2244308" y="599082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運算元</a:t>
            </a:r>
            <a:r>
              <a:rPr lang="en-US" altLang="zh-TW" dirty="0"/>
              <a:t>Stack</a:t>
            </a:r>
            <a:endParaRPr lang="zh-TW" altLang="en-US" dirty="0"/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D6B34F50-8D16-99BD-5870-AADED7229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554159"/>
              </p:ext>
            </p:extLst>
          </p:nvPr>
        </p:nvGraphicFramePr>
        <p:xfrm>
          <a:off x="6179351" y="2335402"/>
          <a:ext cx="791099" cy="343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099">
                  <a:extLst>
                    <a:ext uri="{9D8B030D-6E8A-4147-A177-3AD203B41FA5}">
                      <a16:colId xmlns:a16="http://schemas.microsoft.com/office/drawing/2014/main" val="3753650550"/>
                    </a:ext>
                  </a:extLst>
                </a:gridCol>
              </a:tblGrid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207526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624089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715362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741255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604574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662536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9EE3ECE4-8120-9BE9-693D-F5F112AB2474}"/>
              </a:ext>
            </a:extLst>
          </p:cNvPr>
          <p:cNvSpPr txBox="1"/>
          <p:nvPr/>
        </p:nvSpPr>
        <p:spPr>
          <a:xfrm>
            <a:off x="5858999" y="599082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運算子</a:t>
            </a:r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8864708-4831-89E3-C7E4-184F2B03C81A}"/>
              </a:ext>
            </a:extLst>
          </p:cNvPr>
          <p:cNvSpPr txBox="1"/>
          <p:nvPr/>
        </p:nvSpPr>
        <p:spPr>
          <a:xfrm>
            <a:off x="677334" y="143686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算式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-5+9*3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en-US" altLang="zh-TW" dirty="0"/>
              <a:t>81/-9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EC59044-6B8F-9537-690D-A18D080A1F98}"/>
              </a:ext>
            </a:extLst>
          </p:cNvPr>
          <p:cNvSpPr txBox="1"/>
          <p:nvPr/>
        </p:nvSpPr>
        <p:spPr>
          <a:xfrm>
            <a:off x="2806962" y="41692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</a:rPr>
              <a:t>3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59F6AD-6375-AB51-9980-AF4156EE0D83}"/>
              </a:ext>
            </a:extLst>
          </p:cNvPr>
          <p:cNvSpPr txBox="1"/>
          <p:nvPr/>
        </p:nvSpPr>
        <p:spPr>
          <a:xfrm>
            <a:off x="2806962" y="47588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</a:rPr>
              <a:t>9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0FB442F-4977-1943-8C04-5AB18FB297BC}"/>
              </a:ext>
            </a:extLst>
          </p:cNvPr>
          <p:cNvSpPr txBox="1"/>
          <p:nvPr/>
        </p:nvSpPr>
        <p:spPr>
          <a:xfrm>
            <a:off x="6440087" y="475887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C000"/>
                </a:solidFill>
              </a:rPr>
              <a:t>*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8FFDF45-8323-C958-4FBC-BC5DA372D6FC}"/>
              </a:ext>
            </a:extLst>
          </p:cNvPr>
          <p:cNvSpPr txBox="1"/>
          <p:nvPr/>
        </p:nvSpPr>
        <p:spPr>
          <a:xfrm>
            <a:off x="5367306" y="265547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</a:rPr>
              <a:t>27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2B87A6D-7225-94C6-62A0-FFA7129886A0}"/>
              </a:ext>
            </a:extLst>
          </p:cNvPr>
          <p:cNvSpPr txBox="1"/>
          <p:nvPr/>
        </p:nvSpPr>
        <p:spPr>
          <a:xfrm>
            <a:off x="5012931" y="26554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=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56F4248-9DB9-132B-0200-D84FDB71B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135" y="94588"/>
            <a:ext cx="2704867" cy="198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0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0.06484 -0.226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2" y="-1134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0.13971 -0.3076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79" y="-153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33333E-6 L -0.19258 -0.3050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35" y="-1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-0.2151 0.3067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55" y="1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0" grpId="0"/>
      <p:bldP spid="11" grpId="0"/>
      <p:bldP spid="11" grpId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70E1A6-D598-BB74-C693-94236A7D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計算機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4DE0113-850D-0868-1DC7-C9EF21ECA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151577"/>
              </p:ext>
            </p:extLst>
          </p:nvPr>
        </p:nvGraphicFramePr>
        <p:xfrm>
          <a:off x="2564660" y="2335402"/>
          <a:ext cx="791099" cy="343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099">
                  <a:extLst>
                    <a:ext uri="{9D8B030D-6E8A-4147-A177-3AD203B41FA5}">
                      <a16:colId xmlns:a16="http://schemas.microsoft.com/office/drawing/2014/main" val="3753650550"/>
                    </a:ext>
                  </a:extLst>
                </a:gridCol>
              </a:tblGrid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207526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624089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715362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741255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C000"/>
                          </a:solidFill>
                        </a:rPr>
                        <a:t>27</a:t>
                      </a:r>
                      <a:endParaRPr lang="zh-TW" altLang="en-US" sz="2000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604574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C000"/>
                          </a:solidFill>
                        </a:rPr>
                        <a:t>-5</a:t>
                      </a:r>
                      <a:endParaRPr lang="zh-TW" altLang="en-US" sz="2000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66253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D5CFAF0F-F2E9-C529-D7EC-11A8DF70B1F1}"/>
              </a:ext>
            </a:extLst>
          </p:cNvPr>
          <p:cNvSpPr txBox="1"/>
          <p:nvPr/>
        </p:nvSpPr>
        <p:spPr>
          <a:xfrm>
            <a:off x="2244308" y="599082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運算元</a:t>
            </a:r>
            <a:r>
              <a:rPr lang="en-US" altLang="zh-TW" dirty="0"/>
              <a:t>Stack</a:t>
            </a:r>
            <a:endParaRPr lang="zh-TW" altLang="en-US" dirty="0"/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D6B34F50-8D16-99BD-5870-AADED7229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360372"/>
              </p:ext>
            </p:extLst>
          </p:nvPr>
        </p:nvGraphicFramePr>
        <p:xfrm>
          <a:off x="6179351" y="2335402"/>
          <a:ext cx="791099" cy="343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099">
                  <a:extLst>
                    <a:ext uri="{9D8B030D-6E8A-4147-A177-3AD203B41FA5}">
                      <a16:colId xmlns:a16="http://schemas.microsoft.com/office/drawing/2014/main" val="3753650550"/>
                    </a:ext>
                  </a:extLst>
                </a:gridCol>
              </a:tblGrid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207526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624089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715362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741255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604574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C000"/>
                          </a:solidFill>
                        </a:rPr>
                        <a:t>+</a:t>
                      </a:r>
                      <a:endParaRPr lang="zh-TW" altLang="en-US" sz="2000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662536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9EE3ECE4-8120-9BE9-693D-F5F112AB2474}"/>
              </a:ext>
            </a:extLst>
          </p:cNvPr>
          <p:cNvSpPr txBox="1"/>
          <p:nvPr/>
        </p:nvSpPr>
        <p:spPr>
          <a:xfrm>
            <a:off x="5858999" y="599082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運算子</a:t>
            </a:r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8864708-4831-89E3-C7E4-184F2B03C81A}"/>
              </a:ext>
            </a:extLst>
          </p:cNvPr>
          <p:cNvSpPr txBox="1"/>
          <p:nvPr/>
        </p:nvSpPr>
        <p:spPr>
          <a:xfrm>
            <a:off x="677334" y="143686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算式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-5+9*3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en-US" altLang="zh-TW" dirty="0"/>
              <a:t>81/-9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7EB0500-1078-1579-A295-9260990CE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135" y="94588"/>
            <a:ext cx="2704867" cy="198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99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70E1A6-D598-BB74-C693-94236A7D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計算機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4DE0113-850D-0868-1DC7-C9EF21ECA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273131"/>
              </p:ext>
            </p:extLst>
          </p:nvPr>
        </p:nvGraphicFramePr>
        <p:xfrm>
          <a:off x="2564660" y="2335402"/>
          <a:ext cx="791099" cy="343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099">
                  <a:extLst>
                    <a:ext uri="{9D8B030D-6E8A-4147-A177-3AD203B41FA5}">
                      <a16:colId xmlns:a16="http://schemas.microsoft.com/office/drawing/2014/main" val="3753650550"/>
                    </a:ext>
                  </a:extLst>
                </a:gridCol>
              </a:tblGrid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207526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624089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715362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741255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604574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66253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D5CFAF0F-F2E9-C529-D7EC-11A8DF70B1F1}"/>
              </a:ext>
            </a:extLst>
          </p:cNvPr>
          <p:cNvSpPr txBox="1"/>
          <p:nvPr/>
        </p:nvSpPr>
        <p:spPr>
          <a:xfrm>
            <a:off x="2244308" y="599082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運算元</a:t>
            </a:r>
            <a:r>
              <a:rPr lang="en-US" altLang="zh-TW" dirty="0"/>
              <a:t>Stack</a:t>
            </a:r>
            <a:endParaRPr lang="zh-TW" altLang="en-US" dirty="0"/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D6B34F50-8D16-99BD-5870-AADED7229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022730"/>
              </p:ext>
            </p:extLst>
          </p:nvPr>
        </p:nvGraphicFramePr>
        <p:xfrm>
          <a:off x="6179351" y="2335402"/>
          <a:ext cx="791099" cy="343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099">
                  <a:extLst>
                    <a:ext uri="{9D8B030D-6E8A-4147-A177-3AD203B41FA5}">
                      <a16:colId xmlns:a16="http://schemas.microsoft.com/office/drawing/2014/main" val="3753650550"/>
                    </a:ext>
                  </a:extLst>
                </a:gridCol>
              </a:tblGrid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207526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624089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715362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741255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604574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662536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9EE3ECE4-8120-9BE9-693D-F5F112AB2474}"/>
              </a:ext>
            </a:extLst>
          </p:cNvPr>
          <p:cNvSpPr txBox="1"/>
          <p:nvPr/>
        </p:nvSpPr>
        <p:spPr>
          <a:xfrm>
            <a:off x="5858999" y="599082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運算子</a:t>
            </a:r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8864708-4831-89E3-C7E4-184F2B03C81A}"/>
              </a:ext>
            </a:extLst>
          </p:cNvPr>
          <p:cNvSpPr txBox="1"/>
          <p:nvPr/>
        </p:nvSpPr>
        <p:spPr>
          <a:xfrm>
            <a:off x="677334" y="143686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算式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-5+9*3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en-US" altLang="zh-TW" dirty="0"/>
              <a:t>81/-9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7EB0500-1078-1579-A295-9260990CE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135" y="94588"/>
            <a:ext cx="2704867" cy="198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74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70E1A6-D598-BB74-C693-94236A7D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計算機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4DE0113-850D-0868-1DC7-C9EF21ECA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344655"/>
              </p:ext>
            </p:extLst>
          </p:nvPr>
        </p:nvGraphicFramePr>
        <p:xfrm>
          <a:off x="2564660" y="2335402"/>
          <a:ext cx="791099" cy="343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099">
                  <a:extLst>
                    <a:ext uri="{9D8B030D-6E8A-4147-A177-3AD203B41FA5}">
                      <a16:colId xmlns:a16="http://schemas.microsoft.com/office/drawing/2014/main" val="3753650550"/>
                    </a:ext>
                  </a:extLst>
                </a:gridCol>
              </a:tblGrid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207526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624089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715362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741255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rgbClr val="FF0000"/>
                          </a:solidFill>
                        </a:rPr>
                        <a:t>81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604574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66253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D5CFAF0F-F2E9-C529-D7EC-11A8DF70B1F1}"/>
              </a:ext>
            </a:extLst>
          </p:cNvPr>
          <p:cNvSpPr txBox="1"/>
          <p:nvPr/>
        </p:nvSpPr>
        <p:spPr>
          <a:xfrm>
            <a:off x="2244308" y="599082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運算元</a:t>
            </a:r>
            <a:r>
              <a:rPr lang="en-US" altLang="zh-TW" dirty="0"/>
              <a:t>Stack</a:t>
            </a:r>
            <a:endParaRPr lang="zh-TW" altLang="en-US" dirty="0"/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D6B34F50-8D16-99BD-5870-AADED7229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63101"/>
              </p:ext>
            </p:extLst>
          </p:nvPr>
        </p:nvGraphicFramePr>
        <p:xfrm>
          <a:off x="6179351" y="2335402"/>
          <a:ext cx="791099" cy="343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099">
                  <a:extLst>
                    <a:ext uri="{9D8B030D-6E8A-4147-A177-3AD203B41FA5}">
                      <a16:colId xmlns:a16="http://schemas.microsoft.com/office/drawing/2014/main" val="3753650550"/>
                    </a:ext>
                  </a:extLst>
                </a:gridCol>
              </a:tblGrid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207526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624089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715362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741255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604574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662536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9EE3ECE4-8120-9BE9-693D-F5F112AB2474}"/>
              </a:ext>
            </a:extLst>
          </p:cNvPr>
          <p:cNvSpPr txBox="1"/>
          <p:nvPr/>
        </p:nvSpPr>
        <p:spPr>
          <a:xfrm>
            <a:off x="5858999" y="599082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運算子</a:t>
            </a:r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8864708-4831-89E3-C7E4-184F2B03C81A}"/>
              </a:ext>
            </a:extLst>
          </p:cNvPr>
          <p:cNvSpPr txBox="1"/>
          <p:nvPr/>
        </p:nvSpPr>
        <p:spPr>
          <a:xfrm>
            <a:off x="677334" y="143686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算式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-5+9*3-</a:t>
            </a:r>
            <a:r>
              <a:rPr lang="en-US" altLang="zh-TW" dirty="0">
                <a:solidFill>
                  <a:srgbClr val="FF0000"/>
                </a:solidFill>
              </a:rPr>
              <a:t>81</a:t>
            </a:r>
            <a:r>
              <a:rPr lang="en-US" altLang="zh-TW" dirty="0"/>
              <a:t>/-9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6452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70E1A6-D598-BB74-C693-94236A7D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計算機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4DE0113-850D-0868-1DC7-C9EF21ECA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380713"/>
              </p:ext>
            </p:extLst>
          </p:nvPr>
        </p:nvGraphicFramePr>
        <p:xfrm>
          <a:off x="2564660" y="2335402"/>
          <a:ext cx="791099" cy="343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099">
                  <a:extLst>
                    <a:ext uri="{9D8B030D-6E8A-4147-A177-3AD203B41FA5}">
                      <a16:colId xmlns:a16="http://schemas.microsoft.com/office/drawing/2014/main" val="3753650550"/>
                    </a:ext>
                  </a:extLst>
                </a:gridCol>
              </a:tblGrid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207526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624089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715362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741255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604574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66253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D5CFAF0F-F2E9-C529-D7EC-11A8DF70B1F1}"/>
              </a:ext>
            </a:extLst>
          </p:cNvPr>
          <p:cNvSpPr txBox="1"/>
          <p:nvPr/>
        </p:nvSpPr>
        <p:spPr>
          <a:xfrm>
            <a:off x="2244308" y="599082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運算元</a:t>
            </a:r>
            <a:r>
              <a:rPr lang="en-US" altLang="zh-TW" dirty="0"/>
              <a:t>Stack</a:t>
            </a:r>
            <a:endParaRPr lang="zh-TW" altLang="en-US" dirty="0"/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D6B34F50-8D16-99BD-5870-AADED7229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770711"/>
              </p:ext>
            </p:extLst>
          </p:nvPr>
        </p:nvGraphicFramePr>
        <p:xfrm>
          <a:off x="6179351" y="2335402"/>
          <a:ext cx="791099" cy="343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099">
                  <a:extLst>
                    <a:ext uri="{9D8B030D-6E8A-4147-A177-3AD203B41FA5}">
                      <a16:colId xmlns:a16="http://schemas.microsoft.com/office/drawing/2014/main" val="3753650550"/>
                    </a:ext>
                  </a:extLst>
                </a:gridCol>
              </a:tblGrid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207526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624089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715362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741255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rgbClr val="FF0000"/>
                          </a:solidFill>
                        </a:rPr>
                        <a:t>/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604574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662536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9EE3ECE4-8120-9BE9-693D-F5F112AB2474}"/>
              </a:ext>
            </a:extLst>
          </p:cNvPr>
          <p:cNvSpPr txBox="1"/>
          <p:nvPr/>
        </p:nvSpPr>
        <p:spPr>
          <a:xfrm>
            <a:off x="5858999" y="599082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運算子</a:t>
            </a:r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8864708-4831-89E3-C7E4-184F2B03C81A}"/>
              </a:ext>
            </a:extLst>
          </p:cNvPr>
          <p:cNvSpPr txBox="1"/>
          <p:nvPr/>
        </p:nvSpPr>
        <p:spPr>
          <a:xfrm>
            <a:off x="677334" y="143686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算式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-5+9*3-81</a:t>
            </a:r>
            <a:r>
              <a:rPr lang="en-US" altLang="zh-TW" dirty="0">
                <a:solidFill>
                  <a:srgbClr val="FF0000"/>
                </a:solidFill>
              </a:rPr>
              <a:t>/</a:t>
            </a:r>
            <a:r>
              <a:rPr lang="en-US" altLang="zh-TW" dirty="0"/>
              <a:t>-9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9719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70E1A6-D598-BB74-C693-94236A7D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計算機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4DE0113-850D-0868-1DC7-C9EF21ECA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107499"/>
              </p:ext>
            </p:extLst>
          </p:nvPr>
        </p:nvGraphicFramePr>
        <p:xfrm>
          <a:off x="2564660" y="2335402"/>
          <a:ext cx="791099" cy="343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099">
                  <a:extLst>
                    <a:ext uri="{9D8B030D-6E8A-4147-A177-3AD203B41FA5}">
                      <a16:colId xmlns:a16="http://schemas.microsoft.com/office/drawing/2014/main" val="3753650550"/>
                    </a:ext>
                  </a:extLst>
                </a:gridCol>
              </a:tblGrid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207526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624089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715362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</a:rPr>
                        <a:t>-9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741255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604574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66253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D5CFAF0F-F2E9-C529-D7EC-11A8DF70B1F1}"/>
              </a:ext>
            </a:extLst>
          </p:cNvPr>
          <p:cNvSpPr txBox="1"/>
          <p:nvPr/>
        </p:nvSpPr>
        <p:spPr>
          <a:xfrm>
            <a:off x="2244308" y="599082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運算元</a:t>
            </a:r>
            <a:r>
              <a:rPr lang="en-US" altLang="zh-TW" dirty="0"/>
              <a:t>Stack</a:t>
            </a:r>
            <a:endParaRPr lang="zh-TW" altLang="en-US" dirty="0"/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D6B34F50-8D16-99BD-5870-AADED7229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993820"/>
              </p:ext>
            </p:extLst>
          </p:nvPr>
        </p:nvGraphicFramePr>
        <p:xfrm>
          <a:off x="6179351" y="2335402"/>
          <a:ext cx="791099" cy="343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099">
                  <a:extLst>
                    <a:ext uri="{9D8B030D-6E8A-4147-A177-3AD203B41FA5}">
                      <a16:colId xmlns:a16="http://schemas.microsoft.com/office/drawing/2014/main" val="3753650550"/>
                    </a:ext>
                  </a:extLst>
                </a:gridCol>
              </a:tblGrid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207526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624089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715362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741255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604574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662536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9EE3ECE4-8120-9BE9-693D-F5F112AB2474}"/>
              </a:ext>
            </a:extLst>
          </p:cNvPr>
          <p:cNvSpPr txBox="1"/>
          <p:nvPr/>
        </p:nvSpPr>
        <p:spPr>
          <a:xfrm>
            <a:off x="5858999" y="599082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運算子</a:t>
            </a:r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8864708-4831-89E3-C7E4-184F2B03C81A}"/>
              </a:ext>
            </a:extLst>
          </p:cNvPr>
          <p:cNvSpPr txBox="1"/>
          <p:nvPr/>
        </p:nvSpPr>
        <p:spPr>
          <a:xfrm>
            <a:off x="677334" y="143686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算式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-5+9*3-81/</a:t>
            </a:r>
            <a:r>
              <a:rPr lang="en-US" altLang="zh-TW" dirty="0">
                <a:solidFill>
                  <a:srgbClr val="FF0000"/>
                </a:solidFill>
              </a:rPr>
              <a:t>-9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029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70E1A6-D598-BB74-C693-94236A7D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計算機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4DE0113-850D-0868-1DC7-C9EF21ECA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945108"/>
              </p:ext>
            </p:extLst>
          </p:nvPr>
        </p:nvGraphicFramePr>
        <p:xfrm>
          <a:off x="2564660" y="2335402"/>
          <a:ext cx="791099" cy="343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099">
                  <a:extLst>
                    <a:ext uri="{9D8B030D-6E8A-4147-A177-3AD203B41FA5}">
                      <a16:colId xmlns:a16="http://schemas.microsoft.com/office/drawing/2014/main" val="3753650550"/>
                    </a:ext>
                  </a:extLst>
                </a:gridCol>
              </a:tblGrid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207526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624089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715362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-9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741255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604574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66253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D5CFAF0F-F2E9-C529-D7EC-11A8DF70B1F1}"/>
              </a:ext>
            </a:extLst>
          </p:cNvPr>
          <p:cNvSpPr txBox="1"/>
          <p:nvPr/>
        </p:nvSpPr>
        <p:spPr>
          <a:xfrm>
            <a:off x="2244308" y="599082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運算元</a:t>
            </a:r>
            <a:r>
              <a:rPr lang="en-US" altLang="zh-TW" dirty="0"/>
              <a:t>Stack</a:t>
            </a:r>
            <a:endParaRPr lang="zh-TW" altLang="en-US" dirty="0"/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D6B34F50-8D16-99BD-5870-AADED7229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447643"/>
              </p:ext>
            </p:extLst>
          </p:nvPr>
        </p:nvGraphicFramePr>
        <p:xfrm>
          <a:off x="6179351" y="2335402"/>
          <a:ext cx="791099" cy="343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099">
                  <a:extLst>
                    <a:ext uri="{9D8B030D-6E8A-4147-A177-3AD203B41FA5}">
                      <a16:colId xmlns:a16="http://schemas.microsoft.com/office/drawing/2014/main" val="3753650550"/>
                    </a:ext>
                  </a:extLst>
                </a:gridCol>
              </a:tblGrid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207526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624089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715362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741255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604574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662536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9EE3ECE4-8120-9BE9-693D-F5F112AB2474}"/>
              </a:ext>
            </a:extLst>
          </p:cNvPr>
          <p:cNvSpPr txBox="1"/>
          <p:nvPr/>
        </p:nvSpPr>
        <p:spPr>
          <a:xfrm>
            <a:off x="5858999" y="599082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運算子</a:t>
            </a:r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8864708-4831-89E3-C7E4-184F2B03C81A}"/>
              </a:ext>
            </a:extLst>
          </p:cNvPr>
          <p:cNvSpPr txBox="1"/>
          <p:nvPr/>
        </p:nvSpPr>
        <p:spPr>
          <a:xfrm>
            <a:off x="677334" y="143686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算式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-5+9*3-81/-9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3526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70E1A6-D598-BB74-C693-94236A7D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計算機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4DE0113-850D-0868-1DC7-C9EF21ECA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176782"/>
              </p:ext>
            </p:extLst>
          </p:nvPr>
        </p:nvGraphicFramePr>
        <p:xfrm>
          <a:off x="2564660" y="2335402"/>
          <a:ext cx="791099" cy="343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099">
                  <a:extLst>
                    <a:ext uri="{9D8B030D-6E8A-4147-A177-3AD203B41FA5}">
                      <a16:colId xmlns:a16="http://schemas.microsoft.com/office/drawing/2014/main" val="3753650550"/>
                    </a:ext>
                  </a:extLst>
                </a:gridCol>
              </a:tblGrid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207526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624089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715362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741255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rgbClr val="FF0000"/>
                          </a:solidFill>
                        </a:rPr>
                        <a:t>-9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604574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66253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D5CFAF0F-F2E9-C529-D7EC-11A8DF70B1F1}"/>
              </a:ext>
            </a:extLst>
          </p:cNvPr>
          <p:cNvSpPr txBox="1"/>
          <p:nvPr/>
        </p:nvSpPr>
        <p:spPr>
          <a:xfrm>
            <a:off x="2244308" y="599082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運算元</a:t>
            </a:r>
            <a:r>
              <a:rPr lang="en-US" altLang="zh-TW" dirty="0"/>
              <a:t>Stack</a:t>
            </a:r>
            <a:endParaRPr lang="zh-TW" altLang="en-US" dirty="0"/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D6B34F50-8D16-99BD-5870-AADED7229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821943"/>
              </p:ext>
            </p:extLst>
          </p:nvPr>
        </p:nvGraphicFramePr>
        <p:xfrm>
          <a:off x="6179351" y="2335402"/>
          <a:ext cx="791099" cy="343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099">
                  <a:extLst>
                    <a:ext uri="{9D8B030D-6E8A-4147-A177-3AD203B41FA5}">
                      <a16:colId xmlns:a16="http://schemas.microsoft.com/office/drawing/2014/main" val="3753650550"/>
                    </a:ext>
                  </a:extLst>
                </a:gridCol>
              </a:tblGrid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207526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624089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715362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741255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604574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662536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9EE3ECE4-8120-9BE9-693D-F5F112AB2474}"/>
              </a:ext>
            </a:extLst>
          </p:cNvPr>
          <p:cNvSpPr txBox="1"/>
          <p:nvPr/>
        </p:nvSpPr>
        <p:spPr>
          <a:xfrm>
            <a:off x="5858999" y="599082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運算子</a:t>
            </a:r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8864708-4831-89E3-C7E4-184F2B03C81A}"/>
              </a:ext>
            </a:extLst>
          </p:cNvPr>
          <p:cNvSpPr txBox="1"/>
          <p:nvPr/>
        </p:nvSpPr>
        <p:spPr>
          <a:xfrm>
            <a:off x="677334" y="143686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算式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-5+9*3-81/-9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58B26A5-8A4F-85BC-EEE1-67ACD599A780}"/>
              </a:ext>
            </a:extLst>
          </p:cNvPr>
          <p:cNvSpPr txBox="1"/>
          <p:nvPr/>
        </p:nvSpPr>
        <p:spPr>
          <a:xfrm>
            <a:off x="4052455" y="3868278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81</a:t>
            </a:r>
            <a:r>
              <a:rPr lang="zh-TW" altLang="en-US" dirty="0"/>
              <a:t> </a:t>
            </a:r>
            <a:r>
              <a:rPr lang="en-US" altLang="zh-TW" dirty="0"/>
              <a:t>/</a:t>
            </a:r>
            <a:r>
              <a:rPr lang="zh-TW" altLang="en-US" dirty="0"/>
              <a:t> </a:t>
            </a:r>
            <a:r>
              <a:rPr lang="en-US" altLang="zh-TW" dirty="0"/>
              <a:t>-9</a:t>
            </a:r>
            <a:r>
              <a:rPr lang="zh-TW" altLang="en-US" dirty="0"/>
              <a:t> 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-9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264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70E1A6-D598-BB74-C693-94236A7D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計算機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4DE0113-850D-0868-1DC7-C9EF21ECA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412442"/>
              </p:ext>
            </p:extLst>
          </p:nvPr>
        </p:nvGraphicFramePr>
        <p:xfrm>
          <a:off x="2564660" y="2335402"/>
          <a:ext cx="791099" cy="343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099">
                  <a:extLst>
                    <a:ext uri="{9D8B030D-6E8A-4147-A177-3AD203B41FA5}">
                      <a16:colId xmlns:a16="http://schemas.microsoft.com/office/drawing/2014/main" val="3753650550"/>
                    </a:ext>
                  </a:extLst>
                </a:gridCol>
              </a:tblGrid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207526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624089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715362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741255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604574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66253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D5CFAF0F-F2E9-C529-D7EC-11A8DF70B1F1}"/>
              </a:ext>
            </a:extLst>
          </p:cNvPr>
          <p:cNvSpPr txBox="1"/>
          <p:nvPr/>
        </p:nvSpPr>
        <p:spPr>
          <a:xfrm>
            <a:off x="2244308" y="599082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運算元</a:t>
            </a:r>
            <a:r>
              <a:rPr lang="en-US" altLang="zh-TW" dirty="0"/>
              <a:t>Stack</a:t>
            </a:r>
            <a:endParaRPr lang="zh-TW" altLang="en-US" dirty="0"/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D6B34F50-8D16-99BD-5870-AADED7229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456113"/>
              </p:ext>
            </p:extLst>
          </p:nvPr>
        </p:nvGraphicFramePr>
        <p:xfrm>
          <a:off x="6179351" y="2335402"/>
          <a:ext cx="791099" cy="343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099">
                  <a:extLst>
                    <a:ext uri="{9D8B030D-6E8A-4147-A177-3AD203B41FA5}">
                      <a16:colId xmlns:a16="http://schemas.microsoft.com/office/drawing/2014/main" val="3753650550"/>
                    </a:ext>
                  </a:extLst>
                </a:gridCol>
              </a:tblGrid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207526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624089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715362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741255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604574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662536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9EE3ECE4-8120-9BE9-693D-F5F112AB2474}"/>
              </a:ext>
            </a:extLst>
          </p:cNvPr>
          <p:cNvSpPr txBox="1"/>
          <p:nvPr/>
        </p:nvSpPr>
        <p:spPr>
          <a:xfrm>
            <a:off x="5858999" y="599082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運算子</a:t>
            </a:r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8864708-4831-89E3-C7E4-184F2B03C81A}"/>
              </a:ext>
            </a:extLst>
          </p:cNvPr>
          <p:cNvSpPr txBox="1"/>
          <p:nvPr/>
        </p:nvSpPr>
        <p:spPr>
          <a:xfrm>
            <a:off x="677334" y="143686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算式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-5+9*3-81/-9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58B26A5-8A4F-85BC-EEE1-67ACD599A780}"/>
              </a:ext>
            </a:extLst>
          </p:cNvPr>
          <p:cNvSpPr txBox="1"/>
          <p:nvPr/>
        </p:nvSpPr>
        <p:spPr>
          <a:xfrm>
            <a:off x="4052455" y="386827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22 – (-9) =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31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923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70E1A6-D598-BB74-C693-94236A7D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計算機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4DE0113-850D-0868-1DC7-C9EF21ECA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40721"/>
              </p:ext>
            </p:extLst>
          </p:nvPr>
        </p:nvGraphicFramePr>
        <p:xfrm>
          <a:off x="2564660" y="2335402"/>
          <a:ext cx="791099" cy="343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099">
                  <a:extLst>
                    <a:ext uri="{9D8B030D-6E8A-4147-A177-3AD203B41FA5}">
                      <a16:colId xmlns:a16="http://schemas.microsoft.com/office/drawing/2014/main" val="3753650550"/>
                    </a:ext>
                  </a:extLst>
                </a:gridCol>
              </a:tblGrid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207526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624089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715362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741255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604574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66253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D5CFAF0F-F2E9-C529-D7EC-11A8DF70B1F1}"/>
              </a:ext>
            </a:extLst>
          </p:cNvPr>
          <p:cNvSpPr txBox="1"/>
          <p:nvPr/>
        </p:nvSpPr>
        <p:spPr>
          <a:xfrm>
            <a:off x="2244308" y="599082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運算元</a:t>
            </a:r>
            <a:r>
              <a:rPr lang="en-US" altLang="zh-TW" dirty="0"/>
              <a:t>Stack</a:t>
            </a:r>
            <a:endParaRPr lang="zh-TW" altLang="en-US" dirty="0"/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D6B34F50-8D16-99BD-5870-AADED7229FF9}"/>
              </a:ext>
            </a:extLst>
          </p:cNvPr>
          <p:cNvGraphicFramePr>
            <a:graphicFrameLocks noGrp="1"/>
          </p:cNvGraphicFramePr>
          <p:nvPr/>
        </p:nvGraphicFramePr>
        <p:xfrm>
          <a:off x="6179351" y="2335402"/>
          <a:ext cx="791099" cy="343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099">
                  <a:extLst>
                    <a:ext uri="{9D8B030D-6E8A-4147-A177-3AD203B41FA5}">
                      <a16:colId xmlns:a16="http://schemas.microsoft.com/office/drawing/2014/main" val="3753650550"/>
                    </a:ext>
                  </a:extLst>
                </a:gridCol>
              </a:tblGrid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207526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624089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715362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741255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604574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662536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9EE3ECE4-8120-9BE9-693D-F5F112AB2474}"/>
              </a:ext>
            </a:extLst>
          </p:cNvPr>
          <p:cNvSpPr txBox="1"/>
          <p:nvPr/>
        </p:nvSpPr>
        <p:spPr>
          <a:xfrm>
            <a:off x="5858999" y="599082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運算子</a:t>
            </a:r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8864708-4831-89E3-C7E4-184F2B03C81A}"/>
              </a:ext>
            </a:extLst>
          </p:cNvPr>
          <p:cNvSpPr txBox="1"/>
          <p:nvPr/>
        </p:nvSpPr>
        <p:spPr>
          <a:xfrm>
            <a:off x="677334" y="1436860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算式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-5+9*3-81/-9</a:t>
            </a:r>
            <a:r>
              <a:rPr lang="zh-TW" altLang="en-US" dirty="0"/>
              <a:t> 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31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222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70E1A6-D598-BB74-C693-94236A7D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計算機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4DE0113-850D-0868-1DC7-C9EF21ECA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502315"/>
              </p:ext>
            </p:extLst>
          </p:nvPr>
        </p:nvGraphicFramePr>
        <p:xfrm>
          <a:off x="2564660" y="2335402"/>
          <a:ext cx="791099" cy="343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099">
                  <a:extLst>
                    <a:ext uri="{9D8B030D-6E8A-4147-A177-3AD203B41FA5}">
                      <a16:colId xmlns:a16="http://schemas.microsoft.com/office/drawing/2014/main" val="3753650550"/>
                    </a:ext>
                  </a:extLst>
                </a:gridCol>
              </a:tblGrid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207526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624089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715362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741255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604574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66253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D5CFAF0F-F2E9-C529-D7EC-11A8DF70B1F1}"/>
              </a:ext>
            </a:extLst>
          </p:cNvPr>
          <p:cNvSpPr txBox="1"/>
          <p:nvPr/>
        </p:nvSpPr>
        <p:spPr>
          <a:xfrm>
            <a:off x="2244308" y="599082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運算元</a:t>
            </a:r>
            <a:r>
              <a:rPr lang="en-US" altLang="zh-TW" dirty="0"/>
              <a:t>Stack</a:t>
            </a:r>
            <a:endParaRPr lang="zh-TW" altLang="en-US" dirty="0"/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D6B34F50-8D16-99BD-5870-AADED7229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56103"/>
              </p:ext>
            </p:extLst>
          </p:nvPr>
        </p:nvGraphicFramePr>
        <p:xfrm>
          <a:off x="6179351" y="2335402"/>
          <a:ext cx="791099" cy="343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099">
                  <a:extLst>
                    <a:ext uri="{9D8B030D-6E8A-4147-A177-3AD203B41FA5}">
                      <a16:colId xmlns:a16="http://schemas.microsoft.com/office/drawing/2014/main" val="3753650550"/>
                    </a:ext>
                  </a:extLst>
                </a:gridCol>
              </a:tblGrid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207526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624089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715362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741255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604574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662536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9EE3ECE4-8120-9BE9-693D-F5F112AB2474}"/>
              </a:ext>
            </a:extLst>
          </p:cNvPr>
          <p:cNvSpPr txBox="1"/>
          <p:nvPr/>
        </p:nvSpPr>
        <p:spPr>
          <a:xfrm>
            <a:off x="5858999" y="599082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運算子</a:t>
            </a:r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8864708-4831-89E3-C7E4-184F2B03C81A}"/>
              </a:ext>
            </a:extLst>
          </p:cNvPr>
          <p:cNvSpPr txBox="1"/>
          <p:nvPr/>
        </p:nvSpPr>
        <p:spPr>
          <a:xfrm>
            <a:off x="677334" y="143686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算式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-5+9*3-81/-9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9817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ADE5C7-9C89-74DD-1E9B-D3025232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字元處理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F08C45-EB6F-5D1D-DA98-62DBFC535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2509749" cy="1320801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char a = 66;</a:t>
            </a:r>
          </a:p>
          <a:p>
            <a:pPr marL="0" indent="0">
              <a:buNone/>
            </a:pPr>
            <a:r>
              <a:rPr lang="en-US" altLang="zh-TW" dirty="0" err="1"/>
              <a:t>cout</a:t>
            </a:r>
            <a:r>
              <a:rPr lang="en-US" altLang="zh-TW" dirty="0"/>
              <a:t> &lt;&lt; a;</a:t>
            </a:r>
          </a:p>
          <a:p>
            <a:pPr marL="0" indent="0">
              <a:buNone/>
            </a:pPr>
            <a:r>
              <a:rPr lang="zh-TW" altLang="en-US" dirty="0"/>
              <a:t>會印出什麼？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E897997-E768-7407-1408-8FA0BC3A8D9C}"/>
              </a:ext>
            </a:extLst>
          </p:cNvPr>
          <p:cNvSpPr txBox="1"/>
          <p:nvPr/>
        </p:nvSpPr>
        <p:spPr>
          <a:xfrm>
            <a:off x="677334" y="3844032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答案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DFFEB05-80F3-9946-9E8C-8A9090EA73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547"/>
          <a:stretch/>
        </p:blipFill>
        <p:spPr>
          <a:xfrm>
            <a:off x="3879695" y="1771096"/>
            <a:ext cx="4432610" cy="414587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D25B092-E47D-3FDE-DFE4-39617C3FFCF1}"/>
              </a:ext>
            </a:extLst>
          </p:cNvPr>
          <p:cNvSpPr txBox="1"/>
          <p:nvPr/>
        </p:nvSpPr>
        <p:spPr>
          <a:xfrm>
            <a:off x="3879695" y="140176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ASCII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075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7222AF-D05A-4213-CCBC-67AA84A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8367" y="2213855"/>
            <a:ext cx="982790" cy="37842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‘7’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≠ </a:t>
            </a:r>
            <a:r>
              <a:rPr lang="en-US" altLang="zh-TW" b="0" i="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A9860D8-DAF9-FAFE-A7F6-F22E0D5E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dirty="0"/>
              <a:t>字元處理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ABC0B6A-CC26-AF98-47BD-9FCC43909BA4}"/>
              </a:ext>
            </a:extLst>
          </p:cNvPr>
          <p:cNvSpPr txBox="1">
            <a:spLocks/>
          </p:cNvSpPr>
          <p:nvPr/>
        </p:nvSpPr>
        <p:spPr>
          <a:xfrm>
            <a:off x="774988" y="2736459"/>
            <a:ext cx="982790" cy="27855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character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D0F26F6-A692-3D84-50D0-CD393A48541E}"/>
              </a:ext>
            </a:extLst>
          </p:cNvPr>
          <p:cNvCxnSpPr>
            <a:cxnSpLocks/>
          </p:cNvCxnSpPr>
          <p:nvPr/>
        </p:nvCxnSpPr>
        <p:spPr>
          <a:xfrm flipV="1">
            <a:off x="1501642" y="2497674"/>
            <a:ext cx="233450" cy="1666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0A649E-DC63-AE30-D2B1-00EF1B8FD51E}"/>
              </a:ext>
            </a:extLst>
          </p:cNvPr>
          <p:cNvSpPr txBox="1">
            <a:spLocks/>
          </p:cNvSpPr>
          <p:nvPr/>
        </p:nvSpPr>
        <p:spPr>
          <a:xfrm>
            <a:off x="2288631" y="2736459"/>
            <a:ext cx="982790" cy="27855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integer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CD52CDC-51A0-832D-88E1-47D93FB57A8F}"/>
              </a:ext>
            </a:extLst>
          </p:cNvPr>
          <p:cNvCxnSpPr>
            <a:cxnSpLocks/>
          </p:cNvCxnSpPr>
          <p:nvPr/>
        </p:nvCxnSpPr>
        <p:spPr>
          <a:xfrm flipH="1" flipV="1">
            <a:off x="2361460" y="2497674"/>
            <a:ext cx="239697" cy="1666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圖片 14">
            <a:extLst>
              <a:ext uri="{FF2B5EF4-FFF2-40B4-BE49-F238E27FC236}">
                <a16:creationId xmlns:a16="http://schemas.microsoft.com/office/drawing/2014/main" id="{48CB48D5-03C4-8C55-6D8D-36F5BE797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71" y="1795189"/>
            <a:ext cx="2742857" cy="3019048"/>
          </a:xfrm>
          <a:prstGeom prst="rect">
            <a:avLst/>
          </a:prstGeom>
        </p:spPr>
      </p:pic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65CA4AAE-9CED-E480-3851-F92C3D992A4D}"/>
              </a:ext>
            </a:extLst>
          </p:cNvPr>
          <p:cNvSpPr txBox="1">
            <a:spLocks/>
          </p:cNvSpPr>
          <p:nvPr/>
        </p:nvSpPr>
        <p:spPr>
          <a:xfrm>
            <a:off x="677334" y="3606800"/>
            <a:ext cx="2509749" cy="1781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TW" dirty="0"/>
              <a:t>int </a:t>
            </a:r>
            <a:r>
              <a:rPr lang="en-US" altLang="zh-TW" dirty="0" err="1"/>
              <a:t>i</a:t>
            </a:r>
            <a:r>
              <a:rPr lang="en-US" altLang="zh-TW" dirty="0"/>
              <a:t> = ‘7’ – 7;</a:t>
            </a:r>
          </a:p>
          <a:p>
            <a:pPr marL="0" indent="0">
              <a:buFont typeface="Wingdings 3" charset="2"/>
              <a:buNone/>
            </a:pPr>
            <a:r>
              <a:rPr lang="en-US" altLang="zh-TW" dirty="0" err="1"/>
              <a:t>cout</a:t>
            </a:r>
            <a:r>
              <a:rPr lang="en-US" altLang="zh-TW" dirty="0"/>
              <a:t> &lt;&lt; </a:t>
            </a:r>
            <a:r>
              <a:rPr lang="en-US" altLang="zh-TW" dirty="0" err="1"/>
              <a:t>i</a:t>
            </a:r>
            <a:r>
              <a:rPr lang="en-US" altLang="zh-TW" dirty="0"/>
              <a:t> ;</a:t>
            </a:r>
          </a:p>
          <a:p>
            <a:pPr marL="0" indent="0">
              <a:buFont typeface="Wingdings 3" charset="2"/>
              <a:buNone/>
            </a:pPr>
            <a:r>
              <a:rPr lang="en-US" altLang="zh-TW" dirty="0"/>
              <a:t> </a:t>
            </a:r>
          </a:p>
          <a:p>
            <a:pPr marL="0" indent="0">
              <a:buFont typeface="Wingdings 3" charset="2"/>
              <a:buNone/>
            </a:pPr>
            <a:r>
              <a:rPr lang="en-US" altLang="zh-TW" dirty="0"/>
              <a:t>Print:48;</a:t>
            </a:r>
          </a:p>
        </p:txBody>
      </p:sp>
    </p:spTree>
    <p:extLst>
      <p:ext uri="{BB962C8B-B14F-4D97-AF65-F5344CB8AC3E}">
        <p14:creationId xmlns:p14="http://schemas.microsoft.com/office/powerpoint/2010/main" val="293668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ADE5C7-9C89-74DD-1E9B-D3025232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字串處理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5FFD42-545A-E47F-9998-67850772EE65}"/>
              </a:ext>
            </a:extLst>
          </p:cNvPr>
          <p:cNvSpPr txBox="1"/>
          <p:nvPr/>
        </p:nvSpPr>
        <p:spPr>
          <a:xfrm>
            <a:off x="677334" y="1436860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string str = “-5+9*3-81/-9”;</a:t>
            </a:r>
            <a:endParaRPr lang="zh-TW" altLang="en-US" dirty="0"/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5552E6BC-84C7-F182-1A62-7B1227A3993E}"/>
              </a:ext>
            </a:extLst>
          </p:cNvPr>
          <p:cNvGraphicFramePr>
            <a:graphicFrameLocks noGrp="1"/>
          </p:cNvGraphicFramePr>
          <p:nvPr/>
        </p:nvGraphicFramePr>
        <p:xfrm>
          <a:off x="677334" y="2051489"/>
          <a:ext cx="68766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70">
                  <a:extLst>
                    <a:ext uri="{9D8B030D-6E8A-4147-A177-3AD203B41FA5}">
                      <a16:colId xmlns:a16="http://schemas.microsoft.com/office/drawing/2014/main" val="1510461692"/>
                    </a:ext>
                  </a:extLst>
                </a:gridCol>
                <a:gridCol w="528970">
                  <a:extLst>
                    <a:ext uri="{9D8B030D-6E8A-4147-A177-3AD203B41FA5}">
                      <a16:colId xmlns:a16="http://schemas.microsoft.com/office/drawing/2014/main" val="94488755"/>
                    </a:ext>
                  </a:extLst>
                </a:gridCol>
                <a:gridCol w="528970">
                  <a:extLst>
                    <a:ext uri="{9D8B030D-6E8A-4147-A177-3AD203B41FA5}">
                      <a16:colId xmlns:a16="http://schemas.microsoft.com/office/drawing/2014/main" val="1970308458"/>
                    </a:ext>
                  </a:extLst>
                </a:gridCol>
                <a:gridCol w="528970">
                  <a:extLst>
                    <a:ext uri="{9D8B030D-6E8A-4147-A177-3AD203B41FA5}">
                      <a16:colId xmlns:a16="http://schemas.microsoft.com/office/drawing/2014/main" val="4093846604"/>
                    </a:ext>
                  </a:extLst>
                </a:gridCol>
                <a:gridCol w="528970">
                  <a:extLst>
                    <a:ext uri="{9D8B030D-6E8A-4147-A177-3AD203B41FA5}">
                      <a16:colId xmlns:a16="http://schemas.microsoft.com/office/drawing/2014/main" val="551323741"/>
                    </a:ext>
                  </a:extLst>
                </a:gridCol>
                <a:gridCol w="528970">
                  <a:extLst>
                    <a:ext uri="{9D8B030D-6E8A-4147-A177-3AD203B41FA5}">
                      <a16:colId xmlns:a16="http://schemas.microsoft.com/office/drawing/2014/main" val="3846272580"/>
                    </a:ext>
                  </a:extLst>
                </a:gridCol>
                <a:gridCol w="528970">
                  <a:extLst>
                    <a:ext uri="{9D8B030D-6E8A-4147-A177-3AD203B41FA5}">
                      <a16:colId xmlns:a16="http://schemas.microsoft.com/office/drawing/2014/main" val="3605984105"/>
                    </a:ext>
                  </a:extLst>
                </a:gridCol>
                <a:gridCol w="528970">
                  <a:extLst>
                    <a:ext uri="{9D8B030D-6E8A-4147-A177-3AD203B41FA5}">
                      <a16:colId xmlns:a16="http://schemas.microsoft.com/office/drawing/2014/main" val="4064739845"/>
                    </a:ext>
                  </a:extLst>
                </a:gridCol>
                <a:gridCol w="528970">
                  <a:extLst>
                    <a:ext uri="{9D8B030D-6E8A-4147-A177-3AD203B41FA5}">
                      <a16:colId xmlns:a16="http://schemas.microsoft.com/office/drawing/2014/main" val="2942267057"/>
                    </a:ext>
                  </a:extLst>
                </a:gridCol>
                <a:gridCol w="528970">
                  <a:extLst>
                    <a:ext uri="{9D8B030D-6E8A-4147-A177-3AD203B41FA5}">
                      <a16:colId xmlns:a16="http://schemas.microsoft.com/office/drawing/2014/main" val="1392697685"/>
                    </a:ext>
                  </a:extLst>
                </a:gridCol>
                <a:gridCol w="528970">
                  <a:extLst>
                    <a:ext uri="{9D8B030D-6E8A-4147-A177-3AD203B41FA5}">
                      <a16:colId xmlns:a16="http://schemas.microsoft.com/office/drawing/2014/main" val="218918057"/>
                    </a:ext>
                  </a:extLst>
                </a:gridCol>
                <a:gridCol w="528970">
                  <a:extLst>
                    <a:ext uri="{9D8B030D-6E8A-4147-A177-3AD203B41FA5}">
                      <a16:colId xmlns:a16="http://schemas.microsoft.com/office/drawing/2014/main" val="3861779692"/>
                    </a:ext>
                  </a:extLst>
                </a:gridCol>
                <a:gridCol w="528970">
                  <a:extLst>
                    <a:ext uri="{9D8B030D-6E8A-4147-A177-3AD203B41FA5}">
                      <a16:colId xmlns:a16="http://schemas.microsoft.com/office/drawing/2014/main" val="192899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+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*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/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078847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5285F249-232E-DD96-DDFA-4DD9FE13DB04}"/>
              </a:ext>
            </a:extLst>
          </p:cNvPr>
          <p:cNvSpPr txBox="1"/>
          <p:nvPr/>
        </p:nvSpPr>
        <p:spPr>
          <a:xfrm>
            <a:off x="677333" y="249110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裡面每一格都是「</a:t>
            </a:r>
            <a:r>
              <a:rPr lang="zh-TW" altLang="en-US" dirty="0">
                <a:solidFill>
                  <a:srgbClr val="FF0000"/>
                </a:solidFill>
              </a:rPr>
              <a:t>字元</a:t>
            </a:r>
            <a:r>
              <a:rPr lang="zh-TW" altLang="en-US" dirty="0"/>
              <a:t>」。</a:t>
            </a:r>
          </a:p>
        </p:txBody>
      </p:sp>
    </p:spTree>
    <p:extLst>
      <p:ext uri="{BB962C8B-B14F-4D97-AF65-F5344CB8AC3E}">
        <p14:creationId xmlns:p14="http://schemas.microsoft.com/office/powerpoint/2010/main" val="2482541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ADE5C7-9C89-74DD-1E9B-D3025232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字串處理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5FFD42-545A-E47F-9998-67850772EE65}"/>
              </a:ext>
            </a:extLst>
          </p:cNvPr>
          <p:cNvSpPr txBox="1"/>
          <p:nvPr/>
        </p:nvSpPr>
        <p:spPr>
          <a:xfrm>
            <a:off x="677334" y="1436860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string str = “-5+9*3-81/-9”;</a:t>
            </a:r>
            <a:endParaRPr lang="zh-TW" altLang="en-US" dirty="0"/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5552E6BC-84C7-F182-1A62-7B1227A39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967215"/>
              </p:ext>
            </p:extLst>
          </p:nvPr>
        </p:nvGraphicFramePr>
        <p:xfrm>
          <a:off x="677334" y="2051489"/>
          <a:ext cx="68766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70">
                  <a:extLst>
                    <a:ext uri="{9D8B030D-6E8A-4147-A177-3AD203B41FA5}">
                      <a16:colId xmlns:a16="http://schemas.microsoft.com/office/drawing/2014/main" val="1510461692"/>
                    </a:ext>
                  </a:extLst>
                </a:gridCol>
                <a:gridCol w="528970">
                  <a:extLst>
                    <a:ext uri="{9D8B030D-6E8A-4147-A177-3AD203B41FA5}">
                      <a16:colId xmlns:a16="http://schemas.microsoft.com/office/drawing/2014/main" val="94488755"/>
                    </a:ext>
                  </a:extLst>
                </a:gridCol>
                <a:gridCol w="528970">
                  <a:extLst>
                    <a:ext uri="{9D8B030D-6E8A-4147-A177-3AD203B41FA5}">
                      <a16:colId xmlns:a16="http://schemas.microsoft.com/office/drawing/2014/main" val="1970308458"/>
                    </a:ext>
                  </a:extLst>
                </a:gridCol>
                <a:gridCol w="528970">
                  <a:extLst>
                    <a:ext uri="{9D8B030D-6E8A-4147-A177-3AD203B41FA5}">
                      <a16:colId xmlns:a16="http://schemas.microsoft.com/office/drawing/2014/main" val="4093846604"/>
                    </a:ext>
                  </a:extLst>
                </a:gridCol>
                <a:gridCol w="528970">
                  <a:extLst>
                    <a:ext uri="{9D8B030D-6E8A-4147-A177-3AD203B41FA5}">
                      <a16:colId xmlns:a16="http://schemas.microsoft.com/office/drawing/2014/main" val="551323741"/>
                    </a:ext>
                  </a:extLst>
                </a:gridCol>
                <a:gridCol w="528970">
                  <a:extLst>
                    <a:ext uri="{9D8B030D-6E8A-4147-A177-3AD203B41FA5}">
                      <a16:colId xmlns:a16="http://schemas.microsoft.com/office/drawing/2014/main" val="3846272580"/>
                    </a:ext>
                  </a:extLst>
                </a:gridCol>
                <a:gridCol w="528970">
                  <a:extLst>
                    <a:ext uri="{9D8B030D-6E8A-4147-A177-3AD203B41FA5}">
                      <a16:colId xmlns:a16="http://schemas.microsoft.com/office/drawing/2014/main" val="3605984105"/>
                    </a:ext>
                  </a:extLst>
                </a:gridCol>
                <a:gridCol w="528970">
                  <a:extLst>
                    <a:ext uri="{9D8B030D-6E8A-4147-A177-3AD203B41FA5}">
                      <a16:colId xmlns:a16="http://schemas.microsoft.com/office/drawing/2014/main" val="4064739845"/>
                    </a:ext>
                  </a:extLst>
                </a:gridCol>
                <a:gridCol w="528970">
                  <a:extLst>
                    <a:ext uri="{9D8B030D-6E8A-4147-A177-3AD203B41FA5}">
                      <a16:colId xmlns:a16="http://schemas.microsoft.com/office/drawing/2014/main" val="2942267057"/>
                    </a:ext>
                  </a:extLst>
                </a:gridCol>
                <a:gridCol w="528970">
                  <a:extLst>
                    <a:ext uri="{9D8B030D-6E8A-4147-A177-3AD203B41FA5}">
                      <a16:colId xmlns:a16="http://schemas.microsoft.com/office/drawing/2014/main" val="1392697685"/>
                    </a:ext>
                  </a:extLst>
                </a:gridCol>
                <a:gridCol w="528970">
                  <a:extLst>
                    <a:ext uri="{9D8B030D-6E8A-4147-A177-3AD203B41FA5}">
                      <a16:colId xmlns:a16="http://schemas.microsoft.com/office/drawing/2014/main" val="218918057"/>
                    </a:ext>
                  </a:extLst>
                </a:gridCol>
                <a:gridCol w="528970">
                  <a:extLst>
                    <a:ext uri="{9D8B030D-6E8A-4147-A177-3AD203B41FA5}">
                      <a16:colId xmlns:a16="http://schemas.microsoft.com/office/drawing/2014/main" val="3861779692"/>
                    </a:ext>
                  </a:extLst>
                </a:gridCol>
                <a:gridCol w="528970">
                  <a:extLst>
                    <a:ext uri="{9D8B030D-6E8A-4147-A177-3AD203B41FA5}">
                      <a16:colId xmlns:a16="http://schemas.microsoft.com/office/drawing/2014/main" val="192899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+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*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C9900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rgbClr val="CC99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/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078847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90F7FD59-80CD-5D94-30D5-B76D507CAA18}"/>
              </a:ext>
            </a:extLst>
          </p:cNvPr>
          <p:cNvSpPr txBox="1"/>
          <p:nvPr/>
        </p:nvSpPr>
        <p:spPr>
          <a:xfrm>
            <a:off x="677332" y="2757660"/>
            <a:ext cx="46551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‘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’</a:t>
            </a:r>
            <a:r>
              <a:rPr lang="zh-TW" altLang="en-US" dirty="0"/>
              <a:t>  進行計算時有兩個意思</a:t>
            </a:r>
            <a:r>
              <a:rPr lang="en-US" altLang="zh-TW" dirty="0"/>
              <a:t>: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1.</a:t>
            </a:r>
            <a:r>
              <a:rPr lang="zh-TW" altLang="en-US" dirty="0">
                <a:solidFill>
                  <a:srgbClr val="FF0000"/>
                </a:solidFill>
              </a:rPr>
              <a:t>代表數字為負</a:t>
            </a:r>
            <a:endParaRPr lang="en-US" altLang="zh-TW" dirty="0"/>
          </a:p>
          <a:p>
            <a:r>
              <a:rPr lang="zh-TW" altLang="en-US" dirty="0"/>
              <a:t>   判斷方式</a:t>
            </a:r>
            <a:r>
              <a:rPr lang="en-US" altLang="zh-TW" dirty="0"/>
              <a:t>:	1.</a:t>
            </a:r>
            <a:r>
              <a:rPr lang="zh-TW" altLang="en-US" dirty="0"/>
              <a:t>是否為第一個字元</a:t>
            </a:r>
            <a:endParaRPr lang="en-US" altLang="zh-TW" dirty="0"/>
          </a:p>
          <a:p>
            <a:r>
              <a:rPr lang="en-US" altLang="zh-TW" dirty="0"/>
              <a:t>		</a:t>
            </a:r>
            <a:r>
              <a:rPr lang="zh-TW" altLang="en-US" dirty="0"/>
              <a:t>    </a:t>
            </a:r>
            <a:r>
              <a:rPr lang="en-US" altLang="zh-TW" dirty="0"/>
              <a:t>	2.</a:t>
            </a:r>
            <a:r>
              <a:rPr lang="zh-TW" altLang="en-US" dirty="0"/>
              <a:t>前一個字元是否為運算子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solidFill>
                  <a:srgbClr val="CC9900"/>
                </a:solidFill>
              </a:rPr>
              <a:t>2.</a:t>
            </a:r>
            <a:r>
              <a:rPr lang="zh-TW" altLang="en-US" dirty="0">
                <a:solidFill>
                  <a:srgbClr val="CC9900"/>
                </a:solidFill>
              </a:rPr>
              <a:t>運算子</a:t>
            </a:r>
            <a:endParaRPr lang="en-US" altLang="zh-TW" dirty="0"/>
          </a:p>
          <a:p>
            <a:r>
              <a:rPr lang="zh-TW" altLang="en-US" dirty="0"/>
              <a:t>   判斷方式</a:t>
            </a:r>
            <a:r>
              <a:rPr lang="en-US" altLang="zh-TW" dirty="0"/>
              <a:t>:	</a:t>
            </a:r>
            <a:r>
              <a:rPr lang="zh-TW" altLang="en-US" dirty="0"/>
              <a:t>前一個字元使否為運算元</a:t>
            </a:r>
            <a:endParaRPr lang="en-US" altLang="zh-TW" dirty="0"/>
          </a:p>
          <a:p>
            <a:endParaRPr lang="zh-TW" altLang="en-US" dirty="0">
              <a:solidFill>
                <a:srgbClr val="CC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42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ADE5C7-9C89-74DD-1E9B-D3025232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字串處理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5FFD42-545A-E47F-9998-67850772EE65}"/>
              </a:ext>
            </a:extLst>
          </p:cNvPr>
          <p:cNvSpPr txBox="1"/>
          <p:nvPr/>
        </p:nvSpPr>
        <p:spPr>
          <a:xfrm>
            <a:off x="677334" y="1436860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string str = “-5+9*3-81/-9”;</a:t>
            </a:r>
            <a:endParaRPr lang="zh-TW" altLang="en-US" dirty="0"/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5552E6BC-84C7-F182-1A62-7B1227A39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330187"/>
              </p:ext>
            </p:extLst>
          </p:nvPr>
        </p:nvGraphicFramePr>
        <p:xfrm>
          <a:off x="677334" y="2051489"/>
          <a:ext cx="68766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70">
                  <a:extLst>
                    <a:ext uri="{9D8B030D-6E8A-4147-A177-3AD203B41FA5}">
                      <a16:colId xmlns:a16="http://schemas.microsoft.com/office/drawing/2014/main" val="1510461692"/>
                    </a:ext>
                  </a:extLst>
                </a:gridCol>
                <a:gridCol w="528970">
                  <a:extLst>
                    <a:ext uri="{9D8B030D-6E8A-4147-A177-3AD203B41FA5}">
                      <a16:colId xmlns:a16="http://schemas.microsoft.com/office/drawing/2014/main" val="94488755"/>
                    </a:ext>
                  </a:extLst>
                </a:gridCol>
                <a:gridCol w="528970">
                  <a:extLst>
                    <a:ext uri="{9D8B030D-6E8A-4147-A177-3AD203B41FA5}">
                      <a16:colId xmlns:a16="http://schemas.microsoft.com/office/drawing/2014/main" val="1970308458"/>
                    </a:ext>
                  </a:extLst>
                </a:gridCol>
                <a:gridCol w="528970">
                  <a:extLst>
                    <a:ext uri="{9D8B030D-6E8A-4147-A177-3AD203B41FA5}">
                      <a16:colId xmlns:a16="http://schemas.microsoft.com/office/drawing/2014/main" val="4093846604"/>
                    </a:ext>
                  </a:extLst>
                </a:gridCol>
                <a:gridCol w="528970">
                  <a:extLst>
                    <a:ext uri="{9D8B030D-6E8A-4147-A177-3AD203B41FA5}">
                      <a16:colId xmlns:a16="http://schemas.microsoft.com/office/drawing/2014/main" val="551323741"/>
                    </a:ext>
                  </a:extLst>
                </a:gridCol>
                <a:gridCol w="528970">
                  <a:extLst>
                    <a:ext uri="{9D8B030D-6E8A-4147-A177-3AD203B41FA5}">
                      <a16:colId xmlns:a16="http://schemas.microsoft.com/office/drawing/2014/main" val="3846272580"/>
                    </a:ext>
                  </a:extLst>
                </a:gridCol>
                <a:gridCol w="528970">
                  <a:extLst>
                    <a:ext uri="{9D8B030D-6E8A-4147-A177-3AD203B41FA5}">
                      <a16:colId xmlns:a16="http://schemas.microsoft.com/office/drawing/2014/main" val="3605984105"/>
                    </a:ext>
                  </a:extLst>
                </a:gridCol>
                <a:gridCol w="528970">
                  <a:extLst>
                    <a:ext uri="{9D8B030D-6E8A-4147-A177-3AD203B41FA5}">
                      <a16:colId xmlns:a16="http://schemas.microsoft.com/office/drawing/2014/main" val="4064739845"/>
                    </a:ext>
                  </a:extLst>
                </a:gridCol>
                <a:gridCol w="528970">
                  <a:extLst>
                    <a:ext uri="{9D8B030D-6E8A-4147-A177-3AD203B41FA5}">
                      <a16:colId xmlns:a16="http://schemas.microsoft.com/office/drawing/2014/main" val="2942267057"/>
                    </a:ext>
                  </a:extLst>
                </a:gridCol>
                <a:gridCol w="528970">
                  <a:extLst>
                    <a:ext uri="{9D8B030D-6E8A-4147-A177-3AD203B41FA5}">
                      <a16:colId xmlns:a16="http://schemas.microsoft.com/office/drawing/2014/main" val="1392697685"/>
                    </a:ext>
                  </a:extLst>
                </a:gridCol>
                <a:gridCol w="528970">
                  <a:extLst>
                    <a:ext uri="{9D8B030D-6E8A-4147-A177-3AD203B41FA5}">
                      <a16:colId xmlns:a16="http://schemas.microsoft.com/office/drawing/2014/main" val="218918057"/>
                    </a:ext>
                  </a:extLst>
                </a:gridCol>
                <a:gridCol w="528970">
                  <a:extLst>
                    <a:ext uri="{9D8B030D-6E8A-4147-A177-3AD203B41FA5}">
                      <a16:colId xmlns:a16="http://schemas.microsoft.com/office/drawing/2014/main" val="3861779692"/>
                    </a:ext>
                  </a:extLst>
                </a:gridCol>
                <a:gridCol w="528970">
                  <a:extLst>
                    <a:ext uri="{9D8B030D-6E8A-4147-A177-3AD203B41FA5}">
                      <a16:colId xmlns:a16="http://schemas.microsoft.com/office/drawing/2014/main" val="192899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078847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90F7FD59-80CD-5D94-30D5-B76D507CAA18}"/>
              </a:ext>
            </a:extLst>
          </p:cNvPr>
          <p:cNvSpPr txBox="1"/>
          <p:nvPr/>
        </p:nvSpPr>
        <p:spPr>
          <a:xfrm>
            <a:off x="677332" y="2757660"/>
            <a:ext cx="33514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‘8’</a:t>
            </a:r>
            <a:r>
              <a:rPr lang="zh-TW" altLang="en-US" dirty="0"/>
              <a:t> 和 </a:t>
            </a:r>
            <a:r>
              <a:rPr lang="en-US" altLang="zh-TW" dirty="0"/>
              <a:t>‘1’</a:t>
            </a:r>
            <a:r>
              <a:rPr lang="zh-TW" altLang="en-US" dirty="0"/>
              <a:t> 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 </a:t>
            </a:r>
            <a:r>
              <a:rPr lang="en-US" altLang="zh-TW" dirty="0">
                <a:sym typeface="Wingdings" panose="05000000000000000000" pitchFamily="2" charset="2"/>
              </a:rPr>
              <a:t>81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‘8’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–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48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=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8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8</a:t>
            </a:r>
            <a:r>
              <a:rPr lang="zh-TW" altLang="en-US" dirty="0">
                <a:sym typeface="Wingdings" panose="05000000000000000000" pitchFamily="2" charset="2"/>
              </a:rPr>
              <a:t>*</a:t>
            </a:r>
            <a:r>
              <a:rPr lang="en-US" altLang="zh-TW" dirty="0">
                <a:sym typeface="Wingdings" panose="05000000000000000000" pitchFamily="2" charset="2"/>
              </a:rPr>
              <a:t>10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+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(‘1’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-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48)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=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81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20752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A06F7-C8AA-7B1A-4F62-A57223916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課堂練習 </a:t>
            </a:r>
            <a:r>
              <a:rPr lang="en-US" altLang="zh-TW" dirty="0"/>
              <a:t>(10/15</a:t>
            </a:r>
            <a:r>
              <a:rPr lang="zh-TW" altLang="en-US" dirty="0"/>
              <a:t> </a:t>
            </a:r>
            <a:r>
              <a:rPr lang="en-US" altLang="zh-TW" dirty="0"/>
              <a:t>21:00)</a:t>
            </a:r>
            <a:br>
              <a:rPr lang="en-US" altLang="zh-TW" dirty="0"/>
            </a:br>
            <a:r>
              <a:rPr lang="zh-TW" altLang="en-US" dirty="0"/>
              <a:t>團體作業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CCC448-8BC5-5F13-10D8-700BC7000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49399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請完成函式</a:t>
            </a:r>
            <a:r>
              <a:rPr lang="en-US" altLang="zh-TW" dirty="0"/>
              <a:t>answer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注意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輸入的算式可以任意更改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且會呈現正確的運答案</a:t>
            </a:r>
            <a:endParaRPr lang="en-US" altLang="zh-TW" dirty="0"/>
          </a:p>
          <a:p>
            <a:pPr marL="0" indent="0">
              <a:buNone/>
            </a:pPr>
            <a:br>
              <a:rPr lang="en-US" altLang="zh-TW" dirty="0"/>
            </a:br>
            <a:r>
              <a:rPr lang="zh-TW" altLang="en-US" dirty="0"/>
              <a:t>算式要符合下列條件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1.</a:t>
            </a:r>
            <a:r>
              <a:rPr lang="zh-TW" altLang="en-US" dirty="0"/>
              <a:t>只包含數字</a:t>
            </a:r>
            <a:r>
              <a:rPr lang="en-US" altLang="zh-TW" dirty="0"/>
              <a:t>0~9</a:t>
            </a:r>
            <a:r>
              <a:rPr lang="zh-TW" altLang="en-US" dirty="0"/>
              <a:t>和運算子</a:t>
            </a:r>
            <a:r>
              <a:rPr lang="en-US" altLang="zh-TW" dirty="0"/>
              <a:t>+-</a:t>
            </a:r>
            <a:r>
              <a:rPr lang="zh-TW" altLang="en-US" dirty="0"/>
              <a:t>*</a:t>
            </a:r>
            <a:r>
              <a:rPr lang="en-US" altLang="zh-TW" dirty="0"/>
              <a:t>/</a:t>
            </a:r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不能有空白鍵 </a:t>
            </a:r>
            <a:r>
              <a:rPr lang="en-US" altLang="zh-TW" dirty="0"/>
              <a:t>(“</a:t>
            </a:r>
            <a:r>
              <a:rPr lang="zh-TW" altLang="en-US" dirty="0"/>
              <a:t> </a:t>
            </a:r>
            <a:r>
              <a:rPr lang="en-US" altLang="zh-TW" dirty="0"/>
              <a:t>”)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繳交方式如同</a:t>
            </a:r>
            <a:r>
              <a:rPr lang="en-US" altLang="zh-TW" dirty="0"/>
              <a:t>9/28</a:t>
            </a:r>
            <a:r>
              <a:rPr lang="zh-TW" altLang="en-US" dirty="0"/>
              <a:t>的團體作業一樣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011C9E7-4952-10A3-F6CD-15726AECF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554" y="1930400"/>
            <a:ext cx="4138179" cy="14986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103AAB3-D3BC-4234-7B12-D401EE2A6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438" y="4100975"/>
            <a:ext cx="4138295" cy="147914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DEDCC8B-FFCE-C80A-6E74-DFDE8D001A9C}"/>
              </a:ext>
            </a:extLst>
          </p:cNvPr>
          <p:cNvSpPr txBox="1"/>
          <p:nvPr/>
        </p:nvSpPr>
        <p:spPr>
          <a:xfrm>
            <a:off x="4975668" y="1561068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參考答案</a:t>
            </a:r>
            <a:r>
              <a:rPr lang="en-US" altLang="zh-TW" dirty="0"/>
              <a:t>1.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8E1C936-2CBD-7EAA-DDC4-E93E38E07536}"/>
              </a:ext>
            </a:extLst>
          </p:cNvPr>
          <p:cNvSpPr txBox="1"/>
          <p:nvPr/>
        </p:nvSpPr>
        <p:spPr>
          <a:xfrm>
            <a:off x="4936438" y="3798332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參考答案</a:t>
            </a:r>
            <a:r>
              <a:rPr lang="en-US" altLang="zh-TW" dirty="0"/>
              <a:t>2.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74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70E1A6-D598-BB74-C693-94236A7D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計算機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4DE0113-850D-0868-1DC7-C9EF21ECA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898786"/>
              </p:ext>
            </p:extLst>
          </p:nvPr>
        </p:nvGraphicFramePr>
        <p:xfrm>
          <a:off x="2564660" y="2335402"/>
          <a:ext cx="791099" cy="343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099">
                  <a:extLst>
                    <a:ext uri="{9D8B030D-6E8A-4147-A177-3AD203B41FA5}">
                      <a16:colId xmlns:a16="http://schemas.microsoft.com/office/drawing/2014/main" val="3753650550"/>
                    </a:ext>
                  </a:extLst>
                </a:gridCol>
              </a:tblGrid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207526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624089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715362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741255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604574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66253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D5CFAF0F-F2E9-C529-D7EC-11A8DF70B1F1}"/>
              </a:ext>
            </a:extLst>
          </p:cNvPr>
          <p:cNvSpPr txBox="1"/>
          <p:nvPr/>
        </p:nvSpPr>
        <p:spPr>
          <a:xfrm>
            <a:off x="2244308" y="599082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運算元</a:t>
            </a:r>
            <a:r>
              <a:rPr lang="en-US" altLang="zh-TW" dirty="0"/>
              <a:t>Stack</a:t>
            </a:r>
            <a:endParaRPr lang="zh-TW" altLang="en-US" dirty="0"/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D6B34F50-8D16-99BD-5870-AADED7229FF9}"/>
              </a:ext>
            </a:extLst>
          </p:cNvPr>
          <p:cNvGraphicFramePr>
            <a:graphicFrameLocks noGrp="1"/>
          </p:cNvGraphicFramePr>
          <p:nvPr/>
        </p:nvGraphicFramePr>
        <p:xfrm>
          <a:off x="6179351" y="2335402"/>
          <a:ext cx="791099" cy="343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099">
                  <a:extLst>
                    <a:ext uri="{9D8B030D-6E8A-4147-A177-3AD203B41FA5}">
                      <a16:colId xmlns:a16="http://schemas.microsoft.com/office/drawing/2014/main" val="3753650550"/>
                    </a:ext>
                  </a:extLst>
                </a:gridCol>
              </a:tblGrid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207526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624089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715362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741255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604574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662536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9EE3ECE4-8120-9BE9-693D-F5F112AB2474}"/>
              </a:ext>
            </a:extLst>
          </p:cNvPr>
          <p:cNvSpPr txBox="1"/>
          <p:nvPr/>
        </p:nvSpPr>
        <p:spPr>
          <a:xfrm>
            <a:off x="5858999" y="599082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運算子</a:t>
            </a:r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8864708-4831-89E3-C7E4-184F2B03C81A}"/>
              </a:ext>
            </a:extLst>
          </p:cNvPr>
          <p:cNvSpPr txBox="1"/>
          <p:nvPr/>
        </p:nvSpPr>
        <p:spPr>
          <a:xfrm>
            <a:off x="677334" y="143686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算式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>
                <a:solidFill>
                  <a:srgbClr val="FF0000"/>
                </a:solidFill>
              </a:rPr>
              <a:t>-5</a:t>
            </a:r>
            <a:r>
              <a:rPr lang="en-US" altLang="zh-TW" dirty="0"/>
              <a:t>+9*3-81/-9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B81A4CF-97E8-865C-0703-3196D09B5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135" y="94588"/>
            <a:ext cx="2704867" cy="198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70E1A6-D598-BB74-C693-94236A7D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計算機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4DE0113-850D-0868-1DC7-C9EF21ECA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255345"/>
              </p:ext>
            </p:extLst>
          </p:nvPr>
        </p:nvGraphicFramePr>
        <p:xfrm>
          <a:off x="2564660" y="2335402"/>
          <a:ext cx="791099" cy="343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099">
                  <a:extLst>
                    <a:ext uri="{9D8B030D-6E8A-4147-A177-3AD203B41FA5}">
                      <a16:colId xmlns:a16="http://schemas.microsoft.com/office/drawing/2014/main" val="3753650550"/>
                    </a:ext>
                  </a:extLst>
                </a:gridCol>
              </a:tblGrid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207526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624089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715362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741255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604574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66253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D5CFAF0F-F2E9-C529-D7EC-11A8DF70B1F1}"/>
              </a:ext>
            </a:extLst>
          </p:cNvPr>
          <p:cNvSpPr txBox="1"/>
          <p:nvPr/>
        </p:nvSpPr>
        <p:spPr>
          <a:xfrm>
            <a:off x="2244308" y="599082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運算元</a:t>
            </a:r>
            <a:r>
              <a:rPr lang="en-US" altLang="zh-TW" dirty="0"/>
              <a:t>Stack</a:t>
            </a:r>
            <a:endParaRPr lang="zh-TW" altLang="en-US" dirty="0"/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D6B34F50-8D16-99BD-5870-AADED7229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0511"/>
              </p:ext>
            </p:extLst>
          </p:nvPr>
        </p:nvGraphicFramePr>
        <p:xfrm>
          <a:off x="6179351" y="2335402"/>
          <a:ext cx="791099" cy="343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099">
                  <a:extLst>
                    <a:ext uri="{9D8B030D-6E8A-4147-A177-3AD203B41FA5}">
                      <a16:colId xmlns:a16="http://schemas.microsoft.com/office/drawing/2014/main" val="3753650550"/>
                    </a:ext>
                  </a:extLst>
                </a:gridCol>
              </a:tblGrid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207526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624089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715362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741255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604574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662536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9EE3ECE4-8120-9BE9-693D-F5F112AB2474}"/>
              </a:ext>
            </a:extLst>
          </p:cNvPr>
          <p:cNvSpPr txBox="1"/>
          <p:nvPr/>
        </p:nvSpPr>
        <p:spPr>
          <a:xfrm>
            <a:off x="5858999" y="599082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運算子</a:t>
            </a:r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8864708-4831-89E3-C7E4-184F2B03C81A}"/>
              </a:ext>
            </a:extLst>
          </p:cNvPr>
          <p:cNvSpPr txBox="1"/>
          <p:nvPr/>
        </p:nvSpPr>
        <p:spPr>
          <a:xfrm>
            <a:off x="677334" y="143686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算式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-5</a:t>
            </a:r>
            <a:r>
              <a:rPr lang="en-US" altLang="zh-TW" dirty="0">
                <a:solidFill>
                  <a:srgbClr val="FF0000"/>
                </a:solidFill>
              </a:rPr>
              <a:t>+</a:t>
            </a:r>
            <a:r>
              <a:rPr lang="en-US" altLang="zh-TW" dirty="0"/>
              <a:t>9*3-81/-9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B32EC45-A714-9E6A-E83B-DFE48D7F5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135" y="94588"/>
            <a:ext cx="2704867" cy="198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70E1A6-D598-BB74-C693-94236A7D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計算機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4DE0113-850D-0868-1DC7-C9EF21ECA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21507"/>
              </p:ext>
            </p:extLst>
          </p:nvPr>
        </p:nvGraphicFramePr>
        <p:xfrm>
          <a:off x="2564660" y="2335402"/>
          <a:ext cx="791099" cy="343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099">
                  <a:extLst>
                    <a:ext uri="{9D8B030D-6E8A-4147-A177-3AD203B41FA5}">
                      <a16:colId xmlns:a16="http://schemas.microsoft.com/office/drawing/2014/main" val="3753650550"/>
                    </a:ext>
                  </a:extLst>
                </a:gridCol>
              </a:tblGrid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207526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624089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715362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741255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604574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66253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D5CFAF0F-F2E9-C529-D7EC-11A8DF70B1F1}"/>
              </a:ext>
            </a:extLst>
          </p:cNvPr>
          <p:cNvSpPr txBox="1"/>
          <p:nvPr/>
        </p:nvSpPr>
        <p:spPr>
          <a:xfrm>
            <a:off x="2244308" y="599082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運算元</a:t>
            </a:r>
            <a:r>
              <a:rPr lang="en-US" altLang="zh-TW" dirty="0"/>
              <a:t>Stack</a:t>
            </a:r>
            <a:endParaRPr lang="zh-TW" altLang="en-US" dirty="0"/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D6B34F50-8D16-99BD-5870-AADED7229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347594"/>
              </p:ext>
            </p:extLst>
          </p:nvPr>
        </p:nvGraphicFramePr>
        <p:xfrm>
          <a:off x="6179351" y="2335402"/>
          <a:ext cx="791099" cy="343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099">
                  <a:extLst>
                    <a:ext uri="{9D8B030D-6E8A-4147-A177-3AD203B41FA5}">
                      <a16:colId xmlns:a16="http://schemas.microsoft.com/office/drawing/2014/main" val="3753650550"/>
                    </a:ext>
                  </a:extLst>
                </a:gridCol>
              </a:tblGrid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207526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624089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715362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741255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604574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662536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9EE3ECE4-8120-9BE9-693D-F5F112AB2474}"/>
              </a:ext>
            </a:extLst>
          </p:cNvPr>
          <p:cNvSpPr txBox="1"/>
          <p:nvPr/>
        </p:nvSpPr>
        <p:spPr>
          <a:xfrm>
            <a:off x="5858999" y="599082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運算子</a:t>
            </a:r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8864708-4831-89E3-C7E4-184F2B03C81A}"/>
              </a:ext>
            </a:extLst>
          </p:cNvPr>
          <p:cNvSpPr txBox="1"/>
          <p:nvPr/>
        </p:nvSpPr>
        <p:spPr>
          <a:xfrm>
            <a:off x="677334" y="143686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算式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-5+</a:t>
            </a:r>
            <a:r>
              <a:rPr lang="en-US" altLang="zh-TW" dirty="0">
                <a:solidFill>
                  <a:srgbClr val="FF0000"/>
                </a:solidFill>
              </a:rPr>
              <a:t>9</a:t>
            </a:r>
            <a:r>
              <a:rPr lang="en-US" altLang="zh-TW" dirty="0"/>
              <a:t>*3-81/-9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E64B849-6463-216F-39D1-EE5E0AB35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135" y="94588"/>
            <a:ext cx="2704867" cy="198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46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70E1A6-D598-BB74-C693-94236A7D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計算機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4DE0113-850D-0868-1DC7-C9EF21ECA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012843"/>
              </p:ext>
            </p:extLst>
          </p:nvPr>
        </p:nvGraphicFramePr>
        <p:xfrm>
          <a:off x="2564660" y="2335402"/>
          <a:ext cx="791099" cy="343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099">
                  <a:extLst>
                    <a:ext uri="{9D8B030D-6E8A-4147-A177-3AD203B41FA5}">
                      <a16:colId xmlns:a16="http://schemas.microsoft.com/office/drawing/2014/main" val="3753650550"/>
                    </a:ext>
                  </a:extLst>
                </a:gridCol>
              </a:tblGrid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207526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624089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715362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741255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604574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66253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D5CFAF0F-F2E9-C529-D7EC-11A8DF70B1F1}"/>
              </a:ext>
            </a:extLst>
          </p:cNvPr>
          <p:cNvSpPr txBox="1"/>
          <p:nvPr/>
        </p:nvSpPr>
        <p:spPr>
          <a:xfrm>
            <a:off x="2244308" y="599082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運算元</a:t>
            </a:r>
            <a:r>
              <a:rPr lang="en-US" altLang="zh-TW" dirty="0"/>
              <a:t>Stack</a:t>
            </a:r>
            <a:endParaRPr lang="zh-TW" altLang="en-US" dirty="0"/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D6B34F50-8D16-99BD-5870-AADED7229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66176"/>
              </p:ext>
            </p:extLst>
          </p:nvPr>
        </p:nvGraphicFramePr>
        <p:xfrm>
          <a:off x="6179351" y="2335402"/>
          <a:ext cx="791099" cy="343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099">
                  <a:extLst>
                    <a:ext uri="{9D8B030D-6E8A-4147-A177-3AD203B41FA5}">
                      <a16:colId xmlns:a16="http://schemas.microsoft.com/office/drawing/2014/main" val="3753650550"/>
                    </a:ext>
                  </a:extLst>
                </a:gridCol>
              </a:tblGrid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207526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624089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715362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741255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604574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662536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9EE3ECE4-8120-9BE9-693D-F5F112AB2474}"/>
              </a:ext>
            </a:extLst>
          </p:cNvPr>
          <p:cNvSpPr txBox="1"/>
          <p:nvPr/>
        </p:nvSpPr>
        <p:spPr>
          <a:xfrm>
            <a:off x="5858999" y="599082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運算子</a:t>
            </a:r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8864708-4831-89E3-C7E4-184F2B03C81A}"/>
              </a:ext>
            </a:extLst>
          </p:cNvPr>
          <p:cNvSpPr txBox="1"/>
          <p:nvPr/>
        </p:nvSpPr>
        <p:spPr>
          <a:xfrm>
            <a:off x="677334" y="143686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算式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-5+9</a:t>
            </a:r>
            <a:r>
              <a:rPr lang="en-US" altLang="zh-TW" dirty="0">
                <a:solidFill>
                  <a:srgbClr val="FF0000"/>
                </a:solidFill>
              </a:rPr>
              <a:t>*</a:t>
            </a:r>
            <a:r>
              <a:rPr lang="en-US" altLang="zh-TW" dirty="0"/>
              <a:t>3-81/-9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3613C04-AD0D-EEED-0F6D-07F8487C6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135" y="94588"/>
            <a:ext cx="2704867" cy="198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62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70E1A6-D598-BB74-C693-94236A7D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計算機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4DE0113-850D-0868-1DC7-C9EF21ECA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374588"/>
              </p:ext>
            </p:extLst>
          </p:nvPr>
        </p:nvGraphicFramePr>
        <p:xfrm>
          <a:off x="2564660" y="2335402"/>
          <a:ext cx="791099" cy="343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099">
                  <a:extLst>
                    <a:ext uri="{9D8B030D-6E8A-4147-A177-3AD203B41FA5}">
                      <a16:colId xmlns:a16="http://schemas.microsoft.com/office/drawing/2014/main" val="3753650550"/>
                    </a:ext>
                  </a:extLst>
                </a:gridCol>
              </a:tblGrid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207526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624089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715362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741255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604574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66253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D5CFAF0F-F2E9-C529-D7EC-11A8DF70B1F1}"/>
              </a:ext>
            </a:extLst>
          </p:cNvPr>
          <p:cNvSpPr txBox="1"/>
          <p:nvPr/>
        </p:nvSpPr>
        <p:spPr>
          <a:xfrm>
            <a:off x="2244308" y="599082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運算元</a:t>
            </a:r>
            <a:r>
              <a:rPr lang="en-US" altLang="zh-TW" dirty="0"/>
              <a:t>Stack</a:t>
            </a:r>
            <a:endParaRPr lang="zh-TW" altLang="en-US" dirty="0"/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D6B34F50-8D16-99BD-5870-AADED7229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460142"/>
              </p:ext>
            </p:extLst>
          </p:nvPr>
        </p:nvGraphicFramePr>
        <p:xfrm>
          <a:off x="6179351" y="2335402"/>
          <a:ext cx="791099" cy="343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099">
                  <a:extLst>
                    <a:ext uri="{9D8B030D-6E8A-4147-A177-3AD203B41FA5}">
                      <a16:colId xmlns:a16="http://schemas.microsoft.com/office/drawing/2014/main" val="3753650550"/>
                    </a:ext>
                  </a:extLst>
                </a:gridCol>
              </a:tblGrid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207526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624089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715362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741255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604574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662536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9EE3ECE4-8120-9BE9-693D-F5F112AB2474}"/>
              </a:ext>
            </a:extLst>
          </p:cNvPr>
          <p:cNvSpPr txBox="1"/>
          <p:nvPr/>
        </p:nvSpPr>
        <p:spPr>
          <a:xfrm>
            <a:off x="5858999" y="599082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運算子</a:t>
            </a:r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8864708-4831-89E3-C7E4-184F2B03C81A}"/>
              </a:ext>
            </a:extLst>
          </p:cNvPr>
          <p:cNvSpPr txBox="1"/>
          <p:nvPr/>
        </p:nvSpPr>
        <p:spPr>
          <a:xfrm>
            <a:off x="677334" y="143686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算式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-5+9*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en-US" altLang="zh-TW" dirty="0"/>
              <a:t>-81/-9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0494C26-9A7B-BB4A-6C5F-BB4C03A00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135" y="94588"/>
            <a:ext cx="2704867" cy="198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56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70E1A6-D598-BB74-C693-94236A7D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計算機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4DE0113-850D-0868-1DC7-C9EF21ECA368}"/>
              </a:ext>
            </a:extLst>
          </p:cNvPr>
          <p:cNvGraphicFramePr>
            <a:graphicFrameLocks noGrp="1"/>
          </p:cNvGraphicFramePr>
          <p:nvPr/>
        </p:nvGraphicFramePr>
        <p:xfrm>
          <a:off x="2564660" y="2335402"/>
          <a:ext cx="791099" cy="343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099">
                  <a:extLst>
                    <a:ext uri="{9D8B030D-6E8A-4147-A177-3AD203B41FA5}">
                      <a16:colId xmlns:a16="http://schemas.microsoft.com/office/drawing/2014/main" val="3753650550"/>
                    </a:ext>
                  </a:extLst>
                </a:gridCol>
              </a:tblGrid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207526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624089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715362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741255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604574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66253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D5CFAF0F-F2E9-C529-D7EC-11A8DF70B1F1}"/>
              </a:ext>
            </a:extLst>
          </p:cNvPr>
          <p:cNvSpPr txBox="1"/>
          <p:nvPr/>
        </p:nvSpPr>
        <p:spPr>
          <a:xfrm>
            <a:off x="2244308" y="599082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運算元</a:t>
            </a:r>
            <a:r>
              <a:rPr lang="en-US" altLang="zh-TW" dirty="0"/>
              <a:t>Stack</a:t>
            </a:r>
            <a:endParaRPr lang="zh-TW" altLang="en-US" dirty="0"/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D6B34F50-8D16-99BD-5870-AADED7229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127276"/>
              </p:ext>
            </p:extLst>
          </p:nvPr>
        </p:nvGraphicFramePr>
        <p:xfrm>
          <a:off x="6179351" y="2335402"/>
          <a:ext cx="791099" cy="343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099">
                  <a:extLst>
                    <a:ext uri="{9D8B030D-6E8A-4147-A177-3AD203B41FA5}">
                      <a16:colId xmlns:a16="http://schemas.microsoft.com/office/drawing/2014/main" val="3753650550"/>
                    </a:ext>
                  </a:extLst>
                </a:gridCol>
              </a:tblGrid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207526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624089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715362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741255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604574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662536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9EE3ECE4-8120-9BE9-693D-F5F112AB2474}"/>
              </a:ext>
            </a:extLst>
          </p:cNvPr>
          <p:cNvSpPr txBox="1"/>
          <p:nvPr/>
        </p:nvSpPr>
        <p:spPr>
          <a:xfrm>
            <a:off x="5858999" y="599082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運算子</a:t>
            </a:r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8864708-4831-89E3-C7E4-184F2B03C81A}"/>
              </a:ext>
            </a:extLst>
          </p:cNvPr>
          <p:cNvSpPr txBox="1"/>
          <p:nvPr/>
        </p:nvSpPr>
        <p:spPr>
          <a:xfrm>
            <a:off x="677334" y="143686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算式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-5+9*3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en-US" altLang="zh-TW" dirty="0"/>
              <a:t>81/-9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63E0618-55AF-6EAC-45F6-0532D136B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135" y="94588"/>
            <a:ext cx="2704867" cy="198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78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70E1A6-D598-BB74-C693-94236A7D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計算機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4DE0113-850D-0868-1DC7-C9EF21ECA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631535"/>
              </p:ext>
            </p:extLst>
          </p:nvPr>
        </p:nvGraphicFramePr>
        <p:xfrm>
          <a:off x="2564660" y="2335402"/>
          <a:ext cx="791099" cy="343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099">
                  <a:extLst>
                    <a:ext uri="{9D8B030D-6E8A-4147-A177-3AD203B41FA5}">
                      <a16:colId xmlns:a16="http://schemas.microsoft.com/office/drawing/2014/main" val="3753650550"/>
                    </a:ext>
                  </a:extLst>
                </a:gridCol>
              </a:tblGrid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207526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624089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715362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741255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604574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66253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D5CFAF0F-F2E9-C529-D7EC-11A8DF70B1F1}"/>
              </a:ext>
            </a:extLst>
          </p:cNvPr>
          <p:cNvSpPr txBox="1"/>
          <p:nvPr/>
        </p:nvSpPr>
        <p:spPr>
          <a:xfrm>
            <a:off x="2244308" y="599082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運算元</a:t>
            </a:r>
            <a:r>
              <a:rPr lang="en-US" altLang="zh-TW" dirty="0"/>
              <a:t>Stack</a:t>
            </a:r>
            <a:endParaRPr lang="zh-TW" altLang="en-US" dirty="0"/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D6B34F50-8D16-99BD-5870-AADED7229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350439"/>
              </p:ext>
            </p:extLst>
          </p:nvPr>
        </p:nvGraphicFramePr>
        <p:xfrm>
          <a:off x="6179351" y="2335402"/>
          <a:ext cx="791099" cy="343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099">
                  <a:extLst>
                    <a:ext uri="{9D8B030D-6E8A-4147-A177-3AD203B41FA5}">
                      <a16:colId xmlns:a16="http://schemas.microsoft.com/office/drawing/2014/main" val="3753650550"/>
                    </a:ext>
                  </a:extLst>
                </a:gridCol>
              </a:tblGrid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207526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624089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715362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741255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rgbClr val="FFC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604574"/>
                  </a:ext>
                </a:extLst>
              </a:tr>
              <a:tr h="5725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662536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9EE3ECE4-8120-9BE9-693D-F5F112AB2474}"/>
              </a:ext>
            </a:extLst>
          </p:cNvPr>
          <p:cNvSpPr txBox="1"/>
          <p:nvPr/>
        </p:nvSpPr>
        <p:spPr>
          <a:xfrm>
            <a:off x="5858999" y="599082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運算子</a:t>
            </a:r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8864708-4831-89E3-C7E4-184F2B03C81A}"/>
              </a:ext>
            </a:extLst>
          </p:cNvPr>
          <p:cNvSpPr txBox="1"/>
          <p:nvPr/>
        </p:nvSpPr>
        <p:spPr>
          <a:xfrm>
            <a:off x="677334" y="143686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算式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-5+9*3</a:t>
            </a:r>
            <a:r>
              <a:rPr lang="en-US" altLang="zh-TW" dirty="0">
                <a:solidFill>
                  <a:srgbClr val="00B0F0"/>
                </a:solidFill>
              </a:rPr>
              <a:t>-</a:t>
            </a:r>
            <a:r>
              <a:rPr lang="en-US" altLang="zh-TW" dirty="0"/>
              <a:t>81/-9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9A8FF8B-D428-5C59-D47C-65B2CB3A57B5}"/>
              </a:ext>
            </a:extLst>
          </p:cNvPr>
          <p:cNvSpPr txBox="1"/>
          <p:nvPr/>
        </p:nvSpPr>
        <p:spPr>
          <a:xfrm>
            <a:off x="4273183" y="1286421"/>
            <a:ext cx="2510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B0F0"/>
                </a:solidFill>
              </a:rPr>
              <a:t>+</a:t>
            </a:r>
            <a:r>
              <a:rPr lang="zh-TW" altLang="en-US" dirty="0">
                <a:solidFill>
                  <a:srgbClr val="00B0F0"/>
                </a:solidFill>
              </a:rPr>
              <a:t> </a:t>
            </a:r>
            <a:r>
              <a:rPr lang="en-US" altLang="zh-TW" dirty="0">
                <a:solidFill>
                  <a:srgbClr val="00B0F0"/>
                </a:solidFill>
              </a:rPr>
              <a:t>-</a:t>
            </a:r>
            <a:r>
              <a:rPr lang="zh-TW" altLang="en-US" dirty="0"/>
              <a:t>    </a:t>
            </a:r>
            <a:r>
              <a:rPr lang="en-US" altLang="zh-TW" sz="2400" dirty="0"/>
              <a:t>&lt;=</a:t>
            </a:r>
            <a:r>
              <a:rPr lang="zh-TW" altLang="en-US" sz="2400" dirty="0">
                <a:solidFill>
                  <a:srgbClr val="FFC000"/>
                </a:solidFill>
              </a:rPr>
              <a:t>   </a:t>
            </a:r>
            <a:r>
              <a:rPr lang="zh-TW" altLang="en-US" dirty="0">
                <a:solidFill>
                  <a:srgbClr val="FFC000"/>
                </a:solidFill>
              </a:rPr>
              <a:t> * </a:t>
            </a:r>
            <a:r>
              <a:rPr lang="en-US" altLang="zh-TW" dirty="0">
                <a:solidFill>
                  <a:srgbClr val="FFC000"/>
                </a:solidFill>
              </a:rPr>
              <a:t>/</a:t>
            </a:r>
            <a:r>
              <a:rPr lang="zh-TW" altLang="en-US" dirty="0">
                <a:solidFill>
                  <a:srgbClr val="FFC000"/>
                </a:solidFill>
              </a:rPr>
              <a:t> 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50027C-C413-E700-DCC7-67E40BBEB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135" y="94588"/>
            <a:ext cx="2704867" cy="198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02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</TotalTime>
  <Words>589</Words>
  <Application>Microsoft Office PowerPoint</Application>
  <PresentationFormat>寬螢幕</PresentationFormat>
  <Paragraphs>220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Wingdings 3</vt:lpstr>
      <vt:lpstr>多面向</vt:lpstr>
      <vt:lpstr>(團體作業) Stack應用:計算機</vt:lpstr>
      <vt:lpstr>計算機</vt:lpstr>
      <vt:lpstr>計算機</vt:lpstr>
      <vt:lpstr>計算機</vt:lpstr>
      <vt:lpstr>計算機</vt:lpstr>
      <vt:lpstr>計算機</vt:lpstr>
      <vt:lpstr>計算機</vt:lpstr>
      <vt:lpstr>計算機</vt:lpstr>
      <vt:lpstr>計算機</vt:lpstr>
      <vt:lpstr>計算機</vt:lpstr>
      <vt:lpstr>計算機</vt:lpstr>
      <vt:lpstr>計算機</vt:lpstr>
      <vt:lpstr>計算機</vt:lpstr>
      <vt:lpstr>計算機</vt:lpstr>
      <vt:lpstr>計算機</vt:lpstr>
      <vt:lpstr>計算機</vt:lpstr>
      <vt:lpstr>計算機</vt:lpstr>
      <vt:lpstr>計算機</vt:lpstr>
      <vt:lpstr>計算機</vt:lpstr>
      <vt:lpstr>字元處理</vt:lpstr>
      <vt:lpstr>字元處理</vt:lpstr>
      <vt:lpstr>字串處理</vt:lpstr>
      <vt:lpstr>字串處理</vt:lpstr>
      <vt:lpstr>字串處理</vt:lpstr>
      <vt:lpstr>課堂練習 (10/15 21:00) 團體作業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Stack應用:計算機</dc:title>
  <dc:creator>ZaiMi _</dc:creator>
  <cp:lastModifiedBy>ZaiMi _</cp:lastModifiedBy>
  <cp:revision>4</cp:revision>
  <dcterms:created xsi:type="dcterms:W3CDTF">2022-10-08T05:10:39Z</dcterms:created>
  <dcterms:modified xsi:type="dcterms:W3CDTF">2022-10-11T04:33:21Z</dcterms:modified>
</cp:coreProperties>
</file>