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61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63E6B6-4558-4010-86B7-C669B460A3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5971B07-82F4-43B2-952C-735A04A72D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267F89-28CB-4C5F-8BA4-D303E7166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E1F44-7A70-4943-998A-56F973689BED}" type="datetimeFigureOut">
              <a:rPr lang="zh-TW" altLang="en-US" smtClean="0"/>
              <a:t>2022/9/18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5929FA5-A700-4C4B-8227-3EA81A71A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791021C-4BED-45E7-B623-BAFCC8577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A175-46BA-4D5C-B1C0-31F1E9E6D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8723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C0F409-3C97-4C78-9739-1F18C5430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9E50A39-910D-4A69-8D71-A9CAE010B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7842C3-7457-4409-A446-EAD5BC7DD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E1F44-7A70-4943-998A-56F973689BED}" type="datetimeFigureOut">
              <a:rPr lang="zh-TW" altLang="en-US" smtClean="0"/>
              <a:t>2022/9/18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F1A373C-AEEB-4F8B-BE1D-EE923E774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946796-B780-44CA-8049-7AAB69130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A175-46BA-4D5C-B1C0-31F1E9E6D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7223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0E0321B-C143-4C66-8F58-6FE13D4F19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B35D137-6762-4907-97D4-8C8E6F2ED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0CFBC1-93A2-4B43-AC23-AE51212C7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E1F44-7A70-4943-998A-56F973689BED}" type="datetimeFigureOut">
              <a:rPr lang="zh-TW" altLang="en-US" smtClean="0"/>
              <a:t>2022/9/18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ED6C8C-0F0E-47DB-A4B4-27C20206E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266A1A-163D-4595-A71B-771AFE062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A175-46BA-4D5C-B1C0-31F1E9E6D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5334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856A78-1B4F-4D50-858F-531EEDB32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3D31A5-0BE3-4432-B29B-D4558594F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88D091-2C3A-4779-8E3D-48D5201DA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E1F44-7A70-4943-998A-56F973689BED}" type="datetimeFigureOut">
              <a:rPr lang="zh-TW" altLang="en-US" smtClean="0"/>
              <a:t>2022/9/18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3AE1E12-7411-4223-84CD-FDF91A753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341E1AE-672D-42E5-BC34-2BD0781D8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A175-46BA-4D5C-B1C0-31F1E9E6D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0015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EDFC4A-5D5A-4AD9-8EFE-815EA9D09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3A33978-2DDF-47C4-B2F3-E7F9F11CF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98709EB-9133-43B9-9A92-04D8BF63A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E1F44-7A70-4943-998A-56F973689BED}" type="datetimeFigureOut">
              <a:rPr lang="zh-TW" altLang="en-US" smtClean="0"/>
              <a:t>2022/9/18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5EB3777-E83A-48FA-9A19-B8F2C9263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BA11DF-5144-43CA-8BF9-FE4B51974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A175-46BA-4D5C-B1C0-31F1E9E6D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7067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10354B-E9B0-4074-9856-BC7BD261D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82F495-0DF4-49B3-A5BF-FAB3721BA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3895690-E092-49E2-8C18-5751527EB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451A3A3-228C-4FCA-B240-CBAFB22DA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E1F44-7A70-4943-998A-56F973689BED}" type="datetimeFigureOut">
              <a:rPr lang="zh-TW" altLang="en-US" smtClean="0"/>
              <a:t>2022/9/18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57B9A11-D1D6-4BB5-94C0-85178D8CA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A95F654-4F3F-4857-8545-307B10D43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A175-46BA-4D5C-B1C0-31F1E9E6D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8342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FC5D9A-D978-49AA-9638-2F56645E9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CE8EFF8-D41D-4161-AABC-E0A4C7878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2C855DF-AED1-4E28-8118-31071769B3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42760A3-6FD8-4E1B-970A-41A0408AD1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BD18CCC-E6A5-4583-BA0C-15BF4456E6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D3EAF0F-7D28-443D-85E9-60C97DB56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E1F44-7A70-4943-998A-56F973689BED}" type="datetimeFigureOut">
              <a:rPr lang="zh-TW" altLang="en-US" smtClean="0"/>
              <a:t>2022/9/18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BBFAE3C-F9D7-46C6-B7BA-76DFCC31B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0F17CE6-7F57-40C4-AB79-0464752CA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A175-46BA-4D5C-B1C0-31F1E9E6D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4660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C37169-5CC1-4306-81C6-43FF274BF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FC64FE1-613B-4F27-A885-DAC4C0DC0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E1F44-7A70-4943-998A-56F973689BED}" type="datetimeFigureOut">
              <a:rPr lang="zh-TW" altLang="en-US" smtClean="0"/>
              <a:t>2022/9/18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793C812-5359-4F6B-831B-392AFB635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D662F5A-7318-4E1F-918B-8419E883F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A175-46BA-4D5C-B1C0-31F1E9E6D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0570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D608B7D-3FB0-4FA6-8877-09E731889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E1F44-7A70-4943-998A-56F973689BED}" type="datetimeFigureOut">
              <a:rPr lang="zh-TW" altLang="en-US" smtClean="0"/>
              <a:t>2022/9/18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C01CABB-7D7B-40F4-8F70-F88F88188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148D991-DE3A-425E-8DFB-90260B23C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A175-46BA-4D5C-B1C0-31F1E9E6D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580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316814-12F9-47B5-93B4-ACBB7492C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6D8080-B52E-4E72-94D7-6A2ED60BF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9F72C93-285D-420A-90C0-DE7EC5D4E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2E336F9-1822-4317-A168-C8807C8CC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E1F44-7A70-4943-998A-56F973689BED}" type="datetimeFigureOut">
              <a:rPr lang="zh-TW" altLang="en-US" smtClean="0"/>
              <a:t>2022/9/18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8626E9C-9C40-4F62-9BB3-EF245C110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914CA7F-40B9-45E4-A0A4-6DCF87EB5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A175-46BA-4D5C-B1C0-31F1E9E6D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89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6F85D0-7F6E-4DE8-B9AE-875E4FB6E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EB425AB-6BF8-4E52-B670-D7ACA89F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CB3106C-EC40-4D1B-AA50-6EF3FFAE8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743F4C9-F6E7-4BCB-A3F4-FBD510F97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E1F44-7A70-4943-998A-56F973689BED}" type="datetimeFigureOut">
              <a:rPr lang="zh-TW" altLang="en-US" smtClean="0"/>
              <a:t>2022/9/18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BE2439B-E26C-4618-8BD4-305226AF8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89630A8-47A3-4546-B108-05176367B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A175-46BA-4D5C-B1C0-31F1E9E6D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6778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CD70409-E25F-4D77-86FD-3B059E9BC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B419C41-44BC-4E70-9B96-44EF2B09F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15ECCBC-5767-418E-9908-90101AA126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E1F44-7A70-4943-998A-56F973689BED}" type="datetimeFigureOut">
              <a:rPr lang="zh-TW" altLang="en-US" smtClean="0"/>
              <a:t>2022/9/18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32F84D4-A0CB-4E2F-BE89-F36155AC36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BB1BA02-96E6-425D-AF8F-D43BA5D817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5A175-46BA-4D5C-B1C0-31F1E9E6D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1451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6F27714A-F7F6-42C9-919B-9B446505E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360" y="99763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36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何謂指標</a:t>
            </a:r>
            <a:r>
              <a:rPr lang="en-US" altLang="zh-TW" sz="36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(Pointer)?</a:t>
            </a:r>
            <a:endParaRPr lang="zh-TW" altLang="en-US" sz="3600" b="1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75018DC4-DB20-43A6-92AE-A38A0F0C0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725" y="1229997"/>
            <a:ext cx="10688987" cy="5646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C++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來說，指標是存放變數或陣列在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記憶體中的位址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標題 3">
            <a:extLst>
              <a:ext uri="{FF2B5EF4-FFF2-40B4-BE49-F238E27FC236}">
                <a16:creationId xmlns:a16="http://schemas.microsoft.com/office/drawing/2014/main" id="{D1578660-B4C9-4387-AA46-3E2068C16A8E}"/>
              </a:ext>
            </a:extLst>
          </p:cNvPr>
          <p:cNvSpPr txBox="1">
            <a:spLocks/>
          </p:cNvSpPr>
          <p:nvPr/>
        </p:nvSpPr>
        <p:spPr>
          <a:xfrm>
            <a:off x="259360" y="1601640"/>
            <a:ext cx="9851363" cy="13495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6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如何宣告一個指標變數</a:t>
            </a:r>
            <a:r>
              <a:rPr lang="en-US" altLang="zh-TW" sz="36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(Pointer</a:t>
            </a:r>
            <a:r>
              <a:rPr lang="zh-TW" altLang="en-US" sz="36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</a:t>
            </a:r>
            <a:r>
              <a:rPr lang="en-US" altLang="zh-TW" sz="36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Variable)?</a:t>
            </a:r>
            <a:endParaRPr lang="zh-TW" altLang="en-US" sz="3600" b="1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22" name="內容版面配置區 5">
            <a:extLst>
              <a:ext uri="{FF2B5EF4-FFF2-40B4-BE49-F238E27FC236}">
                <a16:creationId xmlns:a16="http://schemas.microsoft.com/office/drawing/2014/main" id="{E3C6C17C-1C29-48AA-9BB1-935BD27C7D2B}"/>
              </a:ext>
            </a:extLst>
          </p:cNvPr>
          <p:cNvSpPr txBox="1">
            <a:spLocks/>
          </p:cNvSpPr>
          <p:nvPr/>
        </p:nvSpPr>
        <p:spPr>
          <a:xfrm>
            <a:off x="360725" y="270450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宣告方式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資料型態 * 變數名稱</a:t>
            </a:r>
            <a:endParaRPr lang="en-US" altLang="zh-TW" sz="2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或資料型態* 變數名稱、資料型態 *變數名稱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Ex: int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,char *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 ,float *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 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這樣宣告其實包含了三種意義，拿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 *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作為說明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是一個指標變數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指向的記憶體位址存放的資料變數型態為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代表一個記憶體位址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而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代表此位址的資料內容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2476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6F27714A-F7F6-42C9-919B-9B446505E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375" y="58079"/>
            <a:ext cx="9851363" cy="1349555"/>
          </a:xfrm>
        </p:spPr>
        <p:txBody>
          <a:bodyPr>
            <a:normAutofit/>
          </a:bodyPr>
          <a:lstStyle/>
          <a:p>
            <a:r>
              <a:rPr lang="en-US" altLang="zh-TW" sz="36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&amp;</a:t>
            </a:r>
            <a:r>
              <a:rPr lang="zh-TW" altLang="en-US" sz="36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取址</a:t>
            </a:r>
            <a:r>
              <a:rPr lang="en-US" altLang="zh-TW" sz="36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(</a:t>
            </a:r>
            <a:r>
              <a:rPr lang="en-US" altLang="zh-TW" sz="3600" b="1" dirty="0"/>
              <a:t>reference</a:t>
            </a:r>
            <a:r>
              <a:rPr lang="en-US" altLang="zh-TW" sz="36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)</a:t>
            </a:r>
            <a:r>
              <a:rPr lang="zh-TW" altLang="en-US" sz="36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、*取值</a:t>
            </a:r>
            <a:r>
              <a:rPr lang="en-US" altLang="zh-TW" sz="36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(</a:t>
            </a:r>
            <a:r>
              <a:rPr lang="en-US" altLang="zh-TW" sz="3600" b="1" dirty="0"/>
              <a:t>dereference)</a:t>
            </a:r>
            <a:endParaRPr lang="zh-TW" altLang="en-US" sz="3600" b="1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4C5DD04A-9BD9-4FC2-8C90-CFE3C0EFB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891" y="1037821"/>
            <a:ext cx="6927697" cy="9212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運用</a:t>
            </a:r>
            <a:r>
              <a:rPr lang="zh-TW" altLang="en-US" sz="2400" dirty="0">
                <a:solidFill>
                  <a:srgbClr val="FF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取址運算子 </a:t>
            </a:r>
            <a:r>
              <a:rPr lang="en-US" altLang="zh-TW" sz="2400" dirty="0">
                <a:solidFill>
                  <a:srgbClr val="FF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&amp;</a:t>
            </a:r>
            <a:r>
              <a:rPr lang="zh-TW" altLang="en-US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來取得變數的位址</a:t>
            </a:r>
            <a:endParaRPr lang="en-US" altLang="zh-TW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marL="0" indent="0">
              <a:buNone/>
            </a:pPr>
            <a:r>
              <a:rPr lang="zh-TW" altLang="en-US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而要取得</a:t>
            </a:r>
            <a:r>
              <a:rPr lang="zh-TW" altLang="en-US" sz="2400" dirty="0">
                <a:solidFill>
                  <a:srgbClr val="FF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指標指向的變數值</a:t>
            </a:r>
            <a:r>
              <a:rPr lang="zh-TW" altLang="en-US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則是用</a:t>
            </a:r>
            <a:r>
              <a:rPr lang="zh-TW" altLang="en-US" sz="2400" dirty="0">
                <a:solidFill>
                  <a:srgbClr val="FF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取值運算子 *</a:t>
            </a:r>
            <a:endParaRPr lang="en-US" altLang="zh-TW" sz="2400" dirty="0">
              <a:solidFill>
                <a:srgbClr val="FF0000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01CB845-469D-47A6-9A23-48C10018ED8C}"/>
              </a:ext>
            </a:extLst>
          </p:cNvPr>
          <p:cNvSpPr/>
          <p:nvPr/>
        </p:nvSpPr>
        <p:spPr>
          <a:xfrm>
            <a:off x="395892" y="1867772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#include &lt;iostream&gt;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using namespace std;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int a; 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int </a:t>
            </a:r>
            <a:r>
              <a:rPr lang="zh-TW" altLang="en-US" dirty="0">
                <a:latin typeface="Consolas" panose="020B0609020204030204" pitchFamily="49" charset="0"/>
              </a:rPr>
              <a:t>* </a:t>
            </a:r>
            <a:r>
              <a:rPr lang="en-US" altLang="zh-TW" dirty="0" err="1">
                <a:latin typeface="Consolas" panose="020B0609020204030204" pitchFamily="49" charset="0"/>
              </a:rPr>
              <a:t>aPtr</a:t>
            </a:r>
            <a:r>
              <a:rPr lang="en-US" altLang="zh-TW" dirty="0">
                <a:latin typeface="Consolas" panose="020B0609020204030204" pitchFamily="49" charset="0"/>
              </a:rPr>
              <a:t>; 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2D050"/>
                </a:solidFill>
                <a:latin typeface="Consolas" panose="020B0609020204030204" pitchFamily="49" charset="0"/>
              </a:rPr>
              <a:t>// </a:t>
            </a:r>
            <a:r>
              <a:rPr lang="en-US" altLang="zh-TW" dirty="0" err="1">
                <a:solidFill>
                  <a:srgbClr val="92D050"/>
                </a:solidFill>
                <a:latin typeface="Consolas" panose="020B0609020204030204" pitchFamily="49" charset="0"/>
                <a:ea typeface="Microsoft JhengHei Light" panose="020B0304030504040204" pitchFamily="34" charset="-120"/>
              </a:rPr>
              <a:t>aPtr</a:t>
            </a:r>
            <a:r>
              <a:rPr lang="en-US" altLang="zh-TW" dirty="0">
                <a:solidFill>
                  <a:srgbClr val="92D050"/>
                </a:solidFill>
                <a:latin typeface="Consolas" panose="020B0609020204030204" pitchFamily="49" charset="0"/>
                <a:ea typeface="Microsoft JhengHei Light" panose="020B0304030504040204" pitchFamily="34" charset="-120"/>
              </a:rPr>
              <a:t> </a:t>
            </a:r>
            <a:r>
              <a:rPr lang="zh-TW" altLang="en-US" dirty="0">
                <a:solidFill>
                  <a:srgbClr val="92D050"/>
                </a:solidFill>
                <a:latin typeface="Consolas" panose="020B0609020204030204" pitchFamily="49" charset="0"/>
                <a:ea typeface="Microsoft JhengHei Light" panose="020B0304030504040204" pitchFamily="34" charset="-120"/>
              </a:rPr>
              <a:t>為一個</a:t>
            </a:r>
            <a:r>
              <a:rPr lang="en-US" altLang="zh-TW" dirty="0">
                <a:solidFill>
                  <a:srgbClr val="92D050"/>
                </a:solidFill>
                <a:latin typeface="Consolas" panose="020B0609020204030204" pitchFamily="49" charset="0"/>
                <a:ea typeface="Microsoft JhengHei Light" panose="020B0304030504040204" pitchFamily="34" charset="-120"/>
              </a:rPr>
              <a:t>int</a:t>
            </a:r>
            <a:r>
              <a:rPr lang="zh-TW" altLang="en-US" dirty="0">
                <a:solidFill>
                  <a:srgbClr val="92D050"/>
                </a:solidFill>
                <a:latin typeface="Consolas" panose="020B0609020204030204" pitchFamily="49" charset="0"/>
                <a:ea typeface="Microsoft JhengHei Light" panose="020B0304030504040204" pitchFamily="34" charset="-120"/>
              </a:rPr>
              <a:t>型態的指標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</a:rPr>
              <a:t>a = 7;</a:t>
            </a:r>
          </a:p>
          <a:p>
            <a:r>
              <a:rPr lang="pt-BR" altLang="zh-TW" dirty="0">
                <a:latin typeface="Consolas" panose="020B0609020204030204" pitchFamily="49" charset="0"/>
              </a:rPr>
              <a:t>aPtr = &amp;a;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pt-BR" altLang="zh-TW" dirty="0">
                <a:latin typeface="Consolas" panose="020B0609020204030204" pitchFamily="49" charset="0"/>
              </a:rPr>
              <a:t> </a:t>
            </a:r>
            <a:r>
              <a:rPr lang="pt-BR" altLang="zh-TW" dirty="0">
                <a:solidFill>
                  <a:srgbClr val="92D050"/>
                </a:solidFill>
                <a:latin typeface="Consolas" panose="020B0609020204030204" pitchFamily="49" charset="0"/>
              </a:rPr>
              <a:t>//</a:t>
            </a:r>
            <a:r>
              <a:rPr lang="pt-BR" altLang="zh-TW" dirty="0">
                <a:solidFill>
                  <a:srgbClr val="92D050"/>
                </a:solidFill>
                <a:latin typeface="Consolas" panose="020B0609020204030204" pitchFamily="49" charset="0"/>
                <a:ea typeface="Microsoft JhengHei Light" panose="020B0304030504040204" pitchFamily="34" charset="-120"/>
              </a:rPr>
              <a:t>aPtr</a:t>
            </a:r>
            <a:r>
              <a:rPr lang="zh-TW" altLang="pt-BR" dirty="0">
                <a:solidFill>
                  <a:srgbClr val="92D050"/>
                </a:solidFill>
                <a:latin typeface="Consolas" panose="020B0609020204030204" pitchFamily="49" charset="0"/>
                <a:ea typeface="Microsoft JhengHei Light" panose="020B0304030504040204" pitchFamily="34" charset="-120"/>
              </a:rPr>
              <a:t>指向</a:t>
            </a:r>
            <a:r>
              <a:rPr lang="pt-BR" altLang="zh-TW" dirty="0">
                <a:solidFill>
                  <a:srgbClr val="92D050"/>
                </a:solidFill>
                <a:latin typeface="Consolas" panose="020B0609020204030204" pitchFamily="49" charset="0"/>
                <a:ea typeface="Microsoft JhengHei Light" panose="020B0304030504040204" pitchFamily="34" charset="-120"/>
              </a:rPr>
              <a:t>a</a:t>
            </a:r>
            <a:r>
              <a:rPr lang="zh-TW" altLang="pt-BR" dirty="0">
                <a:solidFill>
                  <a:srgbClr val="92D050"/>
                </a:solidFill>
                <a:latin typeface="Consolas" panose="020B0609020204030204" pitchFamily="49" charset="0"/>
                <a:ea typeface="Microsoft JhengHei Light" panose="020B0304030504040204" pitchFamily="34" charset="-120"/>
              </a:rPr>
              <a:t>的位址</a:t>
            </a:r>
            <a:endParaRPr lang="pt-BR" altLang="zh-TW" dirty="0">
              <a:solidFill>
                <a:srgbClr val="92D050"/>
              </a:solidFill>
              <a:latin typeface="Consolas" panose="020B0609020204030204" pitchFamily="49" charset="0"/>
              <a:ea typeface="Microsoft JhengHei Light" panose="020B0304030504040204" pitchFamily="34" charset="-120"/>
            </a:endParaRP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 err="1">
                <a:latin typeface="Consolas" panose="020B0609020204030204" pitchFamily="49" charset="0"/>
              </a:rPr>
              <a:t>cout</a:t>
            </a:r>
            <a:r>
              <a:rPr lang="en-US" altLang="zh-TW" dirty="0">
                <a:latin typeface="Consolas" panose="020B0609020204030204" pitchFamily="49" charset="0"/>
              </a:rPr>
              <a:t> &lt;&lt; "a</a:t>
            </a:r>
            <a:r>
              <a:rPr lang="zh-TW" altLang="en-US" dirty="0">
                <a:latin typeface="Consolas" panose="020B0609020204030204" pitchFamily="49" charset="0"/>
              </a:rPr>
              <a:t>的位址為</a:t>
            </a:r>
            <a:r>
              <a:rPr lang="en-US" altLang="zh-TW" dirty="0">
                <a:latin typeface="Consolas" panose="020B0609020204030204" pitchFamily="49" charset="0"/>
              </a:rPr>
              <a:t>:"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&lt;&lt;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&amp;a &lt;&lt; </a:t>
            </a:r>
            <a:r>
              <a:rPr lang="en-US" altLang="zh-TW" dirty="0" err="1">
                <a:latin typeface="Consolas" panose="020B0609020204030204" pitchFamily="49" charset="0"/>
              </a:rPr>
              <a:t>endl</a:t>
            </a:r>
            <a:r>
              <a:rPr lang="en-US" altLang="zh-TW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cout</a:t>
            </a:r>
            <a:r>
              <a:rPr lang="en-US" altLang="zh-TW" dirty="0">
                <a:latin typeface="Consolas" panose="020B0609020204030204" pitchFamily="49" charset="0"/>
              </a:rPr>
              <a:t> &lt;&lt; "</a:t>
            </a:r>
            <a:r>
              <a:rPr lang="en-US" altLang="zh-TW" dirty="0" err="1">
                <a:latin typeface="Consolas" panose="020B0609020204030204" pitchFamily="49" charset="0"/>
              </a:rPr>
              <a:t>aPtr</a:t>
            </a:r>
            <a:r>
              <a:rPr lang="zh-TW" altLang="en-US" dirty="0">
                <a:latin typeface="Consolas" panose="020B0609020204030204" pitchFamily="49" charset="0"/>
              </a:rPr>
              <a:t>指向的位置為</a:t>
            </a:r>
            <a:r>
              <a:rPr lang="en-US" altLang="zh-TW" dirty="0">
                <a:latin typeface="Consolas" panose="020B0609020204030204" pitchFamily="49" charset="0"/>
              </a:rPr>
              <a:t>:"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&lt;&lt;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latin typeface="Consolas" panose="020B0609020204030204" pitchFamily="49" charset="0"/>
              </a:rPr>
              <a:t>aPtr</a:t>
            </a:r>
            <a:r>
              <a:rPr lang="en-US" altLang="zh-TW" dirty="0">
                <a:latin typeface="Consolas" panose="020B0609020204030204" pitchFamily="49" charset="0"/>
              </a:rPr>
              <a:t> &lt;&lt; </a:t>
            </a:r>
            <a:r>
              <a:rPr lang="en-US" altLang="zh-TW" dirty="0" err="1">
                <a:latin typeface="Consolas" panose="020B0609020204030204" pitchFamily="49" charset="0"/>
              </a:rPr>
              <a:t>endl</a:t>
            </a:r>
            <a:r>
              <a:rPr lang="en-US" altLang="zh-TW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cout</a:t>
            </a:r>
            <a:r>
              <a:rPr lang="en-US" altLang="zh-TW" dirty="0">
                <a:latin typeface="Consolas" panose="020B0609020204030204" pitchFamily="49" charset="0"/>
              </a:rPr>
              <a:t> &lt;&lt; "</a:t>
            </a:r>
            <a:r>
              <a:rPr lang="en-US" altLang="zh-TW" dirty="0" err="1">
                <a:latin typeface="Consolas" panose="020B0609020204030204" pitchFamily="49" charset="0"/>
              </a:rPr>
              <a:t>aPtr</a:t>
            </a:r>
            <a:r>
              <a:rPr lang="zh-TW" altLang="en-US" dirty="0">
                <a:latin typeface="Consolas" panose="020B0609020204030204" pitchFamily="49" charset="0"/>
              </a:rPr>
              <a:t>指向的變數內容為</a:t>
            </a:r>
            <a:r>
              <a:rPr lang="en-US" altLang="zh-TW" dirty="0">
                <a:latin typeface="Consolas" panose="020B0609020204030204" pitchFamily="49" charset="0"/>
              </a:rPr>
              <a:t>:"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&lt;&lt;</a:t>
            </a:r>
            <a:r>
              <a:rPr lang="zh-TW" altLang="en-US" dirty="0">
                <a:latin typeface="Consolas" panose="020B0609020204030204" pitchFamily="49" charset="0"/>
              </a:rPr>
              <a:t>*</a:t>
            </a:r>
            <a:r>
              <a:rPr lang="en-US" altLang="zh-TW" dirty="0" err="1">
                <a:latin typeface="Consolas" panose="020B0609020204030204" pitchFamily="49" charset="0"/>
              </a:rPr>
              <a:t>aPtr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&lt;&lt;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latin typeface="Consolas" panose="020B0609020204030204" pitchFamily="49" charset="0"/>
              </a:rPr>
              <a:t>endl</a:t>
            </a:r>
            <a:r>
              <a:rPr lang="en-US" altLang="zh-TW" dirty="0">
                <a:latin typeface="Consolas" panose="020B0609020204030204" pitchFamily="49" charset="0"/>
              </a:rPr>
              <a:t>; </a:t>
            </a:r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</a:rPr>
              <a:t>system("PAUSE");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 0;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}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E9E0DE7-C649-4B4C-9D19-2A0F0DC2FD0B}"/>
              </a:ext>
            </a:extLst>
          </p:cNvPr>
          <p:cNvSpPr/>
          <p:nvPr/>
        </p:nvSpPr>
        <p:spPr>
          <a:xfrm>
            <a:off x="6096000" y="2332860"/>
            <a:ext cx="1375796" cy="1260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0012FF74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7498DBC-FC3C-4A6D-97B7-22C5C3A48016}"/>
              </a:ext>
            </a:extLst>
          </p:cNvPr>
          <p:cNvSpPr/>
          <p:nvPr/>
        </p:nvSpPr>
        <p:spPr>
          <a:xfrm>
            <a:off x="9044571" y="2279767"/>
            <a:ext cx="1275128" cy="1260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8E2D537-08F0-4986-8C5A-A389D453F2CA}"/>
              </a:ext>
            </a:extLst>
          </p:cNvPr>
          <p:cNvSpPr txBox="1"/>
          <p:nvPr/>
        </p:nvSpPr>
        <p:spPr>
          <a:xfrm>
            <a:off x="6475375" y="1946941"/>
            <a:ext cx="6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aPtr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8E4F4F4-3C6E-4AE3-B886-6E7D6E555DAB}"/>
              </a:ext>
            </a:extLst>
          </p:cNvPr>
          <p:cNvSpPr txBox="1"/>
          <p:nvPr/>
        </p:nvSpPr>
        <p:spPr>
          <a:xfrm>
            <a:off x="9508710" y="1959117"/>
            <a:ext cx="32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E95C143-CC82-4EE2-BEB5-FF5BA56F5EB0}"/>
              </a:ext>
            </a:extLst>
          </p:cNvPr>
          <p:cNvSpPr txBox="1"/>
          <p:nvPr/>
        </p:nvSpPr>
        <p:spPr>
          <a:xfrm>
            <a:off x="7524873" y="2369704"/>
            <a:ext cx="12667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0012FF70</a:t>
            </a:r>
            <a:br>
              <a:rPr lang="en-US" altLang="zh-TW" dirty="0"/>
            </a:br>
            <a:r>
              <a:rPr lang="en-US" altLang="zh-TW" dirty="0"/>
              <a:t>0012FF71</a:t>
            </a:r>
            <a:endParaRPr lang="zh-TW" altLang="en-US" dirty="0"/>
          </a:p>
          <a:p>
            <a:r>
              <a:rPr lang="en-US" altLang="zh-TW" dirty="0"/>
              <a:t>0012FF72</a:t>
            </a:r>
            <a:br>
              <a:rPr lang="en-US" altLang="zh-TW" dirty="0"/>
            </a:br>
            <a:r>
              <a:rPr lang="en-US" altLang="zh-TW" dirty="0"/>
              <a:t>0012FF73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9BA9E3B-B08A-45FD-BC0A-3E691F90B2F3}"/>
              </a:ext>
            </a:extLst>
          </p:cNvPr>
          <p:cNvSpPr txBox="1"/>
          <p:nvPr/>
        </p:nvSpPr>
        <p:spPr>
          <a:xfrm>
            <a:off x="10480542" y="2362918"/>
            <a:ext cx="12667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0012FF74</a:t>
            </a:r>
            <a:br>
              <a:rPr lang="en-US" altLang="zh-TW" dirty="0"/>
            </a:br>
            <a:r>
              <a:rPr lang="en-US" altLang="zh-TW" dirty="0"/>
              <a:t>0012FF75</a:t>
            </a:r>
            <a:endParaRPr lang="zh-TW" altLang="en-US" dirty="0"/>
          </a:p>
          <a:p>
            <a:r>
              <a:rPr lang="en-US" altLang="zh-TW" dirty="0"/>
              <a:t>0012FF76</a:t>
            </a:r>
            <a:br>
              <a:rPr lang="en-US" altLang="zh-TW" dirty="0"/>
            </a:br>
            <a:r>
              <a:rPr lang="en-US" altLang="zh-TW" dirty="0"/>
              <a:t>0012FF77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AEE05F3-400B-47C2-A3D9-91FCEF5D9182}"/>
              </a:ext>
            </a:extLst>
          </p:cNvPr>
          <p:cNvSpPr txBox="1"/>
          <p:nvPr/>
        </p:nvSpPr>
        <p:spPr>
          <a:xfrm>
            <a:off x="9521938" y="2808425"/>
            <a:ext cx="384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EAD49A18-527E-466B-9E5C-2FF792D43E13}"/>
              </a:ext>
            </a:extLst>
          </p:cNvPr>
          <p:cNvSpPr txBox="1"/>
          <p:nvPr/>
        </p:nvSpPr>
        <p:spPr>
          <a:xfrm>
            <a:off x="9369244" y="3533005"/>
            <a:ext cx="922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*</a:t>
            </a:r>
            <a:r>
              <a:rPr lang="en-US" altLang="zh-TW" dirty="0" err="1"/>
              <a:t>aPtr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0CD94F4C-1FDE-4364-A83E-6CF6973899E4}"/>
              </a:ext>
            </a:extLst>
          </p:cNvPr>
          <p:cNvSpPr txBox="1"/>
          <p:nvPr/>
        </p:nvSpPr>
        <p:spPr>
          <a:xfrm>
            <a:off x="6852618" y="3878986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因為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型態佔記憶體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4bytes,</a:t>
            </a:r>
          </a:p>
          <a:p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所以位址其實是變數存放的起始位置</a:t>
            </a:r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ED3DF9A0-BFCC-4EBE-AA89-753EBEEF9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375" y="4768507"/>
            <a:ext cx="5138392" cy="1736697"/>
          </a:xfrm>
          <a:prstGeom prst="rect">
            <a:avLst/>
          </a:prstGeom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9383144E-7D92-472B-8493-6D3FC8AC1D3C}"/>
              </a:ext>
            </a:extLst>
          </p:cNvPr>
          <p:cNvCxnSpPr/>
          <p:nvPr/>
        </p:nvCxnSpPr>
        <p:spPr>
          <a:xfrm flipV="1">
            <a:off x="7471796" y="2533281"/>
            <a:ext cx="3092634" cy="5872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983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01CB845-469D-47A6-9A23-48C10018ED8C}"/>
              </a:ext>
            </a:extLst>
          </p:cNvPr>
          <p:cNvSpPr/>
          <p:nvPr/>
        </p:nvSpPr>
        <p:spPr>
          <a:xfrm>
            <a:off x="743619" y="1318402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#include &lt;iostream&gt;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using namespace std;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int a; 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int 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* </a:t>
            </a:r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</a:rPr>
              <a:t>aPtr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; 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  <a:ea typeface="Microsoft JhengHei Light" panose="020B0304030504040204" pitchFamily="34" charset="-120"/>
              </a:rPr>
              <a:t>aPtr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ea typeface="Microsoft JhengHei Light" panose="020B0304030504040204" pitchFamily="34" charset="-120"/>
              </a:rPr>
              <a:t> 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  <a:ea typeface="Microsoft JhengHei Light" panose="020B0304030504040204" pitchFamily="34" charset="-120"/>
              </a:rPr>
              <a:t>為一個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ea typeface="Microsoft JhengHei Light" panose="020B0304030504040204" pitchFamily="34" charset="-120"/>
              </a:rPr>
              <a:t>int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  <a:ea typeface="Microsoft JhengHei Light" panose="020B0304030504040204" pitchFamily="34" charset="-120"/>
              </a:rPr>
              <a:t>型態的指標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</a:rPr>
              <a:t>a = 7;</a:t>
            </a:r>
          </a:p>
          <a:p>
            <a:r>
              <a:rPr lang="pt-BR" altLang="zh-TW" dirty="0">
                <a:latin typeface="Consolas" panose="020B0609020204030204" pitchFamily="49" charset="0"/>
              </a:rPr>
              <a:t>aPtr = &amp;a;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pt-BR" altLang="zh-TW" dirty="0">
                <a:latin typeface="Consolas" panose="020B0609020204030204" pitchFamily="49" charset="0"/>
              </a:rPr>
              <a:t> </a:t>
            </a:r>
            <a:r>
              <a:rPr lang="pt-BR" altLang="zh-TW" dirty="0">
                <a:solidFill>
                  <a:srgbClr val="92D050"/>
                </a:solidFill>
                <a:latin typeface="Consolas" panose="020B0609020204030204" pitchFamily="49" charset="0"/>
              </a:rPr>
              <a:t>//</a:t>
            </a:r>
            <a:r>
              <a:rPr lang="pt-BR" altLang="zh-TW" dirty="0">
                <a:solidFill>
                  <a:srgbClr val="92D050"/>
                </a:solidFill>
                <a:latin typeface="Consolas" panose="020B0609020204030204" pitchFamily="49" charset="0"/>
                <a:ea typeface="Microsoft JhengHei Light" panose="020B0304030504040204" pitchFamily="34" charset="-120"/>
              </a:rPr>
              <a:t>aPtr</a:t>
            </a:r>
            <a:r>
              <a:rPr lang="zh-TW" altLang="pt-BR" dirty="0">
                <a:solidFill>
                  <a:srgbClr val="92D050"/>
                </a:solidFill>
                <a:latin typeface="Consolas" panose="020B0609020204030204" pitchFamily="49" charset="0"/>
                <a:ea typeface="Microsoft JhengHei Light" panose="020B0304030504040204" pitchFamily="34" charset="-120"/>
              </a:rPr>
              <a:t>指向</a:t>
            </a:r>
            <a:r>
              <a:rPr lang="pt-BR" altLang="zh-TW" dirty="0">
                <a:solidFill>
                  <a:srgbClr val="92D050"/>
                </a:solidFill>
                <a:latin typeface="Consolas" panose="020B0609020204030204" pitchFamily="49" charset="0"/>
                <a:ea typeface="Microsoft JhengHei Light" panose="020B0304030504040204" pitchFamily="34" charset="-120"/>
              </a:rPr>
              <a:t>a</a:t>
            </a:r>
            <a:r>
              <a:rPr lang="zh-TW" altLang="pt-BR" dirty="0">
                <a:solidFill>
                  <a:srgbClr val="92D050"/>
                </a:solidFill>
                <a:latin typeface="Consolas" panose="020B0609020204030204" pitchFamily="49" charset="0"/>
                <a:ea typeface="Microsoft JhengHei Light" panose="020B0304030504040204" pitchFamily="34" charset="-120"/>
              </a:rPr>
              <a:t>的位址</a:t>
            </a:r>
            <a:endParaRPr lang="pt-BR" altLang="zh-TW" dirty="0">
              <a:solidFill>
                <a:srgbClr val="92D050"/>
              </a:solidFill>
              <a:latin typeface="Consolas" panose="020B0609020204030204" pitchFamily="49" charset="0"/>
              <a:ea typeface="Microsoft JhengHei Light" panose="020B0304030504040204" pitchFamily="34" charset="-120"/>
            </a:endParaRP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 err="1">
                <a:latin typeface="Consolas" panose="020B0609020204030204" pitchFamily="49" charset="0"/>
              </a:rPr>
              <a:t>cout</a:t>
            </a:r>
            <a:r>
              <a:rPr lang="en-US" altLang="zh-TW" dirty="0">
                <a:latin typeface="Consolas" panose="020B0609020204030204" pitchFamily="49" charset="0"/>
              </a:rPr>
              <a:t> &lt;&lt; "a</a:t>
            </a:r>
            <a:r>
              <a:rPr lang="zh-TW" altLang="en-US" dirty="0">
                <a:latin typeface="Consolas" panose="020B0609020204030204" pitchFamily="49" charset="0"/>
              </a:rPr>
              <a:t>的位址為</a:t>
            </a:r>
            <a:r>
              <a:rPr lang="en-US" altLang="zh-TW" dirty="0">
                <a:latin typeface="Consolas" panose="020B0609020204030204" pitchFamily="49" charset="0"/>
              </a:rPr>
              <a:t>:"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&lt;&lt;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&amp;a &lt;&lt; </a:t>
            </a:r>
            <a:r>
              <a:rPr lang="en-US" altLang="zh-TW" dirty="0" err="1">
                <a:latin typeface="Consolas" panose="020B0609020204030204" pitchFamily="49" charset="0"/>
              </a:rPr>
              <a:t>endl</a:t>
            </a:r>
            <a:r>
              <a:rPr lang="en-US" altLang="zh-TW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cout</a:t>
            </a:r>
            <a:r>
              <a:rPr lang="en-US" altLang="zh-TW" dirty="0">
                <a:latin typeface="Consolas" panose="020B0609020204030204" pitchFamily="49" charset="0"/>
              </a:rPr>
              <a:t> &lt;&lt; "</a:t>
            </a:r>
            <a:r>
              <a:rPr lang="en-US" altLang="zh-TW" dirty="0" err="1">
                <a:latin typeface="Consolas" panose="020B0609020204030204" pitchFamily="49" charset="0"/>
              </a:rPr>
              <a:t>aPtr</a:t>
            </a:r>
            <a:r>
              <a:rPr lang="zh-TW" altLang="en-US" dirty="0">
                <a:latin typeface="Consolas" panose="020B0609020204030204" pitchFamily="49" charset="0"/>
              </a:rPr>
              <a:t>指向的位置為</a:t>
            </a:r>
            <a:r>
              <a:rPr lang="en-US" altLang="zh-TW" dirty="0">
                <a:latin typeface="Consolas" panose="020B0609020204030204" pitchFamily="49" charset="0"/>
              </a:rPr>
              <a:t>:"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&lt;&lt;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latin typeface="Consolas" panose="020B0609020204030204" pitchFamily="49" charset="0"/>
              </a:rPr>
              <a:t>aPtr</a:t>
            </a:r>
            <a:r>
              <a:rPr lang="en-US" altLang="zh-TW" dirty="0">
                <a:latin typeface="Consolas" panose="020B0609020204030204" pitchFamily="49" charset="0"/>
              </a:rPr>
              <a:t> &lt;&lt; </a:t>
            </a:r>
            <a:r>
              <a:rPr lang="en-US" altLang="zh-TW" dirty="0" err="1">
                <a:latin typeface="Consolas" panose="020B0609020204030204" pitchFamily="49" charset="0"/>
              </a:rPr>
              <a:t>endl</a:t>
            </a:r>
            <a:r>
              <a:rPr lang="en-US" altLang="zh-TW" dirty="0">
                <a:latin typeface="Consolas" panose="020B0609020204030204" pitchFamily="49" charset="0"/>
              </a:rPr>
              <a:t>;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</a:rPr>
              <a:t>system("PAUSE");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 0;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}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9" name="標題 3">
            <a:extLst>
              <a:ext uri="{FF2B5EF4-FFF2-40B4-BE49-F238E27FC236}">
                <a16:creationId xmlns:a16="http://schemas.microsoft.com/office/drawing/2014/main" id="{26937C31-66D3-4914-A197-6AFBF6B47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661" y="196526"/>
            <a:ext cx="9851363" cy="1349555"/>
          </a:xfrm>
        </p:spPr>
        <p:txBody>
          <a:bodyPr>
            <a:normAutofit/>
          </a:bodyPr>
          <a:lstStyle/>
          <a:p>
            <a:r>
              <a:rPr lang="zh-TW" altLang="en-US" sz="36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注意</a:t>
            </a:r>
            <a:r>
              <a:rPr lang="en-US" altLang="zh-TW" sz="36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!</a:t>
            </a:r>
            <a:endParaRPr lang="zh-TW" altLang="en-US" sz="3600" b="1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6" name="箭號: 向下 15">
            <a:extLst>
              <a:ext uri="{FF2B5EF4-FFF2-40B4-BE49-F238E27FC236}">
                <a16:creationId xmlns:a16="http://schemas.microsoft.com/office/drawing/2014/main" id="{1EBEDA10-F99C-4062-8FD5-373E3062EA51}"/>
              </a:ext>
            </a:extLst>
          </p:cNvPr>
          <p:cNvSpPr/>
          <p:nvPr/>
        </p:nvSpPr>
        <p:spPr>
          <a:xfrm rot="5400000">
            <a:off x="6102986" y="2555302"/>
            <a:ext cx="683664" cy="11878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7035249-0360-41D2-A6BE-4A01A65EBD21}"/>
              </a:ext>
            </a:extLst>
          </p:cNvPr>
          <p:cNvSpPr txBox="1"/>
          <p:nvPr/>
        </p:nvSpPr>
        <p:spPr>
          <a:xfrm>
            <a:off x="7038751" y="2897025"/>
            <a:ext cx="44096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宣告指標變數不給位址是十分危險的事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編譯器可能會指定到作業系統殘留的值，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造成操作上錯誤，或覆寫到需要的資料，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因此建議若還沒有位址要給指標的話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則讓指標指向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NULL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AD4D2B5-051F-414C-BAAC-4CCFD06A0417}"/>
              </a:ext>
            </a:extLst>
          </p:cNvPr>
          <p:cNvSpPr/>
          <p:nvPr/>
        </p:nvSpPr>
        <p:spPr>
          <a:xfrm>
            <a:off x="7004577" y="4440745"/>
            <a:ext cx="57171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更改為</a:t>
            </a:r>
            <a:r>
              <a:rPr lang="en-US" altLang="zh-TW" sz="2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 *</a:t>
            </a:r>
            <a:r>
              <a:rPr lang="zh-TW" altLang="en-US" sz="2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aPtr</a:t>
            </a:r>
            <a:r>
              <a:rPr lang="en-US" altLang="zh-TW" sz="2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= NULL;</a:t>
            </a:r>
            <a:r>
              <a:rPr lang="zh-TW" altLang="en-US" sz="2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較合適</a:t>
            </a:r>
          </a:p>
        </p:txBody>
      </p:sp>
    </p:spTree>
    <p:extLst>
      <p:ext uri="{BB962C8B-B14F-4D97-AF65-F5344CB8AC3E}">
        <p14:creationId xmlns:p14="http://schemas.microsoft.com/office/powerpoint/2010/main" val="2036064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01CB845-469D-47A6-9A23-48C10018ED8C}"/>
              </a:ext>
            </a:extLst>
          </p:cNvPr>
          <p:cNvSpPr/>
          <p:nvPr/>
        </p:nvSpPr>
        <p:spPr>
          <a:xfrm>
            <a:off x="305195" y="862779"/>
            <a:ext cx="764835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陣列其實與指標很類似，</a:t>
            </a:r>
            <a:b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陣列名稱儲存了此陣列第一個元素的位址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這也就是為什麼陣列索引會從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開始計算，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因為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索引的意義其實是與起始位置的位移量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但陣列與指標最大的不同在於，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陣列宣告時記憶體會給出一連串的空間。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如下圖執行結果，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可以看到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arr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陣列空間是連續的。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而我們也能用指標來使用陣列。</a:t>
            </a:r>
          </a:p>
        </p:txBody>
      </p:sp>
      <p:sp>
        <p:nvSpPr>
          <p:cNvPr id="19" name="標題 3">
            <a:extLst>
              <a:ext uri="{FF2B5EF4-FFF2-40B4-BE49-F238E27FC236}">
                <a16:creationId xmlns:a16="http://schemas.microsoft.com/office/drawing/2014/main" id="{26937C31-66D3-4914-A197-6AFBF6B47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556" y="0"/>
            <a:ext cx="3113122" cy="988387"/>
          </a:xfrm>
        </p:spPr>
        <p:txBody>
          <a:bodyPr>
            <a:normAutofit/>
          </a:bodyPr>
          <a:lstStyle/>
          <a:p>
            <a:r>
              <a:rPr lang="zh-TW" altLang="en-US" sz="36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指標與陣列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8FF275E-3A72-4223-9065-AC88445E5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95" y="3867800"/>
            <a:ext cx="3745905" cy="254721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7EB060C-EF47-4935-9494-102D9A8DC536}"/>
              </a:ext>
            </a:extLst>
          </p:cNvPr>
          <p:cNvSpPr/>
          <p:nvPr/>
        </p:nvSpPr>
        <p:spPr>
          <a:xfrm>
            <a:off x="4694555" y="862952"/>
            <a:ext cx="749744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160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arr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[3] = {1,2,3};</a:t>
            </a:r>
          </a:p>
          <a:p>
            <a:r>
              <a:rPr lang="fr-FR" altLang="zh-TW" sz="160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cout </a:t>
            </a:r>
            <a:r>
              <a:rPr lang="fr-FR" altLang="zh-TW" sz="1600" dirty="0">
                <a:solidFill>
                  <a:srgbClr val="008080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&lt;&lt;</a:t>
            </a:r>
            <a:r>
              <a:rPr lang="fr-FR" altLang="zh-TW" sz="160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 </a:t>
            </a:r>
            <a:r>
              <a:rPr lang="fr-FR" altLang="zh-TW" sz="1600" dirty="0">
                <a:solidFill>
                  <a:srgbClr val="A31515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"arr</a:t>
            </a:r>
            <a:r>
              <a:rPr lang="zh-TW" altLang="fr-FR" sz="1600" dirty="0">
                <a:solidFill>
                  <a:srgbClr val="A31515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的位址</a:t>
            </a:r>
            <a:r>
              <a:rPr lang="fr-FR" altLang="zh-TW" sz="1600" dirty="0">
                <a:solidFill>
                  <a:srgbClr val="A31515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:"</a:t>
            </a:r>
            <a:r>
              <a:rPr lang="fr-FR" altLang="zh-TW" sz="160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 </a:t>
            </a:r>
            <a:r>
              <a:rPr lang="fr-FR" altLang="zh-TW" sz="1600" dirty="0">
                <a:solidFill>
                  <a:srgbClr val="008080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&lt;&lt;</a:t>
            </a:r>
            <a:r>
              <a:rPr lang="fr-FR" altLang="zh-TW" sz="160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 arr </a:t>
            </a:r>
            <a:r>
              <a:rPr lang="fr-FR" altLang="zh-TW" sz="1600" dirty="0">
                <a:solidFill>
                  <a:srgbClr val="008080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&lt;&lt;</a:t>
            </a:r>
            <a:r>
              <a:rPr lang="fr-FR" altLang="zh-TW" sz="160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 endl;</a:t>
            </a:r>
          </a:p>
          <a:p>
            <a:r>
              <a:rPr lang="fr-FR" altLang="zh-TW" sz="160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cout </a:t>
            </a:r>
            <a:r>
              <a:rPr lang="fr-FR" altLang="zh-TW" sz="1600" dirty="0">
                <a:solidFill>
                  <a:srgbClr val="008080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&lt;&lt;</a:t>
            </a:r>
            <a:r>
              <a:rPr lang="fr-FR" altLang="zh-TW" sz="160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 </a:t>
            </a:r>
            <a:r>
              <a:rPr lang="fr-FR" altLang="zh-TW" sz="1600" dirty="0">
                <a:solidFill>
                  <a:srgbClr val="A31515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"arr[0]</a:t>
            </a:r>
            <a:r>
              <a:rPr lang="zh-TW" altLang="fr-FR" sz="1600" dirty="0">
                <a:solidFill>
                  <a:srgbClr val="A31515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的位址</a:t>
            </a:r>
            <a:r>
              <a:rPr lang="fr-FR" altLang="zh-TW" sz="1600" dirty="0">
                <a:solidFill>
                  <a:srgbClr val="A31515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:"</a:t>
            </a:r>
            <a:r>
              <a:rPr lang="fr-FR" altLang="zh-TW" sz="160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 </a:t>
            </a:r>
            <a:r>
              <a:rPr lang="fr-FR" altLang="zh-TW" sz="1600" dirty="0">
                <a:solidFill>
                  <a:srgbClr val="008080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&lt;&lt;</a:t>
            </a:r>
            <a:r>
              <a:rPr lang="fr-FR" altLang="zh-TW" sz="160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 &amp;arr[0] </a:t>
            </a:r>
            <a:r>
              <a:rPr lang="fr-FR" altLang="zh-TW" sz="1600" dirty="0">
                <a:solidFill>
                  <a:srgbClr val="008080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&lt;&lt;</a:t>
            </a:r>
            <a:r>
              <a:rPr lang="fr-FR" altLang="zh-TW" sz="160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 endl;</a:t>
            </a:r>
          </a:p>
          <a:p>
            <a:r>
              <a:rPr lang="fr-FR" altLang="zh-TW" sz="160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cout </a:t>
            </a:r>
            <a:r>
              <a:rPr lang="fr-FR" altLang="zh-TW" sz="1600" dirty="0">
                <a:solidFill>
                  <a:srgbClr val="008080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&lt;&lt;</a:t>
            </a:r>
            <a:r>
              <a:rPr lang="fr-FR" altLang="zh-TW" sz="160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 </a:t>
            </a:r>
            <a:r>
              <a:rPr lang="fr-FR" altLang="zh-TW" sz="1600" dirty="0">
                <a:solidFill>
                  <a:srgbClr val="A31515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"&amp;arr[1]</a:t>
            </a:r>
            <a:r>
              <a:rPr lang="zh-TW" altLang="fr-FR" sz="1600" dirty="0">
                <a:solidFill>
                  <a:srgbClr val="A31515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的位址</a:t>
            </a:r>
            <a:r>
              <a:rPr lang="fr-FR" altLang="zh-TW" sz="1600" dirty="0">
                <a:solidFill>
                  <a:srgbClr val="A31515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:"</a:t>
            </a:r>
            <a:r>
              <a:rPr lang="fr-FR" altLang="zh-TW" sz="160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 </a:t>
            </a:r>
            <a:r>
              <a:rPr lang="fr-FR" altLang="zh-TW" sz="1600" dirty="0">
                <a:solidFill>
                  <a:srgbClr val="008080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&lt;&lt;</a:t>
            </a:r>
            <a:r>
              <a:rPr lang="fr-FR" altLang="zh-TW" sz="160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 &amp;arr[1] </a:t>
            </a:r>
            <a:r>
              <a:rPr lang="fr-FR" altLang="zh-TW" sz="1600" dirty="0">
                <a:solidFill>
                  <a:srgbClr val="008080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&lt;&lt;</a:t>
            </a:r>
            <a:r>
              <a:rPr lang="fr-FR" altLang="zh-TW" sz="160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 endl;</a:t>
            </a:r>
          </a:p>
          <a:p>
            <a:r>
              <a:rPr lang="fr-FR" altLang="zh-TW" sz="160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cout </a:t>
            </a:r>
            <a:r>
              <a:rPr lang="fr-FR" altLang="zh-TW" sz="1600" dirty="0">
                <a:solidFill>
                  <a:srgbClr val="008080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&lt;&lt;</a:t>
            </a:r>
            <a:r>
              <a:rPr lang="fr-FR" altLang="zh-TW" sz="160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 </a:t>
            </a:r>
            <a:r>
              <a:rPr lang="fr-FR" altLang="zh-TW" sz="1600" dirty="0">
                <a:solidFill>
                  <a:srgbClr val="A31515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"&amp;arr[2]</a:t>
            </a:r>
            <a:r>
              <a:rPr lang="zh-TW" altLang="fr-FR" sz="1600" dirty="0">
                <a:solidFill>
                  <a:srgbClr val="A31515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的位址</a:t>
            </a:r>
            <a:r>
              <a:rPr lang="fr-FR" altLang="zh-TW" sz="1600" dirty="0">
                <a:solidFill>
                  <a:srgbClr val="A31515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:"</a:t>
            </a:r>
            <a:r>
              <a:rPr lang="fr-FR" altLang="zh-TW" sz="160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 </a:t>
            </a:r>
            <a:r>
              <a:rPr lang="fr-FR" altLang="zh-TW" sz="1600" dirty="0">
                <a:solidFill>
                  <a:srgbClr val="008080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&lt;&lt;</a:t>
            </a:r>
            <a:r>
              <a:rPr lang="fr-FR" altLang="zh-TW" sz="160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 &amp;arr[2] </a:t>
            </a:r>
            <a:r>
              <a:rPr lang="fr-FR" altLang="zh-TW" sz="1600" dirty="0">
                <a:solidFill>
                  <a:srgbClr val="008080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&lt;&lt;</a:t>
            </a:r>
            <a:r>
              <a:rPr lang="fr-FR" altLang="zh-TW" sz="160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 endl;</a:t>
            </a:r>
          </a:p>
          <a:p>
            <a:endParaRPr lang="zh-TW" altLang="en-US" sz="1600" dirty="0">
              <a:solidFill>
                <a:srgbClr val="000000"/>
              </a:solidFill>
              <a:latin typeface="Consolas" panose="020B0609020204030204" pitchFamily="49" charset="0"/>
              <a:ea typeface="細明體" panose="02020509000000000000" pitchFamily="49" charset="-120"/>
            </a:endParaRPr>
          </a:p>
          <a:p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8080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endl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;</a:t>
            </a:r>
          </a:p>
          <a:p>
            <a:endParaRPr lang="zh-TW" altLang="en-US" sz="1600" dirty="0">
              <a:solidFill>
                <a:srgbClr val="000000"/>
              </a:solidFill>
              <a:latin typeface="Consolas" panose="020B0609020204030204" pitchFamily="49" charset="0"/>
              <a:ea typeface="細明體" panose="02020509000000000000" pitchFamily="49" charset="-120"/>
            </a:endParaRPr>
          </a:p>
          <a:p>
            <a:r>
              <a:rPr lang="en-US" altLang="zh-TW" sz="160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*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arrPtr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 =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arr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;</a:t>
            </a:r>
          </a:p>
          <a:p>
            <a:r>
              <a:rPr lang="fr-FR" altLang="zh-TW" sz="160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cout </a:t>
            </a:r>
            <a:r>
              <a:rPr lang="fr-FR" altLang="zh-TW" sz="1600" dirty="0">
                <a:solidFill>
                  <a:srgbClr val="008080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&lt;&lt;</a:t>
            </a:r>
            <a:r>
              <a:rPr lang="fr-FR" altLang="zh-TW" sz="160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 </a:t>
            </a:r>
            <a:r>
              <a:rPr lang="fr-FR" altLang="zh-TW" sz="1600" dirty="0">
                <a:solidFill>
                  <a:srgbClr val="A31515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"arr[0]:"</a:t>
            </a:r>
            <a:r>
              <a:rPr lang="fr-FR" altLang="zh-TW" sz="160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 </a:t>
            </a:r>
            <a:r>
              <a:rPr lang="fr-FR" altLang="zh-TW" sz="1600" dirty="0">
                <a:solidFill>
                  <a:srgbClr val="008080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&lt;&lt;</a:t>
            </a:r>
            <a:r>
              <a:rPr lang="fr-FR" altLang="zh-TW" sz="160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 arr[0] </a:t>
            </a:r>
            <a:r>
              <a:rPr lang="fr-FR" altLang="zh-TW" sz="1600" dirty="0">
                <a:solidFill>
                  <a:srgbClr val="008080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&lt;&lt;</a:t>
            </a:r>
            <a:r>
              <a:rPr lang="fr-FR" altLang="zh-TW" sz="160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8080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A31515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"</a:t>
            </a:r>
            <a:r>
              <a:rPr lang="en-US" altLang="zh-TW" sz="1600" dirty="0" err="1">
                <a:solidFill>
                  <a:srgbClr val="A31515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arrPtr</a:t>
            </a:r>
            <a:r>
              <a:rPr lang="zh-TW" altLang="en-US" sz="1600" dirty="0">
                <a:solidFill>
                  <a:srgbClr val="A31515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指向的資料內容為</a:t>
            </a:r>
            <a:r>
              <a:rPr lang="en-US" altLang="zh-TW" sz="1600" dirty="0">
                <a:solidFill>
                  <a:srgbClr val="A31515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:"</a:t>
            </a:r>
            <a:r>
              <a:rPr lang="zh-TW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8080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&lt;&lt;</a:t>
            </a:r>
            <a:r>
              <a:rPr lang="zh-TW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 *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arrPtr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8080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endl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;</a:t>
            </a:r>
          </a:p>
          <a:p>
            <a:r>
              <a:rPr lang="fr-FR" altLang="zh-TW" sz="160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cout </a:t>
            </a:r>
            <a:r>
              <a:rPr lang="fr-FR" altLang="zh-TW" sz="1600" dirty="0">
                <a:solidFill>
                  <a:srgbClr val="008080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&lt;&lt;</a:t>
            </a:r>
            <a:r>
              <a:rPr lang="fr-FR" altLang="zh-TW" sz="160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 </a:t>
            </a:r>
            <a:r>
              <a:rPr lang="fr-FR" altLang="zh-TW" sz="1600" dirty="0">
                <a:solidFill>
                  <a:srgbClr val="A31515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"arr[1]:"</a:t>
            </a:r>
            <a:r>
              <a:rPr lang="fr-FR" altLang="zh-TW" sz="160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 </a:t>
            </a:r>
            <a:r>
              <a:rPr lang="fr-FR" altLang="zh-TW" sz="1600" dirty="0">
                <a:solidFill>
                  <a:srgbClr val="008080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&lt;&lt;</a:t>
            </a:r>
            <a:r>
              <a:rPr lang="fr-FR" altLang="zh-TW" sz="160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 arr[1] </a:t>
            </a:r>
            <a:r>
              <a:rPr lang="fr-FR" altLang="zh-TW" sz="1600" dirty="0">
                <a:solidFill>
                  <a:srgbClr val="008080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&lt;&lt;</a:t>
            </a:r>
            <a:r>
              <a:rPr lang="fr-FR" altLang="zh-TW" sz="160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8080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A31515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"</a:t>
            </a:r>
            <a:r>
              <a:rPr lang="en-US" altLang="zh-TW" sz="1600" dirty="0" err="1">
                <a:solidFill>
                  <a:srgbClr val="A31515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arrPtr</a:t>
            </a:r>
            <a:r>
              <a:rPr lang="zh-TW" altLang="en-US" sz="1600" dirty="0">
                <a:solidFill>
                  <a:srgbClr val="A31515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前進一個單位指向的資料內容為</a:t>
            </a:r>
            <a:r>
              <a:rPr lang="en-US" altLang="zh-TW" sz="1600" dirty="0">
                <a:solidFill>
                  <a:srgbClr val="A31515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:"</a:t>
            </a:r>
            <a:r>
              <a:rPr lang="zh-TW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8080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&lt;&lt;</a:t>
            </a:r>
            <a:r>
              <a:rPr lang="zh-TW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 *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(arrPtr+1) </a:t>
            </a:r>
            <a:r>
              <a:rPr lang="en-US" altLang="zh-TW" sz="1600" dirty="0">
                <a:solidFill>
                  <a:srgbClr val="008080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endl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;</a:t>
            </a:r>
          </a:p>
          <a:p>
            <a:r>
              <a:rPr lang="fr-FR" altLang="zh-TW" sz="160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cout </a:t>
            </a:r>
            <a:r>
              <a:rPr lang="fr-FR" altLang="zh-TW" sz="1600" dirty="0">
                <a:solidFill>
                  <a:srgbClr val="008080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&lt;&lt;</a:t>
            </a:r>
            <a:r>
              <a:rPr lang="fr-FR" altLang="zh-TW" sz="160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 </a:t>
            </a:r>
            <a:r>
              <a:rPr lang="fr-FR" altLang="zh-TW" sz="1600" dirty="0">
                <a:solidFill>
                  <a:srgbClr val="A31515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"arr[2]:"</a:t>
            </a:r>
            <a:r>
              <a:rPr lang="fr-FR" altLang="zh-TW" sz="160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 </a:t>
            </a:r>
            <a:r>
              <a:rPr lang="fr-FR" altLang="zh-TW" sz="1600" dirty="0">
                <a:solidFill>
                  <a:srgbClr val="008080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&lt;&lt;</a:t>
            </a:r>
            <a:r>
              <a:rPr lang="fr-FR" altLang="zh-TW" sz="160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 arr[2] </a:t>
            </a:r>
            <a:r>
              <a:rPr lang="fr-FR" altLang="zh-TW" sz="1600" dirty="0">
                <a:solidFill>
                  <a:srgbClr val="008080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&lt;&lt;</a:t>
            </a:r>
            <a:r>
              <a:rPr lang="fr-FR" altLang="zh-TW" sz="160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8080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A31515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"</a:t>
            </a:r>
            <a:r>
              <a:rPr lang="en-US" altLang="zh-TW" sz="1600" dirty="0" err="1">
                <a:solidFill>
                  <a:srgbClr val="A31515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arrPtr</a:t>
            </a:r>
            <a:r>
              <a:rPr lang="zh-TW" altLang="en-US" sz="1600" dirty="0">
                <a:solidFill>
                  <a:srgbClr val="A31515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前進兩個單位指向的資料內容為</a:t>
            </a:r>
            <a:r>
              <a:rPr lang="en-US" altLang="zh-TW" sz="1600" dirty="0">
                <a:solidFill>
                  <a:srgbClr val="A31515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:"</a:t>
            </a:r>
            <a:r>
              <a:rPr lang="zh-TW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8080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&lt;&lt;</a:t>
            </a:r>
            <a:r>
              <a:rPr lang="zh-TW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 *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(arrPtr+2) </a:t>
            </a:r>
            <a:r>
              <a:rPr lang="en-US" altLang="zh-TW" sz="1600" dirty="0">
                <a:solidFill>
                  <a:srgbClr val="008080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endl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;</a:t>
            </a:r>
          </a:p>
          <a:p>
            <a:endParaRPr lang="zh-TW" altLang="en-US" sz="1600" dirty="0">
              <a:solidFill>
                <a:srgbClr val="000000"/>
              </a:solidFill>
              <a:latin typeface="Consolas" panose="020B0609020204030204" pitchFamily="49" charset="0"/>
              <a:ea typeface="細明體" panose="02020509000000000000" pitchFamily="49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system(</a:t>
            </a:r>
            <a:r>
              <a:rPr lang="en-US" altLang="zh-TW" sz="1600" dirty="0">
                <a:solidFill>
                  <a:srgbClr val="A31515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"PAUSE"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160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 0;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}</a:t>
            </a:r>
            <a:endParaRPr lang="zh-TW" alt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ED64714-DCBD-4D37-9B06-E40472D6EA23}"/>
              </a:ext>
            </a:extLst>
          </p:cNvPr>
          <p:cNvSpPr/>
          <p:nvPr/>
        </p:nvSpPr>
        <p:spPr>
          <a:xfrm>
            <a:off x="5516409" y="6125931"/>
            <a:ext cx="76483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注意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*(arrPtr+1)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中，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+1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並不是單純的數字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</a:p>
          <a:p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，而是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+1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個單位的記憶體空間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看你型別大小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159102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標題 3">
            <a:extLst>
              <a:ext uri="{FF2B5EF4-FFF2-40B4-BE49-F238E27FC236}">
                <a16:creationId xmlns:a16="http://schemas.microsoft.com/office/drawing/2014/main" id="{26937C31-66D3-4914-A197-6AFBF6B47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922" y="145280"/>
            <a:ext cx="3078938" cy="1145136"/>
          </a:xfrm>
        </p:spPr>
        <p:txBody>
          <a:bodyPr>
            <a:normAutofit/>
          </a:bodyPr>
          <a:lstStyle/>
          <a:p>
            <a:r>
              <a:rPr lang="zh-TW" altLang="en-US" sz="36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指標與陣列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ABD39E4E-AD34-4DF6-B094-C5D5999D93A9}"/>
              </a:ext>
            </a:extLst>
          </p:cNvPr>
          <p:cNvSpPr txBox="1"/>
          <p:nvPr/>
        </p:nvSpPr>
        <p:spPr>
          <a:xfrm>
            <a:off x="546931" y="1029931"/>
            <a:ext cx="11391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也因此，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傳遞陣列就是傳遞陣列的起始記憶體位置，所以我們可以用指標來接收陣列。</a:t>
            </a:r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假設一個函式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foo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，其傳遞的參數值為陣列，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在設定函式的參數引述時，可以將陣列設定為：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4DA961B-344F-487E-AB12-389B3C152C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489" y="1976876"/>
            <a:ext cx="423016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/>
              </a:rPr>
              <a:t>void foo(int arr[]);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zh-TW" altLang="zh-TW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201C193-3F30-4834-B163-284D1121B6BF}"/>
              </a:ext>
            </a:extLst>
          </p:cNvPr>
          <p:cNvSpPr txBox="1"/>
          <p:nvPr/>
        </p:nvSpPr>
        <p:spPr>
          <a:xfrm>
            <a:off x="734939" y="2485605"/>
            <a:ext cx="7152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endParaRPr lang="zh-TW" altLang="en-US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C3C2FE28-EBC6-4DEF-AF5D-20215D863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489" y="2986305"/>
            <a:ext cx="423016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/>
              </a:rPr>
              <a:t>void foo(int </a:t>
            </a:r>
            <a:r>
              <a:rPr kumimoji="0" lang="zh-TW" altLang="en-US" sz="20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/>
              </a:rPr>
              <a:t>*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/>
              </a:rPr>
              <a:t>arr);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zh-TW" altLang="zh-TW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456CA7A-212D-442F-89DB-CAFE55682C99}"/>
              </a:ext>
            </a:extLst>
          </p:cNvPr>
          <p:cNvSpPr txBox="1"/>
          <p:nvPr/>
        </p:nvSpPr>
        <p:spPr>
          <a:xfrm>
            <a:off x="546930" y="3495567"/>
            <a:ext cx="11382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上述兩種方法是一樣的，而在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函式的原型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宣告函式時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中，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/>
              <a:t>參數的名稱是沒有意義的，只有型態有意義，因此</a:t>
            </a:r>
            <a:r>
              <a:rPr lang="en-US" altLang="zh-TW" dirty="0"/>
              <a:t>foo</a:t>
            </a:r>
            <a:r>
              <a:rPr lang="zh-TW" altLang="en-US" dirty="0"/>
              <a:t>的函示原型為：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3EECC925-AA0D-497C-ABA0-113B4FF94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489" y="4326198"/>
            <a:ext cx="423016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/>
              </a:rPr>
              <a:t>void foo(int </a:t>
            </a:r>
            <a:r>
              <a:rPr lang="en-US" altLang="zh-TW" sz="2000" dirty="0">
                <a:latin typeface="Arial Unicode MS"/>
                <a:ea typeface="Roboto Mono"/>
              </a:rPr>
              <a:t>[]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/>
              </a:rPr>
              <a:t>);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zh-TW" altLang="zh-TW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71C9C8F-EB32-459C-BC8F-7B40B88617E5}"/>
              </a:ext>
            </a:extLst>
          </p:cNvPr>
          <p:cNvSpPr txBox="1"/>
          <p:nvPr/>
        </p:nvSpPr>
        <p:spPr>
          <a:xfrm>
            <a:off x="734939" y="4835460"/>
            <a:ext cx="7152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endParaRPr lang="zh-TW" altLang="en-US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18C85226-22C7-40C2-BFC7-F72005FEB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489" y="5406277"/>
            <a:ext cx="423016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/>
              </a:rPr>
              <a:t>void foo(int </a:t>
            </a:r>
            <a:r>
              <a:rPr kumimoji="0" lang="zh-TW" altLang="en-US" sz="20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/>
              </a:rPr>
              <a:t>*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/>
              </a:rPr>
              <a:t>);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zh-TW" altLang="zh-TW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338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標題 3">
            <a:extLst>
              <a:ext uri="{FF2B5EF4-FFF2-40B4-BE49-F238E27FC236}">
                <a16:creationId xmlns:a16="http://schemas.microsoft.com/office/drawing/2014/main" id="{26937C31-66D3-4914-A197-6AFBF6B47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922" y="111096"/>
            <a:ext cx="3078938" cy="1145136"/>
          </a:xfrm>
        </p:spPr>
        <p:txBody>
          <a:bodyPr>
            <a:normAutofit/>
          </a:bodyPr>
          <a:lstStyle/>
          <a:p>
            <a:r>
              <a:rPr lang="zh-TW" altLang="en-US" sz="36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課堂練習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7EE9C5A-EF74-49F7-8446-6FB5AD54B314}"/>
              </a:ext>
            </a:extLst>
          </p:cNvPr>
          <p:cNvSpPr/>
          <p:nvPr/>
        </p:nvSpPr>
        <p:spPr>
          <a:xfrm>
            <a:off x="5842078" y="495655"/>
            <a:ext cx="6096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#include &lt;iostream&gt;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using namespace std;</a:t>
            </a:r>
          </a:p>
          <a:p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92D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//</a:t>
            </a:r>
            <a:r>
              <a:rPr lang="zh-TW" altLang="en-US" dirty="0">
                <a:solidFill>
                  <a:srgbClr val="92D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宣告找出最大值的函式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void </a:t>
            </a:r>
            <a:r>
              <a:rPr lang="en-US" altLang="zh-TW" dirty="0" err="1">
                <a:latin typeface="Consolas" panose="020B0609020204030204" pitchFamily="49" charset="0"/>
              </a:rPr>
              <a:t>findmax</a:t>
            </a:r>
            <a:r>
              <a:rPr lang="en-US" altLang="zh-TW" dirty="0">
                <a:latin typeface="Consolas" panose="020B0609020204030204" pitchFamily="49" charset="0"/>
              </a:rPr>
              <a:t>(int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*, int);</a:t>
            </a:r>
          </a:p>
          <a:p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</a:rPr>
              <a:t>int main(void)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int m[6] = { 5,2,6,3,1,4 };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</a:t>
            </a:r>
            <a:r>
              <a:rPr lang="en-US" altLang="zh-TW" dirty="0" err="1">
                <a:latin typeface="Consolas" panose="020B0609020204030204" pitchFamily="49" charset="0"/>
              </a:rPr>
              <a:t>findmax</a:t>
            </a:r>
            <a:r>
              <a:rPr lang="en-US" altLang="zh-TW" dirty="0">
                <a:latin typeface="Consolas" panose="020B0609020204030204" pitchFamily="49" charset="0"/>
              </a:rPr>
              <a:t>(m, 6);</a:t>
            </a:r>
          </a:p>
          <a:p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</a:rPr>
              <a:t>	system("PAUSE");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return(0);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}</a:t>
            </a:r>
          </a:p>
          <a:p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92D050"/>
                </a:solidFill>
                <a:latin typeface="Consolas" panose="020B0609020204030204" pitchFamily="49" charset="0"/>
              </a:rPr>
              <a:t>//</a:t>
            </a:r>
            <a:r>
              <a:rPr lang="zh-TW" altLang="en-US" dirty="0">
                <a:solidFill>
                  <a:srgbClr val="92D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用指標的方式幫陣列找出最大值 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void </a:t>
            </a:r>
            <a:r>
              <a:rPr lang="en-US" altLang="zh-TW" dirty="0" err="1">
                <a:latin typeface="Consolas" panose="020B0609020204030204" pitchFamily="49" charset="0"/>
              </a:rPr>
              <a:t>findmax</a:t>
            </a:r>
            <a:r>
              <a:rPr lang="en-US" altLang="zh-TW" dirty="0">
                <a:latin typeface="Consolas" panose="020B0609020204030204" pitchFamily="49" charset="0"/>
              </a:rPr>
              <a:t>(int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* m, int n) {</a:t>
            </a:r>
          </a:p>
          <a:p>
            <a:endParaRPr lang="en-US" altLang="zh-TW" dirty="0">
              <a:latin typeface="Consolas" panose="020B0609020204030204" pitchFamily="49" charset="0"/>
            </a:endParaRPr>
          </a:p>
          <a:p>
            <a:endParaRPr lang="en-US" altLang="zh-TW" dirty="0">
              <a:latin typeface="Consolas" panose="020B0609020204030204" pitchFamily="49" charset="0"/>
            </a:endParaRPr>
          </a:p>
          <a:p>
            <a:endParaRPr lang="en-US" altLang="zh-TW" dirty="0">
              <a:latin typeface="Consolas" panose="020B0609020204030204" pitchFamily="49" charset="0"/>
            </a:endParaRPr>
          </a:p>
          <a:p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</a:rPr>
              <a:t>}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2509CC6-4480-414B-9C5B-468F8F138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710" y="3007785"/>
            <a:ext cx="2905125" cy="116205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461CD815-1CCA-45F5-925A-996A5E5F277A}"/>
              </a:ext>
            </a:extLst>
          </p:cNvPr>
          <p:cNvSpPr txBox="1"/>
          <p:nvPr/>
        </p:nvSpPr>
        <p:spPr>
          <a:xfrm>
            <a:off x="531251" y="1833106"/>
            <a:ext cx="38712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複製右方程式碼，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findmax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函式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指標的方式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陣列的最大值。</a:t>
            </a:r>
          </a:p>
        </p:txBody>
      </p:sp>
    </p:spTree>
    <p:extLst>
      <p:ext uri="{BB962C8B-B14F-4D97-AF65-F5344CB8AC3E}">
        <p14:creationId xmlns:p14="http://schemas.microsoft.com/office/powerpoint/2010/main" val="1497866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1631</TotalTime>
  <Words>992</Words>
  <Application>Microsoft Office PowerPoint</Application>
  <PresentationFormat>寬螢幕</PresentationFormat>
  <Paragraphs>135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4" baseType="lpstr">
      <vt:lpstr>Arial Unicode MS</vt:lpstr>
      <vt:lpstr>Microsoft JhengHei Light</vt:lpstr>
      <vt:lpstr>微軟正黑體</vt:lpstr>
      <vt:lpstr>Arial</vt:lpstr>
      <vt:lpstr>Calibri</vt:lpstr>
      <vt:lpstr>Calibri Light</vt:lpstr>
      <vt:lpstr>Consolas</vt:lpstr>
      <vt:lpstr>Office 佈景主題</vt:lpstr>
      <vt:lpstr>何謂指標(Pointer)?</vt:lpstr>
      <vt:lpstr>&amp;取址(reference)、*取值(dereference)</vt:lpstr>
      <vt:lpstr>注意!</vt:lpstr>
      <vt:lpstr>指標與陣列</vt:lpstr>
      <vt:lpstr>指標與陣列</vt:lpstr>
      <vt:lpstr>課堂練習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指標</dc:title>
  <dc:creator>曾韋瑄</dc:creator>
  <cp:lastModifiedBy>郭哲慎</cp:lastModifiedBy>
  <cp:revision>36</cp:revision>
  <dcterms:created xsi:type="dcterms:W3CDTF">2022-09-14T01:31:13Z</dcterms:created>
  <dcterms:modified xsi:type="dcterms:W3CDTF">2022-09-18T13:10:12Z</dcterms:modified>
</cp:coreProperties>
</file>