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01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86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6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0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2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3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3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83E2-B2F0-449F-BC25-E2C22502E25C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0E25-8087-45F7-8CA7-A1F2A1D65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1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18781"/>
            <a:ext cx="9144000" cy="1196767"/>
          </a:xfrm>
        </p:spPr>
        <p:txBody>
          <a:bodyPr>
            <a:normAutofit/>
          </a:bodyPr>
          <a:lstStyle/>
          <a:p>
            <a:r>
              <a:rPr lang="en-US" altLang="zh-TW" sz="8000" dirty="0"/>
              <a:t>Binary Tree 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064785"/>
            <a:ext cx="9144000" cy="797684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Linked Representation(</a:t>
            </a:r>
            <a:r>
              <a:rPr lang="zh-TW" altLang="en-US" sz="4400" dirty="0"/>
              <a:t>鏈結表示法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914400" y="3458961"/>
            <a:ext cx="58574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typedef struct node* </a:t>
            </a:r>
            <a:r>
              <a:rPr lang="zh-TW" altLang="en-US" sz="2800" dirty="0">
                <a:solidFill>
                  <a:srgbClr val="FF0000"/>
                </a:solidFill>
              </a:rPr>
              <a:t>treePointer</a:t>
            </a:r>
            <a:r>
              <a:rPr lang="zh-TW" altLang="en-US" sz="2800" dirty="0"/>
              <a:t>;</a:t>
            </a:r>
          </a:p>
          <a:p>
            <a:r>
              <a:rPr lang="zh-TW" altLang="en-US" sz="2800" dirty="0"/>
              <a:t>struct node{</a:t>
            </a:r>
          </a:p>
          <a:p>
            <a:r>
              <a:rPr lang="zh-TW" altLang="en-US" sz="2800" dirty="0"/>
              <a:t>	char </a:t>
            </a:r>
            <a:r>
              <a:rPr lang="zh-TW" altLang="en-US" sz="2800" dirty="0">
                <a:solidFill>
                  <a:srgbClr val="FF0000"/>
                </a:solidFill>
              </a:rPr>
              <a:t>data</a:t>
            </a:r>
            <a:r>
              <a:rPr lang="zh-TW" altLang="en-US" sz="2800" dirty="0"/>
              <a:t>;</a:t>
            </a:r>
          </a:p>
          <a:p>
            <a:r>
              <a:rPr lang="zh-TW" altLang="en-US" sz="2800" dirty="0"/>
              <a:t>	treePointer </a:t>
            </a:r>
            <a:r>
              <a:rPr lang="zh-TW" altLang="en-US" sz="2800" dirty="0">
                <a:solidFill>
                  <a:srgbClr val="FF0000"/>
                </a:solidFill>
              </a:rPr>
              <a:t>leftChild</a:t>
            </a:r>
            <a:r>
              <a:rPr lang="zh-TW" altLang="en-US" sz="2800" dirty="0"/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 rightChild</a:t>
            </a:r>
            <a:r>
              <a:rPr lang="zh-TW" altLang="en-US" sz="2800" dirty="0"/>
              <a:t>;</a:t>
            </a:r>
          </a:p>
          <a:p>
            <a:r>
              <a:rPr lang="zh-TW" altLang="en-US" sz="2800" dirty="0"/>
              <a:t>};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43813"/>
              </p:ext>
            </p:extLst>
          </p:nvPr>
        </p:nvGraphicFramePr>
        <p:xfrm>
          <a:off x="2230784" y="5762786"/>
          <a:ext cx="4382052" cy="4672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60684">
                  <a:extLst>
                    <a:ext uri="{9D8B030D-6E8A-4147-A177-3AD203B41FA5}">
                      <a16:colId xmlns:a16="http://schemas.microsoft.com/office/drawing/2014/main" val="3876044881"/>
                    </a:ext>
                  </a:extLst>
                </a:gridCol>
                <a:gridCol w="1460684">
                  <a:extLst>
                    <a:ext uri="{9D8B030D-6E8A-4147-A177-3AD203B41FA5}">
                      <a16:colId xmlns:a16="http://schemas.microsoft.com/office/drawing/2014/main" val="1480360651"/>
                    </a:ext>
                  </a:extLst>
                </a:gridCol>
                <a:gridCol w="1460684">
                  <a:extLst>
                    <a:ext uri="{9D8B030D-6E8A-4147-A177-3AD203B41FA5}">
                      <a16:colId xmlns:a16="http://schemas.microsoft.com/office/drawing/2014/main" val="1683089234"/>
                    </a:ext>
                  </a:extLst>
                </a:gridCol>
              </a:tblGrid>
              <a:tr h="467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leftChild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data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rightChild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60473"/>
                  </a:ext>
                </a:extLst>
              </a:tr>
            </a:tbl>
          </a:graphicData>
        </a:graphic>
      </p:graphicFrame>
      <p:sp>
        <p:nvSpPr>
          <p:cNvPr id="8" name="橢圓 7"/>
          <p:cNvSpPr/>
          <p:nvPr/>
        </p:nvSpPr>
        <p:spPr>
          <a:xfrm>
            <a:off x="8918714" y="3625583"/>
            <a:ext cx="1116000" cy="108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data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 flipH="1">
            <a:off x="8282610" y="4547421"/>
            <a:ext cx="799538" cy="78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9905192" y="4520917"/>
            <a:ext cx="739122" cy="85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770514" y="5463683"/>
            <a:ext cx="13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leftChild </a:t>
            </a:r>
          </a:p>
        </p:txBody>
      </p:sp>
      <p:sp>
        <p:nvSpPr>
          <p:cNvPr id="15" name="矩形 14"/>
          <p:cNvSpPr/>
          <p:nvPr/>
        </p:nvSpPr>
        <p:spPr>
          <a:xfrm>
            <a:off x="9945885" y="5463682"/>
            <a:ext cx="139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rightChild</a:t>
            </a:r>
          </a:p>
        </p:txBody>
      </p:sp>
    </p:spTree>
    <p:extLst>
      <p:ext uri="{BB962C8B-B14F-4D97-AF65-F5344CB8AC3E}">
        <p14:creationId xmlns:p14="http://schemas.microsoft.com/office/powerpoint/2010/main" val="300032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1328" y="191614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void preorder(</a:t>
            </a:r>
            <a:r>
              <a:rPr lang="en-US" altLang="zh-TW" sz="2800" dirty="0" err="1"/>
              <a:t>treePointer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ptr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{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err="1">
                <a:solidFill>
                  <a:srgbClr val="00B0F0"/>
                </a:solidFill>
              </a:rPr>
              <a:t>cout</a:t>
            </a:r>
            <a:r>
              <a:rPr lang="en-US" altLang="zh-TW" sz="2800" dirty="0">
                <a:solidFill>
                  <a:srgbClr val="00B0F0"/>
                </a:solidFill>
              </a:rPr>
              <a:t> &lt;&lt; </a:t>
            </a:r>
            <a:r>
              <a:rPr lang="en-US" altLang="zh-TW" sz="2800" dirty="0" err="1">
                <a:solidFill>
                  <a:srgbClr val="00B0F0"/>
                </a:solidFill>
              </a:rPr>
              <a:t>ptr</a:t>
            </a:r>
            <a:r>
              <a:rPr lang="en-US" altLang="zh-TW" sz="2800" dirty="0">
                <a:solidFill>
                  <a:srgbClr val="00B0F0"/>
                </a:solidFill>
              </a:rPr>
              <a:t>-&gt;data ;</a:t>
            </a:r>
          </a:p>
          <a:p>
            <a:r>
              <a:rPr lang="en-US" altLang="zh-TW" sz="2800" dirty="0"/>
              <a:t>	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if(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-&gt;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leftChild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!= NULL)</a:t>
            </a:r>
          </a:p>
          <a:p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		preorder(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-&gt;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leftChild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altLang="zh-TW" sz="2800" dirty="0"/>
              <a:t>		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>
                <a:solidFill>
                  <a:schemeClr val="accent4">
                    <a:lumMod val="50000"/>
                  </a:schemeClr>
                </a:solidFill>
              </a:rPr>
              <a:t>if(</a:t>
            </a:r>
            <a:r>
              <a:rPr lang="en-US" altLang="zh-TW" sz="2800" dirty="0" err="1">
                <a:solidFill>
                  <a:schemeClr val="accent4">
                    <a:lumMod val="50000"/>
                  </a:schemeClr>
                </a:solidFill>
              </a:rPr>
              <a:t>ptr</a:t>
            </a:r>
            <a:r>
              <a:rPr lang="en-US" altLang="zh-TW" sz="2800" dirty="0">
                <a:solidFill>
                  <a:schemeClr val="accent4">
                    <a:lumMod val="50000"/>
                  </a:schemeClr>
                </a:solidFill>
              </a:rPr>
              <a:t>-&gt;</a:t>
            </a:r>
            <a:r>
              <a:rPr lang="en-US" altLang="zh-TW" sz="2800" dirty="0" err="1">
                <a:solidFill>
                  <a:schemeClr val="accent4">
                    <a:lumMod val="50000"/>
                  </a:schemeClr>
                </a:solidFill>
              </a:rPr>
              <a:t>rightChild</a:t>
            </a:r>
            <a:r>
              <a:rPr lang="en-US" altLang="zh-TW" sz="2800" dirty="0">
                <a:solidFill>
                  <a:schemeClr val="accent4">
                    <a:lumMod val="50000"/>
                  </a:schemeClr>
                </a:solidFill>
              </a:rPr>
              <a:t> != NULL)</a:t>
            </a:r>
          </a:p>
          <a:p>
            <a:r>
              <a:rPr lang="en-US" altLang="zh-TW" sz="2800" dirty="0">
                <a:solidFill>
                  <a:schemeClr val="accent4">
                    <a:lumMod val="50000"/>
                  </a:schemeClr>
                </a:solidFill>
              </a:rPr>
              <a:t>		preorder(</a:t>
            </a:r>
            <a:r>
              <a:rPr lang="en-US" altLang="zh-TW" sz="2800" dirty="0" err="1">
                <a:solidFill>
                  <a:schemeClr val="accent4">
                    <a:lumMod val="50000"/>
                  </a:schemeClr>
                </a:solidFill>
              </a:rPr>
              <a:t>ptr</a:t>
            </a:r>
            <a:r>
              <a:rPr lang="en-US" altLang="zh-TW" sz="2800" dirty="0">
                <a:solidFill>
                  <a:schemeClr val="accent4">
                    <a:lumMod val="50000"/>
                  </a:schemeClr>
                </a:solidFill>
              </a:rPr>
              <a:t>-&gt;</a:t>
            </a:r>
            <a:r>
              <a:rPr lang="en-US" altLang="zh-TW" sz="2800" dirty="0" err="1">
                <a:solidFill>
                  <a:schemeClr val="accent4">
                    <a:lumMod val="50000"/>
                  </a:schemeClr>
                </a:solidFill>
              </a:rPr>
              <a:t>rightChild</a:t>
            </a:r>
            <a:r>
              <a:rPr lang="en-US" altLang="zh-TW" sz="28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r>
              <a:rPr lang="en-US" altLang="zh-TW" sz="2800" dirty="0"/>
              <a:t>}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80357" y="235952"/>
            <a:ext cx="11334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前序走訪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Preorder traversal (</a:t>
            </a:r>
            <a:r>
              <a:rPr lang="en-US" altLang="zh-TW" sz="3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先拜訪樹根，再拜訪子樹</a:t>
            </a:r>
          </a:p>
        </p:txBody>
      </p:sp>
      <p:sp>
        <p:nvSpPr>
          <p:cNvPr id="24" name="橢圓 23"/>
          <p:cNvSpPr/>
          <p:nvPr/>
        </p:nvSpPr>
        <p:spPr>
          <a:xfrm>
            <a:off x="9751752" y="1646147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+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211752" y="2593677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*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8671752" y="3554120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*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131752" y="4514563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/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591752" y="5478175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8652476" y="5475006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9600265" y="2144123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9069880" y="3105464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8529212" y="4075583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7985072" y="5039195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-600000">
            <a:off x="8604593" y="4986423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9250242" y="4516517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 rot="-600000">
            <a:off x="9202359" y="4027934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789069" y="3535464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D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 rot="-600000">
            <a:off x="9741186" y="3046881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10315779" y="2570433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/>
          <p:nvPr/>
        </p:nvCxnSpPr>
        <p:spPr>
          <a:xfrm rot="-600000">
            <a:off x="10267896" y="2081850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893752" y="11093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Visiting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，對當前所在的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或其他操作。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：移動到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 child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：移動到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right child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一定在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之前」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863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0357" y="235952"/>
            <a:ext cx="11334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中序走訪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Inorder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traversal (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3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先拜訪左子樹，然後拜訪樹根，再拜訪右子樹</a:t>
            </a:r>
          </a:p>
        </p:txBody>
      </p:sp>
      <p:sp>
        <p:nvSpPr>
          <p:cNvPr id="24" name="橢圓 23"/>
          <p:cNvSpPr/>
          <p:nvPr/>
        </p:nvSpPr>
        <p:spPr>
          <a:xfrm>
            <a:off x="9751752" y="1646147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+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211752" y="2593677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*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8671752" y="3554120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*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131752" y="4514563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/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591752" y="5478175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8652476" y="5475006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9600265" y="2144123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9069880" y="3105464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8529212" y="4075583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7985072" y="5039195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-600000">
            <a:off x="8604593" y="4986423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9250242" y="4516517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 rot="-600000">
            <a:off x="9202359" y="4027934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789069" y="3535464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D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 rot="-600000">
            <a:off x="9741186" y="3046881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10315779" y="2570433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/>
          <p:nvPr/>
        </p:nvCxnSpPr>
        <p:spPr>
          <a:xfrm rot="-600000">
            <a:off x="10267896" y="2081850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0357" y="235952"/>
            <a:ext cx="11334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後序走訪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Postorder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traversal (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3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先拜訪子樹，再拜訪樹根</a:t>
            </a:r>
          </a:p>
        </p:txBody>
      </p:sp>
      <p:sp>
        <p:nvSpPr>
          <p:cNvPr id="24" name="橢圓 23"/>
          <p:cNvSpPr/>
          <p:nvPr/>
        </p:nvSpPr>
        <p:spPr>
          <a:xfrm>
            <a:off x="9751752" y="1646147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+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211752" y="2593677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*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8671752" y="3554120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*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131752" y="4514563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/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591752" y="5478175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8652476" y="5475006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9600265" y="2144123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9069880" y="3105464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8529212" y="4075583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7985072" y="5039195"/>
            <a:ext cx="293359" cy="477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-600000">
            <a:off x="8604593" y="4986423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9250242" y="4516517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 rot="-600000">
            <a:off x="9202359" y="4027934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789069" y="3535464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D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 rot="-600000">
            <a:off x="9741186" y="3046881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10315779" y="2570433"/>
            <a:ext cx="540000" cy="54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/>
          <p:nvPr/>
        </p:nvCxnSpPr>
        <p:spPr>
          <a:xfrm rot="-600000">
            <a:off x="10267896" y="2081850"/>
            <a:ext cx="225838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87C30-7B58-432A-8E3C-5BD40AD6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05" y="276621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完成中序及後序程式碼</a:t>
            </a:r>
          </a:p>
        </p:txBody>
      </p:sp>
    </p:spTree>
    <p:extLst>
      <p:ext uri="{BB962C8B-B14F-4D97-AF65-F5344CB8AC3E}">
        <p14:creationId xmlns:p14="http://schemas.microsoft.com/office/powerpoint/2010/main" val="144334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218</Words>
  <Application>Microsoft Office PowerPoint</Application>
  <PresentationFormat>寬螢幕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Binary Tree </vt:lpstr>
      <vt:lpstr>PowerPoint 簡報</vt:lpstr>
      <vt:lpstr>PowerPoint 簡報</vt:lpstr>
      <vt:lpstr>PowerPoint 簡報</vt:lpstr>
      <vt:lpstr>課堂練習:完成中序及後序程式碼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Master</dc:creator>
  <cp:lastModifiedBy>曾韋瑄</cp:lastModifiedBy>
  <cp:revision>22</cp:revision>
  <dcterms:created xsi:type="dcterms:W3CDTF">2017-11-20T10:13:54Z</dcterms:created>
  <dcterms:modified xsi:type="dcterms:W3CDTF">2022-11-27T16:49:21Z</dcterms:modified>
</cp:coreProperties>
</file>